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6"/>
    <p:restoredTop sz="81518"/>
  </p:normalViewPr>
  <p:slideViewPr>
    <p:cSldViewPr snapToGrid="0" snapToObjects="1">
      <p:cViewPr varScale="1">
        <p:scale>
          <a:sx n="77" d="100"/>
          <a:sy n="77" d="100"/>
        </p:scale>
        <p:origin x="1400"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2" d="100"/>
          <a:sy n="72" d="100"/>
        </p:scale>
        <p:origin x="342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8F5B5-F4B7-4442-9376-E2F6EB34C59C}" type="datetimeFigureOut">
              <a:rPr lang="en-US" smtClean="0"/>
              <a:t>5/18/20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DA717-1944-8C4B-9098-B2DB1A9024D5}" type="slidenum">
              <a:rPr lang="en-US" smtClean="0"/>
              <a:t>‹#›</a:t>
            </a:fld>
            <a:endParaRPr lang="en-US"/>
          </a:p>
        </p:txBody>
      </p:sp>
    </p:spTree>
    <p:extLst>
      <p:ext uri="{BB962C8B-B14F-4D97-AF65-F5344CB8AC3E}">
        <p14:creationId xmlns:p14="http://schemas.microsoft.com/office/powerpoint/2010/main" val="83333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3DA717-1944-8C4B-9098-B2DB1A9024D5}" type="slidenum">
              <a:rPr lang="en-US" smtClean="0"/>
              <a:t>1</a:t>
            </a:fld>
            <a:endParaRPr lang="en-US"/>
          </a:p>
        </p:txBody>
      </p:sp>
    </p:spTree>
    <p:extLst>
      <p:ext uri="{BB962C8B-B14F-4D97-AF65-F5344CB8AC3E}">
        <p14:creationId xmlns:p14="http://schemas.microsoft.com/office/powerpoint/2010/main" val="240305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dirty="0"/>
              <a:t>The original dataset comprehensively comprises of data from many sources, mainly from Brazilian Institute of Geography and Statistics (IBGE). The data has information from Resident Population to Gross Domestic Product of 5573 cities in Brazil, which is publicly available and put together on Kaggle. </a:t>
            </a:r>
          </a:p>
          <a:p>
            <a:pPr algn="just">
              <a:lnSpc>
                <a:spcPct val="150000"/>
              </a:lnSpc>
            </a:pPr>
            <a:r>
              <a:rPr lang="en-US" dirty="0"/>
              <a:t>There are 81 variables and 5573 observations in total; however, due to the missing data points, a subset of this data is used in this analysis (k = 59 variables, n = 4000 observations). </a:t>
            </a:r>
          </a:p>
          <a:p>
            <a:pPr algn="just">
              <a:lnSpc>
                <a:spcPct val="150000"/>
              </a:lnSpc>
            </a:pPr>
            <a:r>
              <a:rPr lang="en-US" dirty="0"/>
              <a:t>In order to study the relationship and build predictive models on GDP-per-capita (a response variable) based on p = 58 predictors, four different regression methods including Ridge Regression (RD) , Lasso (LS),  Elastic Net (EN) and Random Forest (RF) are implemented and evaluated</a:t>
            </a:r>
          </a:p>
        </p:txBody>
      </p:sp>
      <p:sp>
        <p:nvSpPr>
          <p:cNvPr id="4" name="Slide Number Placeholder 3"/>
          <p:cNvSpPr>
            <a:spLocks noGrp="1"/>
          </p:cNvSpPr>
          <p:nvPr>
            <p:ph type="sldNum" sz="quarter" idx="5"/>
          </p:nvPr>
        </p:nvSpPr>
        <p:spPr/>
        <p:txBody>
          <a:bodyPr/>
          <a:lstStyle/>
          <a:p>
            <a:fld id="{543DA717-1944-8C4B-9098-B2DB1A9024D5}" type="slidenum">
              <a:rPr lang="en-US" smtClean="0"/>
              <a:t>2</a:t>
            </a:fld>
            <a:endParaRPr lang="en-US"/>
          </a:p>
        </p:txBody>
      </p:sp>
    </p:spTree>
    <p:extLst>
      <p:ext uri="{BB962C8B-B14F-4D97-AF65-F5344CB8AC3E}">
        <p14:creationId xmlns:p14="http://schemas.microsoft.com/office/powerpoint/2010/main" val="47044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variance is explained by the model. Ran the loop 5 times</a:t>
            </a:r>
          </a:p>
        </p:txBody>
      </p:sp>
      <p:sp>
        <p:nvSpPr>
          <p:cNvPr id="4" name="Slide Number Placeholder 3"/>
          <p:cNvSpPr>
            <a:spLocks noGrp="1"/>
          </p:cNvSpPr>
          <p:nvPr>
            <p:ph type="sldNum" sz="quarter" idx="5"/>
          </p:nvPr>
        </p:nvSpPr>
        <p:spPr/>
        <p:txBody>
          <a:bodyPr/>
          <a:lstStyle/>
          <a:p>
            <a:fld id="{543DA717-1944-8C4B-9098-B2DB1A9024D5}" type="slidenum">
              <a:rPr lang="en-US" smtClean="0"/>
              <a:t>3</a:t>
            </a:fld>
            <a:endParaRPr lang="en-US"/>
          </a:p>
        </p:txBody>
      </p:sp>
    </p:spTree>
    <p:extLst>
      <p:ext uri="{BB962C8B-B14F-4D97-AF65-F5344CB8AC3E}">
        <p14:creationId xmlns:p14="http://schemas.microsoft.com/office/powerpoint/2010/main" val="335103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lowest point and one </a:t>
            </a:r>
            <a:r>
              <a:rPr lang="en-US" dirty="0" err="1"/>
              <a:t>sd</a:t>
            </a:r>
            <a:r>
              <a:rPr lang="en-US" dirty="0"/>
              <a:t> from it</a:t>
            </a:r>
          </a:p>
        </p:txBody>
      </p:sp>
      <p:sp>
        <p:nvSpPr>
          <p:cNvPr id="4" name="Slide Number Placeholder 3"/>
          <p:cNvSpPr>
            <a:spLocks noGrp="1"/>
          </p:cNvSpPr>
          <p:nvPr>
            <p:ph type="sldNum" sz="quarter" idx="5"/>
          </p:nvPr>
        </p:nvSpPr>
        <p:spPr/>
        <p:txBody>
          <a:bodyPr/>
          <a:lstStyle/>
          <a:p>
            <a:fld id="{543DA717-1944-8C4B-9098-B2DB1A9024D5}" type="slidenum">
              <a:rPr lang="en-US" smtClean="0"/>
              <a:t>4</a:t>
            </a:fld>
            <a:endParaRPr lang="en-US"/>
          </a:p>
        </p:txBody>
      </p:sp>
    </p:spTree>
    <p:extLst>
      <p:ext uri="{BB962C8B-B14F-4D97-AF65-F5344CB8AC3E}">
        <p14:creationId xmlns:p14="http://schemas.microsoft.com/office/powerpoint/2010/main" val="43066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Distribution of the residual: heavily skewed. A lot of outliers </a:t>
            </a:r>
          </a:p>
          <a:p>
            <a:endParaRPr lang="en-US" dirty="0"/>
          </a:p>
        </p:txBody>
      </p:sp>
      <p:sp>
        <p:nvSpPr>
          <p:cNvPr id="4" name="Slide Number Placeholder 3"/>
          <p:cNvSpPr>
            <a:spLocks noGrp="1"/>
          </p:cNvSpPr>
          <p:nvPr>
            <p:ph type="sldNum" sz="quarter" idx="5"/>
          </p:nvPr>
        </p:nvSpPr>
        <p:spPr/>
        <p:txBody>
          <a:bodyPr/>
          <a:lstStyle/>
          <a:p>
            <a:fld id="{543DA717-1944-8C4B-9098-B2DB1A9024D5}" type="slidenum">
              <a:rPr lang="en-US" smtClean="0"/>
              <a:t>5</a:t>
            </a:fld>
            <a:endParaRPr lang="en-US"/>
          </a:p>
        </p:txBody>
      </p:sp>
    </p:spTree>
    <p:extLst>
      <p:ext uri="{BB962C8B-B14F-4D97-AF65-F5344CB8AC3E}">
        <p14:creationId xmlns:p14="http://schemas.microsoft.com/office/powerpoint/2010/main" val="52503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the loop 5 times. Still too much variability for </a:t>
            </a:r>
            <a:r>
              <a:rPr lang="en-US" dirty="0" err="1"/>
              <a:t>en</a:t>
            </a:r>
            <a:r>
              <a:rPr lang="en-US" dirty="0"/>
              <a:t>, ls, rd. don’t see a consistent story</a:t>
            </a:r>
          </a:p>
        </p:txBody>
      </p:sp>
      <p:sp>
        <p:nvSpPr>
          <p:cNvPr id="4" name="Slide Number Placeholder 3"/>
          <p:cNvSpPr>
            <a:spLocks noGrp="1"/>
          </p:cNvSpPr>
          <p:nvPr>
            <p:ph type="sldNum" sz="quarter" idx="5"/>
          </p:nvPr>
        </p:nvSpPr>
        <p:spPr/>
        <p:txBody>
          <a:bodyPr/>
          <a:lstStyle/>
          <a:p>
            <a:fld id="{543DA717-1944-8C4B-9098-B2DB1A9024D5}" type="slidenum">
              <a:rPr lang="en-US" smtClean="0"/>
              <a:t>6</a:t>
            </a:fld>
            <a:endParaRPr lang="en-US"/>
          </a:p>
        </p:txBody>
      </p:sp>
    </p:spTree>
    <p:extLst>
      <p:ext uri="{BB962C8B-B14F-4D97-AF65-F5344CB8AC3E}">
        <p14:creationId xmlns:p14="http://schemas.microsoft.com/office/powerpoint/2010/main" val="5603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much variability for </a:t>
            </a:r>
            <a:r>
              <a:rPr lang="en-US" dirty="0" err="1"/>
              <a:t>en</a:t>
            </a:r>
            <a:r>
              <a:rPr lang="en-US" dirty="0"/>
              <a:t>, ls, </a:t>
            </a:r>
            <a:r>
              <a:rPr lang="en-US" dirty="0" err="1"/>
              <a:t>rd</a:t>
            </a:r>
            <a:endParaRPr lang="en-US" dirty="0"/>
          </a:p>
        </p:txBody>
      </p:sp>
      <p:sp>
        <p:nvSpPr>
          <p:cNvPr id="4" name="Slide Number Placeholder 3"/>
          <p:cNvSpPr>
            <a:spLocks noGrp="1"/>
          </p:cNvSpPr>
          <p:nvPr>
            <p:ph type="sldNum" sz="quarter" idx="5"/>
          </p:nvPr>
        </p:nvSpPr>
        <p:spPr/>
        <p:txBody>
          <a:bodyPr/>
          <a:lstStyle/>
          <a:p>
            <a:fld id="{543DA717-1944-8C4B-9098-B2DB1A9024D5}" type="slidenum">
              <a:rPr lang="en-US" smtClean="0"/>
              <a:t>7</a:t>
            </a:fld>
            <a:endParaRPr lang="en-US"/>
          </a:p>
        </p:txBody>
      </p:sp>
    </p:spTree>
    <p:extLst>
      <p:ext uri="{BB962C8B-B14F-4D97-AF65-F5344CB8AC3E}">
        <p14:creationId xmlns:p14="http://schemas.microsoft.com/office/powerpoint/2010/main" val="83672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5/18/20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5/18/20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5/18/20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hoang94/brazi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DC52-2FAE-CB4C-9E0C-37FA0E228D3D}"/>
              </a:ext>
            </a:extLst>
          </p:cNvPr>
          <p:cNvSpPr>
            <a:spLocks noGrp="1"/>
          </p:cNvSpPr>
          <p:nvPr>
            <p:ph type="ctrTitle"/>
          </p:nvPr>
        </p:nvSpPr>
        <p:spPr/>
        <p:txBody>
          <a:bodyPr>
            <a:normAutofit fontScale="90000"/>
          </a:bodyPr>
          <a:lstStyle/>
          <a:p>
            <a:r>
              <a:rPr lang="en-US" dirty="0"/>
              <a:t>A REGRESSION analysis on GDP-per-capita in 4000 cities in brazil</a:t>
            </a:r>
          </a:p>
        </p:txBody>
      </p:sp>
      <p:sp>
        <p:nvSpPr>
          <p:cNvPr id="3" name="Subtitle 2">
            <a:extLst>
              <a:ext uri="{FF2B5EF4-FFF2-40B4-BE49-F238E27FC236}">
                <a16:creationId xmlns:a16="http://schemas.microsoft.com/office/drawing/2014/main" id="{01C5B3E0-C1CF-FA45-92BA-5838A25A3056}"/>
              </a:ext>
            </a:extLst>
          </p:cNvPr>
          <p:cNvSpPr>
            <a:spLocks noGrp="1"/>
          </p:cNvSpPr>
          <p:nvPr>
            <p:ph type="subTitle" idx="1"/>
          </p:nvPr>
        </p:nvSpPr>
        <p:spPr/>
        <p:txBody>
          <a:bodyPr>
            <a:normAutofit lnSpcReduction="10000"/>
          </a:bodyPr>
          <a:lstStyle/>
          <a:p>
            <a:r>
              <a:rPr lang="en-US" dirty="0"/>
              <a:t>Regression </a:t>
            </a:r>
          </a:p>
          <a:p>
            <a:r>
              <a:rPr lang="en-US" dirty="0"/>
              <a:t>By Chau Hoang</a:t>
            </a:r>
          </a:p>
          <a:p>
            <a:r>
              <a:rPr lang="en-US" dirty="0"/>
              <a:t>Spring 2020</a:t>
            </a:r>
          </a:p>
          <a:p>
            <a:endParaRPr lang="en-US" dirty="0"/>
          </a:p>
        </p:txBody>
      </p:sp>
    </p:spTree>
    <p:extLst>
      <p:ext uri="{BB962C8B-B14F-4D97-AF65-F5344CB8AC3E}">
        <p14:creationId xmlns:p14="http://schemas.microsoft.com/office/powerpoint/2010/main" val="52686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67DB-F2A2-E545-B0BA-013D7C31495E}"/>
              </a:ext>
            </a:extLst>
          </p:cNvPr>
          <p:cNvSpPr>
            <a:spLocks noGrp="1"/>
          </p:cNvSpPr>
          <p:nvPr>
            <p:ph type="ctrTitle"/>
          </p:nvPr>
        </p:nvSpPr>
        <p:spPr>
          <a:xfrm>
            <a:off x="785811" y="429357"/>
            <a:ext cx="10444163" cy="856518"/>
          </a:xfrm>
        </p:spPr>
        <p:txBody>
          <a:bodyPr>
            <a:normAutofit fontScale="90000"/>
          </a:bodyPr>
          <a:lstStyle/>
          <a:p>
            <a:r>
              <a:rPr lang="en-US" dirty="0"/>
              <a:t>About</a:t>
            </a:r>
          </a:p>
        </p:txBody>
      </p:sp>
      <p:sp>
        <p:nvSpPr>
          <p:cNvPr id="4" name="Subtitle 3">
            <a:extLst>
              <a:ext uri="{FF2B5EF4-FFF2-40B4-BE49-F238E27FC236}">
                <a16:creationId xmlns:a16="http://schemas.microsoft.com/office/drawing/2014/main" id="{5F88AE7E-94B0-464A-9095-0E48D5DC17B6}"/>
              </a:ext>
            </a:extLst>
          </p:cNvPr>
          <p:cNvSpPr>
            <a:spLocks noGrp="1"/>
          </p:cNvSpPr>
          <p:nvPr>
            <p:ph type="subTitle" idx="1"/>
          </p:nvPr>
        </p:nvSpPr>
        <p:spPr>
          <a:xfrm>
            <a:off x="785811" y="1571624"/>
            <a:ext cx="10572752" cy="4757737"/>
          </a:xfrm>
        </p:spPr>
        <p:txBody>
          <a:bodyPr>
            <a:normAutofit/>
          </a:bodyPr>
          <a:lstStyle/>
          <a:p>
            <a:pPr marL="342900" indent="-342900" algn="just">
              <a:lnSpc>
                <a:spcPct val="150000"/>
              </a:lnSpc>
              <a:buFont typeface="Arial" panose="020B0604020202020204" pitchFamily="34" charset="0"/>
              <a:buChar char="•"/>
            </a:pPr>
            <a:r>
              <a:rPr lang="en-US" dirty="0"/>
              <a:t>- Source: mainly from Brazilian Institute of Geography and Statistics (IBGE)</a:t>
            </a:r>
          </a:p>
          <a:p>
            <a:pPr marL="342900" indent="-342900" algn="just">
              <a:lnSpc>
                <a:spcPct val="150000"/>
              </a:lnSpc>
              <a:buFont typeface="Arial" panose="020B0604020202020204" pitchFamily="34" charset="0"/>
              <a:buChar char="•"/>
            </a:pPr>
            <a:r>
              <a:rPr lang="en-US" dirty="0"/>
              <a:t>- Total: k = 81 variables and n = 5573 observations </a:t>
            </a:r>
          </a:p>
          <a:p>
            <a:pPr marL="342900" indent="-342900" algn="just">
              <a:lnSpc>
                <a:spcPct val="150000"/>
              </a:lnSpc>
              <a:buFont typeface="Arial" panose="020B0604020202020204" pitchFamily="34" charset="0"/>
              <a:buChar char="•"/>
            </a:pPr>
            <a:r>
              <a:rPr lang="en-US" dirty="0"/>
              <a:t>- This analysis: k = 59 ( p = 58, y = GDP_CAPITA ), n = 4000</a:t>
            </a:r>
          </a:p>
          <a:p>
            <a:pPr marL="342900" indent="-342900" algn="just">
              <a:lnSpc>
                <a:spcPct val="150000"/>
              </a:lnSpc>
              <a:buFontTx/>
              <a:buChar char="-"/>
            </a:pPr>
            <a:r>
              <a:rPr lang="en-US" dirty="0"/>
              <a:t>- Four different regression models including Ridge Regression (RD), Lasso (LS),  Elastic Net (EN) and Random Forest (RF) are implemented and evaluated on split dataset and bootstrap samples.</a:t>
            </a:r>
          </a:p>
          <a:p>
            <a:pPr marL="342900" indent="-342900" algn="just">
              <a:lnSpc>
                <a:spcPct val="150000"/>
              </a:lnSpc>
              <a:buFontTx/>
              <a:buChar char="-"/>
            </a:pPr>
            <a:r>
              <a:rPr lang="en-US" dirty="0"/>
              <a:t>- Data dictionary, R code and data file can be found </a:t>
            </a:r>
            <a:r>
              <a:rPr lang="en-US" dirty="0">
                <a:hlinkClick r:id="rId3"/>
              </a:rPr>
              <a:t>here</a:t>
            </a:r>
            <a:r>
              <a:rPr lang="en-US" dirty="0"/>
              <a:t>. </a:t>
            </a:r>
          </a:p>
          <a:p>
            <a:pPr marL="342900" indent="-342900" algn="just">
              <a:lnSpc>
                <a:spcPct val="150000"/>
              </a:lnSpc>
              <a:buFontTx/>
              <a:buChar char="-"/>
            </a:pPr>
            <a:endParaRPr lang="en-US" dirty="0"/>
          </a:p>
          <a:p>
            <a:pPr marL="342900" indent="-342900" algn="just">
              <a:lnSpc>
                <a:spcPct val="150000"/>
              </a:lnSpc>
              <a:buFontTx/>
              <a:buChar char="-"/>
            </a:pPr>
            <a:endParaRPr lang="en-US" dirty="0"/>
          </a:p>
        </p:txBody>
      </p:sp>
    </p:spTree>
    <p:extLst>
      <p:ext uri="{BB962C8B-B14F-4D97-AF65-F5344CB8AC3E}">
        <p14:creationId xmlns:p14="http://schemas.microsoft.com/office/powerpoint/2010/main" val="258769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67DB-F2A2-E545-B0BA-013D7C31495E}"/>
              </a:ext>
            </a:extLst>
          </p:cNvPr>
          <p:cNvSpPr>
            <a:spLocks noGrp="1"/>
          </p:cNvSpPr>
          <p:nvPr>
            <p:ph type="ctrTitle"/>
          </p:nvPr>
        </p:nvSpPr>
        <p:spPr>
          <a:xfrm>
            <a:off x="785811" y="429357"/>
            <a:ext cx="10572752" cy="856518"/>
          </a:xfrm>
        </p:spPr>
        <p:txBody>
          <a:bodyPr>
            <a:normAutofit fontScale="90000"/>
          </a:bodyPr>
          <a:lstStyle/>
          <a:p>
            <a:r>
              <a:rPr lang="en-US" sz="2400" dirty="0"/>
              <a:t>Models evaluation using r-square on test and train set</a:t>
            </a:r>
          </a:p>
        </p:txBody>
      </p:sp>
      <p:pic>
        <p:nvPicPr>
          <p:cNvPr id="9" name="Picture 8">
            <a:extLst>
              <a:ext uri="{FF2B5EF4-FFF2-40B4-BE49-F238E27FC236}">
                <a16:creationId xmlns:a16="http://schemas.microsoft.com/office/drawing/2014/main" id="{06C66A7F-D550-0646-8C11-ECFFA3AA9ABF}"/>
              </a:ext>
            </a:extLst>
          </p:cNvPr>
          <p:cNvPicPr>
            <a:picLocks noChangeAspect="1"/>
          </p:cNvPicPr>
          <p:nvPr/>
        </p:nvPicPr>
        <p:blipFill rotWithShape="1">
          <a:blip r:embed="rId3"/>
          <a:srcRect l="5282" t="6702" r="2608" b="15173"/>
          <a:stretch/>
        </p:blipFill>
        <p:spPr>
          <a:xfrm>
            <a:off x="279676" y="1936226"/>
            <a:ext cx="5795889" cy="3995224"/>
          </a:xfrm>
          <a:prstGeom prst="rect">
            <a:avLst/>
          </a:prstGeom>
        </p:spPr>
      </p:pic>
      <p:pic>
        <p:nvPicPr>
          <p:cNvPr id="11" name="Picture 10">
            <a:extLst>
              <a:ext uri="{FF2B5EF4-FFF2-40B4-BE49-F238E27FC236}">
                <a16:creationId xmlns:a16="http://schemas.microsoft.com/office/drawing/2014/main" id="{0A13BB83-63E9-384C-BB6B-1044E6439159}"/>
              </a:ext>
            </a:extLst>
          </p:cNvPr>
          <p:cNvPicPr>
            <a:picLocks noChangeAspect="1"/>
          </p:cNvPicPr>
          <p:nvPr/>
        </p:nvPicPr>
        <p:blipFill rotWithShape="1">
          <a:blip r:embed="rId4"/>
          <a:srcRect l="5015" t="6702" r="1634" b="15173"/>
          <a:stretch/>
        </p:blipFill>
        <p:spPr>
          <a:xfrm>
            <a:off x="6188565" y="1936226"/>
            <a:ext cx="5739618" cy="3995224"/>
          </a:xfrm>
          <a:prstGeom prst="rect">
            <a:avLst/>
          </a:prstGeom>
        </p:spPr>
      </p:pic>
    </p:spTree>
    <p:extLst>
      <p:ext uri="{BB962C8B-B14F-4D97-AF65-F5344CB8AC3E}">
        <p14:creationId xmlns:p14="http://schemas.microsoft.com/office/powerpoint/2010/main" val="268692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8579D5-BFF2-FF4F-8B12-B405783E25AD}"/>
              </a:ext>
            </a:extLst>
          </p:cNvPr>
          <p:cNvSpPr>
            <a:spLocks noGrp="1"/>
          </p:cNvSpPr>
          <p:nvPr>
            <p:ph type="ctrTitle"/>
          </p:nvPr>
        </p:nvSpPr>
        <p:spPr>
          <a:xfrm>
            <a:off x="685800" y="557944"/>
            <a:ext cx="10744200" cy="842231"/>
          </a:xfrm>
        </p:spPr>
        <p:txBody>
          <a:bodyPr>
            <a:normAutofit fontScale="90000"/>
          </a:bodyPr>
          <a:lstStyle/>
          <a:p>
            <a:r>
              <a:rPr lang="en-US" dirty="0"/>
              <a:t>10-fold cv curves</a:t>
            </a:r>
          </a:p>
        </p:txBody>
      </p:sp>
      <p:pic>
        <p:nvPicPr>
          <p:cNvPr id="41" name="Picture 40">
            <a:extLst>
              <a:ext uri="{FF2B5EF4-FFF2-40B4-BE49-F238E27FC236}">
                <a16:creationId xmlns:a16="http://schemas.microsoft.com/office/drawing/2014/main" id="{6146C6FE-1D75-3D47-9832-AED937897B1F}"/>
              </a:ext>
            </a:extLst>
          </p:cNvPr>
          <p:cNvPicPr>
            <a:picLocks noChangeAspect="1"/>
          </p:cNvPicPr>
          <p:nvPr/>
        </p:nvPicPr>
        <p:blipFill>
          <a:blip r:embed="rId3"/>
          <a:stretch>
            <a:fillRect/>
          </a:stretch>
        </p:blipFill>
        <p:spPr>
          <a:xfrm>
            <a:off x="178377" y="2510443"/>
            <a:ext cx="3761856" cy="2944206"/>
          </a:xfrm>
          <a:prstGeom prst="rect">
            <a:avLst/>
          </a:prstGeom>
        </p:spPr>
      </p:pic>
      <p:pic>
        <p:nvPicPr>
          <p:cNvPr id="43" name="Picture 42">
            <a:extLst>
              <a:ext uri="{FF2B5EF4-FFF2-40B4-BE49-F238E27FC236}">
                <a16:creationId xmlns:a16="http://schemas.microsoft.com/office/drawing/2014/main" id="{D3D158ED-69EF-D343-B087-500A5B49C18D}"/>
              </a:ext>
            </a:extLst>
          </p:cNvPr>
          <p:cNvPicPr>
            <a:picLocks noChangeAspect="1"/>
          </p:cNvPicPr>
          <p:nvPr/>
        </p:nvPicPr>
        <p:blipFill>
          <a:blip r:embed="rId4"/>
          <a:stretch>
            <a:fillRect/>
          </a:stretch>
        </p:blipFill>
        <p:spPr>
          <a:xfrm>
            <a:off x="4070182" y="2510443"/>
            <a:ext cx="3943287" cy="2944207"/>
          </a:xfrm>
          <a:prstGeom prst="rect">
            <a:avLst/>
          </a:prstGeom>
        </p:spPr>
      </p:pic>
      <p:pic>
        <p:nvPicPr>
          <p:cNvPr id="45" name="Picture 44">
            <a:extLst>
              <a:ext uri="{FF2B5EF4-FFF2-40B4-BE49-F238E27FC236}">
                <a16:creationId xmlns:a16="http://schemas.microsoft.com/office/drawing/2014/main" id="{6439C0EF-0AB8-E145-8257-1EB484BB9A38}"/>
              </a:ext>
            </a:extLst>
          </p:cNvPr>
          <p:cNvPicPr>
            <a:picLocks noChangeAspect="1"/>
          </p:cNvPicPr>
          <p:nvPr/>
        </p:nvPicPr>
        <p:blipFill>
          <a:blip r:embed="rId5"/>
          <a:stretch>
            <a:fillRect/>
          </a:stretch>
        </p:blipFill>
        <p:spPr>
          <a:xfrm>
            <a:off x="8143418" y="2510443"/>
            <a:ext cx="3851154" cy="2944206"/>
          </a:xfrm>
          <a:prstGeom prst="rect">
            <a:avLst/>
          </a:prstGeom>
        </p:spPr>
      </p:pic>
    </p:spTree>
    <p:extLst>
      <p:ext uri="{BB962C8B-B14F-4D97-AF65-F5344CB8AC3E}">
        <p14:creationId xmlns:p14="http://schemas.microsoft.com/office/powerpoint/2010/main" val="159296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8579D5-BFF2-FF4F-8B12-B405783E25AD}"/>
              </a:ext>
            </a:extLst>
          </p:cNvPr>
          <p:cNvSpPr>
            <a:spLocks noGrp="1"/>
          </p:cNvSpPr>
          <p:nvPr>
            <p:ph type="ctrTitle"/>
          </p:nvPr>
        </p:nvSpPr>
        <p:spPr>
          <a:xfrm>
            <a:off x="685800" y="359161"/>
            <a:ext cx="10744200" cy="842231"/>
          </a:xfrm>
        </p:spPr>
        <p:txBody>
          <a:bodyPr>
            <a:normAutofit fontScale="90000"/>
          </a:bodyPr>
          <a:lstStyle/>
          <a:p>
            <a:r>
              <a:rPr lang="en-US" dirty="0"/>
              <a:t>Residuals Boxplots</a:t>
            </a:r>
          </a:p>
        </p:txBody>
      </p:sp>
      <p:pic>
        <p:nvPicPr>
          <p:cNvPr id="14" name="Picture 13">
            <a:extLst>
              <a:ext uri="{FF2B5EF4-FFF2-40B4-BE49-F238E27FC236}">
                <a16:creationId xmlns:a16="http://schemas.microsoft.com/office/drawing/2014/main" id="{4FAF9707-C816-4943-87FA-712033207AF4}"/>
              </a:ext>
            </a:extLst>
          </p:cNvPr>
          <p:cNvPicPr>
            <a:picLocks noChangeAspect="1"/>
          </p:cNvPicPr>
          <p:nvPr/>
        </p:nvPicPr>
        <p:blipFill>
          <a:blip r:embed="rId3"/>
          <a:stretch>
            <a:fillRect/>
          </a:stretch>
        </p:blipFill>
        <p:spPr>
          <a:xfrm>
            <a:off x="685800" y="1366520"/>
            <a:ext cx="5312312" cy="2530232"/>
          </a:xfrm>
          <a:prstGeom prst="rect">
            <a:avLst/>
          </a:prstGeom>
        </p:spPr>
      </p:pic>
      <p:pic>
        <p:nvPicPr>
          <p:cNvPr id="16" name="Picture 15">
            <a:extLst>
              <a:ext uri="{FF2B5EF4-FFF2-40B4-BE49-F238E27FC236}">
                <a16:creationId xmlns:a16="http://schemas.microsoft.com/office/drawing/2014/main" id="{3E29A900-0E45-9248-A60F-D3DCD855FB6B}"/>
              </a:ext>
            </a:extLst>
          </p:cNvPr>
          <p:cNvPicPr>
            <a:picLocks noChangeAspect="1"/>
          </p:cNvPicPr>
          <p:nvPr/>
        </p:nvPicPr>
        <p:blipFill>
          <a:blip r:embed="rId4"/>
          <a:stretch>
            <a:fillRect/>
          </a:stretch>
        </p:blipFill>
        <p:spPr>
          <a:xfrm>
            <a:off x="6057901" y="1366519"/>
            <a:ext cx="5346698" cy="2530233"/>
          </a:xfrm>
          <a:prstGeom prst="rect">
            <a:avLst/>
          </a:prstGeom>
        </p:spPr>
      </p:pic>
      <p:pic>
        <p:nvPicPr>
          <p:cNvPr id="18" name="Picture 17">
            <a:extLst>
              <a:ext uri="{FF2B5EF4-FFF2-40B4-BE49-F238E27FC236}">
                <a16:creationId xmlns:a16="http://schemas.microsoft.com/office/drawing/2014/main" id="{F1CAB3A5-3A31-C241-9EAA-D43E402FA701}"/>
              </a:ext>
            </a:extLst>
          </p:cNvPr>
          <p:cNvPicPr>
            <a:picLocks noChangeAspect="1"/>
          </p:cNvPicPr>
          <p:nvPr/>
        </p:nvPicPr>
        <p:blipFill>
          <a:blip r:embed="rId5"/>
          <a:stretch>
            <a:fillRect/>
          </a:stretch>
        </p:blipFill>
        <p:spPr>
          <a:xfrm>
            <a:off x="685799" y="4009291"/>
            <a:ext cx="5312313" cy="2686931"/>
          </a:xfrm>
          <a:prstGeom prst="rect">
            <a:avLst/>
          </a:prstGeom>
        </p:spPr>
      </p:pic>
      <p:pic>
        <p:nvPicPr>
          <p:cNvPr id="20" name="Picture 19">
            <a:extLst>
              <a:ext uri="{FF2B5EF4-FFF2-40B4-BE49-F238E27FC236}">
                <a16:creationId xmlns:a16="http://schemas.microsoft.com/office/drawing/2014/main" id="{108F70BB-DDD6-2347-9B3C-629754B76C5D}"/>
              </a:ext>
            </a:extLst>
          </p:cNvPr>
          <p:cNvPicPr>
            <a:picLocks noChangeAspect="1"/>
          </p:cNvPicPr>
          <p:nvPr/>
        </p:nvPicPr>
        <p:blipFill>
          <a:blip r:embed="rId6"/>
          <a:stretch>
            <a:fillRect/>
          </a:stretch>
        </p:blipFill>
        <p:spPr>
          <a:xfrm>
            <a:off x="6057900" y="4009291"/>
            <a:ext cx="5346699" cy="2686931"/>
          </a:xfrm>
          <a:prstGeom prst="rect">
            <a:avLst/>
          </a:prstGeom>
        </p:spPr>
      </p:pic>
    </p:spTree>
    <p:extLst>
      <p:ext uri="{BB962C8B-B14F-4D97-AF65-F5344CB8AC3E}">
        <p14:creationId xmlns:p14="http://schemas.microsoft.com/office/powerpoint/2010/main" val="368220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8579D5-BFF2-FF4F-8B12-B405783E25AD}"/>
              </a:ext>
            </a:extLst>
          </p:cNvPr>
          <p:cNvSpPr>
            <a:spLocks noGrp="1"/>
          </p:cNvSpPr>
          <p:nvPr>
            <p:ph type="ctrTitle"/>
          </p:nvPr>
        </p:nvSpPr>
        <p:spPr>
          <a:xfrm>
            <a:off x="685800" y="359161"/>
            <a:ext cx="10744200" cy="724051"/>
          </a:xfrm>
        </p:spPr>
        <p:txBody>
          <a:bodyPr>
            <a:normAutofit fontScale="90000"/>
          </a:bodyPr>
          <a:lstStyle/>
          <a:p>
            <a:r>
              <a:rPr lang="en-US" dirty="0"/>
              <a:t>Bar-plots with bootstrapped error bars</a:t>
            </a:r>
          </a:p>
        </p:txBody>
      </p:sp>
      <p:pic>
        <p:nvPicPr>
          <p:cNvPr id="6" name="Picture 5">
            <a:extLst>
              <a:ext uri="{FF2B5EF4-FFF2-40B4-BE49-F238E27FC236}">
                <a16:creationId xmlns:a16="http://schemas.microsoft.com/office/drawing/2014/main" id="{A7239AE9-2C26-D34B-85BF-390665445208}"/>
              </a:ext>
            </a:extLst>
          </p:cNvPr>
          <p:cNvPicPr>
            <a:picLocks noChangeAspect="1"/>
          </p:cNvPicPr>
          <p:nvPr/>
        </p:nvPicPr>
        <p:blipFill>
          <a:blip r:embed="rId3"/>
          <a:stretch>
            <a:fillRect/>
          </a:stretch>
        </p:blipFill>
        <p:spPr>
          <a:xfrm>
            <a:off x="126609" y="1266093"/>
            <a:ext cx="5866227" cy="5423004"/>
          </a:xfrm>
          <a:prstGeom prst="rect">
            <a:avLst/>
          </a:prstGeom>
        </p:spPr>
      </p:pic>
      <p:pic>
        <p:nvPicPr>
          <p:cNvPr id="11" name="Picture 10">
            <a:extLst>
              <a:ext uri="{FF2B5EF4-FFF2-40B4-BE49-F238E27FC236}">
                <a16:creationId xmlns:a16="http://schemas.microsoft.com/office/drawing/2014/main" id="{FCDE710A-874D-7E41-A1D8-3B8B7306B7C3}"/>
              </a:ext>
            </a:extLst>
          </p:cNvPr>
          <p:cNvPicPr>
            <a:picLocks noChangeAspect="1"/>
          </p:cNvPicPr>
          <p:nvPr/>
        </p:nvPicPr>
        <p:blipFill>
          <a:blip r:embed="rId4"/>
          <a:stretch>
            <a:fillRect/>
          </a:stretch>
        </p:blipFill>
        <p:spPr>
          <a:xfrm>
            <a:off x="5992836" y="1266093"/>
            <a:ext cx="6006905" cy="5423004"/>
          </a:xfrm>
          <a:prstGeom prst="rect">
            <a:avLst/>
          </a:prstGeom>
        </p:spPr>
      </p:pic>
    </p:spTree>
    <p:extLst>
      <p:ext uri="{BB962C8B-B14F-4D97-AF65-F5344CB8AC3E}">
        <p14:creationId xmlns:p14="http://schemas.microsoft.com/office/powerpoint/2010/main" val="375389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8579D5-BFF2-FF4F-8B12-B405783E25AD}"/>
              </a:ext>
            </a:extLst>
          </p:cNvPr>
          <p:cNvSpPr>
            <a:spLocks noGrp="1"/>
          </p:cNvSpPr>
          <p:nvPr>
            <p:ph type="ctrTitle"/>
          </p:nvPr>
        </p:nvSpPr>
        <p:spPr>
          <a:xfrm>
            <a:off x="685800" y="359161"/>
            <a:ext cx="10744200" cy="724051"/>
          </a:xfrm>
        </p:spPr>
        <p:txBody>
          <a:bodyPr>
            <a:normAutofit fontScale="90000"/>
          </a:bodyPr>
          <a:lstStyle/>
          <a:p>
            <a:r>
              <a:rPr lang="en-US" dirty="0"/>
              <a:t>Summary</a:t>
            </a:r>
          </a:p>
        </p:txBody>
      </p:sp>
      <p:sp>
        <p:nvSpPr>
          <p:cNvPr id="2" name="TextBox 1">
            <a:extLst>
              <a:ext uri="{FF2B5EF4-FFF2-40B4-BE49-F238E27FC236}">
                <a16:creationId xmlns:a16="http://schemas.microsoft.com/office/drawing/2014/main" id="{8BFE4A3A-95F3-394B-A9E6-0457E2A59F66}"/>
              </a:ext>
            </a:extLst>
          </p:cNvPr>
          <p:cNvSpPr txBox="1"/>
          <p:nvPr/>
        </p:nvSpPr>
        <p:spPr>
          <a:xfrm>
            <a:off x="685800" y="1533378"/>
            <a:ext cx="10744200" cy="3139321"/>
          </a:xfrm>
          <a:prstGeom prst="rect">
            <a:avLst/>
          </a:prstGeom>
          <a:noFill/>
        </p:spPr>
        <p:txBody>
          <a:bodyPr wrap="square" rtlCol="0">
            <a:spAutoFit/>
          </a:bodyPr>
          <a:lstStyle/>
          <a:p>
            <a:r>
              <a:rPr lang="en-US" dirty="0"/>
              <a:t>Performance:</a:t>
            </a:r>
          </a:p>
          <a:p>
            <a:r>
              <a:rPr lang="en-US" dirty="0"/>
              <a:t>-   Lots of outliers and missing data =&gt; heavily skewed distribution</a:t>
            </a:r>
          </a:p>
          <a:p>
            <a:pPr marL="285750" indent="-285750">
              <a:buFontTx/>
              <a:buChar char="-"/>
            </a:pPr>
            <a:r>
              <a:rPr lang="en-US" dirty="0"/>
              <a:t>With computational limitation, there is variability in R-square. However, Random Forest performs best out of 4 because it adds randomness into the data and reduces the strong correlations between the predictors</a:t>
            </a:r>
          </a:p>
          <a:p>
            <a:pPr marL="285750" indent="-285750">
              <a:buFontTx/>
              <a:buChar char="-"/>
            </a:pPr>
            <a:r>
              <a:rPr lang="en-US" dirty="0"/>
              <a:t>Bootstrapped error bars shows a huge sign of variability in the strength of each predictor from method to method. They do not tell a consistent story.</a:t>
            </a:r>
          </a:p>
          <a:p>
            <a:pPr marL="285750" indent="-285750">
              <a:buFontTx/>
              <a:buChar char="-"/>
            </a:pPr>
            <a:r>
              <a:rPr lang="en-US" dirty="0"/>
              <a:t>Pick RF and work on reducing the correlations, increasing computational capability for a better result. </a:t>
            </a:r>
          </a:p>
          <a:p>
            <a:endParaRPr lang="en-US" dirty="0"/>
          </a:p>
          <a:p>
            <a:r>
              <a:rPr lang="en-US" dirty="0"/>
              <a:t>Time elapsed (loop run 5 times)</a:t>
            </a:r>
          </a:p>
          <a:p>
            <a:endParaRPr lang="en-US" dirty="0"/>
          </a:p>
          <a:p>
            <a:endParaRPr lang="en-US" dirty="0"/>
          </a:p>
        </p:txBody>
      </p:sp>
      <p:graphicFrame>
        <p:nvGraphicFramePr>
          <p:cNvPr id="3" name="Table 2">
            <a:extLst>
              <a:ext uri="{FF2B5EF4-FFF2-40B4-BE49-F238E27FC236}">
                <a16:creationId xmlns:a16="http://schemas.microsoft.com/office/drawing/2014/main" id="{3AAE6873-846E-5044-A812-1103FDFD9A53}"/>
              </a:ext>
            </a:extLst>
          </p:cNvPr>
          <p:cNvGraphicFramePr>
            <a:graphicFrameLocks noGrp="1"/>
          </p:cNvGraphicFramePr>
          <p:nvPr>
            <p:extLst>
              <p:ext uri="{D42A27DB-BD31-4B8C-83A1-F6EECF244321}">
                <p14:modId xmlns:p14="http://schemas.microsoft.com/office/powerpoint/2010/main" val="3168099299"/>
              </p:ext>
            </p:extLst>
          </p:nvPr>
        </p:nvGraphicFramePr>
        <p:xfrm>
          <a:off x="2562077" y="4262265"/>
          <a:ext cx="6991646" cy="2204440"/>
        </p:xfrm>
        <a:graphic>
          <a:graphicData uri="http://schemas.openxmlformats.org/drawingml/2006/table">
            <a:tbl>
              <a:tblPr firstRow="1" bandRow="1">
                <a:tableStyleId>{8A107856-5554-42FB-B03E-39F5DBC370BA}</a:tableStyleId>
              </a:tblPr>
              <a:tblGrid>
                <a:gridCol w="3495823">
                  <a:extLst>
                    <a:ext uri="{9D8B030D-6E8A-4147-A177-3AD203B41FA5}">
                      <a16:colId xmlns:a16="http://schemas.microsoft.com/office/drawing/2014/main" val="1930747581"/>
                    </a:ext>
                  </a:extLst>
                </a:gridCol>
                <a:gridCol w="3495823">
                  <a:extLst>
                    <a:ext uri="{9D8B030D-6E8A-4147-A177-3AD203B41FA5}">
                      <a16:colId xmlns:a16="http://schemas.microsoft.com/office/drawing/2014/main" val="75964443"/>
                    </a:ext>
                  </a:extLst>
                </a:gridCol>
              </a:tblGrid>
              <a:tr h="359229">
                <a:tc>
                  <a:txBody>
                    <a:bodyPr/>
                    <a:lstStyle/>
                    <a:p>
                      <a:r>
                        <a:rPr lang="en-US" dirty="0"/>
                        <a:t>Models</a:t>
                      </a:r>
                    </a:p>
                  </a:txBody>
                  <a:tcPr/>
                </a:tc>
                <a:tc>
                  <a:txBody>
                    <a:bodyPr/>
                    <a:lstStyle/>
                    <a:p>
                      <a:r>
                        <a:rPr lang="en-US" dirty="0"/>
                        <a:t>Time </a:t>
                      </a:r>
                    </a:p>
                  </a:txBody>
                  <a:tcPr/>
                </a:tc>
                <a:extLst>
                  <a:ext uri="{0D108BD9-81ED-4DB2-BD59-A6C34878D82A}">
                    <a16:rowId xmlns:a16="http://schemas.microsoft.com/office/drawing/2014/main" val="639024021"/>
                  </a:ext>
                </a:extLst>
              </a:tr>
              <a:tr h="375640">
                <a:tc>
                  <a:txBody>
                    <a:bodyPr/>
                    <a:lstStyle/>
                    <a:p>
                      <a:r>
                        <a:rPr lang="en-US" dirty="0"/>
                        <a:t>Random Forest</a:t>
                      </a:r>
                    </a:p>
                  </a:txBody>
                  <a:tcPr/>
                </a:tc>
                <a:tc>
                  <a:txBody>
                    <a:bodyPr/>
                    <a:lstStyle/>
                    <a:p>
                      <a:r>
                        <a:rPr lang="en-US" dirty="0"/>
                        <a:t>30.097 secs</a:t>
                      </a:r>
                    </a:p>
                  </a:txBody>
                  <a:tcPr/>
                </a:tc>
                <a:extLst>
                  <a:ext uri="{0D108BD9-81ED-4DB2-BD59-A6C34878D82A}">
                    <a16:rowId xmlns:a16="http://schemas.microsoft.com/office/drawing/2014/main" val="3371996254"/>
                  </a:ext>
                </a:extLst>
              </a:tr>
              <a:tr h="0">
                <a:tc>
                  <a:txBody>
                    <a:bodyPr/>
                    <a:lstStyle/>
                    <a:p>
                      <a:r>
                        <a:rPr lang="en-US" dirty="0"/>
                        <a:t>Elastic Net</a:t>
                      </a:r>
                    </a:p>
                  </a:txBody>
                  <a:tcPr/>
                </a:tc>
                <a:tc>
                  <a:txBody>
                    <a:bodyPr/>
                    <a:lstStyle/>
                    <a:p>
                      <a:r>
                        <a:rPr lang="en-US" dirty="0"/>
                        <a:t>0.588 secs</a:t>
                      </a:r>
                    </a:p>
                  </a:txBody>
                  <a:tcPr/>
                </a:tc>
                <a:extLst>
                  <a:ext uri="{0D108BD9-81ED-4DB2-BD59-A6C34878D82A}">
                    <a16:rowId xmlns:a16="http://schemas.microsoft.com/office/drawing/2014/main" val="3785238382"/>
                  </a:ext>
                </a:extLst>
              </a:tr>
              <a:tr h="359229">
                <a:tc>
                  <a:txBody>
                    <a:bodyPr/>
                    <a:lstStyle/>
                    <a:p>
                      <a:r>
                        <a:rPr lang="en-US" dirty="0"/>
                        <a:t>Ridge Regression</a:t>
                      </a:r>
                    </a:p>
                  </a:txBody>
                  <a:tcPr/>
                </a:tc>
                <a:tc>
                  <a:txBody>
                    <a:bodyPr/>
                    <a:lstStyle/>
                    <a:p>
                      <a:r>
                        <a:rPr lang="en-US" dirty="0"/>
                        <a:t>0.386 secs</a:t>
                      </a:r>
                    </a:p>
                  </a:txBody>
                  <a:tcPr/>
                </a:tc>
                <a:extLst>
                  <a:ext uri="{0D108BD9-81ED-4DB2-BD59-A6C34878D82A}">
                    <a16:rowId xmlns:a16="http://schemas.microsoft.com/office/drawing/2014/main" val="3502230521"/>
                  </a:ext>
                </a:extLst>
              </a:tr>
              <a:tr h="359229">
                <a:tc>
                  <a:txBody>
                    <a:bodyPr/>
                    <a:lstStyle/>
                    <a:p>
                      <a:r>
                        <a:rPr lang="en-US" dirty="0"/>
                        <a:t>Lasso</a:t>
                      </a:r>
                    </a:p>
                  </a:txBody>
                  <a:tcPr/>
                </a:tc>
                <a:tc>
                  <a:txBody>
                    <a:bodyPr/>
                    <a:lstStyle/>
                    <a:p>
                      <a:r>
                        <a:rPr lang="en-US" dirty="0"/>
                        <a:t>0.456 secs</a:t>
                      </a:r>
                    </a:p>
                  </a:txBody>
                  <a:tcPr/>
                </a:tc>
                <a:extLst>
                  <a:ext uri="{0D108BD9-81ED-4DB2-BD59-A6C34878D82A}">
                    <a16:rowId xmlns:a16="http://schemas.microsoft.com/office/drawing/2014/main" val="3879494390"/>
                  </a:ext>
                </a:extLst>
              </a:tr>
              <a:tr h="359229">
                <a:tc>
                  <a:txBody>
                    <a:bodyPr/>
                    <a:lstStyle/>
                    <a:p>
                      <a:r>
                        <a:rPr lang="en-US" dirty="0"/>
                        <a:t>Using 5 bootstrapping samples</a:t>
                      </a:r>
                    </a:p>
                  </a:txBody>
                  <a:tcPr/>
                </a:tc>
                <a:tc>
                  <a:txBody>
                    <a:bodyPr/>
                    <a:lstStyle/>
                    <a:p>
                      <a:r>
                        <a:rPr lang="en-US" dirty="0"/>
                        <a:t>Total: 3.311 mins</a:t>
                      </a:r>
                    </a:p>
                  </a:txBody>
                  <a:tcPr/>
                </a:tc>
                <a:extLst>
                  <a:ext uri="{0D108BD9-81ED-4DB2-BD59-A6C34878D82A}">
                    <a16:rowId xmlns:a16="http://schemas.microsoft.com/office/drawing/2014/main" val="2680199407"/>
                  </a:ext>
                </a:extLst>
              </a:tr>
            </a:tbl>
          </a:graphicData>
        </a:graphic>
      </p:graphicFrame>
    </p:spTree>
    <p:extLst>
      <p:ext uri="{BB962C8B-B14F-4D97-AF65-F5344CB8AC3E}">
        <p14:creationId xmlns:p14="http://schemas.microsoft.com/office/powerpoint/2010/main" val="12627040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1802</TotalTime>
  <Words>476</Words>
  <Application>Microsoft Macintosh PowerPoint</Application>
  <PresentationFormat>Widescreen</PresentationFormat>
  <Paragraphs>49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A REGRESSION analysis on GDP-per-capita in 4000 cities in brazil</vt:lpstr>
      <vt:lpstr>About</vt:lpstr>
      <vt:lpstr>Models evaluation using r-square on test and train set</vt:lpstr>
      <vt:lpstr>10-fold cv curves</vt:lpstr>
      <vt:lpstr>Residuals Boxplots</vt:lpstr>
      <vt:lpstr>Bar-plots with bootstrapped error bars</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gdp-per-capita in ALL cities in brazil</dc:title>
  <dc:creator>Microsoft Office User</dc:creator>
  <cp:lastModifiedBy>Microsoft Office User</cp:lastModifiedBy>
  <cp:revision>44</cp:revision>
  <dcterms:created xsi:type="dcterms:W3CDTF">2020-05-15T16:30:32Z</dcterms:created>
  <dcterms:modified xsi:type="dcterms:W3CDTF">2020-05-18T18:23:47Z</dcterms:modified>
</cp:coreProperties>
</file>