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yunseo jo" initials="y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comments" Target="comments/comment1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3-04-12T12:42:33.249" idx="1">
    <p:pos x="5795" y="3547"/>
    <p:text>1. 장기 의존성 처리: LSTM은 시퀀스 내에서 장기 의존성을 효과적으로 포착할 수 있으며, 이는 전통적인 RNN에서 주요한 도전 과제입니다. LSTM은 시퀀스에서 이전 시간 단계의 정보를 기억하고 사용하여 더 긴 기간 동안 패턴을 학습하고 예측할 수 있습니다.
2. 기울기 소실 및 폭주 문제 완화: LSTM은 훈련 중 전통적인 RNN에서 일반적으로 발생하는 기울기 소실 및 폭주 문제를 완화하는 고유한 게이팅 메커니즘을 가지고 있습니다. 이로 인해 LSTM은 일반 RNN에 비해 더 안정적이고 훈련하기 쉽습니다.
3. 순차 데이터 처리 개선: LSTM은 시계열, 자연어 및 음성과 같은 순차 데이터를 처리하는 데 특히 효과적입니다. 시퀀스의 요소 사이의 복잡한 관계를 모델링할 수 있으며 기계 번역, 음성 인식 및 감성 분석과 같은 다양한 응용 분야에서 널리 사용됩니다.
4. 잡음에 대한 견고성: LSTM은 입력 데이터의 잡음에 대해 전통적인 RNN보다 더 견고합니다. 이는 실세계 센서 데이터 또는 사용자 생성 텍스트와 같은 잡음이 있거나 완벽하지 않은 데이터를 포함하는 응용 프로그램에 적합합니다.
5. 확장성: LSTM은 큰 시퀀스를 처리하거나 더 복잡한 작업을 처리하기 위해 다른 신경망 구조(예: 합성곱 신경망)와 결합할 수 있습니다. 이 다양성으로 인해 다양한 도메인에서 다양한 문제에 적용할 수 있습니다.
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612554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속성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b="1" sz="2376"/>
            </a:lvl1pPr>
          </a:lstStyle>
          <a:p>
            <a:pPr/>
            <a:r>
              <a:t>속성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슬리 버터, 구운 헤이즐넛, 파르메산 치즈를 올린 파파르델레 파스타 그릇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볶음밥과 삶은 계란을 넣은 샐러드 그릇과 젓가락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연어 어묵, 샐러드, 후무스가 든 그릇"/>
          <p:cNvSpPr/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 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파슬리 버터, 구운 헤이즐넛, 파르메산 치즈를 올린 파파르델레 파스타 그릇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1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_70acffce-47d7-4bec-b6e5-7c13ee3b4d1d.jpg" descr="_70acffce-47d7-4bec-b6e5-7c13ee3b4d1d.jpg"/>
          <p:cNvPicPr>
            <a:picLocks noChangeAspect="1"/>
          </p:cNvPicPr>
          <p:nvPr/>
        </p:nvPicPr>
        <p:blipFill>
          <a:blip r:embed="rId2">
            <a:alphaModFix amt="55152"/>
            <a:extLst/>
          </a:blip>
          <a:stretch>
            <a:fillRect/>
          </a:stretch>
        </p:blipFill>
        <p:spPr>
          <a:xfrm>
            <a:off x="-34954" y="-873405"/>
            <a:ext cx="13911978" cy="1391197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주가 예측 모델"/>
          <p:cNvSpPr txBox="1"/>
          <p:nvPr/>
        </p:nvSpPr>
        <p:spPr>
          <a:xfrm>
            <a:off x="1972237" y="2691010"/>
            <a:ext cx="86487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000000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주가 예측 모델 </a:t>
            </a:r>
          </a:p>
        </p:txBody>
      </p:sp>
      <p:sp>
        <p:nvSpPr>
          <p:cNvPr id="153" name="AI18기 조윤서"/>
          <p:cNvSpPr txBox="1"/>
          <p:nvPr/>
        </p:nvSpPr>
        <p:spPr>
          <a:xfrm>
            <a:off x="8125437" y="7363546"/>
            <a:ext cx="4057016" cy="8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배달의민족 도현 OTF"/>
                <a:ea typeface="배달의민족 도현 OTF"/>
                <a:cs typeface="배달의민족 도현 OTF"/>
                <a:sym typeface="배달의민족 도현 OTF"/>
              </a:defRPr>
            </a:lvl1pPr>
          </a:lstStyle>
          <a:p>
            <a:pPr/>
            <a:r>
              <a:t>AI18기 조윤서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예측 모델 제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예측 모델 제작</a:t>
            </a:r>
          </a:p>
        </p:txBody>
      </p:sp>
      <p:sp>
        <p:nvSpPr>
          <p:cNvPr id="232" name="MSFT 의 주가 그래프가 잘 나온 것을 확인할 수 있다. (웅장하다.)"/>
          <p:cNvSpPr txBox="1"/>
          <p:nvPr/>
        </p:nvSpPr>
        <p:spPr>
          <a:xfrm>
            <a:off x="2315051" y="8892534"/>
            <a:ext cx="83746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MSFT 의 주가 그래프가 잘 나온 것을 확인할 수 있다. (웅장하다.)</a:t>
            </a:r>
          </a:p>
        </p:txBody>
      </p:sp>
      <p:pic>
        <p:nvPicPr>
          <p:cNvPr id="23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150" y="1782835"/>
            <a:ext cx="11314590" cy="6924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예측 모델 제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예측 모델 제작</a:t>
            </a:r>
          </a:p>
        </p:txBody>
      </p:sp>
      <p:pic>
        <p:nvPicPr>
          <p:cNvPr id="23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925698"/>
            <a:ext cx="6186784" cy="538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liding Window 적용…"/>
          <p:cNvSpPr/>
          <p:nvPr/>
        </p:nvSpPr>
        <p:spPr>
          <a:xfrm>
            <a:off x="7872455" y="3370927"/>
            <a:ext cx="4958275" cy="189145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Sliding Window 적용 </a:t>
            </a:r>
          </a:p>
          <a:p>
            <a:pPr lvl="1" marL="660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과거 10일치 학습 ( n_past = 10 )</a:t>
            </a:r>
          </a:p>
          <a:p>
            <a:pPr lvl="1" marL="660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미래 2일치 예측 ( n_future = 2 )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예측 모델 제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예측 모델 제작</a:t>
            </a:r>
          </a:p>
        </p:txBody>
      </p:sp>
      <p:pic>
        <p:nvPicPr>
          <p:cNvPr id="24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850" y="2399409"/>
            <a:ext cx="9056952" cy="4954782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학습 및 예측, MSE 성능 확인"/>
          <p:cNvSpPr txBox="1"/>
          <p:nvPr/>
        </p:nvSpPr>
        <p:spPr>
          <a:xfrm>
            <a:off x="988756" y="1567137"/>
            <a:ext cx="11607801" cy="574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59" sz="3000">
                <a:solidFill>
                  <a:srgbClr val="000000"/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학습 및 예측, MSE 성능 확인</a:t>
            </a:r>
          </a:p>
        </p:txBody>
      </p:sp>
      <p:pic>
        <p:nvPicPr>
          <p:cNvPr id="24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550" y="7611533"/>
            <a:ext cx="6129263" cy="165679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문제 없이 작동되는 것을 확인할 수 있음."/>
          <p:cNvSpPr/>
          <p:nvPr/>
        </p:nvSpPr>
        <p:spPr>
          <a:xfrm>
            <a:off x="7720055" y="7835710"/>
            <a:ext cx="4958275" cy="12084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문제 없이 작동되는 것을 확인할 수 있음.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예측 모델 검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예측 모델 검증</a:t>
            </a:r>
          </a:p>
        </p:txBody>
      </p:sp>
      <p:sp>
        <p:nvSpPr>
          <p:cNvPr id="246" name="예측 정확도 검증"/>
          <p:cNvSpPr txBox="1"/>
          <p:nvPr/>
        </p:nvSpPr>
        <p:spPr>
          <a:xfrm>
            <a:off x="988756" y="1554437"/>
            <a:ext cx="11607801" cy="574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59" sz="3000">
                <a:solidFill>
                  <a:srgbClr val="000000"/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예측 정확도 검증</a:t>
            </a:r>
          </a:p>
        </p:txBody>
      </p:sp>
      <p:pic>
        <p:nvPicPr>
          <p:cNvPr id="24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2432050"/>
            <a:ext cx="8928100" cy="17907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정확도는 42.8% 정도 나왔는데 이  정도 수치는 믿을 수 없을 정도로 높은 편임.…"/>
          <p:cNvSpPr txBox="1"/>
          <p:nvPr/>
        </p:nvSpPr>
        <p:spPr>
          <a:xfrm>
            <a:off x="1072564" y="5798517"/>
            <a:ext cx="10425749" cy="28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7500" indent="-317500" algn="l">
              <a:lnSpc>
                <a:spcPct val="150000"/>
              </a:lnSpc>
              <a:buSzPct val="123000"/>
              <a:buChar char="•"/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Dharmony B"/>
                <a:ea typeface="HDharmony B"/>
                <a:cs typeface="HDharmony B"/>
                <a:sym typeface="HDharmony B"/>
              </a:defRPr>
            </a:pPr>
            <a:r>
              <a:t>정확도는 42.8% 정도 나왔는데 이  정도 수치는 믿을 수 없을 정도로 높은 편임.</a:t>
            </a:r>
          </a:p>
          <a:p>
            <a:pPr marL="317500" indent="-317500" algn="l">
              <a:lnSpc>
                <a:spcPct val="150000"/>
              </a:lnSpc>
              <a:buSzPct val="123000"/>
              <a:buChar char="•"/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Dharmony B"/>
                <a:ea typeface="HDharmony B"/>
                <a:cs typeface="HDharmony B"/>
                <a:sym typeface="HDharmony B"/>
              </a:defRPr>
            </a:pPr>
            <a:r>
              <a:t>주식 예측은 3할 타자라고 부르기도 하는데 30% 가 넘어가도 수익률이 높음.</a:t>
            </a:r>
          </a:p>
          <a:p>
            <a:pPr marL="317500" indent="-317500" algn="l">
              <a:lnSpc>
                <a:spcPct val="150000"/>
              </a:lnSpc>
              <a:buSzPct val="123000"/>
              <a:buChar char="•"/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Dharmony B"/>
                <a:ea typeface="HDharmony B"/>
                <a:cs typeface="HDharmony B"/>
                <a:sym typeface="HDharmony B"/>
              </a:defRPr>
            </a:pPr>
            <a:r>
              <a:t>논리식과 과정을 하나씩 분해하여 확인해야 할 필요 있음. </a:t>
            </a:r>
          </a:p>
          <a:p>
            <a:pPr marL="317500" indent="-317500" algn="l">
              <a:lnSpc>
                <a:spcPct val="150000"/>
              </a:lnSpc>
              <a:buSzPct val="123000"/>
              <a:buChar char="•"/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Dharmony B"/>
                <a:ea typeface="HDharmony B"/>
                <a:cs typeface="HDharmony B"/>
                <a:sym typeface="HDharmony B"/>
              </a:defRPr>
            </a:pPr>
            <a:r>
              <a:t>그러나 주식 예측시 참조용으로는 사용할 만한 것으로 판단됨.</a:t>
            </a:r>
          </a:p>
          <a:p>
            <a:pPr marL="317500" indent="-317500" algn="l">
              <a:lnSpc>
                <a:spcPct val="150000"/>
              </a:lnSpc>
              <a:buSzPct val="123000"/>
              <a:buChar char="•"/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Dharmony B"/>
                <a:ea typeface="HDharmony B"/>
                <a:cs typeface="HDharmony B"/>
                <a:sym typeface="HDharmony B"/>
              </a:defRPr>
            </a:pPr>
            <a:r>
              <a:t>여러 다른 변수 (금리, 환율, 원자재 등) 들의 Noise 를 제거한 후 Feature로</a:t>
            </a:r>
            <a:br/>
            <a:r>
              <a:t>사용할 수 있다면 상당한 예측 모델을 완성할 수 있다고 생각함.</a:t>
            </a:r>
          </a:p>
        </p:txBody>
      </p:sp>
      <p:sp>
        <p:nvSpPr>
          <p:cNvPr id="249" name="결론"/>
          <p:cNvSpPr txBox="1"/>
          <p:nvPr/>
        </p:nvSpPr>
        <p:spPr>
          <a:xfrm>
            <a:off x="988756" y="5072337"/>
            <a:ext cx="11607801" cy="574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59" sz="3000">
                <a:solidFill>
                  <a:srgbClr val="000000"/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결론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예측 모델 설계시 문제점과 해결 방안…"/>
          <p:cNvSpPr txBox="1"/>
          <p:nvPr>
            <p:ph type="body" idx="1"/>
          </p:nvPr>
        </p:nvSpPr>
        <p:spPr>
          <a:xfrm>
            <a:off x="827133" y="2097258"/>
            <a:ext cx="11607801" cy="5137685"/>
          </a:xfrm>
          <a:prstGeom prst="rect">
            <a:avLst/>
          </a:prstGeom>
          <a:ln>
            <a:solidFill>
              <a:srgbClr val="929292"/>
            </a:solidFill>
          </a:ln>
        </p:spPr>
        <p:txBody>
          <a:bodyPr/>
          <a:lstStyle/>
          <a:p>
            <a:pPr lvl="1">
              <a:lnSpc>
                <a:spcPct val="100000"/>
              </a:lnSpc>
            </a:pPr>
          </a:p>
          <a:p>
            <a:pPr lvl="1">
              <a:lnSpc>
                <a:spcPct val="100000"/>
              </a:lnSpc>
            </a:pPr>
            <a:r>
              <a:t>예측 모델 설계시 문제점과 해결 방안 </a:t>
            </a:r>
          </a:p>
          <a:p>
            <a:pPr lvl="1">
              <a:lnSpc>
                <a:spcPct val="100000"/>
              </a:lnSpc>
            </a:pPr>
            <a:r>
              <a:t>예측 모델 설계 </a:t>
            </a:r>
          </a:p>
          <a:p>
            <a:pPr lvl="1">
              <a:lnSpc>
                <a:spcPct val="100000"/>
              </a:lnSpc>
            </a:pPr>
            <a:r>
              <a:t>Test 결과 </a:t>
            </a:r>
          </a:p>
          <a:p>
            <a:pPr lvl="1">
              <a:lnSpc>
                <a:spcPct val="100000"/>
              </a:lnSpc>
            </a:pPr>
            <a:r>
              <a:t>추가 모델 개발</a:t>
            </a:r>
          </a:p>
        </p:txBody>
      </p:sp>
      <p:sp>
        <p:nvSpPr>
          <p:cNvPr id="156" name="주가예측 모델 목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주가예측 모델 목차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예측 모델 설계시 문제점과 해결방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예측 모델 설계시 문제점과 해결방안</a:t>
            </a:r>
          </a:p>
        </p:txBody>
      </p:sp>
      <p:sp>
        <p:nvSpPr>
          <p:cNvPr id="159" name="전날 기준으로 학습하여 예측하는 경우 전날 종가를  그대로 따라가는 경향 발생"/>
          <p:cNvSpPr/>
          <p:nvPr/>
        </p:nvSpPr>
        <p:spPr>
          <a:xfrm>
            <a:off x="1370055" y="2799476"/>
            <a:ext cx="4143391" cy="12700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전날 기준으로 학습하여</a:t>
            </a:r>
            <a:br/>
            <a:r>
              <a:t>예측하는 경우 전날 종가를 </a:t>
            </a:r>
            <a:br/>
            <a:r>
              <a:t>그대로 따라가는 경향 발생</a:t>
            </a:r>
          </a:p>
        </p:txBody>
      </p:sp>
      <p:sp>
        <p:nvSpPr>
          <p:cNvPr id="160" name="Sliding Window로 개선"/>
          <p:cNvSpPr/>
          <p:nvPr/>
        </p:nvSpPr>
        <p:spPr>
          <a:xfrm>
            <a:off x="7491354" y="2799476"/>
            <a:ext cx="4143391" cy="12700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Sliding Window로 개선</a:t>
            </a:r>
          </a:p>
        </p:txBody>
      </p:sp>
      <p:pic>
        <p:nvPicPr>
          <p:cNvPr id="16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6013" y="4285816"/>
            <a:ext cx="4406901" cy="411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직사각형"/>
          <p:cNvSpPr/>
          <p:nvPr/>
        </p:nvSpPr>
        <p:spPr>
          <a:xfrm>
            <a:off x="7359543" y="5193684"/>
            <a:ext cx="4125654" cy="1244601"/>
          </a:xfrm>
          <a:prstGeom prst="rect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" name="직사각형"/>
          <p:cNvSpPr/>
          <p:nvPr/>
        </p:nvSpPr>
        <p:spPr>
          <a:xfrm>
            <a:off x="7359543" y="5488887"/>
            <a:ext cx="4125654" cy="1244601"/>
          </a:xfrm>
          <a:prstGeom prst="rect">
            <a:avLst/>
          </a:prstGeom>
          <a:ln w="25400">
            <a:solidFill>
              <a:schemeClr val="accent6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" name="직사각형"/>
          <p:cNvSpPr/>
          <p:nvPr/>
        </p:nvSpPr>
        <p:spPr>
          <a:xfrm>
            <a:off x="7346843" y="5806387"/>
            <a:ext cx="4125654" cy="1244601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" name="선"/>
          <p:cNvSpPr/>
          <p:nvPr/>
        </p:nvSpPr>
        <p:spPr>
          <a:xfrm>
            <a:off x="5539586" y="3434476"/>
            <a:ext cx="19256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선"/>
          <p:cNvSpPr/>
          <p:nvPr/>
        </p:nvSpPr>
        <p:spPr>
          <a:xfrm>
            <a:off x="6784904" y="5334233"/>
            <a:ext cx="5468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학습"/>
          <p:cNvSpPr txBox="1"/>
          <p:nvPr/>
        </p:nvSpPr>
        <p:spPr>
          <a:xfrm>
            <a:off x="6303940" y="5162783"/>
            <a:ext cx="46583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학습</a:t>
            </a:r>
          </a:p>
        </p:txBody>
      </p:sp>
      <p:sp>
        <p:nvSpPr>
          <p:cNvPr id="168" name="선"/>
          <p:cNvSpPr/>
          <p:nvPr/>
        </p:nvSpPr>
        <p:spPr>
          <a:xfrm>
            <a:off x="6784904" y="5664433"/>
            <a:ext cx="5468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학습"/>
          <p:cNvSpPr txBox="1"/>
          <p:nvPr/>
        </p:nvSpPr>
        <p:spPr>
          <a:xfrm>
            <a:off x="6303940" y="5492983"/>
            <a:ext cx="46583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학습</a:t>
            </a:r>
          </a:p>
        </p:txBody>
      </p:sp>
      <p:sp>
        <p:nvSpPr>
          <p:cNvPr id="170" name="선"/>
          <p:cNvSpPr/>
          <p:nvPr/>
        </p:nvSpPr>
        <p:spPr>
          <a:xfrm>
            <a:off x="6784904" y="6004892"/>
            <a:ext cx="5468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학습"/>
          <p:cNvSpPr txBox="1"/>
          <p:nvPr/>
        </p:nvSpPr>
        <p:spPr>
          <a:xfrm>
            <a:off x="6303940" y="5833442"/>
            <a:ext cx="46583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학습</a:t>
            </a:r>
          </a:p>
        </p:txBody>
      </p:sp>
      <p:sp>
        <p:nvSpPr>
          <p:cNvPr id="172" name="자신이 원하는 학습기간을 설정 가능하도록 했음."/>
          <p:cNvSpPr txBox="1"/>
          <p:nvPr/>
        </p:nvSpPr>
        <p:spPr>
          <a:xfrm>
            <a:off x="6208122" y="8370937"/>
            <a:ext cx="622268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자신이 원하는 학습기간을 설정 가능하도록 했음.</a:t>
            </a:r>
          </a:p>
        </p:txBody>
      </p:sp>
      <p:sp>
        <p:nvSpPr>
          <p:cNvPr id="173" name="문제1. 전날 기준 종가를 학습하는 경향 발생"/>
          <p:cNvSpPr txBox="1"/>
          <p:nvPr/>
        </p:nvSpPr>
        <p:spPr>
          <a:xfrm>
            <a:off x="988756" y="1567137"/>
            <a:ext cx="11607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59" sz="3000">
                <a:solidFill>
                  <a:srgbClr val="000000"/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문제1. 전날 기준 종가를 학습하는 경향 발생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예측 모델 설계시 문제점과 해결방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예측 모델 설계시 문제점과 해결방안</a:t>
            </a:r>
          </a:p>
        </p:txBody>
      </p:sp>
      <p:sp>
        <p:nvSpPr>
          <p:cNvPr id="176" name="재무제표 사용시…"/>
          <p:cNvSpPr/>
          <p:nvPr/>
        </p:nvSpPr>
        <p:spPr>
          <a:xfrm>
            <a:off x="1344328" y="2802907"/>
            <a:ext cx="4143392" cy="12700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재무제표 사용시 </a:t>
            </a:r>
          </a:p>
          <a:p>
            <a: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매일 변동성 확인 불가 </a:t>
            </a:r>
          </a:p>
        </p:txBody>
      </p:sp>
      <p:sp>
        <p:nvSpPr>
          <p:cNvPr id="177" name="Yohoo Finance에서 제공하는…"/>
          <p:cNvSpPr/>
          <p:nvPr/>
        </p:nvSpPr>
        <p:spPr>
          <a:xfrm>
            <a:off x="7105455" y="4043095"/>
            <a:ext cx="4553455" cy="263727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Yohoo Finance에서 제공하는</a:t>
            </a:r>
          </a:p>
          <a:p>
            <a: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6가지 지표 </a:t>
            </a:r>
          </a:p>
          <a:p>
            <a: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+ </a:t>
            </a:r>
            <a:br/>
            <a:r>
              <a:t>5일, 20일, 60일 단순이동평균</a:t>
            </a:r>
          </a:p>
          <a:p>
            <a: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+</a:t>
            </a:r>
            <a:br/>
            <a:r>
              <a:t>MACD, MACD Signal 사용</a:t>
            </a:r>
          </a:p>
        </p:txBody>
      </p:sp>
      <p:sp>
        <p:nvSpPr>
          <p:cNvPr id="178" name="선"/>
          <p:cNvSpPr/>
          <p:nvPr/>
        </p:nvSpPr>
        <p:spPr>
          <a:xfrm>
            <a:off x="5527681" y="5361731"/>
            <a:ext cx="9690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문제2. 여러가지 변수 사용시 Noise 발생"/>
          <p:cNvSpPr txBox="1"/>
          <p:nvPr/>
        </p:nvSpPr>
        <p:spPr>
          <a:xfrm>
            <a:off x="988756" y="1567137"/>
            <a:ext cx="11607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59" sz="3000">
                <a:solidFill>
                  <a:srgbClr val="000000"/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문제2. 여러가지 변수 사용시 Noise 발생</a:t>
            </a:r>
          </a:p>
        </p:txBody>
      </p:sp>
      <p:sp>
        <p:nvSpPr>
          <p:cNvPr id="180" name="금리, 환율, Nasdaq 등 적용시  Noise 다량 발생"/>
          <p:cNvSpPr/>
          <p:nvPr/>
        </p:nvSpPr>
        <p:spPr>
          <a:xfrm>
            <a:off x="1344328" y="4726731"/>
            <a:ext cx="4143392" cy="12700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금리, 환율, Nasdaq 등 적용시 </a:t>
            </a:r>
            <a:br/>
            <a:r>
              <a:t>Noise 다량 발생 </a:t>
            </a:r>
          </a:p>
        </p:txBody>
      </p:sp>
      <p:sp>
        <p:nvSpPr>
          <p:cNvPr id="181" name="선"/>
          <p:cNvSpPr/>
          <p:nvPr/>
        </p:nvSpPr>
        <p:spPr>
          <a:xfrm>
            <a:off x="5527681" y="3437906"/>
            <a:ext cx="9690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선"/>
          <p:cNvSpPr/>
          <p:nvPr/>
        </p:nvSpPr>
        <p:spPr>
          <a:xfrm>
            <a:off x="6498166" y="5361731"/>
            <a:ext cx="5889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예측에 적합한 변수 선정 어려움"/>
          <p:cNvSpPr/>
          <p:nvPr/>
        </p:nvSpPr>
        <p:spPr>
          <a:xfrm>
            <a:off x="1344328" y="6650556"/>
            <a:ext cx="4143392" cy="12700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예측에 적합한 변수 선정 어려움</a:t>
            </a:r>
          </a:p>
        </p:txBody>
      </p:sp>
      <p:sp>
        <p:nvSpPr>
          <p:cNvPr id="184" name="선"/>
          <p:cNvSpPr/>
          <p:nvPr/>
        </p:nvSpPr>
        <p:spPr>
          <a:xfrm>
            <a:off x="5522610" y="7251003"/>
            <a:ext cx="9690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선"/>
          <p:cNvSpPr/>
          <p:nvPr/>
        </p:nvSpPr>
        <p:spPr>
          <a:xfrm flipV="1">
            <a:off x="6478589" y="3439202"/>
            <a:ext cx="3895" cy="381845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Noise 개선을 위한 변수 적용"/>
          <p:cNvSpPr txBox="1"/>
          <p:nvPr/>
        </p:nvSpPr>
        <p:spPr>
          <a:xfrm>
            <a:off x="7473354" y="7076006"/>
            <a:ext cx="381444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Noise 개선을 위한 변수 적용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예측 모델 설계시 문제점과 해결방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예측 모델 설계시 문제점과 해결방안</a:t>
            </a:r>
          </a:p>
        </p:txBody>
      </p:sp>
      <p:sp>
        <p:nvSpPr>
          <p:cNvPr id="189" name="XGB Booster, RandomTree 등…"/>
          <p:cNvSpPr/>
          <p:nvPr/>
        </p:nvSpPr>
        <p:spPr>
          <a:xfrm>
            <a:off x="1344328" y="2802907"/>
            <a:ext cx="4143392" cy="172739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XGB Booster, RandomTree 등 </a:t>
            </a:r>
          </a:p>
          <a:p>
            <a: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모델들은 Long Term memory</a:t>
            </a:r>
          </a:p>
          <a:p>
            <a: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문제 발생</a:t>
            </a:r>
          </a:p>
        </p:txBody>
      </p:sp>
      <p:sp>
        <p:nvSpPr>
          <p:cNvPr id="190" name="문제2. 학습했던 모델들이 선형 예측 능력이 뛰어나지 못함"/>
          <p:cNvSpPr txBox="1"/>
          <p:nvPr/>
        </p:nvSpPr>
        <p:spPr>
          <a:xfrm>
            <a:off x="988756" y="1567137"/>
            <a:ext cx="11607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59" sz="3000">
                <a:solidFill>
                  <a:srgbClr val="000000"/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문제2. 학습했던 모델들이 선형 예측 능력이 뛰어나지 못함</a:t>
            </a:r>
          </a:p>
        </p:txBody>
      </p:sp>
      <p:sp>
        <p:nvSpPr>
          <p:cNvPr id="191" name="학습하지는 않았지만…"/>
          <p:cNvSpPr/>
          <p:nvPr/>
        </p:nvSpPr>
        <p:spPr>
          <a:xfrm>
            <a:off x="7491354" y="2799476"/>
            <a:ext cx="4143391" cy="1734260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lnSpc>
                <a:spcPct val="120000"/>
              </a:lnSpc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학습하지는 않았지만 </a:t>
            </a:r>
          </a:p>
          <a:p>
            <a:pPr defTabSz="584200">
              <a:lnSpc>
                <a:spcPct val="120000"/>
              </a:lnSpc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LSTM 모델 사용</a:t>
            </a:r>
          </a:p>
        </p:txBody>
      </p:sp>
      <p:sp>
        <p:nvSpPr>
          <p:cNvPr id="192" name="선"/>
          <p:cNvSpPr/>
          <p:nvPr/>
        </p:nvSpPr>
        <p:spPr>
          <a:xfrm>
            <a:off x="5539586" y="3666606"/>
            <a:ext cx="19256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9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9750" y="5653137"/>
            <a:ext cx="3730204" cy="347816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LSTM Model"/>
          <p:cNvSpPr txBox="1"/>
          <p:nvPr/>
        </p:nvSpPr>
        <p:spPr>
          <a:xfrm>
            <a:off x="1509456" y="4750075"/>
            <a:ext cx="266427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59" sz="3000">
                <a:solidFill>
                  <a:srgbClr val="000000"/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LSTM Model</a:t>
            </a:r>
          </a:p>
        </p:txBody>
      </p:sp>
      <p:sp>
        <p:nvSpPr>
          <p:cNvPr id="195" name="Long Term Memory"/>
          <p:cNvSpPr txBox="1"/>
          <p:nvPr/>
        </p:nvSpPr>
        <p:spPr>
          <a:xfrm>
            <a:off x="1525590" y="6674084"/>
            <a:ext cx="179293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Long Term Memory</a:t>
            </a:r>
          </a:p>
        </p:txBody>
      </p:sp>
      <p:sp>
        <p:nvSpPr>
          <p:cNvPr id="196" name="Short Term Memory"/>
          <p:cNvSpPr txBox="1"/>
          <p:nvPr/>
        </p:nvSpPr>
        <p:spPr>
          <a:xfrm>
            <a:off x="1505473" y="7805930"/>
            <a:ext cx="183317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Short Term Memory</a:t>
            </a:r>
          </a:p>
        </p:txBody>
      </p:sp>
      <p:sp>
        <p:nvSpPr>
          <p:cNvPr id="197" name="LSTM 모델의 장점"/>
          <p:cNvSpPr txBox="1"/>
          <p:nvPr/>
        </p:nvSpPr>
        <p:spPr>
          <a:xfrm>
            <a:off x="7478456" y="4750075"/>
            <a:ext cx="31307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59" sz="3000">
                <a:solidFill>
                  <a:srgbClr val="000000"/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LSTM 모델의 장점</a:t>
            </a:r>
          </a:p>
        </p:txBody>
      </p:sp>
      <p:sp>
        <p:nvSpPr>
          <p:cNvPr id="198" name="장기의존성 처리…"/>
          <p:cNvSpPr txBox="1"/>
          <p:nvPr/>
        </p:nvSpPr>
        <p:spPr>
          <a:xfrm>
            <a:off x="7584693" y="5885136"/>
            <a:ext cx="343611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4479" indent="-284479">
              <a:lnSpc>
                <a:spcPct val="150000"/>
              </a:lnSpc>
              <a:buSzPct val="100000"/>
              <a:buAutoNum type="arabicPeriod" startAt="1"/>
              <a:defRPr sz="2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장기의존성 처리</a:t>
            </a:r>
          </a:p>
          <a:p>
            <a:pPr marL="284479" indent="-284479">
              <a:lnSpc>
                <a:spcPct val="150000"/>
              </a:lnSpc>
              <a:buSzPct val="100000"/>
              <a:buAutoNum type="arabicPeriod" startAt="1"/>
              <a:defRPr sz="2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기울기 소실 및 폭주 문제 완화 </a:t>
            </a:r>
          </a:p>
          <a:p>
            <a:pPr marL="284479" indent="-284479">
              <a:lnSpc>
                <a:spcPct val="150000"/>
              </a:lnSpc>
              <a:buSzPct val="100000"/>
              <a:buAutoNum type="arabicPeriod" startAt="1"/>
              <a:defRPr sz="2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순차 데이터 처리 개선</a:t>
            </a:r>
          </a:p>
          <a:p>
            <a:pPr marL="284479" indent="-284479">
              <a:lnSpc>
                <a:spcPct val="150000"/>
              </a:lnSpc>
              <a:buSzPct val="100000"/>
              <a:buAutoNum type="arabicPeriod" startAt="1"/>
              <a:defRPr sz="2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잡음에 대한 견고성</a:t>
            </a:r>
          </a:p>
          <a:p>
            <a:pPr marL="284479" indent="-284479">
              <a:lnSpc>
                <a:spcPct val="150000"/>
              </a:lnSpc>
              <a:buSzPct val="100000"/>
              <a:buAutoNum type="arabicPeriod" startAt="1"/>
              <a:defRPr sz="20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확장성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예측 모델 설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예측 모델 설계</a:t>
            </a:r>
          </a:p>
        </p:txBody>
      </p:sp>
      <p:sp>
        <p:nvSpPr>
          <p:cNvPr id="201" name="사전 변수 정의"/>
          <p:cNvSpPr/>
          <p:nvPr/>
        </p:nvSpPr>
        <p:spPr>
          <a:xfrm>
            <a:off x="1204955" y="2393076"/>
            <a:ext cx="2719404" cy="112504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사전 변수 정의 </a:t>
            </a:r>
          </a:p>
        </p:txBody>
      </p:sp>
      <p:sp>
        <p:nvSpPr>
          <p:cNvPr id="202" name="선"/>
          <p:cNvSpPr/>
          <p:nvPr/>
        </p:nvSpPr>
        <p:spPr>
          <a:xfrm>
            <a:off x="2564656" y="3530600"/>
            <a:ext cx="1" cy="7648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EDA"/>
          <p:cNvSpPr/>
          <p:nvPr/>
        </p:nvSpPr>
        <p:spPr>
          <a:xfrm>
            <a:off x="1204955" y="4299823"/>
            <a:ext cx="2719404" cy="112504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EDA</a:t>
            </a:r>
          </a:p>
        </p:txBody>
      </p:sp>
      <p:sp>
        <p:nvSpPr>
          <p:cNvPr id="204" name="선"/>
          <p:cNvSpPr/>
          <p:nvPr/>
        </p:nvSpPr>
        <p:spPr>
          <a:xfrm>
            <a:off x="2564656" y="5450046"/>
            <a:ext cx="1" cy="7648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학습 및 예측"/>
          <p:cNvSpPr/>
          <p:nvPr/>
        </p:nvSpPr>
        <p:spPr>
          <a:xfrm>
            <a:off x="1204955" y="6231969"/>
            <a:ext cx="2719404" cy="112504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학습 및 예측</a:t>
            </a:r>
          </a:p>
        </p:txBody>
      </p:sp>
      <p:sp>
        <p:nvSpPr>
          <p:cNvPr id="206" name="선"/>
          <p:cNvSpPr/>
          <p:nvPr/>
        </p:nvSpPr>
        <p:spPr>
          <a:xfrm>
            <a:off x="2564656" y="7382192"/>
            <a:ext cx="1" cy="7648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검증"/>
          <p:cNvSpPr/>
          <p:nvPr/>
        </p:nvSpPr>
        <p:spPr>
          <a:xfrm>
            <a:off x="1204955" y="8138715"/>
            <a:ext cx="2719404" cy="1125042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검증</a:t>
            </a:r>
          </a:p>
        </p:txBody>
      </p:sp>
      <p:sp>
        <p:nvSpPr>
          <p:cNvPr id="208" name="&lt; Process &gt;"/>
          <p:cNvSpPr txBox="1"/>
          <p:nvPr/>
        </p:nvSpPr>
        <p:spPr>
          <a:xfrm>
            <a:off x="1500311" y="1584679"/>
            <a:ext cx="2331831" cy="679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59" sz="3000">
                <a:solidFill>
                  <a:srgbClr val="000000"/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&lt; Process &gt;</a:t>
            </a:r>
          </a:p>
        </p:txBody>
      </p:sp>
      <p:sp>
        <p:nvSpPr>
          <p:cNvPr id="209" name="단기 이동 평균선 정의 : 5일, 20일, 60일…"/>
          <p:cNvSpPr/>
          <p:nvPr/>
        </p:nvSpPr>
        <p:spPr>
          <a:xfrm>
            <a:off x="4595855" y="2388711"/>
            <a:ext cx="6372936" cy="128617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단기 이동 평균선 정의 : 5일, 20일, 60일 </a:t>
            </a:r>
          </a:p>
          <a:p>
            <a: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MACD, MACD Signal 정의 : 16일, 26일 이평선 응용</a:t>
            </a:r>
          </a:p>
        </p:txBody>
      </p:sp>
      <p:sp>
        <p:nvSpPr>
          <p:cNvPr id="210" name="Yfinance 로 호출한 6개 변수에 위 변수값 합침.…"/>
          <p:cNvSpPr/>
          <p:nvPr/>
        </p:nvSpPr>
        <p:spPr>
          <a:xfrm>
            <a:off x="4595855" y="4167882"/>
            <a:ext cx="6372936" cy="14178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Yfinance 로 호출한 6개 변수에 위 변수값 합침.</a:t>
            </a:r>
          </a:p>
          <a:p>
            <a: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이평선 특성으로 인한 앞 단에서 발생하는 null 값 제거</a:t>
            </a:r>
          </a:p>
        </p:txBody>
      </p:sp>
      <p:sp>
        <p:nvSpPr>
          <p:cNvPr id="211" name="Sliding window 적용…"/>
          <p:cNvSpPr/>
          <p:nvPr/>
        </p:nvSpPr>
        <p:spPr>
          <a:xfrm>
            <a:off x="4595855" y="6085571"/>
            <a:ext cx="6372936" cy="14178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Sliding window 적용</a:t>
            </a:r>
          </a:p>
          <a:p>
            <a: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LSTM 학습 (Rpoch : 50 적용)</a:t>
            </a:r>
          </a:p>
        </p:txBody>
      </p:sp>
      <p:sp>
        <p:nvSpPr>
          <p:cNvPr id="212" name="MSE로 Performance 측정…"/>
          <p:cNvSpPr/>
          <p:nvPr/>
        </p:nvSpPr>
        <p:spPr>
          <a:xfrm>
            <a:off x="4595855" y="7992318"/>
            <a:ext cx="6372936" cy="14178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MSE로 Performance 측정</a:t>
            </a:r>
          </a:p>
          <a:p>
            <a: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R^2로 정확도 검증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예측 모델 제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예측 모델 제작</a:t>
            </a:r>
          </a:p>
        </p:txBody>
      </p:sp>
      <p:pic>
        <p:nvPicPr>
          <p:cNvPr id="21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" y="1651000"/>
            <a:ext cx="6896100" cy="497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" y="6624301"/>
            <a:ext cx="6896100" cy="110239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라이브러리 import 및 기본사항 구성"/>
          <p:cNvSpPr/>
          <p:nvPr/>
        </p:nvSpPr>
        <p:spPr>
          <a:xfrm>
            <a:off x="7872455" y="3976211"/>
            <a:ext cx="4958275" cy="128617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라이브러리 import 및 기본사항 구성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예측 모델 제작 (Micro Sof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예측 모델 제작 (Micro Soft)</a:t>
            </a:r>
          </a:p>
        </p:txBody>
      </p:sp>
      <p:sp>
        <p:nvSpPr>
          <p:cNvPr id="220" name="변수들 사전 정의…"/>
          <p:cNvSpPr/>
          <p:nvPr/>
        </p:nvSpPr>
        <p:spPr>
          <a:xfrm>
            <a:off x="6625701" y="1856245"/>
            <a:ext cx="4958275" cy="128617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변수들 사전 정의</a:t>
            </a:r>
          </a:p>
          <a:p>
            <a:pPr marL="279400" indent="-279400" algn="l" defTabSz="584200">
              <a:lnSpc>
                <a:spcPct val="150000"/>
              </a:lnSpc>
              <a:buSzPct val="123000"/>
              <a:buChar char="•"/>
              <a:defRPr sz="2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정의된 변수값들을 df에 통합</a:t>
            </a:r>
          </a:p>
        </p:txBody>
      </p:sp>
      <p:pic>
        <p:nvPicPr>
          <p:cNvPr id="22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1849062"/>
            <a:ext cx="5212571" cy="6304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8155065"/>
            <a:ext cx="5212571" cy="1132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37350" y="3335452"/>
            <a:ext cx="4734978" cy="5052898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잘 결합된 것을 확인할 수 있다."/>
          <p:cNvSpPr txBox="1"/>
          <p:nvPr/>
        </p:nvSpPr>
        <p:spPr>
          <a:xfrm>
            <a:off x="7100937" y="8575034"/>
            <a:ext cx="400780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잘 결합된 것을 확인할 수 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예측 모델 제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예측 모델 제작</a:t>
            </a:r>
          </a:p>
        </p:txBody>
      </p:sp>
      <p:sp>
        <p:nvSpPr>
          <p:cNvPr id="227" name="단기 이동 평균선의 특성으로 인해 앞 단에서 발생하는 null 값은 제거함."/>
          <p:cNvSpPr txBox="1"/>
          <p:nvPr/>
        </p:nvSpPr>
        <p:spPr>
          <a:xfrm>
            <a:off x="1078597" y="8409934"/>
            <a:ext cx="916908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단기 이동 평균선의 특성으로 인해 앞 단에서 발생하는 null 값은 제거함.</a:t>
            </a:r>
          </a:p>
        </p:txBody>
      </p:sp>
      <p:pic>
        <p:nvPicPr>
          <p:cNvPr id="22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048" y="2524450"/>
            <a:ext cx="10982704" cy="566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전처리"/>
          <p:cNvSpPr txBox="1"/>
          <p:nvPr/>
        </p:nvSpPr>
        <p:spPr>
          <a:xfrm>
            <a:off x="988756" y="1567137"/>
            <a:ext cx="11607801" cy="574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spc="-59" sz="3000">
                <a:solidFill>
                  <a:srgbClr val="000000"/>
                </a:solidFill>
                <a:latin typeface="HDharmony B"/>
                <a:ea typeface="HDharmony B"/>
                <a:cs typeface="HDharmony B"/>
                <a:sym typeface="HDharmony B"/>
              </a:defRPr>
            </a:lvl1pPr>
          </a:lstStyle>
          <a:p>
            <a:pPr/>
            <a:r>
              <a:t>전처리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