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5"/>
    <p:restoredTop sz="94694"/>
  </p:normalViewPr>
  <p:slideViewPr>
    <p:cSldViewPr snapToGrid="0">
      <p:cViewPr>
        <p:scale>
          <a:sx n="104" d="100"/>
          <a:sy n="104" d="100"/>
        </p:scale>
        <p:origin x="424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A3FB97-F47C-776B-0FE5-FFA5C9D7E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F1B1C-DE7F-B943-AC24-00B852080795}" type="datetimeFigureOut">
              <a:rPr kumimoji="1" lang="ko-Kore-KR" altLang="en-US" smtClean="0"/>
              <a:t>2023. 5. 15.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9F68A9-8D33-2061-CC42-292583DE0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F35543-06BE-8672-411A-C5AAC75E5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8808-5179-B343-8F5B-9261C517D61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20784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E9998-C2C4-1DD4-302E-EEEDD9288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27D2ED-76FF-1EA3-2879-071A21520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CCB7A6-0451-EDE2-6287-5B55F5842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F1B1C-DE7F-B943-AC24-00B852080795}" type="datetimeFigureOut">
              <a:rPr kumimoji="1" lang="ko-Kore-KR" altLang="en-US" smtClean="0"/>
              <a:t>2023. 5. 15.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AD0483-551E-A681-E7C5-CB965D5FF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0FE110-EF56-16C0-33DA-9A2FAB035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8808-5179-B343-8F5B-9261C517D61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44473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A78E25-B1E3-A1E2-B981-2090730E69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EA6298-BBE0-31C9-98B1-3AE24BB8B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3D5F51-493D-D34C-B8A3-A62FE717E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F1B1C-DE7F-B943-AC24-00B852080795}" type="datetimeFigureOut">
              <a:rPr kumimoji="1" lang="ko-Kore-KR" altLang="en-US" smtClean="0"/>
              <a:t>2023. 5. 15.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72A193-2FE3-6C06-9312-06EDF70BA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CD0A62-02EB-84CE-A98F-C7602A5A1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8808-5179-B343-8F5B-9261C517D61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26466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7B2769-9567-B662-3424-ACC741413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F1B1C-DE7F-B943-AC24-00B852080795}" type="datetimeFigureOut">
              <a:rPr kumimoji="1" lang="ko-Kore-KR" altLang="en-US" smtClean="0"/>
              <a:t>2023. 5. 15.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59D543-34BD-F63D-3A30-CBCD96DB1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C1DD85-2474-789F-943A-0A4E3AE18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8808-5179-B343-8F5B-9261C517D61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8CBA31B-CDEB-54E4-3D81-9E3DFA2723B3}"/>
              </a:ext>
            </a:extLst>
          </p:cNvPr>
          <p:cNvSpPr/>
          <p:nvPr userDrawn="1"/>
        </p:nvSpPr>
        <p:spPr>
          <a:xfrm>
            <a:off x="733446" y="1349472"/>
            <a:ext cx="10760214" cy="4873214"/>
          </a:xfrm>
          <a:prstGeom prst="rect">
            <a:avLst/>
          </a:prstGeom>
          <a:blipFill dpi="0" rotWithShape="1">
            <a:blip r:embed="rId2">
              <a:alphaModFix amt="49776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696234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9643DD-24EC-6D04-924B-A2B5B6F6D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828C0F-6798-F04D-9719-022052E81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B00D78-2228-7582-63BF-B01702249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F1B1C-DE7F-B943-AC24-00B852080795}" type="datetimeFigureOut">
              <a:rPr kumimoji="1" lang="ko-Kore-KR" altLang="en-US" smtClean="0"/>
              <a:t>2023. 5. 15.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51BA2C-B87C-27B5-9EE8-1F7A8FADD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38EE86-1993-A429-2747-4AC320FEF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8808-5179-B343-8F5B-9261C517D61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189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0B18D4-35E0-1293-82B0-0FEA540E8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245D47-3DE6-D255-B0BD-5D939C1F53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481D9D-3904-2BB9-04CD-65E433DC5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CB4D31-1BDA-0959-0804-6AFDF75A6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F1B1C-DE7F-B943-AC24-00B852080795}" type="datetimeFigureOut">
              <a:rPr kumimoji="1" lang="ko-Kore-KR" altLang="en-US" smtClean="0"/>
              <a:t>2023. 5. 15.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6E2DA7-D2A6-367C-236B-4153AA109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C6BA2A-4DEA-D933-02A3-434EE12E7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8808-5179-B343-8F5B-9261C517D61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10029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A418F6-ED35-A886-07CE-6F51A39E8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785F22-C644-1F71-5CA4-0751AE01E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733F33-18FC-2089-4044-9BDEA7E95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6C77EE-44D0-DCA0-E8A2-543C3D06C1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C4BABC3-8D89-E8A3-B91C-FFB6CA4F3E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CD78C6-EB5D-45A2-A5F3-5CE0DBCAA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F1B1C-DE7F-B943-AC24-00B852080795}" type="datetimeFigureOut">
              <a:rPr kumimoji="1" lang="ko-Kore-KR" altLang="en-US" smtClean="0"/>
              <a:t>2023. 5. 15.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F0AFDB1-A079-C1E7-C8DD-970321D35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29B964B-A702-0EFE-6C97-FDC3D26BA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8808-5179-B343-8F5B-9261C517D61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44686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9362C5-48F3-E74F-771B-794A376E2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104A64A-5B5C-31E5-A4E5-0C85F7D38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F1B1C-DE7F-B943-AC24-00B852080795}" type="datetimeFigureOut">
              <a:rPr kumimoji="1" lang="ko-Kore-KR" altLang="en-US" smtClean="0"/>
              <a:t>2023. 5. 15.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4FF9FD1-C8F9-6780-3DD1-2EB32E141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7A3E47-E55A-BEF5-5B88-BB38008CD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8808-5179-B343-8F5B-9261C517D61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63397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34C29D-E888-BCAC-CAF4-0AA95693A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F1B1C-DE7F-B943-AC24-00B852080795}" type="datetimeFigureOut">
              <a:rPr kumimoji="1" lang="ko-Kore-KR" altLang="en-US" smtClean="0"/>
              <a:t>2023. 5. 15.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79074E9-CFBA-D655-93B3-EEA5BF502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396A3F-5AF1-BB95-AB74-FA28CA91E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8808-5179-B343-8F5B-9261C517D61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46276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778DC-2EBA-0906-109A-E2DEE3639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95EB51-9A37-8229-CCE0-D9DEFA459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74562E-F672-412E-56F9-24B2510861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0B643C-AC18-AA69-7F7B-CB6DA8C18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F1B1C-DE7F-B943-AC24-00B852080795}" type="datetimeFigureOut">
              <a:rPr kumimoji="1" lang="ko-Kore-KR" altLang="en-US" smtClean="0"/>
              <a:t>2023. 5. 15.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9A7B58-F7C3-4E97-191E-0A11E404D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39BC9E-D35D-5D4F-398A-A53DAF667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8808-5179-B343-8F5B-9261C517D61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3637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BFB9D8-68B6-B98F-14E2-6AD4DC05F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56E9A8-4350-F1C9-F960-987C834185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ECCDB3-BAD3-832A-E577-0C47550C7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A0FCEF-456E-EC48-C4D1-90CB7BF8F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F1B1C-DE7F-B943-AC24-00B852080795}" type="datetimeFigureOut">
              <a:rPr kumimoji="1" lang="ko-Kore-KR" altLang="en-US" smtClean="0"/>
              <a:t>2023. 5. 15.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580392-005F-B3FB-39E8-953DE0DB4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D9D59D-B60D-B787-1268-06CFFE66A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E8808-5179-B343-8F5B-9261C517D61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08243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2FDE24C-B576-C3E4-5CA9-1EBDF9F75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2FE3D8-E5AF-2D00-8873-3625CDA66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BD8F2C-7713-E97B-E7CC-0A0E6EF4C2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F1B1C-DE7F-B943-AC24-00B852080795}" type="datetimeFigureOut">
              <a:rPr kumimoji="1" lang="ko-Kore-KR" altLang="en-US" smtClean="0"/>
              <a:t>2023. 5. 15.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6B8EE4-90BE-ED36-AE73-26644A0383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0F46C4-16BB-B0DD-E236-CFD864E4A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E8808-5179-B343-8F5B-9261C517D61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29188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sv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0068AB-E802-7BE0-4DD8-22A07C998559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524000" y="1122363"/>
            <a:ext cx="10293752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코사인 유사도를 활용한 주가 예측 모델</a:t>
            </a:r>
            <a:endParaRPr kumimoji="1" lang="ko-Kore-KR" altLang="en-US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1C5943-BBC4-1566-43F3-0951FA4010FF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pPr algn="ctr"/>
            <a:r>
              <a:rPr kumimoji="1" lang="en-US" altLang="ko-Kore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AI</a:t>
            </a: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kumimoji="1" lang="en-US" altLang="ko-Kore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18</a:t>
            </a:r>
            <a:r>
              <a:rPr kumimoji="1"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기 조윤서</a:t>
            </a:r>
            <a:endParaRPr kumimoji="1" lang="ko-Kore-KR" altLang="en-US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4116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99DB606-F244-62DE-D46E-B57A3F17040B}"/>
              </a:ext>
            </a:extLst>
          </p:cNvPr>
          <p:cNvSpPr txBox="1"/>
          <p:nvPr/>
        </p:nvSpPr>
        <p:spPr>
          <a:xfrm>
            <a:off x="1441332" y="304800"/>
            <a:ext cx="87656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4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지난</a:t>
            </a:r>
            <a:r>
              <a:rPr kumimoji="1" lang="ko-KR" altLang="en-US" sz="4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프로젝트의 주가예측 모델의 문제점</a:t>
            </a:r>
            <a:endParaRPr kumimoji="1" lang="en-US" altLang="ko-KR" sz="4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8" name="그래픽 7" descr="막대 그래프 상향 추세 단색으로 채워진">
            <a:extLst>
              <a:ext uri="{FF2B5EF4-FFF2-40B4-BE49-F238E27FC236}">
                <a16:creationId xmlns:a16="http://schemas.microsoft.com/office/drawing/2014/main" id="{D6E7F62F-3ECC-3749-80BE-3F4A1EE5F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3446" y="304800"/>
            <a:ext cx="707886" cy="7078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9531D7-5B51-5CF3-77EC-3B182647AF15}"/>
              </a:ext>
            </a:extLst>
          </p:cNvPr>
          <p:cNvSpPr txBox="1"/>
          <p:nvPr/>
        </p:nvSpPr>
        <p:spPr>
          <a:xfrm>
            <a:off x="1441331" y="1888081"/>
            <a:ext cx="10174019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•train, test set </a:t>
            </a:r>
            <a:r>
              <a:rPr kumimoji="1" lang="ko-KR" altLang="en-US" sz="32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비중에 따른 예측 오류 높아짐</a:t>
            </a:r>
            <a:endParaRPr kumimoji="1" lang="en-US" altLang="ko-KR" sz="32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r>
              <a:rPr kumimoji="1" lang="ko-KR" altLang="en-US" sz="32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  </a:t>
            </a:r>
            <a:r>
              <a:rPr kumimoji="1" lang="en-US" altLang="ko-KR" sz="2000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-</a:t>
            </a:r>
            <a:r>
              <a:rPr kumimoji="1" lang="ko-KR" altLang="en-US" sz="2000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 </a:t>
            </a:r>
            <a:r>
              <a:rPr kumimoji="1" lang="en-US" altLang="ko-KR" sz="2000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train set 70%, var set 15%, test set 15</a:t>
            </a:r>
            <a:r>
              <a:rPr kumimoji="1" lang="en-US" altLang="ko-KR" sz="2000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% </a:t>
            </a:r>
          </a:p>
          <a:p>
            <a:r>
              <a:rPr kumimoji="1" lang="ko-KR" altLang="en-US" sz="2000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     </a:t>
            </a:r>
            <a:r>
              <a:rPr kumimoji="1" lang="en-US" altLang="ko-KR" sz="2000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-</a:t>
            </a:r>
            <a:r>
              <a:rPr kumimoji="1" lang="ko-KR" altLang="en-US" sz="2000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 </a:t>
            </a:r>
            <a:r>
              <a:rPr kumimoji="1" lang="en-US" altLang="ko-KR" sz="2000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train set 80%, var set 10%, test set 10%</a:t>
            </a:r>
          </a:p>
          <a:p>
            <a:pPr>
              <a:lnSpc>
                <a:spcPct val="200000"/>
              </a:lnSpc>
            </a:pPr>
            <a:r>
              <a:rPr kumimoji="1" lang="en-US" altLang="ko-KR" sz="32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•</a:t>
            </a:r>
            <a:r>
              <a:rPr kumimoji="1" lang="ko-KR" altLang="en-US" sz="32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파라미터 값에 따른 예측 결과의 편차가 커짐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kumimoji="1" lang="en-US" altLang="ko-KR" sz="32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•</a:t>
            </a:r>
            <a:r>
              <a:rPr kumimoji="1" lang="ko-KR" altLang="en-US" sz="32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주가 변동</a:t>
            </a:r>
            <a:r>
              <a:rPr kumimoji="1" lang="en-US" altLang="ko-KR" sz="32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kumimoji="1" lang="ko-KR" altLang="en-US" sz="32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차이에 따른 힘의 크기 측정의 어려움</a:t>
            </a:r>
            <a:r>
              <a:rPr kumimoji="1" lang="en-US" altLang="ko-KR" sz="32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.</a:t>
            </a:r>
          </a:p>
          <a:p>
            <a:r>
              <a:rPr kumimoji="1" lang="en-US" altLang="ko-KR" sz="32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- 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과거 주식 가격의 변화만 반영 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kumimoji="1"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차이값의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크기는 </a:t>
            </a:r>
            <a:r>
              <a:rPr kumimoji="1"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미반영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" name="오른쪽 대괄호[R] 9">
            <a:extLst>
              <a:ext uri="{FF2B5EF4-FFF2-40B4-BE49-F238E27FC236}">
                <a16:creationId xmlns:a16="http://schemas.microsoft.com/office/drawing/2014/main" id="{DD67D5EE-D761-7517-A6C7-A334142AD73F}"/>
              </a:ext>
            </a:extLst>
          </p:cNvPr>
          <p:cNvSpPr/>
          <p:nvPr/>
        </p:nvSpPr>
        <p:spPr>
          <a:xfrm>
            <a:off x="6363729" y="2648316"/>
            <a:ext cx="45719" cy="432487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5B6886-2143-707C-C9C3-09B53C9167E1}"/>
              </a:ext>
            </a:extLst>
          </p:cNvPr>
          <p:cNvSpPr txBox="1"/>
          <p:nvPr/>
        </p:nvSpPr>
        <p:spPr>
          <a:xfrm>
            <a:off x="6409448" y="2711471"/>
            <a:ext cx="223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rgbClr val="FF0000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3</a:t>
            </a:r>
            <a:r>
              <a:rPr kumimoji="1" lang="en-US" altLang="ko-KR" dirty="0">
                <a:solidFill>
                  <a:srgbClr val="FF0000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0%</a:t>
            </a:r>
            <a:r>
              <a:rPr kumimoji="1" lang="ko-KR" altLang="en-US" dirty="0">
                <a:solidFill>
                  <a:srgbClr val="FF0000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가까운 차이 발생</a:t>
            </a:r>
            <a:endParaRPr kumimoji="1" lang="ko-Kore-KR" altLang="en-US" dirty="0">
              <a:solidFill>
                <a:srgbClr val="FF0000"/>
              </a:solidFill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EEC7161-19D5-81A8-67C3-03544BDBF467}"/>
              </a:ext>
            </a:extLst>
          </p:cNvPr>
          <p:cNvSpPr/>
          <p:nvPr/>
        </p:nvSpPr>
        <p:spPr>
          <a:xfrm>
            <a:off x="733446" y="1349472"/>
            <a:ext cx="10760214" cy="4873214"/>
          </a:xfrm>
          <a:prstGeom prst="rect">
            <a:avLst/>
          </a:prstGeom>
          <a:blipFill dpi="0" rotWithShape="1">
            <a:blip r:embed="rId4">
              <a:alphaModFix amt="49776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38003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EE6D338-6BFE-9F68-0A6E-A9DF33C0B7AD}"/>
              </a:ext>
            </a:extLst>
          </p:cNvPr>
          <p:cNvSpPr/>
          <p:nvPr/>
        </p:nvSpPr>
        <p:spPr>
          <a:xfrm>
            <a:off x="733446" y="1349472"/>
            <a:ext cx="10760214" cy="4873214"/>
          </a:xfrm>
          <a:prstGeom prst="rect">
            <a:avLst/>
          </a:prstGeom>
          <a:blipFill dpi="0" rotWithShape="1">
            <a:blip r:embed="rId2">
              <a:alphaModFix amt="49776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9DB606-F244-62DE-D46E-B57A3F17040B}"/>
              </a:ext>
            </a:extLst>
          </p:cNvPr>
          <p:cNvSpPr txBox="1"/>
          <p:nvPr/>
        </p:nvSpPr>
        <p:spPr>
          <a:xfrm>
            <a:off x="1441332" y="304800"/>
            <a:ext cx="87656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기존 모델의 단점 보완</a:t>
            </a:r>
            <a:endParaRPr kumimoji="1" lang="en-US" altLang="ko-KR" sz="4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8" name="그래픽 7" descr="막대 그래프 상향 추세 단색으로 채워진">
            <a:extLst>
              <a:ext uri="{FF2B5EF4-FFF2-40B4-BE49-F238E27FC236}">
                <a16:creationId xmlns:a16="http://schemas.microsoft.com/office/drawing/2014/main" id="{D6E7F62F-3ECC-3749-80BE-3F4A1EE5F1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3446" y="304800"/>
            <a:ext cx="707886" cy="7078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9531D7-5B51-5CF3-77EC-3B182647AF15}"/>
              </a:ext>
            </a:extLst>
          </p:cNvPr>
          <p:cNvSpPr txBox="1"/>
          <p:nvPr/>
        </p:nvSpPr>
        <p:spPr>
          <a:xfrm>
            <a:off x="1049871" y="2952952"/>
            <a:ext cx="4774274" cy="1408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•train, test set </a:t>
            </a:r>
            <a:r>
              <a:rPr kumimoji="1" lang="ko-KR" altLang="en-US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비중에 따른 예측 오류 높아짐</a:t>
            </a:r>
            <a:endParaRPr kumimoji="1" lang="en-US" altLang="ko-KR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kumimoji="1" lang="en-US" altLang="ko-KR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•</a:t>
            </a:r>
            <a:r>
              <a:rPr kumimoji="1" lang="ko-KR" altLang="en-US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파라미터 값에 따른 예측 결과의 편차가 커짐</a:t>
            </a:r>
            <a:endParaRPr kumimoji="1" lang="en-US" altLang="ko-KR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kumimoji="1" lang="en-US" altLang="ko-KR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•</a:t>
            </a:r>
            <a:r>
              <a:rPr kumimoji="1" lang="ko-KR" altLang="en-US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주가 변동</a:t>
            </a:r>
            <a:r>
              <a:rPr kumimoji="1" lang="en-US" altLang="ko-KR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kumimoji="1" lang="ko-KR" altLang="en-US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차이에 따른 힘의 크기 측정의 어려움</a:t>
            </a:r>
            <a:r>
              <a:rPr kumimoji="1" lang="en-US" altLang="ko-KR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19C106-B57F-D06E-46D3-E819501A788B}"/>
              </a:ext>
            </a:extLst>
          </p:cNvPr>
          <p:cNvSpPr txBox="1"/>
          <p:nvPr/>
        </p:nvSpPr>
        <p:spPr>
          <a:xfrm>
            <a:off x="1441332" y="2261339"/>
            <a:ext cx="3452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As-Is (LSTM model)</a:t>
            </a:r>
            <a:endParaRPr kumimoji="1" lang="en-US" altLang="ko-KR" sz="2800" b="1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2C9265-B21C-0599-44D9-DD371CCB71B0}"/>
              </a:ext>
            </a:extLst>
          </p:cNvPr>
          <p:cNvSpPr txBox="1"/>
          <p:nvPr/>
        </p:nvSpPr>
        <p:spPr>
          <a:xfrm>
            <a:off x="6212097" y="2952952"/>
            <a:ext cx="4774274" cy="1408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•</a:t>
            </a:r>
            <a:r>
              <a:rPr kumimoji="1" lang="ko-KR" altLang="en-US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변화 유사도를 예측 ➔ 예측 결과값 차이 없음</a:t>
            </a:r>
            <a:endParaRPr kumimoji="1" lang="en-US" altLang="ko-KR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kumimoji="1" lang="en-US" altLang="ko-KR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•</a:t>
            </a:r>
            <a:r>
              <a:rPr kumimoji="1" lang="ko-KR" altLang="en-US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예측 결과값에 대한 선택 가능 </a:t>
            </a:r>
            <a:endParaRPr kumimoji="1" lang="en-US" altLang="ko-KR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kumimoji="1" lang="en-US" altLang="ko-KR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•</a:t>
            </a:r>
            <a:r>
              <a:rPr kumimoji="1" lang="ko-KR" altLang="en-US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주가 변동</a:t>
            </a:r>
            <a:r>
              <a:rPr kumimoji="1" lang="en-US" altLang="ko-KR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kumimoji="1" lang="ko-KR" altLang="en-US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차이를 반영할 수 있음</a:t>
            </a:r>
            <a:r>
              <a:rPr kumimoji="1" lang="en-US" altLang="ko-KR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.</a:t>
            </a:r>
            <a:r>
              <a:rPr kumimoji="1" lang="ko-KR" altLang="en-US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kumimoji="1" lang="en-US" altLang="ko-KR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(</a:t>
            </a:r>
            <a:r>
              <a:rPr kumimoji="1" lang="ko-KR" altLang="en-US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기울기 값 반영</a:t>
            </a:r>
            <a:r>
              <a:rPr kumimoji="1" lang="en-US" altLang="ko-KR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220474-931D-2B9B-D1A7-67CA95600FE5}"/>
              </a:ext>
            </a:extLst>
          </p:cNvPr>
          <p:cNvSpPr txBox="1"/>
          <p:nvPr/>
        </p:nvSpPr>
        <p:spPr>
          <a:xfrm>
            <a:off x="5899499" y="2261339"/>
            <a:ext cx="5086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To-Be (Cosine Similar Model)</a:t>
            </a:r>
            <a:endParaRPr kumimoji="1" lang="en-US" altLang="ko-KR" sz="2800" b="1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0229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99DB606-F244-62DE-D46E-B57A3F17040B}"/>
              </a:ext>
            </a:extLst>
          </p:cNvPr>
          <p:cNvSpPr txBox="1"/>
          <p:nvPr/>
        </p:nvSpPr>
        <p:spPr>
          <a:xfrm>
            <a:off x="1441332" y="304800"/>
            <a:ext cx="87656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Cosine Similar Model</a:t>
            </a:r>
            <a:endParaRPr kumimoji="1" lang="en-US" altLang="ko-KR" sz="4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8" name="그래픽 7" descr="막대 그래프 상향 추세 단색으로 채워진">
            <a:extLst>
              <a:ext uri="{FF2B5EF4-FFF2-40B4-BE49-F238E27FC236}">
                <a16:creationId xmlns:a16="http://schemas.microsoft.com/office/drawing/2014/main" id="{D6E7F62F-3ECC-3749-80BE-3F4A1EE5F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3446" y="304800"/>
            <a:ext cx="707886" cy="70788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4852E46-E2A0-702E-D58D-1E3E66E127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799" y="2581158"/>
            <a:ext cx="11218401" cy="169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890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99DB606-F244-62DE-D46E-B57A3F17040B}"/>
              </a:ext>
            </a:extLst>
          </p:cNvPr>
          <p:cNvSpPr txBox="1"/>
          <p:nvPr/>
        </p:nvSpPr>
        <p:spPr>
          <a:xfrm>
            <a:off x="1441332" y="304800"/>
            <a:ext cx="87656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Cosine Similar Model</a:t>
            </a:r>
            <a:endParaRPr kumimoji="1" lang="en-US" altLang="ko-KR" sz="4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8" name="그래픽 7" descr="막대 그래프 상향 추세 단색으로 채워진">
            <a:extLst>
              <a:ext uri="{FF2B5EF4-FFF2-40B4-BE49-F238E27FC236}">
                <a16:creationId xmlns:a16="http://schemas.microsoft.com/office/drawing/2014/main" id="{D6E7F62F-3ECC-3749-80BE-3F4A1EE5F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3446" y="304800"/>
            <a:ext cx="707886" cy="7078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9B228B-4BBB-838E-DCF6-CECD23289898}"/>
              </a:ext>
            </a:extLst>
          </p:cNvPr>
          <p:cNvSpPr txBox="1"/>
          <p:nvPr/>
        </p:nvSpPr>
        <p:spPr>
          <a:xfrm>
            <a:off x="575144" y="1358514"/>
            <a:ext cx="5086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•</a:t>
            </a:r>
            <a:r>
              <a:rPr kumimoji="1" lang="ko-KR" altLang="en-US" sz="28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데이터 호출 및 </a:t>
            </a:r>
            <a:r>
              <a:rPr kumimoji="1" lang="ko-KR" altLang="en-US" sz="2800" b="1" dirty="0" err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전처리</a:t>
            </a:r>
            <a:endParaRPr kumimoji="1" lang="en-US" altLang="ko-KR" sz="2800" b="1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6261D8-A576-C965-BF71-B6805B688A8D}"/>
              </a:ext>
            </a:extLst>
          </p:cNvPr>
          <p:cNvSpPr txBox="1"/>
          <p:nvPr/>
        </p:nvSpPr>
        <p:spPr>
          <a:xfrm>
            <a:off x="1535925" y="1881734"/>
            <a:ext cx="4774274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ko-KR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•yahoo finance</a:t>
            </a:r>
            <a:r>
              <a:rPr kumimoji="1" lang="ko-KR" altLang="en-US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에서 주가 정보 호출</a:t>
            </a:r>
            <a:endParaRPr kumimoji="1" lang="en-US" altLang="ko-KR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kumimoji="1" lang="en-US" altLang="ko-KR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•</a:t>
            </a:r>
            <a:r>
              <a:rPr kumimoji="1" lang="ko-KR" altLang="en-US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개별 주가간 </a:t>
            </a:r>
            <a:r>
              <a:rPr kumimoji="1" lang="ko-KR" altLang="en-US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차이값을</a:t>
            </a:r>
            <a:r>
              <a:rPr kumimoji="1" lang="ko-KR" altLang="en-US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별도 </a:t>
            </a:r>
            <a:r>
              <a:rPr kumimoji="1" lang="en-US" altLang="ko-KR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coulmn</a:t>
            </a:r>
            <a:r>
              <a:rPr kumimoji="1" lang="ko-KR" altLang="en-US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에 추가</a:t>
            </a:r>
            <a:endParaRPr kumimoji="1" lang="en-US" altLang="ko-KR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CE67DE2-11E9-9F63-AE73-B514918FC3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087" y="4231675"/>
            <a:ext cx="5324986" cy="110967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2A2CE23-48B1-BA75-95BF-858F18D8E7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9986" y="3012813"/>
            <a:ext cx="4913388" cy="354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571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99DB606-F244-62DE-D46E-B57A3F17040B}"/>
              </a:ext>
            </a:extLst>
          </p:cNvPr>
          <p:cNvSpPr txBox="1"/>
          <p:nvPr/>
        </p:nvSpPr>
        <p:spPr>
          <a:xfrm>
            <a:off x="1441332" y="304800"/>
            <a:ext cx="87656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Cosine Similar Model</a:t>
            </a:r>
            <a:endParaRPr kumimoji="1" lang="en-US" altLang="ko-KR" sz="4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8" name="그래픽 7" descr="막대 그래프 상향 추세 단색으로 채워진">
            <a:extLst>
              <a:ext uri="{FF2B5EF4-FFF2-40B4-BE49-F238E27FC236}">
                <a16:creationId xmlns:a16="http://schemas.microsoft.com/office/drawing/2014/main" id="{D6E7F62F-3ECC-3749-80BE-3F4A1EE5F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3446" y="304800"/>
            <a:ext cx="707886" cy="7078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9B228B-4BBB-838E-DCF6-CECD23289898}"/>
              </a:ext>
            </a:extLst>
          </p:cNvPr>
          <p:cNvSpPr txBox="1"/>
          <p:nvPr/>
        </p:nvSpPr>
        <p:spPr>
          <a:xfrm>
            <a:off x="1223327" y="1358514"/>
            <a:ext cx="5086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•</a:t>
            </a:r>
            <a:r>
              <a:rPr kumimoji="1" lang="ko-KR" altLang="en-US" sz="28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정규화</a:t>
            </a:r>
            <a:endParaRPr kumimoji="1" lang="en-US" altLang="ko-KR" sz="2800" b="1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6261D8-A576-C965-BF71-B6805B688A8D}"/>
              </a:ext>
            </a:extLst>
          </p:cNvPr>
          <p:cNvSpPr txBox="1"/>
          <p:nvPr/>
        </p:nvSpPr>
        <p:spPr>
          <a:xfrm>
            <a:off x="1535925" y="1881734"/>
            <a:ext cx="4774274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ko-KR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•</a:t>
            </a:r>
            <a:r>
              <a:rPr kumimoji="1" lang="ko-KR" altLang="en-US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비교하고 싶은 특정 기간 지정</a:t>
            </a:r>
            <a:endParaRPr kumimoji="1" lang="en-US" altLang="ko-KR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kumimoji="1" lang="en-US" altLang="ko-KR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•</a:t>
            </a:r>
            <a:r>
              <a:rPr kumimoji="1" lang="ko-KR" altLang="en-US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정규화</a:t>
            </a:r>
            <a:endParaRPr kumimoji="1" lang="en-US" altLang="ko-KR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9DFDA9A-2343-2E48-676F-5CC68FCBA4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466" y="3536033"/>
            <a:ext cx="4774274" cy="233955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A8AD5B1-0AE3-7C2A-B634-E779AB4822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1262" y="3012813"/>
            <a:ext cx="4457670" cy="44993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BC2438B-5CE8-4B42-DD97-57ECD7AA0B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1262" y="3560072"/>
            <a:ext cx="4457670" cy="159454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9545D0F-91E9-06B7-AFA5-AE512F574A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91262" y="5228290"/>
            <a:ext cx="3615697" cy="110649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723C750-3DA3-73FE-400D-131B3D2C79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11128" y="5224838"/>
            <a:ext cx="939800" cy="110649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6EBBEFF-1872-CB39-C520-52AE7125AC6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09132" y="5228290"/>
            <a:ext cx="939800" cy="110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932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99DB606-F244-62DE-D46E-B57A3F17040B}"/>
              </a:ext>
            </a:extLst>
          </p:cNvPr>
          <p:cNvSpPr txBox="1"/>
          <p:nvPr/>
        </p:nvSpPr>
        <p:spPr>
          <a:xfrm>
            <a:off x="1441332" y="304800"/>
            <a:ext cx="87656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Cosine Similar Model</a:t>
            </a:r>
            <a:endParaRPr kumimoji="1" lang="en-US" altLang="ko-KR" sz="4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8" name="그래픽 7" descr="막대 그래프 상향 추세 단색으로 채워진">
            <a:extLst>
              <a:ext uri="{FF2B5EF4-FFF2-40B4-BE49-F238E27FC236}">
                <a16:creationId xmlns:a16="http://schemas.microsoft.com/office/drawing/2014/main" id="{D6E7F62F-3ECC-3749-80BE-3F4A1EE5F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3446" y="304800"/>
            <a:ext cx="707886" cy="7078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9B228B-4BBB-838E-DCF6-CECD23289898}"/>
              </a:ext>
            </a:extLst>
          </p:cNvPr>
          <p:cNvSpPr txBox="1"/>
          <p:nvPr/>
        </p:nvSpPr>
        <p:spPr>
          <a:xfrm>
            <a:off x="1223327" y="1358514"/>
            <a:ext cx="5086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•Cosine Similar </a:t>
            </a:r>
            <a:r>
              <a:rPr kumimoji="1" lang="ko-KR" altLang="en-US" sz="28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계산</a:t>
            </a:r>
            <a:endParaRPr kumimoji="1" lang="en-US" altLang="ko-KR" sz="2800" b="1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6261D8-A576-C965-BF71-B6805B688A8D}"/>
              </a:ext>
            </a:extLst>
          </p:cNvPr>
          <p:cNvSpPr txBox="1"/>
          <p:nvPr/>
        </p:nvSpPr>
        <p:spPr>
          <a:xfrm>
            <a:off x="1535925" y="1881734"/>
            <a:ext cx="7533934" cy="1685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ko-KR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•</a:t>
            </a:r>
            <a:r>
              <a:rPr kumimoji="1" lang="ko-KR" altLang="en-US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특정 종목의 전체 상장 기간의 </a:t>
            </a:r>
            <a:r>
              <a:rPr kumimoji="1" lang="en-US" altLang="ko-KR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cosine </a:t>
            </a:r>
            <a:r>
              <a:rPr kumimoji="1" lang="ko-KR" altLang="en-US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계산</a:t>
            </a:r>
            <a:endParaRPr kumimoji="1" lang="en-US" altLang="ko-KR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kumimoji="1" lang="en-US" altLang="ko-KR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•</a:t>
            </a:r>
            <a:r>
              <a:rPr kumimoji="1" lang="ko-KR" altLang="en-US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특정 </a:t>
            </a:r>
            <a:r>
              <a:rPr kumimoji="1" lang="ko-KR" altLang="en-US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기간동안의</a:t>
            </a:r>
            <a:r>
              <a:rPr kumimoji="1" lang="ko-KR" altLang="en-US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kumimoji="1" lang="en-US" altLang="ko-KR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cosine </a:t>
            </a:r>
            <a:r>
              <a:rPr kumimoji="1" lang="ko-KR" altLang="en-US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계산</a:t>
            </a:r>
            <a:endParaRPr kumimoji="1" lang="en-US" altLang="ko-KR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kumimoji="1" lang="en-US" altLang="ko-KR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•</a:t>
            </a:r>
            <a:r>
              <a:rPr kumimoji="1" lang="ko-KR" altLang="en-US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유사도를 비교하고 저장</a:t>
            </a:r>
            <a:endParaRPr kumimoji="1" lang="en-US" altLang="ko-KR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819B322-E24D-8B57-1034-1C55500167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7002" y="3655541"/>
            <a:ext cx="6211915" cy="289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928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99DB606-F244-62DE-D46E-B57A3F17040B}"/>
              </a:ext>
            </a:extLst>
          </p:cNvPr>
          <p:cNvSpPr txBox="1"/>
          <p:nvPr/>
        </p:nvSpPr>
        <p:spPr>
          <a:xfrm>
            <a:off x="1441332" y="304800"/>
            <a:ext cx="87656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Cosine Similar Model</a:t>
            </a:r>
            <a:endParaRPr kumimoji="1" lang="en-US" altLang="ko-KR" sz="4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8" name="그래픽 7" descr="막대 그래프 상향 추세 단색으로 채워진">
            <a:extLst>
              <a:ext uri="{FF2B5EF4-FFF2-40B4-BE49-F238E27FC236}">
                <a16:creationId xmlns:a16="http://schemas.microsoft.com/office/drawing/2014/main" id="{D6E7F62F-3ECC-3749-80BE-3F4A1EE5F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3446" y="304800"/>
            <a:ext cx="707886" cy="7078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9B228B-4BBB-838E-DCF6-CECD23289898}"/>
              </a:ext>
            </a:extLst>
          </p:cNvPr>
          <p:cNvSpPr txBox="1"/>
          <p:nvPr/>
        </p:nvSpPr>
        <p:spPr>
          <a:xfrm>
            <a:off x="1223327" y="1358514"/>
            <a:ext cx="6932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•</a:t>
            </a:r>
            <a:r>
              <a:rPr kumimoji="1" lang="ko-KR" altLang="en-US" sz="28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과거 유사 그래프 확인 및 예측 </a:t>
            </a:r>
            <a:r>
              <a:rPr kumimoji="1" lang="en-US" altLang="ko-KR" sz="28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(</a:t>
            </a:r>
            <a:r>
              <a:rPr kumimoji="1" lang="ko-KR" altLang="en-US" sz="28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삼성전자</a:t>
            </a:r>
            <a:r>
              <a:rPr kumimoji="1" lang="en-US" altLang="ko-KR" sz="28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)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6600418-9781-D6B9-B55E-69C0EC5548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241" y="2457404"/>
            <a:ext cx="5646759" cy="308285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74F1852-FBB1-A49B-8594-BB28F20E47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9120" y="2457404"/>
            <a:ext cx="1586644" cy="308285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319AABB-7525-BB18-5DF7-431B57DFFC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65984" y="2457404"/>
            <a:ext cx="3676775" cy="364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732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EE6D338-6BFE-9F68-0A6E-A9DF33C0B7AD}"/>
              </a:ext>
            </a:extLst>
          </p:cNvPr>
          <p:cNvSpPr/>
          <p:nvPr/>
        </p:nvSpPr>
        <p:spPr>
          <a:xfrm>
            <a:off x="733446" y="1349472"/>
            <a:ext cx="10760214" cy="4873214"/>
          </a:xfrm>
          <a:prstGeom prst="rect">
            <a:avLst/>
          </a:prstGeom>
          <a:blipFill dpi="0" rotWithShape="1">
            <a:blip r:embed="rId2">
              <a:alphaModFix amt="49776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9DB606-F244-62DE-D46E-B57A3F17040B}"/>
              </a:ext>
            </a:extLst>
          </p:cNvPr>
          <p:cNvSpPr txBox="1"/>
          <p:nvPr/>
        </p:nvSpPr>
        <p:spPr>
          <a:xfrm>
            <a:off x="1441332" y="304800"/>
            <a:ext cx="87656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Cosine</a:t>
            </a:r>
            <a:r>
              <a:rPr kumimoji="1" lang="ko-KR" altLang="en-US" sz="4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4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Similar</a:t>
            </a:r>
            <a:r>
              <a:rPr kumimoji="1" lang="ko-KR" altLang="en-US" sz="4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4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Model</a:t>
            </a:r>
            <a:r>
              <a:rPr kumimoji="1" lang="ko-KR" altLang="en-US" sz="4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개선 방향</a:t>
            </a:r>
            <a:endParaRPr kumimoji="1" lang="en-US" altLang="ko-KR" sz="4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8" name="그래픽 7" descr="막대 그래프 상향 추세 단색으로 채워진">
            <a:extLst>
              <a:ext uri="{FF2B5EF4-FFF2-40B4-BE49-F238E27FC236}">
                <a16:creationId xmlns:a16="http://schemas.microsoft.com/office/drawing/2014/main" id="{D6E7F62F-3ECC-3749-80BE-3F4A1EE5F1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3446" y="304800"/>
            <a:ext cx="707886" cy="7078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9531D7-5B51-5CF3-77EC-3B182647AF15}"/>
              </a:ext>
            </a:extLst>
          </p:cNvPr>
          <p:cNvSpPr txBox="1"/>
          <p:nvPr/>
        </p:nvSpPr>
        <p:spPr>
          <a:xfrm>
            <a:off x="1049871" y="2952952"/>
            <a:ext cx="4774274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•</a:t>
            </a:r>
            <a:r>
              <a:rPr kumimoji="1" lang="ko-KR" altLang="en-US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벡터의 크기 예측에는 한계가 있음</a:t>
            </a:r>
            <a:r>
              <a:rPr kumimoji="1" lang="en-US" altLang="ko-KR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.</a:t>
            </a:r>
            <a:r>
              <a:rPr kumimoji="1" lang="ko-KR" altLang="en-US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endParaRPr kumimoji="1" lang="en-US" altLang="ko-KR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kumimoji="1" lang="en-US" altLang="ko-KR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•</a:t>
            </a:r>
            <a:r>
              <a:rPr kumimoji="1" lang="ko-KR" altLang="en-US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유사도만을 측정 → 외부 변수 요인 </a:t>
            </a:r>
            <a:r>
              <a:rPr kumimoji="1" lang="ko-KR" altLang="en-US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미반영</a:t>
            </a:r>
            <a:endParaRPr kumimoji="1" lang="en-US" altLang="ko-KR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19C106-B57F-D06E-46D3-E819501A788B}"/>
              </a:ext>
            </a:extLst>
          </p:cNvPr>
          <p:cNvSpPr txBox="1"/>
          <p:nvPr/>
        </p:nvSpPr>
        <p:spPr>
          <a:xfrm>
            <a:off x="1441332" y="2261339"/>
            <a:ext cx="3452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8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한계</a:t>
            </a:r>
            <a:endParaRPr kumimoji="1" lang="en-US" altLang="ko-KR" sz="2800" b="1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2C9265-B21C-0599-44D9-DD371CCB71B0}"/>
              </a:ext>
            </a:extLst>
          </p:cNvPr>
          <p:cNvSpPr txBox="1"/>
          <p:nvPr/>
        </p:nvSpPr>
        <p:spPr>
          <a:xfrm>
            <a:off x="6212097" y="2952952"/>
            <a:ext cx="4774274" cy="1408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•LSTM </a:t>
            </a:r>
            <a:r>
              <a:rPr kumimoji="1" lang="ko-KR" altLang="en-US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과 결합하면 벡터의 크기도 반영 가능</a:t>
            </a:r>
            <a:endParaRPr kumimoji="1" lang="en-US" altLang="ko-KR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kumimoji="1" lang="en-US" altLang="ko-KR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•</a:t>
            </a:r>
            <a:r>
              <a:rPr kumimoji="1" lang="ko-KR" altLang="en-US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외부 경제지표</a:t>
            </a:r>
            <a:r>
              <a:rPr kumimoji="1" lang="en-US" altLang="ko-KR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,</a:t>
            </a:r>
            <a:r>
              <a:rPr kumimoji="1" lang="ko-KR" altLang="en-US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경제기사의 감정지수 반영 </a:t>
            </a:r>
            <a:endParaRPr kumimoji="1" lang="en-US" altLang="ko-KR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kumimoji="1" lang="en-US" altLang="ko-KR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•</a:t>
            </a:r>
            <a:r>
              <a:rPr kumimoji="1" lang="ko-KR" altLang="en-US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여러 주가측정지수를 반영</a:t>
            </a:r>
            <a:r>
              <a:rPr kumimoji="1" lang="en-US" altLang="ko-KR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kumimoji="1" lang="ko-KR" altLang="en-US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후 정확도 </a:t>
            </a:r>
            <a:r>
              <a:rPr kumimoji="1" lang="en-US" altLang="ko-KR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test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220474-931D-2B9B-D1A7-67CA95600FE5}"/>
              </a:ext>
            </a:extLst>
          </p:cNvPr>
          <p:cNvSpPr txBox="1"/>
          <p:nvPr/>
        </p:nvSpPr>
        <p:spPr>
          <a:xfrm>
            <a:off x="5899499" y="2261339"/>
            <a:ext cx="5086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To-Be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2E7DD0-76A8-E792-0B88-58ACA16D2E71}"/>
              </a:ext>
            </a:extLst>
          </p:cNvPr>
          <p:cNvSpPr txBox="1"/>
          <p:nvPr/>
        </p:nvSpPr>
        <p:spPr>
          <a:xfrm>
            <a:off x="1441332" y="4887292"/>
            <a:ext cx="2230175" cy="523220"/>
          </a:xfrm>
          <a:prstGeom prst="rect">
            <a:avLst/>
          </a:prstGeom>
          <a:solidFill>
            <a:schemeClr val="accent1">
              <a:lumMod val="20000"/>
              <a:lumOff val="80000"/>
              <a:alpha val="34072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ko-KR" altLang="en-US" sz="28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결론 </a:t>
            </a:r>
            <a:endParaRPr kumimoji="1" lang="en-US" altLang="ko-KR" sz="2800" b="1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A1E8CA-01BF-5BD5-FCFC-A63C5AADCB8C}"/>
              </a:ext>
            </a:extLst>
          </p:cNvPr>
          <p:cNvSpPr txBox="1"/>
          <p:nvPr/>
        </p:nvSpPr>
        <p:spPr>
          <a:xfrm>
            <a:off x="3905502" y="4639756"/>
            <a:ext cx="7080869" cy="130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b="1" dirty="0">
                <a:solidFill>
                  <a:srgbClr val="C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•linear</a:t>
            </a:r>
            <a:r>
              <a:rPr kumimoji="1" lang="ko-KR" altLang="en-US" b="1" dirty="0">
                <a:solidFill>
                  <a:srgbClr val="C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b="1" dirty="0">
                <a:solidFill>
                  <a:srgbClr val="C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regression</a:t>
            </a:r>
            <a:r>
              <a:rPr kumimoji="1" lang="ko-KR" altLang="en-US" b="1" dirty="0">
                <a:solidFill>
                  <a:srgbClr val="C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b="1" dirty="0">
                <a:solidFill>
                  <a:srgbClr val="C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+</a:t>
            </a:r>
            <a:r>
              <a:rPr kumimoji="1" lang="ko-KR" altLang="en-US" b="1" dirty="0">
                <a:solidFill>
                  <a:srgbClr val="C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b="1" dirty="0">
                <a:solidFill>
                  <a:srgbClr val="C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LSTM + Cosine Similar</a:t>
            </a:r>
            <a:r>
              <a:rPr kumimoji="1" lang="ko-KR" altLang="en-US" b="1" dirty="0" err="1">
                <a:solidFill>
                  <a:srgbClr val="C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kumimoji="1" lang="ko-KR" altLang="en-US" b="1" dirty="0">
                <a:solidFill>
                  <a:srgbClr val="C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혼합하면</a:t>
            </a:r>
            <a:r>
              <a:rPr kumimoji="1" lang="en-US" altLang="ko-KR" b="1" dirty="0">
                <a:solidFill>
                  <a:srgbClr val="C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kumimoji="1" lang="ko-KR" altLang="en-US" b="1" dirty="0">
                <a:solidFill>
                  <a:srgbClr val="C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과거 전체 분석</a:t>
            </a:r>
            <a:r>
              <a:rPr kumimoji="1" lang="en-US" altLang="ko-KR" b="1" dirty="0">
                <a:solidFill>
                  <a:srgbClr val="C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b="1" dirty="0">
                <a:solidFill>
                  <a:srgbClr val="C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주식 가격의 변화량 및 변화폭 </a:t>
            </a:r>
            <a:r>
              <a:rPr kumimoji="1" lang="en-US" altLang="ko-KR" b="1" dirty="0">
                <a:solidFill>
                  <a:srgbClr val="C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kumimoji="1" lang="ko-KR" altLang="en-US" b="1" dirty="0">
                <a:solidFill>
                  <a:srgbClr val="C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벡터 크기</a:t>
            </a:r>
            <a:r>
              <a:rPr kumimoji="1" lang="en-US" altLang="ko-KR" b="1" dirty="0">
                <a:solidFill>
                  <a:srgbClr val="C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b="1" dirty="0">
                <a:solidFill>
                  <a:srgbClr val="C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기울기</a:t>
            </a:r>
            <a:r>
              <a:rPr kumimoji="1" lang="en-US" altLang="ko-KR" b="1" dirty="0">
                <a:solidFill>
                  <a:srgbClr val="C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r>
              <a:rPr kumimoji="1" lang="ko-KR" altLang="en-US" b="1" dirty="0">
                <a:solidFill>
                  <a:srgbClr val="C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을 반영</a:t>
            </a:r>
            <a:endParaRPr kumimoji="1" lang="en-US" altLang="ko-KR" b="1" dirty="0">
              <a:solidFill>
                <a:srgbClr val="C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b="1" dirty="0">
                <a:solidFill>
                  <a:srgbClr val="C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좀 더 정확한 예측 가능</a:t>
            </a:r>
            <a:endParaRPr kumimoji="1" lang="en-US" altLang="ko-KR" b="1" dirty="0">
              <a:solidFill>
                <a:srgbClr val="C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8253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312</Words>
  <Application>Microsoft Macintosh PowerPoint</Application>
  <PresentationFormat>와이드스크린</PresentationFormat>
  <Paragraphs>47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20" baseType="lpstr">
      <vt:lpstr>Apple SD Gothic Neo</vt:lpstr>
      <vt:lpstr>Apple SD Gothic Neo Light</vt:lpstr>
      <vt:lpstr>Apple SD Gothic Neo Light</vt:lpstr>
      <vt:lpstr>Apple SD Gothic Neo Medium</vt:lpstr>
      <vt:lpstr>Apple SD Gothic Neo Medium</vt:lpstr>
      <vt:lpstr>APPLE SD GOTHIC NEO SEMIBOLD</vt:lpstr>
      <vt:lpstr>APPLE SD GOTHIC NEO SEMIBOLD</vt:lpstr>
      <vt:lpstr>Arial</vt:lpstr>
      <vt:lpstr>Calibri</vt:lpstr>
      <vt:lpstr>Calibri Light</vt:lpstr>
      <vt:lpstr>Office 테마</vt:lpstr>
      <vt:lpstr>코사인 유사도를 활용한 주가 예측 모델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코사인 유사도를 활용한 주가 예측 모델</dc:title>
  <dc:creator>윤서 조</dc:creator>
  <cp:lastModifiedBy>윤서 조</cp:lastModifiedBy>
  <cp:revision>2</cp:revision>
  <dcterms:created xsi:type="dcterms:W3CDTF">2023-05-14T23:54:54Z</dcterms:created>
  <dcterms:modified xsi:type="dcterms:W3CDTF">2023-05-15T03:21:33Z</dcterms:modified>
</cp:coreProperties>
</file>