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72"/>
  </p:normalViewPr>
  <p:slideViewPr>
    <p:cSldViewPr snapToGrid="0">
      <p:cViewPr>
        <p:scale>
          <a:sx n="123" d="100"/>
          <a:sy n="123" d="100"/>
        </p:scale>
        <p:origin x="14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79D30-5E67-9042-AF93-D949637B973E}" type="datetimeFigureOut">
              <a:rPr kumimoji="1" lang="ko-Kore-KR" altLang="en-US" smtClean="0"/>
              <a:t>2023. 3. 13.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C078B6-9749-4E45-8568-41C95D187F4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11582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C078B6-9749-4E45-8568-41C95D187F4E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78765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C078B6-9749-4E45-8568-41C95D187F4E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1898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C078B6-9749-4E45-8568-41C95D187F4E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77366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C078B6-9749-4E45-8568-41C95D187F4E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57925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C078B6-9749-4E45-8568-41C95D187F4E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17932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C078B6-9749-4E45-8568-41C95D187F4E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58181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C078B6-9749-4E45-8568-41C95D187F4E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1009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C078B6-9749-4E45-8568-41C95D187F4E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08257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3/13/23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739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888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36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758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696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3/13/23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785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3/13/23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88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3/13/23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908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3/13/23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508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3/13/23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407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3/13/23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9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3/13/23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637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000" b="1" i="0" kern="1200" spc="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2400" b="0" i="0" kern="1200" spc="4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2000" b="0" i="0" kern="1200" spc="4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1800" b="0" i="0" kern="1200" spc="4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1600" b="0" i="0" kern="1200" spc="4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1400" b="0" i="0" kern="1200" spc="4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3">
            <a:extLst>
              <a:ext uri="{FF2B5EF4-FFF2-40B4-BE49-F238E27FC236}">
                <a16:creationId xmlns:a16="http://schemas.microsoft.com/office/drawing/2014/main" id="{07A6CB22-A508-39CE-4CEE-CE041B1DD8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5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E4D6D5A-FB3C-D50E-C09F-2528BD706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146" y="711594"/>
            <a:ext cx="4750882" cy="2866405"/>
          </a:xfrm>
        </p:spPr>
        <p:txBody>
          <a:bodyPr>
            <a:normAutofit/>
          </a:bodyPr>
          <a:lstStyle/>
          <a:p>
            <a:pPr algn="ctr"/>
            <a:r>
              <a:rPr kumimoji="1" lang="en-US" altLang="ko-Kore-KR" sz="4000" dirty="0">
                <a:latin typeface="NanumGothic" panose="020D0604000000000000" pitchFamily="34" charset="-127"/>
                <a:ea typeface="NanumGothic" panose="020D0604000000000000" pitchFamily="34" charset="-127"/>
              </a:rPr>
              <a:t>Game </a:t>
            </a:r>
            <a:r>
              <a:rPr kumimoji="1" lang="ko-KR" altLang="en-US" sz="4000" dirty="0">
                <a:latin typeface="NanumGothic" panose="020D0604000000000000" pitchFamily="34" charset="-127"/>
                <a:ea typeface="NanumGothic" panose="020D0604000000000000" pitchFamily="34" charset="-127"/>
              </a:rPr>
              <a:t>매출에 대한 영향 요인 조사</a:t>
            </a:r>
            <a:endParaRPr kumimoji="1" lang="ko-Kore-KR" altLang="en-US" sz="4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3F07E0-ED60-57E0-CD46-21BC8526F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4283239"/>
            <a:ext cx="4134538" cy="1475177"/>
          </a:xfrm>
        </p:spPr>
        <p:txBody>
          <a:bodyPr>
            <a:normAutofit/>
          </a:bodyPr>
          <a:lstStyle/>
          <a:p>
            <a:r>
              <a:rPr kumimoji="1" lang="en-US" altLang="ko-Kore-KR" dirty="0">
                <a:latin typeface="NanumGothic" panose="020D0604000000000000" pitchFamily="34" charset="-127"/>
                <a:ea typeface="NanumGothic" panose="020D0604000000000000" pitchFamily="34" charset="-127"/>
              </a:rPr>
              <a:t>AI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18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기 조윤서 </a:t>
            </a:r>
            <a:endParaRPr kumimoji="1" lang="ko-Kore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26" name="Straight Connector 12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71759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F3DE9-FDE1-4C5D-8F02-384A125B7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889744"/>
          </a:xfrm>
        </p:spPr>
        <p:txBody>
          <a:bodyPr/>
          <a:lstStyle/>
          <a:p>
            <a:r>
              <a:rPr kumimoji="1" lang="en-US" altLang="ko-KR" dirty="0"/>
              <a:t>10.</a:t>
            </a:r>
            <a:r>
              <a:rPr kumimoji="1" lang="ko-KR" altLang="en-US" dirty="0"/>
              <a:t> </a:t>
            </a:r>
            <a:r>
              <a:rPr kumimoji="1" lang="en-US" altLang="ko-KR" dirty="0"/>
              <a:t>cluster</a:t>
            </a:r>
            <a:r>
              <a:rPr kumimoji="1" lang="ko-KR" altLang="en-US" dirty="0"/>
              <a:t> 수 결정</a:t>
            </a:r>
            <a:endParaRPr kumimoji="1" lang="ko-Kore-KR" altLang="en-US" dirty="0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B566E6C7-4C35-2419-33B4-979C92BB3A0F}"/>
              </a:ext>
            </a:extLst>
          </p:cNvPr>
          <p:cNvCxnSpPr>
            <a:cxnSpLocks/>
          </p:cNvCxnSpPr>
          <p:nvPr/>
        </p:nvCxnSpPr>
        <p:spPr>
          <a:xfrm flipV="1">
            <a:off x="565150" y="1660634"/>
            <a:ext cx="7335835" cy="10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29788D9-7622-CC92-79CF-621A40976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841" y="5455486"/>
            <a:ext cx="11066319" cy="1402514"/>
          </a:xfrm>
        </p:spPr>
        <p:txBody>
          <a:bodyPr/>
          <a:lstStyle/>
          <a:p>
            <a:r>
              <a:rPr kumimoji="1" lang="en-US" altLang="ko-KR" dirty="0"/>
              <a:t>Scree Plot 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Elbow Method</a:t>
            </a:r>
            <a:r>
              <a:rPr kumimoji="1" lang="ko-KR" altLang="en-US" dirty="0"/>
              <a:t> 결과</a:t>
            </a:r>
            <a:r>
              <a:rPr kumimoji="1" lang="en-US" altLang="ko-KR" dirty="0"/>
              <a:t>,</a:t>
            </a:r>
            <a:r>
              <a:rPr kumimoji="1" lang="ko-KR" altLang="en-US" dirty="0"/>
              <a:t> 클러스터 수는 </a:t>
            </a:r>
            <a:r>
              <a:rPr kumimoji="1" lang="en-US" altLang="ko-KR" dirty="0"/>
              <a:t>3</a:t>
            </a:r>
            <a:r>
              <a:rPr kumimoji="1" lang="ko-KR" altLang="en-US" dirty="0"/>
              <a:t>개로 결정</a:t>
            </a:r>
            <a:endParaRPr kumimoji="1" lang="en-US" altLang="ko-KR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9AD1BDAB-8740-62A1-70F1-C38A661F4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41" y="1788376"/>
            <a:ext cx="4057161" cy="292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919A3F17-33BC-370F-0039-1B80342F6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277" y="1805961"/>
            <a:ext cx="3781042" cy="2702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351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F3DE9-FDE1-4C5D-8F02-384A125B7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889744"/>
          </a:xfrm>
        </p:spPr>
        <p:txBody>
          <a:bodyPr/>
          <a:lstStyle/>
          <a:p>
            <a:r>
              <a:rPr kumimoji="1" lang="en-US" altLang="ko-KR" dirty="0"/>
              <a:t>10.</a:t>
            </a:r>
            <a:r>
              <a:rPr kumimoji="1" lang="ko-KR" altLang="en-US" dirty="0"/>
              <a:t> </a:t>
            </a:r>
            <a:r>
              <a:rPr kumimoji="1" lang="en-US" altLang="ko-KR" dirty="0"/>
              <a:t>cluster</a:t>
            </a:r>
            <a:r>
              <a:rPr kumimoji="1" lang="ko-KR" altLang="en-US" dirty="0"/>
              <a:t> 수 결정</a:t>
            </a:r>
            <a:endParaRPr kumimoji="1" lang="ko-Kore-KR" altLang="en-US" dirty="0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B566E6C7-4C35-2419-33B4-979C92BB3A0F}"/>
              </a:ext>
            </a:extLst>
          </p:cNvPr>
          <p:cNvCxnSpPr>
            <a:cxnSpLocks/>
          </p:cNvCxnSpPr>
          <p:nvPr/>
        </p:nvCxnSpPr>
        <p:spPr>
          <a:xfrm flipV="1">
            <a:off x="565150" y="1660634"/>
            <a:ext cx="7335835" cy="10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29788D9-7622-CC92-79CF-621A40976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841" y="5455486"/>
            <a:ext cx="11066319" cy="1402514"/>
          </a:xfrm>
        </p:spPr>
        <p:txBody>
          <a:bodyPr/>
          <a:lstStyle/>
          <a:p>
            <a:r>
              <a:rPr kumimoji="1" lang="en-US" altLang="ko-KR" dirty="0"/>
              <a:t>Scree Plot 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Elbow Method</a:t>
            </a:r>
            <a:r>
              <a:rPr kumimoji="1" lang="ko-KR" altLang="en-US" dirty="0"/>
              <a:t> 결과</a:t>
            </a:r>
            <a:r>
              <a:rPr kumimoji="1" lang="en-US" altLang="ko-KR" dirty="0"/>
              <a:t>,</a:t>
            </a:r>
            <a:r>
              <a:rPr kumimoji="1" lang="ko-KR" altLang="en-US" dirty="0"/>
              <a:t> 클러스터 수는 </a:t>
            </a:r>
            <a:r>
              <a:rPr kumimoji="1" lang="en-US" altLang="ko-KR" dirty="0"/>
              <a:t>3</a:t>
            </a:r>
            <a:r>
              <a:rPr kumimoji="1" lang="ko-KR" altLang="en-US" dirty="0"/>
              <a:t>개로 결정</a:t>
            </a:r>
            <a:endParaRPr kumimoji="1" lang="en-US" altLang="ko-KR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9AD1BDAB-8740-62A1-70F1-C38A661F4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41" y="1788376"/>
            <a:ext cx="4057161" cy="292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919A3F17-33BC-370F-0039-1B80342F6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277" y="1805961"/>
            <a:ext cx="3781042" cy="2702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823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F3DE9-FDE1-4C5D-8F02-384A125B7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889744"/>
          </a:xfrm>
        </p:spPr>
        <p:txBody>
          <a:bodyPr/>
          <a:lstStyle/>
          <a:p>
            <a:r>
              <a:rPr kumimoji="1" lang="en-US" altLang="ko-KR" dirty="0"/>
              <a:t>11.</a:t>
            </a:r>
            <a:r>
              <a:rPr kumimoji="1" lang="ko-KR" altLang="en-US" dirty="0"/>
              <a:t> </a:t>
            </a:r>
            <a:r>
              <a:rPr kumimoji="1" lang="en-US" altLang="ko-KR" dirty="0"/>
              <a:t>Cluster</a:t>
            </a:r>
            <a:r>
              <a:rPr kumimoji="1" lang="ko-KR" altLang="en-US" dirty="0"/>
              <a:t>별 </a:t>
            </a:r>
            <a:r>
              <a:rPr kumimoji="1" lang="en-US" altLang="ko-KR" dirty="0"/>
              <a:t>Sales</a:t>
            </a:r>
            <a:r>
              <a:rPr kumimoji="1" lang="ko-KR" altLang="en-US" dirty="0"/>
              <a:t> 관계 </a:t>
            </a:r>
            <a:endParaRPr kumimoji="1" lang="ko-Kore-KR" altLang="en-US" dirty="0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B566E6C7-4C35-2419-33B4-979C92BB3A0F}"/>
              </a:ext>
            </a:extLst>
          </p:cNvPr>
          <p:cNvCxnSpPr>
            <a:cxnSpLocks/>
          </p:cNvCxnSpPr>
          <p:nvPr/>
        </p:nvCxnSpPr>
        <p:spPr>
          <a:xfrm flipV="1">
            <a:off x="565150" y="1660634"/>
            <a:ext cx="7335835" cy="10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29788D9-7622-CC92-79CF-621A40976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841" y="5455486"/>
            <a:ext cx="11066319" cy="1402514"/>
          </a:xfrm>
        </p:spPr>
        <p:txBody>
          <a:bodyPr/>
          <a:lstStyle/>
          <a:p>
            <a:r>
              <a:rPr kumimoji="1" lang="ko-KR" altLang="en-US" dirty="0"/>
              <a:t>출시한 </a:t>
            </a:r>
            <a:r>
              <a:rPr kumimoji="1" lang="en-US" altLang="ko-KR" dirty="0"/>
              <a:t>Game</a:t>
            </a:r>
            <a:r>
              <a:rPr kumimoji="1" lang="ko-KR" altLang="en-US" dirty="0"/>
              <a:t> 수와 </a:t>
            </a:r>
            <a:r>
              <a:rPr kumimoji="1" lang="en-US" altLang="ko-KR" dirty="0"/>
              <a:t>Total Sales</a:t>
            </a:r>
            <a:r>
              <a:rPr kumimoji="1" lang="ko-KR" altLang="en-US" dirty="0"/>
              <a:t> 는 정비례 관계로 </a:t>
            </a:r>
            <a:r>
              <a:rPr kumimoji="1" lang="ko-KR" altLang="en-US" dirty="0" err="1"/>
              <a:t>보여짐</a:t>
            </a:r>
            <a:r>
              <a:rPr kumimoji="1" lang="en-US" altLang="ko-KR" dirty="0"/>
              <a:t>.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41BA4996-3734-6B34-3D3E-6F315701A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467" y="1752600"/>
            <a:ext cx="50292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786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F3DE9-FDE1-4C5D-8F02-384A125B7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889744"/>
          </a:xfrm>
        </p:spPr>
        <p:txBody>
          <a:bodyPr/>
          <a:lstStyle/>
          <a:p>
            <a:r>
              <a:rPr kumimoji="1" lang="ko-Kore-KR" altLang="en-US" dirty="0"/>
              <a:t>☆</a:t>
            </a:r>
            <a:r>
              <a:rPr kumimoji="1" lang="ko-KR" altLang="en-US" dirty="0"/>
              <a:t> </a:t>
            </a:r>
            <a:r>
              <a:rPr kumimoji="1" lang="en-US" altLang="ko-KR" dirty="0"/>
              <a:t>Insight </a:t>
            </a:r>
            <a:endParaRPr kumimoji="1" lang="ko-Kore-KR" altLang="en-US" dirty="0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B566E6C7-4C35-2419-33B4-979C92BB3A0F}"/>
              </a:ext>
            </a:extLst>
          </p:cNvPr>
          <p:cNvCxnSpPr>
            <a:cxnSpLocks/>
          </p:cNvCxnSpPr>
          <p:nvPr/>
        </p:nvCxnSpPr>
        <p:spPr>
          <a:xfrm flipV="1">
            <a:off x="565150" y="1660634"/>
            <a:ext cx="7335835" cy="10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29788D9-7622-CC92-79CF-621A40976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859631"/>
            <a:ext cx="11066319" cy="2182189"/>
          </a:xfrm>
        </p:spPr>
        <p:txBody>
          <a:bodyPr/>
          <a:lstStyle/>
          <a:p>
            <a:r>
              <a:rPr kumimoji="1" lang="ko-KR" altLang="en-US" dirty="0"/>
              <a:t>출시한 </a:t>
            </a:r>
            <a:r>
              <a:rPr kumimoji="1" lang="en-US" altLang="ko-KR" dirty="0"/>
              <a:t>Game</a:t>
            </a:r>
            <a:r>
              <a:rPr kumimoji="1" lang="ko-KR" altLang="en-US" dirty="0"/>
              <a:t> 수가 많을 수록 </a:t>
            </a:r>
            <a:r>
              <a:rPr kumimoji="1" lang="en-US" altLang="ko-KR" dirty="0"/>
              <a:t>Total Sales </a:t>
            </a:r>
            <a:r>
              <a:rPr kumimoji="1" lang="ko-KR" altLang="en-US" dirty="0"/>
              <a:t>가 높아짐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연도별 </a:t>
            </a:r>
            <a:r>
              <a:rPr kumimoji="1" lang="en-US" altLang="ko-KR" dirty="0"/>
              <a:t>Trend</a:t>
            </a:r>
            <a:r>
              <a:rPr kumimoji="1" lang="ko-KR" altLang="en-US" dirty="0"/>
              <a:t>에 맞는 </a:t>
            </a:r>
            <a:r>
              <a:rPr kumimoji="1" lang="en-US" altLang="ko-KR" dirty="0"/>
              <a:t>Game </a:t>
            </a:r>
            <a:r>
              <a:rPr kumimoji="1" lang="ko-KR" altLang="en-US" dirty="0"/>
              <a:t>장르에 해당하는 </a:t>
            </a:r>
            <a:r>
              <a:rPr kumimoji="1" lang="en-US" altLang="ko-KR" dirty="0"/>
              <a:t>Game</a:t>
            </a:r>
            <a:r>
              <a:rPr kumimoji="1" lang="ko-KR" altLang="en-US" dirty="0"/>
              <a:t>을 </a:t>
            </a:r>
            <a:br>
              <a:rPr kumimoji="1" lang="en-US" altLang="ko-KR" dirty="0"/>
            </a:br>
            <a:r>
              <a:rPr kumimoji="1" lang="ko-KR" altLang="en-US" dirty="0"/>
              <a:t>많이 출시해야 </a:t>
            </a:r>
            <a:r>
              <a:rPr kumimoji="1" lang="en-US" altLang="ko-KR" dirty="0"/>
              <a:t>Sales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높일 수 있음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지역별 선호하는 장르에 맞게 </a:t>
            </a:r>
            <a:r>
              <a:rPr kumimoji="1" lang="en-US" altLang="ko-KR" dirty="0"/>
              <a:t>Game</a:t>
            </a:r>
            <a:r>
              <a:rPr kumimoji="1" lang="ko-KR" altLang="en-US" dirty="0"/>
              <a:t>을 출시해야 할 것임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29813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F3DE9-FDE1-4C5D-8F02-384A125B7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889744"/>
          </a:xfrm>
        </p:spPr>
        <p:txBody>
          <a:bodyPr/>
          <a:lstStyle/>
          <a:p>
            <a:r>
              <a:rPr kumimoji="1" lang="en-US" altLang="ko-KR" dirty="0"/>
              <a:t>1.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Insight </a:t>
            </a:r>
            <a:r>
              <a:rPr kumimoji="1" lang="ko-KR" altLang="en-US" dirty="0"/>
              <a:t>접근 방향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116AFF-87FB-15C9-1BEF-8E80A77CB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9432290" cy="3601212"/>
          </a:xfrm>
        </p:spPr>
        <p:txBody>
          <a:bodyPr/>
          <a:lstStyle/>
          <a:p>
            <a:r>
              <a:rPr kumimoji="1" lang="en-US" altLang="ko-KR" dirty="0"/>
              <a:t>Publisher</a:t>
            </a:r>
            <a:r>
              <a:rPr kumimoji="1" lang="ko-KR" altLang="en-US" dirty="0"/>
              <a:t> 별로 </a:t>
            </a:r>
            <a:r>
              <a:rPr kumimoji="1" lang="en-US" altLang="ko-KR" dirty="0"/>
              <a:t>Total</a:t>
            </a:r>
            <a:r>
              <a:rPr kumimoji="1" lang="ko-KR" altLang="en-US" dirty="0"/>
              <a:t> </a:t>
            </a:r>
            <a:r>
              <a:rPr kumimoji="1" lang="en-US" altLang="ko-KR" dirty="0"/>
              <a:t>Sales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확인한다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연도별 인기있는 </a:t>
            </a:r>
            <a:r>
              <a:rPr kumimoji="1" lang="en-US" altLang="ko-KR" dirty="0"/>
              <a:t>Game Genre</a:t>
            </a:r>
            <a:r>
              <a:rPr kumimoji="1" lang="ko-KR" altLang="en-US" dirty="0"/>
              <a:t>가 무엇인지 확인한다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Sales </a:t>
            </a:r>
            <a:r>
              <a:rPr kumimoji="1" lang="ko-KR" altLang="en-US" dirty="0"/>
              <a:t>와 상관관계가 있는 요인이 무엇이 있는지 검토한다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 </a:t>
            </a:r>
            <a:endParaRPr kumimoji="1" lang="ko-Kore-KR" altLang="en-US" dirty="0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B566E6C7-4C35-2419-33B4-979C92BB3A0F}"/>
              </a:ext>
            </a:extLst>
          </p:cNvPr>
          <p:cNvCxnSpPr>
            <a:cxnSpLocks/>
          </p:cNvCxnSpPr>
          <p:nvPr/>
        </p:nvCxnSpPr>
        <p:spPr>
          <a:xfrm flipV="1">
            <a:off x="565150" y="1660634"/>
            <a:ext cx="7335835" cy="10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143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F3DE9-FDE1-4C5D-8F02-384A125B7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889744"/>
          </a:xfrm>
        </p:spPr>
        <p:txBody>
          <a:bodyPr/>
          <a:lstStyle/>
          <a:p>
            <a:r>
              <a:rPr kumimoji="1" lang="en-US" altLang="ko-KR" dirty="0"/>
              <a:t>2</a:t>
            </a:r>
            <a:r>
              <a:rPr kumimoji="1" lang="en-US" altLang="ko-Kore-KR" dirty="0"/>
              <a:t>. Data set </a:t>
            </a:r>
            <a:r>
              <a:rPr kumimoji="1" lang="en-US" altLang="ko-KR" dirty="0"/>
              <a:t>EDA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116AFF-87FB-15C9-1BEF-8E80A77CB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9432290" cy="3601212"/>
          </a:xfrm>
        </p:spPr>
        <p:txBody>
          <a:bodyPr/>
          <a:lstStyle/>
          <a:p>
            <a:r>
              <a:rPr kumimoji="1" lang="ko-KR" altLang="en-US" dirty="0" err="1"/>
              <a:t>결측치</a:t>
            </a:r>
            <a:r>
              <a:rPr kumimoji="1" lang="en-US" altLang="ko-KR" dirty="0"/>
              <a:t>,</a:t>
            </a:r>
            <a:r>
              <a:rPr kumimoji="1" lang="ko-KR" altLang="en-US" dirty="0"/>
              <a:t> 중복치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이상치를 확인하여 제거</a:t>
            </a:r>
            <a:r>
              <a:rPr kumimoji="1" lang="en-US" altLang="ko-KR" dirty="0"/>
              <a:t>,</a:t>
            </a:r>
            <a:r>
              <a:rPr kumimoji="1" lang="ko-KR" altLang="en-US" dirty="0"/>
              <a:t>수정</a:t>
            </a:r>
            <a:r>
              <a:rPr kumimoji="1" lang="en-US" altLang="ko-KR" dirty="0"/>
              <a:t>,</a:t>
            </a:r>
            <a:r>
              <a:rPr kumimoji="1" lang="ko-KR" altLang="en-US" dirty="0"/>
              <a:t>입력</a:t>
            </a:r>
            <a:endParaRPr kumimoji="1" lang="en-US" altLang="ko-KR" dirty="0"/>
          </a:p>
          <a:p>
            <a:r>
              <a:rPr kumimoji="1" lang="ko-KR" altLang="en-US" dirty="0" err="1"/>
              <a:t>결측치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Year (271</a:t>
            </a:r>
            <a:r>
              <a:rPr kumimoji="1" lang="ko-KR" altLang="en-US" dirty="0"/>
              <a:t>개</a:t>
            </a:r>
            <a:r>
              <a:rPr kumimoji="1" lang="en-US" altLang="ko-KR" dirty="0"/>
              <a:t>),</a:t>
            </a:r>
            <a:r>
              <a:rPr kumimoji="1" lang="ko-KR" altLang="en-US" dirty="0"/>
              <a:t> </a:t>
            </a:r>
            <a:r>
              <a:rPr kumimoji="1" lang="en-US" altLang="ko-KR" dirty="0"/>
              <a:t>Genre(50</a:t>
            </a:r>
            <a:r>
              <a:rPr kumimoji="1" lang="ko-KR" altLang="en-US" dirty="0"/>
              <a:t>개</a:t>
            </a:r>
            <a:r>
              <a:rPr kumimoji="1" lang="en-US" altLang="ko-KR" dirty="0"/>
              <a:t>),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Publiesher</a:t>
            </a:r>
            <a:r>
              <a:rPr kumimoji="1" lang="en-US" altLang="ko-KR" dirty="0"/>
              <a:t> (58</a:t>
            </a:r>
            <a:r>
              <a:rPr kumimoji="1" lang="ko-KR" altLang="en-US" dirty="0"/>
              <a:t>개</a:t>
            </a:r>
            <a:r>
              <a:rPr kumimoji="1" lang="en-US" altLang="ko-KR" dirty="0"/>
              <a:t>)</a:t>
            </a:r>
            <a:r>
              <a:rPr kumimoji="1" lang="ko-KR" altLang="en-US" dirty="0"/>
              <a:t> 제거  </a:t>
            </a:r>
            <a:endParaRPr kumimoji="1" lang="en-US" altLang="ko-KR" dirty="0"/>
          </a:p>
          <a:p>
            <a:r>
              <a:rPr kumimoji="1" lang="ko-KR" altLang="en-US" dirty="0"/>
              <a:t>중복치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없음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이상치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Platform </a:t>
            </a:r>
            <a:r>
              <a:rPr kumimoji="1" lang="ko-KR" altLang="en-US" dirty="0"/>
              <a:t>및 각 </a:t>
            </a:r>
            <a:r>
              <a:rPr kumimoji="1" lang="en-US" altLang="ko-KR" dirty="0"/>
              <a:t>Sales</a:t>
            </a:r>
            <a:r>
              <a:rPr kumimoji="1" lang="ko-KR" altLang="en-US" dirty="0"/>
              <a:t> </a:t>
            </a:r>
            <a:r>
              <a:rPr kumimoji="1" lang="en-US" altLang="ko-KR" dirty="0"/>
              <a:t>Column</a:t>
            </a:r>
            <a:r>
              <a:rPr kumimoji="1" lang="ko-KR" altLang="en-US" dirty="0"/>
              <a:t>에 이상치 제거</a:t>
            </a:r>
            <a:endParaRPr kumimoji="1" lang="en-US" altLang="ko-KR" dirty="0"/>
          </a:p>
          <a:p>
            <a:pPr marL="0" indent="0">
              <a:buNone/>
            </a:pPr>
            <a:endParaRPr kumimoji="1" lang="ko-Kore-KR" altLang="en-US" dirty="0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B566E6C7-4C35-2419-33B4-979C92BB3A0F}"/>
              </a:ext>
            </a:extLst>
          </p:cNvPr>
          <p:cNvCxnSpPr>
            <a:cxnSpLocks/>
          </p:cNvCxnSpPr>
          <p:nvPr/>
        </p:nvCxnSpPr>
        <p:spPr>
          <a:xfrm flipV="1">
            <a:off x="565150" y="1660634"/>
            <a:ext cx="7335835" cy="10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289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F3DE9-FDE1-4C5D-8F02-384A125B7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889744"/>
          </a:xfrm>
        </p:spPr>
        <p:txBody>
          <a:bodyPr/>
          <a:lstStyle/>
          <a:p>
            <a:r>
              <a:rPr kumimoji="1" lang="en-US" altLang="ko-KR" dirty="0"/>
              <a:t>3</a:t>
            </a:r>
            <a:r>
              <a:rPr kumimoji="1" lang="en-US" altLang="ko-Kore-KR" dirty="0"/>
              <a:t>.</a:t>
            </a:r>
            <a:r>
              <a:rPr kumimoji="1" lang="ko-KR" altLang="en-US" dirty="0"/>
              <a:t> 연도별 선호 </a:t>
            </a:r>
            <a:r>
              <a:rPr kumimoji="1" lang="en-US" altLang="ko-KR" dirty="0"/>
              <a:t>Game Genre </a:t>
            </a:r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B566E6C7-4C35-2419-33B4-979C92BB3A0F}"/>
              </a:ext>
            </a:extLst>
          </p:cNvPr>
          <p:cNvCxnSpPr>
            <a:cxnSpLocks/>
          </p:cNvCxnSpPr>
          <p:nvPr/>
        </p:nvCxnSpPr>
        <p:spPr>
          <a:xfrm flipV="1">
            <a:off x="565150" y="1660634"/>
            <a:ext cx="7335835" cy="10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A3C96D2-6BD1-6224-C207-770103358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30" y="1879600"/>
            <a:ext cx="1257300" cy="40132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ADA0C3E-6F02-C120-3413-5ADAC0472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838" y="1879600"/>
            <a:ext cx="3252701" cy="248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A7F936C-BFB9-50B8-6E9B-8898611D0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912" y="1879600"/>
            <a:ext cx="3252702" cy="232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29788D9-7622-CC92-79CF-621A40976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4838" y="4570595"/>
            <a:ext cx="6990074" cy="1159103"/>
          </a:xfrm>
        </p:spPr>
        <p:txBody>
          <a:bodyPr/>
          <a:lstStyle/>
          <a:p>
            <a:r>
              <a:rPr kumimoji="1" lang="en-US" altLang="ko-KR" dirty="0"/>
              <a:t>1990</a:t>
            </a:r>
            <a:r>
              <a:rPr kumimoji="1" lang="ko-KR" altLang="en-US" dirty="0"/>
              <a:t>년대는 </a:t>
            </a:r>
            <a:r>
              <a:rPr kumimoji="1" lang="en-US" altLang="ko-KR" dirty="0"/>
              <a:t>Sports,</a:t>
            </a:r>
          </a:p>
          <a:p>
            <a:r>
              <a:rPr kumimoji="1" lang="en-US" altLang="ko-KR" dirty="0"/>
              <a:t>2000</a:t>
            </a:r>
            <a:r>
              <a:rPr kumimoji="1" lang="ko-KR" altLang="en-US" dirty="0"/>
              <a:t>년대는 </a:t>
            </a:r>
            <a:r>
              <a:rPr kumimoji="1" lang="en-US" altLang="ko-KR" dirty="0"/>
              <a:t>Action Genre</a:t>
            </a:r>
            <a:r>
              <a:rPr kumimoji="1" lang="ko-KR" altLang="en-US" dirty="0"/>
              <a:t>가 선호됨을 알 수 있음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4343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F3DE9-FDE1-4C5D-8F02-384A125B7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889744"/>
          </a:xfrm>
        </p:spPr>
        <p:txBody>
          <a:bodyPr/>
          <a:lstStyle/>
          <a:p>
            <a:r>
              <a:rPr kumimoji="1" lang="en-US" altLang="ko-KR" dirty="0"/>
              <a:t>4</a:t>
            </a:r>
            <a:r>
              <a:rPr kumimoji="1" lang="en-US" altLang="ko-Kore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Game </a:t>
            </a:r>
            <a:r>
              <a:rPr kumimoji="1" lang="ko-KR" altLang="en-US" dirty="0"/>
              <a:t>별 </a:t>
            </a:r>
            <a:r>
              <a:rPr kumimoji="1" lang="en-US" altLang="ko-KR" dirty="0"/>
              <a:t>Sales  </a:t>
            </a:r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B566E6C7-4C35-2419-33B4-979C92BB3A0F}"/>
              </a:ext>
            </a:extLst>
          </p:cNvPr>
          <p:cNvCxnSpPr>
            <a:cxnSpLocks/>
          </p:cNvCxnSpPr>
          <p:nvPr/>
        </p:nvCxnSpPr>
        <p:spPr>
          <a:xfrm flipV="1">
            <a:off x="565150" y="1660634"/>
            <a:ext cx="7335835" cy="10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43CB6545-70C8-3EC8-C351-1C208A84C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230" y="1866062"/>
            <a:ext cx="3644521" cy="3075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67B769F-BD30-9336-7E10-2C1B9CF40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670" y="1828386"/>
            <a:ext cx="1879566" cy="1199460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29788D9-7622-CC92-79CF-621A40976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840" y="5044457"/>
            <a:ext cx="11066319" cy="1402514"/>
          </a:xfrm>
        </p:spPr>
        <p:txBody>
          <a:bodyPr/>
          <a:lstStyle/>
          <a:p>
            <a:r>
              <a:rPr kumimoji="1" lang="en-US" altLang="ko-KR" dirty="0"/>
              <a:t>Wii Sports, Super Mario </a:t>
            </a:r>
            <a:r>
              <a:rPr kumimoji="1" lang="ko-KR" altLang="en-US" dirty="0"/>
              <a:t>시리즈와 </a:t>
            </a:r>
            <a:r>
              <a:rPr kumimoji="1" lang="en-US" altLang="ko-KR" dirty="0"/>
              <a:t>Tetris</a:t>
            </a:r>
            <a:r>
              <a:rPr kumimoji="1" lang="ko-KR" altLang="en-US" dirty="0"/>
              <a:t> 의 매출이 </a:t>
            </a:r>
            <a:br>
              <a:rPr kumimoji="1" lang="en-US" altLang="ko-KR" dirty="0"/>
            </a:br>
            <a:r>
              <a:rPr kumimoji="1" lang="ko-KR" altLang="en-US" dirty="0"/>
              <a:t>전체 </a:t>
            </a:r>
            <a:r>
              <a:rPr kumimoji="1" lang="en-US" altLang="ko-KR" dirty="0"/>
              <a:t>Sales</a:t>
            </a:r>
            <a:r>
              <a:rPr kumimoji="1" lang="ko-KR" altLang="en-US" dirty="0"/>
              <a:t>의 반 이상을 차지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4111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F3DE9-FDE1-4C5D-8F02-384A125B7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889744"/>
          </a:xfrm>
        </p:spPr>
        <p:txBody>
          <a:bodyPr/>
          <a:lstStyle/>
          <a:p>
            <a:r>
              <a:rPr kumimoji="1" lang="en-US" altLang="ko-Kore-KR" dirty="0"/>
              <a:t>6.</a:t>
            </a:r>
            <a:r>
              <a:rPr kumimoji="1" lang="ko-KR" altLang="en-US" dirty="0"/>
              <a:t> </a:t>
            </a:r>
            <a:r>
              <a:rPr kumimoji="1" lang="en-US" altLang="ko-KR" dirty="0"/>
              <a:t>Publisher </a:t>
            </a:r>
            <a:r>
              <a:rPr kumimoji="1" lang="ko-KR" altLang="en-US" dirty="0"/>
              <a:t>별 </a:t>
            </a:r>
            <a:r>
              <a:rPr kumimoji="1" lang="en-US" altLang="ko-KR" dirty="0"/>
              <a:t>Total</a:t>
            </a:r>
            <a:r>
              <a:rPr kumimoji="1" lang="ko-KR" altLang="en-US" dirty="0"/>
              <a:t> </a:t>
            </a:r>
            <a:r>
              <a:rPr kumimoji="1" lang="en-US" altLang="ko-KR" dirty="0"/>
              <a:t>Sales</a:t>
            </a:r>
            <a:endParaRPr kumimoji="1" lang="ko-Kore-KR" altLang="en-US" dirty="0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B566E6C7-4C35-2419-33B4-979C92BB3A0F}"/>
              </a:ext>
            </a:extLst>
          </p:cNvPr>
          <p:cNvCxnSpPr>
            <a:cxnSpLocks/>
          </p:cNvCxnSpPr>
          <p:nvPr/>
        </p:nvCxnSpPr>
        <p:spPr>
          <a:xfrm flipV="1">
            <a:off x="565150" y="1660634"/>
            <a:ext cx="7335835" cy="10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29788D9-7622-CC92-79CF-621A40976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840" y="5044457"/>
            <a:ext cx="11066319" cy="1402514"/>
          </a:xfrm>
        </p:spPr>
        <p:txBody>
          <a:bodyPr/>
          <a:lstStyle/>
          <a:p>
            <a:r>
              <a:rPr kumimoji="1" lang="en-US" altLang="ko-KR" dirty="0"/>
              <a:t>Nintendo 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Total sales 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1354</a:t>
            </a:r>
            <a:r>
              <a:rPr kumimoji="1" lang="ko-KR" altLang="en-US" dirty="0"/>
              <a:t>로 압도적으로 높음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 err="1"/>
              <a:t>그외</a:t>
            </a:r>
            <a:r>
              <a:rPr kumimoji="1" lang="ko-KR" altLang="en-US" dirty="0"/>
              <a:t> </a:t>
            </a:r>
            <a:r>
              <a:rPr kumimoji="1" lang="en-US" altLang="ko-KR" dirty="0"/>
              <a:t>Electronic Arts, Sony, Activision, Ubisoft </a:t>
            </a:r>
            <a:r>
              <a:rPr kumimoji="1" lang="ko-KR" altLang="en-US" dirty="0"/>
              <a:t>순임</a:t>
            </a:r>
            <a:r>
              <a:rPr kumimoji="1" lang="en-US" altLang="ko-KR" dirty="0"/>
              <a:t>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FADD29D-98D6-2C0F-9EE6-1B5F1A017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049" y="1748623"/>
            <a:ext cx="5109334" cy="3360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844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F3DE9-FDE1-4C5D-8F02-384A125B7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889744"/>
          </a:xfrm>
        </p:spPr>
        <p:txBody>
          <a:bodyPr/>
          <a:lstStyle/>
          <a:p>
            <a:r>
              <a:rPr kumimoji="1" lang="en-US" altLang="ko-KR" dirty="0"/>
              <a:t>7</a:t>
            </a:r>
            <a:r>
              <a:rPr kumimoji="1" lang="en-US" altLang="ko-Kore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Region</a:t>
            </a:r>
            <a:r>
              <a:rPr kumimoji="1" lang="ko-KR" altLang="en-US" dirty="0"/>
              <a:t> 별 </a:t>
            </a:r>
            <a:r>
              <a:rPr kumimoji="1" lang="en-US" altLang="ko-KR" dirty="0"/>
              <a:t>Sales</a:t>
            </a:r>
            <a:endParaRPr kumimoji="1" lang="ko-Kore-KR" altLang="en-US" dirty="0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B566E6C7-4C35-2419-33B4-979C92BB3A0F}"/>
              </a:ext>
            </a:extLst>
          </p:cNvPr>
          <p:cNvCxnSpPr>
            <a:cxnSpLocks/>
          </p:cNvCxnSpPr>
          <p:nvPr/>
        </p:nvCxnSpPr>
        <p:spPr>
          <a:xfrm flipV="1">
            <a:off x="565150" y="1660634"/>
            <a:ext cx="7335835" cy="10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29788D9-7622-CC92-79CF-621A40976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840" y="4205473"/>
            <a:ext cx="11066319" cy="1402514"/>
          </a:xfrm>
        </p:spPr>
        <p:txBody>
          <a:bodyPr/>
          <a:lstStyle/>
          <a:p>
            <a:r>
              <a:rPr kumimoji="1" lang="ko-KR" altLang="en-US" dirty="0"/>
              <a:t>지역별로도 </a:t>
            </a:r>
            <a:r>
              <a:rPr kumimoji="1" lang="en-US" altLang="ko-KR" dirty="0"/>
              <a:t>Nintendo </a:t>
            </a:r>
            <a:r>
              <a:rPr kumimoji="1" lang="ko-KR" altLang="en-US" dirty="0"/>
              <a:t>의 매출액이 가장 높음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각 </a:t>
            </a:r>
            <a:r>
              <a:rPr kumimoji="1" lang="en-US" altLang="ko-KR" dirty="0"/>
              <a:t>Region</a:t>
            </a:r>
            <a:r>
              <a:rPr kumimoji="1" lang="ko-KR" altLang="en-US" dirty="0"/>
              <a:t>별 선호하는 장르에 맞는 게임을 출시해야 함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D478606-95F4-AC7E-ADD9-A8BCF492E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38" y="2022109"/>
            <a:ext cx="11066319" cy="164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8933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F3DE9-FDE1-4C5D-8F02-384A125B7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889744"/>
          </a:xfrm>
        </p:spPr>
        <p:txBody>
          <a:bodyPr/>
          <a:lstStyle/>
          <a:p>
            <a:r>
              <a:rPr kumimoji="1" lang="en-US" altLang="ko-KR" dirty="0"/>
              <a:t>8</a:t>
            </a:r>
            <a:r>
              <a:rPr kumimoji="1" lang="en-US" altLang="ko-Kore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Publisher </a:t>
            </a:r>
            <a:r>
              <a:rPr kumimoji="1" lang="ko-KR" altLang="en-US" dirty="0"/>
              <a:t>별 </a:t>
            </a:r>
            <a:r>
              <a:rPr kumimoji="1" lang="en-US" altLang="ko-KR" dirty="0"/>
              <a:t>Game </a:t>
            </a:r>
            <a:r>
              <a:rPr kumimoji="1" lang="ko-KR" altLang="en-US" dirty="0"/>
              <a:t>출시 수</a:t>
            </a:r>
            <a:endParaRPr kumimoji="1" lang="ko-Kore-KR" altLang="en-US" dirty="0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B566E6C7-4C35-2419-33B4-979C92BB3A0F}"/>
              </a:ext>
            </a:extLst>
          </p:cNvPr>
          <p:cNvCxnSpPr>
            <a:cxnSpLocks/>
          </p:cNvCxnSpPr>
          <p:nvPr/>
        </p:nvCxnSpPr>
        <p:spPr>
          <a:xfrm flipV="1">
            <a:off x="565150" y="1660634"/>
            <a:ext cx="7335835" cy="10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29788D9-7622-CC92-79CF-621A40976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840" y="5044457"/>
            <a:ext cx="11066319" cy="1402514"/>
          </a:xfrm>
        </p:spPr>
        <p:txBody>
          <a:bodyPr/>
          <a:lstStyle/>
          <a:p>
            <a:r>
              <a:rPr kumimoji="1" lang="en-US" altLang="ko-KR" dirty="0"/>
              <a:t>Nintendo </a:t>
            </a:r>
            <a:r>
              <a:rPr kumimoji="1" lang="ko-KR" altLang="en-US" dirty="0"/>
              <a:t>의 출시한 </a:t>
            </a:r>
            <a:r>
              <a:rPr kumimoji="1" lang="en-US" altLang="ko-KR" dirty="0"/>
              <a:t>Game </a:t>
            </a:r>
            <a:r>
              <a:rPr kumimoji="1" lang="ko-KR" altLang="en-US" dirty="0"/>
              <a:t>수가 가장 많음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 err="1"/>
              <a:t>그외</a:t>
            </a:r>
            <a:r>
              <a:rPr kumimoji="1" lang="ko-KR" altLang="en-US" dirty="0"/>
              <a:t> </a:t>
            </a:r>
            <a:r>
              <a:rPr kumimoji="1" lang="en-US" altLang="ko-KR" dirty="0"/>
              <a:t>Electronic Arts, Sony, Activision, Ubisoft </a:t>
            </a:r>
            <a:r>
              <a:rPr kumimoji="1" lang="ko-KR" altLang="en-US" dirty="0"/>
              <a:t>순임</a:t>
            </a:r>
            <a:r>
              <a:rPr kumimoji="1" lang="en-US" altLang="ko-KR" dirty="0"/>
              <a:t>.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1D2D509-08DD-7504-E582-EB0A38B49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136" y="1801849"/>
            <a:ext cx="4675957" cy="3377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311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F3DE9-FDE1-4C5D-8F02-384A125B7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889744"/>
          </a:xfrm>
        </p:spPr>
        <p:txBody>
          <a:bodyPr/>
          <a:lstStyle/>
          <a:p>
            <a:r>
              <a:rPr kumimoji="1" lang="en-US" altLang="ko-KR" dirty="0"/>
              <a:t>9</a:t>
            </a:r>
            <a:r>
              <a:rPr kumimoji="1" lang="en-US" altLang="ko-Kore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Sales</a:t>
            </a:r>
            <a:r>
              <a:rPr kumimoji="1" lang="ko-KR" altLang="en-US" dirty="0"/>
              <a:t>의 영향 요인 </a:t>
            </a:r>
            <a:endParaRPr kumimoji="1" lang="ko-Kore-KR" altLang="en-US" dirty="0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B566E6C7-4C35-2419-33B4-979C92BB3A0F}"/>
              </a:ext>
            </a:extLst>
          </p:cNvPr>
          <p:cNvCxnSpPr>
            <a:cxnSpLocks/>
          </p:cNvCxnSpPr>
          <p:nvPr/>
        </p:nvCxnSpPr>
        <p:spPr>
          <a:xfrm flipV="1">
            <a:off x="565150" y="1660634"/>
            <a:ext cx="7335835" cy="10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6" name="Picture 2">
            <a:extLst>
              <a:ext uri="{FF2B5EF4-FFF2-40B4-BE49-F238E27FC236}">
                <a16:creationId xmlns:a16="http://schemas.microsoft.com/office/drawing/2014/main" id="{19005A66-81F9-1DE6-C6E3-BA79B6633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730" y="1793391"/>
            <a:ext cx="4782673" cy="3662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29788D9-7622-CC92-79CF-621A40976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841" y="5455486"/>
            <a:ext cx="11066319" cy="1402514"/>
          </a:xfrm>
        </p:spPr>
        <p:txBody>
          <a:bodyPr/>
          <a:lstStyle/>
          <a:p>
            <a:r>
              <a:rPr kumimoji="1" lang="en-US" altLang="ko-KR" dirty="0"/>
              <a:t>Total</a:t>
            </a:r>
            <a:r>
              <a:rPr kumimoji="1" lang="ko-KR" altLang="en-US" dirty="0"/>
              <a:t> </a:t>
            </a:r>
            <a:r>
              <a:rPr kumimoji="1" lang="en-US" altLang="ko-KR" dirty="0"/>
              <a:t>Sales</a:t>
            </a:r>
            <a:r>
              <a:rPr kumimoji="1" lang="ko-KR" altLang="en-US" dirty="0"/>
              <a:t> 는 출시한 </a:t>
            </a:r>
            <a:r>
              <a:rPr kumimoji="1" lang="en-US" altLang="ko-KR" dirty="0"/>
              <a:t>Game </a:t>
            </a:r>
            <a:r>
              <a:rPr kumimoji="1" lang="ko-KR" altLang="en-US" dirty="0"/>
              <a:t>수에 가장 많은 영향을 받는 걸로 나타남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8814945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LightSeedRightStep">
      <a:dk1>
        <a:srgbClr val="000000"/>
      </a:dk1>
      <a:lt1>
        <a:srgbClr val="FFFFFF"/>
      </a:lt1>
      <a:dk2>
        <a:srgbClr val="242E41"/>
      </a:dk2>
      <a:lt2>
        <a:srgbClr val="E8E2E6"/>
      </a:lt2>
      <a:accent1>
        <a:srgbClr val="30B567"/>
      </a:accent1>
      <a:accent2>
        <a:srgbClr val="35B29D"/>
      </a:accent2>
      <a:accent3>
        <a:srgbClr val="23ADDB"/>
      </a:accent3>
      <a:accent4>
        <a:srgbClr val="4E82EB"/>
      </a:accent4>
      <a:accent5>
        <a:srgbClr val="786EEE"/>
      </a:accent5>
      <a:accent6>
        <a:srgbClr val="9C4EEB"/>
      </a:accent6>
      <a:hlink>
        <a:srgbClr val="AE6992"/>
      </a:hlink>
      <a:folHlink>
        <a:srgbClr val="7F7F7F"/>
      </a:folHlink>
    </a:clrScheme>
    <a:fontScheme name="Punchcard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323</Words>
  <Application>Microsoft Macintosh PowerPoint</Application>
  <PresentationFormat>와이드스크린</PresentationFormat>
  <Paragraphs>48</Paragraphs>
  <Slides>13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Microsoft GothicNeo</vt:lpstr>
      <vt:lpstr>NanumGothic</vt:lpstr>
      <vt:lpstr>Arial</vt:lpstr>
      <vt:lpstr>Calibri</vt:lpstr>
      <vt:lpstr>PunchcardVTI</vt:lpstr>
      <vt:lpstr>Game 매출에 대한 영향 요인 조사</vt:lpstr>
      <vt:lpstr>1. Insight 접근 방향 </vt:lpstr>
      <vt:lpstr>2. Data set EDA</vt:lpstr>
      <vt:lpstr>3. 연도별 선호 Game Genre  </vt:lpstr>
      <vt:lpstr>4. Game 별 Sales   </vt:lpstr>
      <vt:lpstr>6. Publisher 별 Total Sales</vt:lpstr>
      <vt:lpstr>7. Region 별 Sales</vt:lpstr>
      <vt:lpstr>8. Publisher 별 Game 출시 수</vt:lpstr>
      <vt:lpstr>9. Sales의 영향 요인 </vt:lpstr>
      <vt:lpstr>10. cluster 수 결정</vt:lpstr>
      <vt:lpstr>10. cluster 수 결정</vt:lpstr>
      <vt:lpstr>11. Cluster별 Sales 관계 </vt:lpstr>
      <vt:lpstr>☆ Insight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매출에 대한 영향 요인 조사</dc:title>
  <dc:creator>조 윤서</dc:creator>
  <cp:lastModifiedBy>조 윤서</cp:lastModifiedBy>
  <cp:revision>1</cp:revision>
  <dcterms:created xsi:type="dcterms:W3CDTF">2023-03-13T05:56:56Z</dcterms:created>
  <dcterms:modified xsi:type="dcterms:W3CDTF">2023-03-13T07:36:54Z</dcterms:modified>
</cp:coreProperties>
</file>