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5" r:id="rId6"/>
    <p:sldId id="259" r:id="rId7"/>
    <p:sldId id="266" r:id="rId8"/>
    <p:sldId id="262" r:id="rId9"/>
    <p:sldId id="269" r:id="rId10"/>
    <p:sldId id="270" r:id="rId11"/>
    <p:sldId id="267" r:id="rId12"/>
    <p:sldId id="263" r:id="rId13"/>
    <p:sldId id="264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788E"/>
    <a:srgbClr val="A50021"/>
    <a:srgbClr val="422C16"/>
    <a:srgbClr val="321900"/>
    <a:srgbClr val="003300"/>
    <a:srgbClr val="04232E"/>
    <a:srgbClr val="795109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75" autoAdjust="0"/>
    <p:restoredTop sz="94652" autoAdjust="0"/>
  </p:normalViewPr>
  <p:slideViewPr>
    <p:cSldViewPr>
      <p:cViewPr varScale="1">
        <p:scale>
          <a:sx n="114" d="100"/>
          <a:sy n="114" d="100"/>
        </p:scale>
        <p:origin x="94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B8BC7B-524E-4DE3-A471-69C58DC3B553}" type="slidenum">
              <a:rPr lang="es-ES" altLang="zh-TW"/>
              <a:pPr/>
              <a:t>‹#›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415155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04BDD9-F53D-4C3B-832E-1D74A8F2E1F1}" type="slidenum">
              <a:rPr lang="es-ES" altLang="zh-TW"/>
              <a:pPr/>
              <a:t>‹#›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3936599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9D5F14-AB78-4038-B552-418E0A5AD4C6}" type="slidenum">
              <a:rPr lang="es-ES" altLang="zh-TW"/>
              <a:pPr/>
              <a:t>‹#›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1633568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F0689B-BA74-4CB1-B21C-A2701200C37B}" type="slidenum">
              <a:rPr lang="es-ES" altLang="zh-TW"/>
              <a:pPr/>
              <a:t>‹#›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773909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F3E22A-4233-4DC4-9F2F-F0AB5DC6401A}" type="slidenum">
              <a:rPr lang="es-ES" altLang="zh-TW"/>
              <a:pPr/>
              <a:t>‹#›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574086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14FCF9-F9B1-4E1D-825E-4F3CABEC5AF0}" type="slidenum">
              <a:rPr lang="es-ES" altLang="zh-TW"/>
              <a:pPr/>
              <a:t>‹#›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3818483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315F81-7311-4C61-AD1B-F1303120385E}" type="slidenum">
              <a:rPr lang="es-ES" altLang="zh-TW"/>
              <a:pPr/>
              <a:t>‹#›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4236656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50946A-F6F1-4FB3-9519-2EBB12AAB507}" type="slidenum">
              <a:rPr lang="es-ES" altLang="zh-TW"/>
              <a:pPr/>
              <a:t>‹#›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90353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B0A476-73E3-4077-A8F2-BFE4B54AD417}" type="slidenum">
              <a:rPr lang="es-ES" altLang="zh-TW"/>
              <a:pPr/>
              <a:t>‹#›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2880718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813D5A-2FDE-45B8-80D0-A53FA68B2345}" type="slidenum">
              <a:rPr lang="es-ES" altLang="zh-TW"/>
              <a:pPr/>
              <a:t>‹#›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2049541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974F17-1499-47E6-8CFF-22D0E6BDA003}" type="slidenum">
              <a:rPr lang="es-ES" altLang="zh-TW"/>
              <a:pPr/>
              <a:t>‹#›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1889945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TW" dirty="0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TW" smtClean="0"/>
              <a:t>Haga clic para modificar el estilo de texto del patrón</a:t>
            </a:r>
          </a:p>
          <a:p>
            <a:pPr lvl="1"/>
            <a:r>
              <a:rPr lang="es-ES" altLang="zh-TW" smtClean="0"/>
              <a:t>Segundo nivel</a:t>
            </a:r>
          </a:p>
          <a:p>
            <a:pPr lvl="2"/>
            <a:r>
              <a:rPr lang="es-ES" altLang="zh-TW" smtClean="0"/>
              <a:t>Tercer nivel</a:t>
            </a:r>
          </a:p>
          <a:p>
            <a:pPr lvl="3"/>
            <a:r>
              <a:rPr lang="es-ES" altLang="zh-TW" smtClean="0"/>
              <a:t>Cuarto nivel</a:t>
            </a:r>
          </a:p>
          <a:p>
            <a:pPr lvl="4"/>
            <a:r>
              <a:rPr lang="es-ES" altLang="zh-TW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新細明體" panose="02020500000000000000" pitchFamily="18" charset="-120"/>
              </a:defRPr>
            </a:lvl1pPr>
          </a:lstStyle>
          <a:p>
            <a:endParaRPr lang="es-E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新細明體" panose="02020500000000000000" pitchFamily="18" charset="-120"/>
              </a:defRPr>
            </a:lvl1pPr>
          </a:lstStyle>
          <a:p>
            <a:endParaRPr lang="es-E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新細明體" panose="02020500000000000000" pitchFamily="18" charset="-120"/>
              </a:defRPr>
            </a:lvl1pPr>
          </a:lstStyle>
          <a:p>
            <a:fld id="{2A0AC1D6-CB66-421F-A89D-3AE33BD7D82B}" type="slidenum">
              <a:rPr lang="es-ES" altLang="zh-TW"/>
              <a:pPr/>
              <a:t>‹#›</a:t>
            </a:fld>
            <a:endParaRPr lang="es-E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m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7" Type="http://schemas.openxmlformats.org/officeDocument/2006/relationships/image" Target="../media/image21.tmp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tmp"/><Relationship Id="rId5" Type="http://schemas.openxmlformats.org/officeDocument/2006/relationships/image" Target="../media/image19.tmp"/><Relationship Id="rId4" Type="http://schemas.openxmlformats.org/officeDocument/2006/relationships/image" Target="../media/image18.tm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7" Type="http://schemas.openxmlformats.org/officeDocument/2006/relationships/image" Target="../media/image27.tm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tmp"/><Relationship Id="rId5" Type="http://schemas.openxmlformats.org/officeDocument/2006/relationships/image" Target="../media/image25.tmp"/><Relationship Id="rId4" Type="http://schemas.openxmlformats.org/officeDocument/2006/relationships/image" Target="../media/image24.tm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opus.com/record/display.uri?eid=2-s2.0-2942648421&amp;origin=inward&amp;txGid=e324453917370b66d347f310c04e1c0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tmp"/><Relationship Id="rId4" Type="http://schemas.openxmlformats.org/officeDocument/2006/relationships/image" Target="../media/image5.tm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tmp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2124075" y="2924175"/>
            <a:ext cx="4895850" cy="544513"/>
          </a:xfrm>
          <a:noFill/>
          <a:ln/>
        </p:spPr>
        <p:txBody>
          <a:bodyPr anchor="ctr"/>
          <a:lstStyle/>
          <a:p>
            <a:r>
              <a:rPr lang="es-UY" altLang="zh-TW" sz="4400" b="1" dirty="0" smtClean="0">
                <a:solidFill>
                  <a:srgbClr val="04232E"/>
                </a:solidFill>
              </a:rPr>
              <a:t>PSO</a:t>
            </a:r>
            <a:r>
              <a:rPr lang="zh-TW" altLang="en-US" sz="4400" b="1" dirty="0" smtClean="0">
                <a:solidFill>
                  <a:srgbClr val="04232E"/>
                </a:solidFill>
              </a:rPr>
              <a:t>及其應用</a:t>
            </a:r>
            <a:endParaRPr lang="es-ES" altLang="zh-TW" sz="4400" b="1" dirty="0">
              <a:solidFill>
                <a:srgbClr val="04232E"/>
              </a:solidFill>
              <a:ea typeface="新細明體" panose="02020500000000000000" pitchFamily="18" charset="-120"/>
            </a:endParaRPr>
          </a:p>
        </p:txBody>
      </p:sp>
      <p:sp>
        <p:nvSpPr>
          <p:cNvPr id="2175" name="Rectangle 127"/>
          <p:cNvSpPr>
            <a:spLocks noChangeArrowheads="1"/>
          </p:cNvSpPr>
          <p:nvPr/>
        </p:nvSpPr>
        <p:spPr bwMode="auto">
          <a:xfrm>
            <a:off x="2124075" y="3860800"/>
            <a:ext cx="4895850" cy="54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zh-TW" altLang="en-US" sz="2800" b="1" dirty="0" smtClean="0">
                <a:solidFill>
                  <a:srgbClr val="04232E"/>
                </a:solidFill>
              </a:rPr>
              <a:t>黃俊傑</a:t>
            </a:r>
            <a:r>
              <a:rPr lang="en-US" altLang="zh-TW" sz="2800" b="1" dirty="0" smtClean="0">
                <a:solidFill>
                  <a:srgbClr val="04232E"/>
                </a:solidFill>
                <a:latin typeface="Chiller" panose="04020404031007020602" pitchFamily="82" charset="0"/>
              </a:rPr>
              <a:t>(Huang</a:t>
            </a:r>
            <a:r>
              <a:rPr lang="zh-TW" altLang="en-US" sz="2800" b="1" dirty="0" smtClean="0">
                <a:solidFill>
                  <a:srgbClr val="04232E"/>
                </a:solidFill>
                <a:latin typeface="Chiller" panose="04020404031007020602" pitchFamily="82" charset="0"/>
              </a:rPr>
              <a:t> </a:t>
            </a:r>
            <a:r>
              <a:rPr lang="en-US" altLang="zh-TW" sz="2800" b="1" dirty="0" smtClean="0">
                <a:solidFill>
                  <a:srgbClr val="04232E"/>
                </a:solidFill>
                <a:latin typeface="Chiller" panose="04020404031007020602" pitchFamily="82" charset="0"/>
              </a:rPr>
              <a:t>Chun-</a:t>
            </a:r>
            <a:r>
              <a:rPr lang="en-US" altLang="zh-TW" sz="2800" b="1" dirty="0" err="1" smtClean="0">
                <a:solidFill>
                  <a:srgbClr val="04232E"/>
                </a:solidFill>
                <a:latin typeface="Chiller" panose="04020404031007020602" pitchFamily="82" charset="0"/>
              </a:rPr>
              <a:t>Chieh</a:t>
            </a:r>
            <a:r>
              <a:rPr lang="en-US" altLang="zh-TW" sz="2800" b="1" dirty="0" smtClean="0">
                <a:solidFill>
                  <a:srgbClr val="04232E"/>
                </a:solidFill>
                <a:latin typeface="Chiller" panose="04020404031007020602" pitchFamily="82" charset="0"/>
              </a:rPr>
              <a:t>)</a:t>
            </a:r>
            <a:endParaRPr lang="es-ES" altLang="zh-TW" sz="2800" b="1" dirty="0">
              <a:solidFill>
                <a:srgbClr val="04232E"/>
              </a:solidFill>
              <a:latin typeface="Chiller" panose="04020404031007020602" pitchFamily="82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14202"/>
          </a:xfrm>
        </p:spPr>
        <p:txBody>
          <a:bodyPr/>
          <a:lstStyle/>
          <a:p>
            <a:r>
              <a:rPr lang="en-US" altLang="zh-TW" dirty="0" smtClean="0"/>
              <a:t>Function(3)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口</a:t>
            </a:r>
            <a:r>
              <a:rPr lang="en-US" altLang="zh-TW" dirty="0" smtClean="0"/>
              <a:t>*</a:t>
            </a:r>
            <a:r>
              <a:rPr lang="zh-TW" altLang="en-US" dirty="0" smtClean="0"/>
              <a:t>口</a:t>
            </a:r>
            <a:r>
              <a:rPr lang="en-US" altLang="zh-TW" dirty="0" smtClean="0"/>
              <a:t>*</a:t>
            </a:r>
            <a:r>
              <a:rPr lang="zh-TW" altLang="en-US" dirty="0" smtClean="0"/>
              <a:t>口</a:t>
            </a:r>
            <a:r>
              <a:rPr lang="en-US" altLang="zh-TW" dirty="0" smtClean="0"/>
              <a:t>*</a:t>
            </a:r>
            <a:r>
              <a:rPr lang="zh-TW" altLang="en-US" dirty="0" smtClean="0"/>
              <a:t>口</a:t>
            </a:r>
            <a:r>
              <a:rPr lang="en-US" altLang="zh-TW" dirty="0" smtClean="0"/>
              <a:t>*</a:t>
            </a:r>
            <a:r>
              <a:rPr lang="zh-TW" altLang="en-US" dirty="0" smtClean="0"/>
              <a:t>口</a:t>
            </a:r>
            <a:r>
              <a:rPr lang="en-US" altLang="zh-TW" dirty="0" smtClean="0"/>
              <a:t>*)/(</a:t>
            </a:r>
            <a:r>
              <a:rPr lang="zh-TW" altLang="en-US" dirty="0" smtClean="0"/>
              <a:t>口</a:t>
            </a:r>
            <a:r>
              <a:rPr lang="en-US" altLang="zh-TW" dirty="0" smtClean="0"/>
              <a:t>*</a:t>
            </a:r>
            <a:r>
              <a:rPr lang="zh-TW" altLang="en-US" dirty="0" smtClean="0"/>
              <a:t>口</a:t>
            </a:r>
            <a:r>
              <a:rPr lang="en-US" altLang="zh-TW" dirty="0" smtClean="0"/>
              <a:t>*</a:t>
            </a:r>
            <a:r>
              <a:rPr lang="zh-TW" altLang="en-US" dirty="0" smtClean="0"/>
              <a:t>口</a:t>
            </a:r>
            <a:r>
              <a:rPr lang="en-US" altLang="zh-TW" dirty="0" smtClean="0"/>
              <a:t>*</a:t>
            </a:r>
            <a:r>
              <a:rPr lang="zh-TW" altLang="en-US" dirty="0" smtClean="0"/>
              <a:t>口</a:t>
            </a:r>
            <a:r>
              <a:rPr lang="en-US" altLang="zh-TW" dirty="0" smtClean="0"/>
              <a:t>*</a:t>
            </a:r>
            <a:r>
              <a:rPr lang="zh-TW" altLang="en-US" dirty="0" smtClean="0"/>
              <a:t>口 </a:t>
            </a:r>
            <a:r>
              <a:rPr lang="en-US" altLang="zh-TW" dirty="0" smtClean="0"/>
              <a:t>)=</a:t>
            </a:r>
            <a:r>
              <a:rPr lang="zh-TW" altLang="en-US" dirty="0" smtClean="0"/>
              <a:t> </a:t>
            </a:r>
            <a:r>
              <a:rPr lang="en-US" altLang="zh-TW" dirty="0" smtClean="0"/>
              <a:t>30 , </a:t>
            </a:r>
            <a:r>
              <a:rPr lang="zh-TW" altLang="en-US" dirty="0" smtClean="0"/>
              <a:t>口可填</a:t>
            </a:r>
            <a:r>
              <a:rPr lang="en-US" altLang="zh-TW" dirty="0" smtClean="0"/>
              <a:t>0~9</a:t>
            </a:r>
            <a:endParaRPr lang="zh-TW" altLang="en-US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334793"/>
            <a:ext cx="3391373" cy="1686160"/>
          </a:xfrm>
          <a:prstGeom prst="rect">
            <a:avLst/>
          </a:prstGeo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573" y="3375396"/>
            <a:ext cx="3781953" cy="1629002"/>
          </a:xfrm>
          <a:prstGeom prst="rect">
            <a:avLst/>
          </a:prstGeom>
        </p:spPr>
      </p:pic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092961"/>
            <a:ext cx="4877481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5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5256584"/>
          </a:xfrm>
        </p:spPr>
        <p:txBody>
          <a:bodyPr/>
          <a:lstStyle/>
          <a:p>
            <a:r>
              <a:rPr lang="en-US" altLang="zh-TW" dirty="0" smtClean="0"/>
              <a:t>Function(4)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699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42194"/>
          </a:xfrm>
        </p:spPr>
        <p:txBody>
          <a:bodyPr/>
          <a:lstStyle/>
          <a:p>
            <a:r>
              <a:rPr lang="en-US" altLang="zh-TW" dirty="0" smtClean="0"/>
              <a:t>Function(4)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0808"/>
            <a:ext cx="8229600" cy="4525963"/>
          </a:xfrm>
        </p:spPr>
      </p:pic>
      <p:sp>
        <p:nvSpPr>
          <p:cNvPr id="5" name="矩形 4"/>
          <p:cNvSpPr/>
          <p:nvPr/>
        </p:nvSpPr>
        <p:spPr bwMode="auto">
          <a:xfrm>
            <a:off x="2123728" y="4725144"/>
            <a:ext cx="5472608" cy="1152128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26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24744"/>
            <a:ext cx="8110662" cy="5184575"/>
          </a:xfrm>
        </p:spPr>
      </p:pic>
      <p:sp>
        <p:nvSpPr>
          <p:cNvPr id="6" name="矩形 5"/>
          <p:cNvSpPr/>
          <p:nvPr/>
        </p:nvSpPr>
        <p:spPr bwMode="auto">
          <a:xfrm>
            <a:off x="3203848" y="2420888"/>
            <a:ext cx="2088232" cy="64807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211960" y="3140968"/>
            <a:ext cx="3312368" cy="79208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899592" y="4221088"/>
            <a:ext cx="2880320" cy="79208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圖片 11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901" y="1106455"/>
            <a:ext cx="3734321" cy="847843"/>
          </a:xfrm>
          <a:prstGeom prst="rect">
            <a:avLst/>
          </a:prstGeom>
        </p:spPr>
      </p:pic>
      <p:pic>
        <p:nvPicPr>
          <p:cNvPr id="13" name="圖片 12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5077564"/>
            <a:ext cx="4143953" cy="790685"/>
          </a:xfrm>
          <a:prstGeom prst="rect">
            <a:avLst/>
          </a:prstGeom>
        </p:spPr>
      </p:pic>
      <p:pic>
        <p:nvPicPr>
          <p:cNvPr id="14" name="圖片 13" descr="畫面剪輯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5868249"/>
            <a:ext cx="1086002" cy="333422"/>
          </a:xfrm>
          <a:prstGeom prst="rect">
            <a:avLst/>
          </a:prstGeom>
        </p:spPr>
      </p:pic>
      <p:pic>
        <p:nvPicPr>
          <p:cNvPr id="15" name="圖片 14" descr="畫面剪輯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48" y="2392608"/>
            <a:ext cx="5430008" cy="647790"/>
          </a:xfrm>
          <a:prstGeom prst="rect">
            <a:avLst/>
          </a:prstGeom>
        </p:spPr>
      </p:pic>
      <p:pic>
        <p:nvPicPr>
          <p:cNvPr id="17" name="圖片 16" descr="畫面剪輯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48" y="3040398"/>
            <a:ext cx="4201111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61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5256584"/>
          </a:xfrm>
        </p:spPr>
        <p:txBody>
          <a:bodyPr/>
          <a:lstStyle/>
          <a:p>
            <a:r>
              <a:rPr lang="en-US" altLang="zh-TW" dirty="0" smtClean="0"/>
              <a:t>Function(5)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993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998418" y="-1774281"/>
            <a:ext cx="5976664" cy="10622587"/>
          </a:xfrm>
          <a:prstGeom prst="rect">
            <a:avLst/>
          </a:prstGeom>
        </p:spPr>
      </p:pic>
      <p:pic>
        <p:nvPicPr>
          <p:cNvPr id="13" name="內容版面配置區 12" descr="畫面剪輯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189" y="596144"/>
            <a:ext cx="3534268" cy="733527"/>
          </a:xfrm>
        </p:spPr>
      </p:pic>
      <p:sp>
        <p:nvSpPr>
          <p:cNvPr id="5" name="矩形 4"/>
          <p:cNvSpPr/>
          <p:nvPr/>
        </p:nvSpPr>
        <p:spPr bwMode="auto">
          <a:xfrm>
            <a:off x="3203848" y="1417638"/>
            <a:ext cx="2736304" cy="427186"/>
          </a:xfrm>
          <a:prstGeom prst="rect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11560" y="2348880"/>
            <a:ext cx="2160240" cy="1080120"/>
          </a:xfrm>
          <a:prstGeom prst="rect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55576" y="3611562"/>
            <a:ext cx="1368152" cy="681534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755576" y="1484784"/>
            <a:ext cx="2160240" cy="82798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203848" y="1844824"/>
            <a:ext cx="2808312" cy="108012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圖片 13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189" y="1391927"/>
            <a:ext cx="4601217" cy="2219635"/>
          </a:xfrm>
          <a:prstGeom prst="rect">
            <a:avLst/>
          </a:prstGeom>
        </p:spPr>
      </p:pic>
      <p:pic>
        <p:nvPicPr>
          <p:cNvPr id="15" name="圖片 14" descr="畫面剪輯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189" y="3637273"/>
            <a:ext cx="3762900" cy="1238423"/>
          </a:xfrm>
          <a:prstGeom prst="rect">
            <a:avLst/>
          </a:prstGeom>
        </p:spPr>
      </p:pic>
      <p:pic>
        <p:nvPicPr>
          <p:cNvPr id="16" name="圖片 15" descr="畫面剪輯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556" y="4901407"/>
            <a:ext cx="5372850" cy="895475"/>
          </a:xfrm>
          <a:prstGeom prst="rect">
            <a:avLst/>
          </a:prstGeom>
        </p:spPr>
      </p:pic>
      <p:pic>
        <p:nvPicPr>
          <p:cNvPr id="17" name="圖片 16" descr="畫面剪輯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32" y="4396512"/>
            <a:ext cx="3924848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94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00808" y="846138"/>
            <a:ext cx="13187794" cy="5688632"/>
          </a:xfrm>
        </p:spPr>
      </p:pic>
      <p:sp>
        <p:nvSpPr>
          <p:cNvPr id="5" name="文字方塊 4"/>
          <p:cNvSpPr txBox="1"/>
          <p:nvPr/>
        </p:nvSpPr>
        <p:spPr>
          <a:xfrm>
            <a:off x="323528" y="2996952"/>
            <a:ext cx="57606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000" dirty="0">
                <a:latin typeface="Gloucester MT Extra Condensed" panose="02030808020601010101" pitchFamily="18" charset="0"/>
              </a:rPr>
              <a:t>T</a:t>
            </a:r>
            <a:r>
              <a:rPr lang="en-US" altLang="zh-TW" sz="5000" dirty="0" smtClean="0">
                <a:latin typeface="Gloucester MT Extra Condensed" panose="02030808020601010101" pitchFamily="18" charset="0"/>
              </a:rPr>
              <a:t>hanks </a:t>
            </a:r>
            <a:r>
              <a:rPr lang="en-US" altLang="zh-TW" sz="5000" dirty="0">
                <a:latin typeface="Gloucester MT Extra Condensed" panose="02030808020601010101" pitchFamily="18" charset="0"/>
              </a:rPr>
              <a:t>for your attention</a:t>
            </a:r>
            <a:endParaRPr lang="zh-TW" altLang="en-US" sz="5000" dirty="0">
              <a:latin typeface="Gloucester MT Extra Condensed" panose="020308080206010101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40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647700"/>
            <a:ext cx="8229600" cy="981075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Standard PSO</a:t>
            </a:r>
            <a:endParaRPr lang="zh-TW" altLang="zh-TW" dirty="0">
              <a:solidFill>
                <a:schemeClr val="tx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71688"/>
            <a:ext cx="8229600" cy="4525962"/>
          </a:xfrm>
        </p:spPr>
        <p:txBody>
          <a:bodyPr/>
          <a:lstStyle/>
          <a:p>
            <a:r>
              <a:rPr lang="en-US" altLang="zh-TW" dirty="0"/>
              <a:t>v</a:t>
            </a:r>
            <a:r>
              <a:rPr lang="en-US" altLang="zh-TW" baseline="-25000" dirty="0" smtClean="0"/>
              <a:t>i</a:t>
            </a:r>
            <a:r>
              <a:rPr lang="en-US" altLang="zh-TW" dirty="0" smtClean="0"/>
              <a:t>(t+1) = </a:t>
            </a:r>
            <a:r>
              <a:rPr lang="en-US" altLang="zh-TW" dirty="0" err="1" smtClean="0"/>
              <a:t>ωV</a:t>
            </a:r>
            <a:r>
              <a:rPr lang="en-US" altLang="zh-TW" baseline="-25000" dirty="0" err="1" smtClean="0"/>
              <a:t>i</a:t>
            </a:r>
            <a:r>
              <a:rPr lang="en-US" altLang="zh-TW" dirty="0" smtClean="0"/>
              <a:t>(t) + c</a:t>
            </a:r>
            <a:r>
              <a:rPr lang="en-US" altLang="zh-TW" baseline="-25000" dirty="0" smtClean="0"/>
              <a:t>1</a:t>
            </a:r>
            <a:r>
              <a:rPr lang="zh-TW" altLang="en-US" baseline="-25000" dirty="0" smtClean="0"/>
              <a:t> ˙ </a:t>
            </a:r>
            <a:r>
              <a:rPr lang="en-US" altLang="zh-TW" dirty="0" smtClean="0"/>
              <a:t>r</a:t>
            </a:r>
            <a:r>
              <a:rPr lang="en-US" altLang="zh-TW" baseline="-25000" dirty="0" smtClean="0"/>
              <a:t>1</a:t>
            </a:r>
            <a:r>
              <a:rPr lang="zh-TW" altLang="en-US" baseline="-25000" dirty="0" smtClean="0"/>
              <a:t> ˙</a:t>
            </a:r>
            <a:r>
              <a:rPr lang="en-US" altLang="zh-TW" dirty="0" smtClean="0"/>
              <a:t>( p</a:t>
            </a:r>
            <a:r>
              <a:rPr lang="en-US" altLang="zh-TW" baseline="-25000" dirty="0" smtClean="0"/>
              <a:t>i</a:t>
            </a:r>
            <a:r>
              <a:rPr lang="en-US" altLang="zh-TW" dirty="0" smtClean="0"/>
              <a:t>(t) </a:t>
            </a:r>
            <a:r>
              <a:rPr lang="en-US" altLang="zh-TW" dirty="0"/>
              <a:t>-</a:t>
            </a:r>
            <a:r>
              <a:rPr lang="en-US" altLang="zh-TW" dirty="0" smtClean="0"/>
              <a:t> x</a:t>
            </a:r>
            <a:r>
              <a:rPr lang="en-US" altLang="zh-TW" baseline="-25000" dirty="0" smtClean="0"/>
              <a:t>i</a:t>
            </a:r>
            <a:r>
              <a:rPr lang="en-US" altLang="zh-TW" dirty="0" smtClean="0"/>
              <a:t>(t) ) + 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		</a:t>
            </a:r>
            <a:r>
              <a:rPr lang="en-US" altLang="zh-TW" dirty="0"/>
              <a:t> </a:t>
            </a:r>
            <a:r>
              <a:rPr lang="en-US" altLang="zh-TW" dirty="0" smtClean="0"/>
              <a:t>c</a:t>
            </a:r>
            <a:r>
              <a:rPr lang="en-US" altLang="zh-TW" baseline="-25000" dirty="0" smtClean="0"/>
              <a:t>2</a:t>
            </a:r>
            <a:r>
              <a:rPr lang="zh-TW" altLang="en-US" baseline="-25000" dirty="0" smtClean="0"/>
              <a:t> </a:t>
            </a:r>
            <a:r>
              <a:rPr lang="zh-TW" altLang="en-US" baseline="-25000" dirty="0"/>
              <a:t>˙ </a:t>
            </a:r>
            <a:r>
              <a:rPr lang="en-US" altLang="zh-TW" dirty="0" smtClean="0"/>
              <a:t>r</a:t>
            </a:r>
            <a:r>
              <a:rPr lang="en-US" altLang="zh-TW" baseline="-25000" dirty="0" smtClean="0"/>
              <a:t>2</a:t>
            </a:r>
            <a:r>
              <a:rPr lang="zh-TW" altLang="en-US" baseline="-25000" dirty="0" smtClean="0"/>
              <a:t> </a:t>
            </a:r>
            <a:r>
              <a:rPr lang="zh-TW" altLang="en-US" baseline="-25000" dirty="0"/>
              <a:t>˙</a:t>
            </a:r>
            <a:r>
              <a:rPr lang="en-US" altLang="zh-TW" dirty="0"/>
              <a:t>( </a:t>
            </a:r>
            <a:r>
              <a:rPr lang="en-US" altLang="zh-TW" dirty="0" err="1" smtClean="0"/>
              <a:t>p</a:t>
            </a:r>
            <a:r>
              <a:rPr lang="en-US" altLang="zh-TW" baseline="-25000" dirty="0" err="1" smtClean="0"/>
              <a:t>g</a:t>
            </a:r>
            <a:r>
              <a:rPr lang="en-US" altLang="zh-TW" dirty="0" smtClean="0"/>
              <a:t>(t</a:t>
            </a:r>
            <a:r>
              <a:rPr lang="en-US" altLang="zh-TW" dirty="0"/>
              <a:t>) - x</a:t>
            </a:r>
            <a:r>
              <a:rPr lang="en-US" altLang="zh-TW" baseline="-25000" dirty="0"/>
              <a:t>i</a:t>
            </a:r>
            <a:r>
              <a:rPr lang="en-US" altLang="zh-TW" dirty="0"/>
              <a:t>(t) </a:t>
            </a:r>
            <a:r>
              <a:rPr lang="en-US" altLang="zh-TW" dirty="0" smtClean="0"/>
              <a:t>)</a:t>
            </a:r>
            <a:r>
              <a:rPr lang="en-US" altLang="zh-TW" baseline="-25000" dirty="0" smtClean="0"/>
              <a:t>#</a:t>
            </a:r>
          </a:p>
          <a:p>
            <a:endParaRPr lang="en-US" altLang="zh-TW" dirty="0" smtClean="0"/>
          </a:p>
          <a:p>
            <a:r>
              <a:rPr lang="en-US" altLang="zh-TW" dirty="0"/>
              <a:t>x</a:t>
            </a:r>
            <a:r>
              <a:rPr lang="en-US" altLang="zh-TW" baseline="-25000" dirty="0" smtClean="0"/>
              <a:t>i</a:t>
            </a:r>
            <a:r>
              <a:rPr lang="en-US" altLang="zh-TW" dirty="0" smtClean="0"/>
              <a:t>(t+1) = x</a:t>
            </a:r>
            <a:r>
              <a:rPr lang="en-US" altLang="zh-TW" baseline="-25000" dirty="0" smtClean="0"/>
              <a:t>i</a:t>
            </a:r>
            <a:r>
              <a:rPr lang="en-US" altLang="zh-TW" dirty="0" smtClean="0"/>
              <a:t>(t) + v</a:t>
            </a:r>
            <a:r>
              <a:rPr lang="en-US" altLang="zh-TW" baseline="-25000" dirty="0" smtClean="0"/>
              <a:t>i</a:t>
            </a:r>
            <a:r>
              <a:rPr lang="en-US" altLang="zh-TW" dirty="0" smtClean="0"/>
              <a:t>(t+1)</a:t>
            </a:r>
            <a:r>
              <a:rPr lang="en-US" altLang="zh-TW" baseline="-25000" dirty="0" smtClean="0"/>
              <a:t>#</a:t>
            </a:r>
          </a:p>
          <a:p>
            <a:r>
              <a:rPr lang="en-US" altLang="zh-TW" dirty="0" smtClean="0"/>
              <a:t>Where</a:t>
            </a:r>
          </a:p>
          <a:p>
            <a:pPr lvl="1"/>
            <a:r>
              <a:rPr lang="en-US" altLang="zh-TW" dirty="0" smtClean="0"/>
              <a:t>V:</a:t>
            </a:r>
            <a:r>
              <a:rPr lang="zh-TW" altLang="en-US" dirty="0" smtClean="0"/>
              <a:t>速度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X</a:t>
            </a:r>
            <a:r>
              <a:rPr lang="en-US" altLang="zh-TW" dirty="0"/>
              <a:t>:</a:t>
            </a:r>
            <a:r>
              <a:rPr lang="zh-TW" altLang="en-US" dirty="0" smtClean="0"/>
              <a:t>位置</a:t>
            </a:r>
            <a:r>
              <a:rPr lang="en-US" altLang="zh-TW" dirty="0" smtClean="0"/>
              <a:t>,</a:t>
            </a:r>
            <a:r>
              <a:rPr lang="en-US" altLang="zh-TW" dirty="0"/>
              <a:t> </a:t>
            </a:r>
            <a:r>
              <a:rPr lang="en-US" altLang="zh-TW" dirty="0" smtClean="0"/>
              <a:t>ω</a:t>
            </a:r>
            <a:r>
              <a:rPr lang="en-US" altLang="zh-TW" dirty="0"/>
              <a:t>:</a:t>
            </a:r>
            <a:r>
              <a:rPr lang="zh-TW" altLang="en-US" dirty="0" smtClean="0"/>
              <a:t>慣性權重</a:t>
            </a:r>
            <a:r>
              <a:rPr lang="en-US" altLang="zh-TW" dirty="0" smtClean="0"/>
              <a:t>, p</a:t>
            </a:r>
            <a:r>
              <a:rPr lang="en-US" altLang="zh-TW" baseline="-25000" dirty="0" smtClean="0"/>
              <a:t>i</a:t>
            </a:r>
            <a:r>
              <a:rPr lang="en-US" altLang="zh-TW" dirty="0" smtClean="0"/>
              <a:t>:</a:t>
            </a:r>
            <a:r>
              <a:rPr lang="zh-TW" altLang="en-US" dirty="0" smtClean="0"/>
              <a:t>粒子</a:t>
            </a:r>
            <a:r>
              <a:rPr lang="en-US" altLang="zh-TW" dirty="0" err="1" smtClean="0"/>
              <a:t>i</a:t>
            </a:r>
            <a:r>
              <a:rPr lang="zh-TW" altLang="en-US" dirty="0" smtClean="0"/>
              <a:t>最好的位置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p</a:t>
            </a:r>
            <a:r>
              <a:rPr lang="en-US" altLang="zh-TW" baseline="-25000" dirty="0" err="1" smtClean="0"/>
              <a:t>g</a:t>
            </a:r>
            <a:r>
              <a:rPr lang="en-US" altLang="zh-TW" dirty="0"/>
              <a:t>:</a:t>
            </a:r>
            <a:r>
              <a:rPr lang="zh-TW" altLang="en-US" dirty="0" smtClean="0"/>
              <a:t>全域最好的位置</a:t>
            </a:r>
            <a:r>
              <a:rPr lang="en-US" altLang="zh-TW" dirty="0" smtClean="0"/>
              <a:t>, c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:</a:t>
            </a:r>
            <a:r>
              <a:rPr lang="zh-TW" altLang="en-US" dirty="0" smtClean="0"/>
              <a:t>個體權重</a:t>
            </a:r>
            <a:r>
              <a:rPr lang="en-US" altLang="zh-TW" dirty="0" smtClean="0"/>
              <a:t>, c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:</a:t>
            </a:r>
            <a:r>
              <a:rPr lang="zh-TW" altLang="en-US" dirty="0" smtClean="0"/>
              <a:t>群體權重</a:t>
            </a:r>
            <a:r>
              <a:rPr lang="en-US" altLang="zh-TW" dirty="0" smtClean="0"/>
              <a:t>, r</a:t>
            </a:r>
            <a:r>
              <a:rPr lang="en-US" altLang="zh-TW" baseline="-25000" dirty="0" smtClean="0"/>
              <a:t>1</a:t>
            </a:r>
            <a:r>
              <a:rPr lang="en-US" altLang="zh-TW" dirty="0"/>
              <a:t>:</a:t>
            </a:r>
            <a:r>
              <a:rPr lang="en-US" altLang="zh-TW" dirty="0" smtClean="0"/>
              <a:t>Random[0,1], r</a:t>
            </a:r>
            <a:r>
              <a:rPr lang="en-US" altLang="zh-TW" baseline="-25000" dirty="0" smtClean="0"/>
              <a:t>2</a:t>
            </a:r>
            <a:r>
              <a:rPr lang="en-US" altLang="zh-TW" dirty="0"/>
              <a:t>:</a:t>
            </a:r>
            <a:r>
              <a:rPr lang="en-US" altLang="zh-TW" dirty="0" smtClean="0"/>
              <a:t>Random[0,1]</a:t>
            </a:r>
            <a:r>
              <a:rPr lang="en-US" altLang="zh-TW" baseline="-25000" dirty="0" smtClean="0"/>
              <a:t>#</a:t>
            </a:r>
          </a:p>
          <a:p>
            <a:pPr lvl="1"/>
            <a:endParaRPr lang="en-US" altLang="zh-TW" dirty="0" smtClean="0"/>
          </a:p>
        </p:txBody>
      </p:sp>
      <p:sp>
        <p:nvSpPr>
          <p:cNvPr id="2" name="矩形 1"/>
          <p:cNvSpPr/>
          <p:nvPr/>
        </p:nvSpPr>
        <p:spPr bwMode="auto">
          <a:xfrm>
            <a:off x="2411760" y="1988840"/>
            <a:ext cx="1296144" cy="648072"/>
          </a:xfrm>
          <a:prstGeom prst="rect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067944" y="1988840"/>
            <a:ext cx="3816424" cy="648072"/>
          </a:xfrm>
          <a:prstGeom prst="rect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411760" y="2636912"/>
            <a:ext cx="4032448" cy="504056"/>
          </a:xfrm>
          <a:prstGeom prst="rect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325562"/>
          </a:xfrm>
        </p:spPr>
        <p:txBody>
          <a:bodyPr/>
          <a:lstStyle/>
          <a:p>
            <a:r>
              <a:rPr lang="en-US" altLang="zh-TW" dirty="0" smtClean="0"/>
              <a:t>Inertia weight : 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en-US" altLang="zh-TW" dirty="0" smtClean="0"/>
              <a:t>(1).</a:t>
            </a:r>
            <a:r>
              <a:rPr lang="zh-TW" altLang="en-US" dirty="0" smtClean="0"/>
              <a:t>文獻指出</a:t>
            </a:r>
            <a:r>
              <a:rPr lang="en-US" altLang="zh-TW" dirty="0" smtClean="0"/>
              <a:t>ω</a:t>
            </a:r>
            <a:r>
              <a:rPr lang="zh-TW" altLang="en-US" dirty="0" smtClean="0"/>
              <a:t>對</a:t>
            </a:r>
            <a:r>
              <a:rPr lang="en-US" altLang="zh-TW" dirty="0" smtClean="0"/>
              <a:t>PSO</a:t>
            </a:r>
            <a:r>
              <a:rPr lang="zh-TW" altLang="en-US" dirty="0" smtClean="0"/>
              <a:t>的性能影響很大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sz="1400" dirty="0" smtClean="0">
                <a:hlinkClick r:id="rId2"/>
              </a:rPr>
              <a:t>Statistic analysis on parameter efficiency of particle swarm optimization</a:t>
            </a:r>
            <a:endParaRPr lang="en-US" altLang="zh-TW" sz="1400" dirty="0" smtClean="0"/>
          </a:p>
          <a:p>
            <a:r>
              <a:rPr lang="en-US" altLang="zh-TW" dirty="0" smtClean="0"/>
              <a:t>(2).</a:t>
            </a:r>
            <a:r>
              <a:rPr lang="zh-TW" altLang="en-US" dirty="0" smtClean="0"/>
              <a:t>大</a:t>
            </a:r>
            <a:r>
              <a:rPr lang="en-US" altLang="zh-TW" dirty="0" smtClean="0"/>
              <a:t>ω</a:t>
            </a:r>
            <a:r>
              <a:rPr lang="zh-TW" altLang="en-US" dirty="0" smtClean="0"/>
              <a:t>有利於全域探索；小</a:t>
            </a:r>
            <a:r>
              <a:rPr lang="en-US" altLang="zh-TW" dirty="0" smtClean="0"/>
              <a:t>ω</a:t>
            </a:r>
            <a:r>
              <a:rPr lang="zh-TW" altLang="en-US" dirty="0" smtClean="0"/>
              <a:t>反之</a:t>
            </a:r>
            <a:r>
              <a:rPr lang="en-US" altLang="zh-TW" baseline="-25000" dirty="0" smtClean="0"/>
              <a:t>.</a:t>
            </a:r>
            <a:endParaRPr lang="en-US" altLang="zh-TW" dirty="0" smtClean="0"/>
          </a:p>
          <a:p>
            <a:r>
              <a:rPr lang="en-US" altLang="zh-TW" dirty="0" smtClean="0"/>
              <a:t>(3).</a:t>
            </a:r>
            <a:r>
              <a:rPr lang="en-US" altLang="zh-TW" dirty="0"/>
              <a:t> </a:t>
            </a:r>
            <a:r>
              <a:rPr lang="el-GR" altLang="zh-TW" dirty="0" smtClean="0"/>
              <a:t>ω</a:t>
            </a:r>
            <a:r>
              <a:rPr lang="zh-TW" altLang="en-US" dirty="0" smtClean="0"/>
              <a:t>分為靜態與動態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動態的有</a:t>
            </a:r>
            <a:endParaRPr lang="en-US" altLang="zh-TW" dirty="0"/>
          </a:p>
          <a:p>
            <a:pPr lvl="2"/>
            <a:r>
              <a:rPr lang="zh-TW" altLang="en-US" dirty="0" smtClean="0"/>
              <a:t>線性遞減</a:t>
            </a:r>
            <a:r>
              <a:rPr lang="en-US" altLang="zh-TW" dirty="0" smtClean="0"/>
              <a:t>, </a:t>
            </a:r>
            <a:r>
              <a:rPr lang="zh-TW" altLang="en-US" dirty="0" smtClean="0"/>
              <a:t>非線性遞減</a:t>
            </a:r>
            <a:r>
              <a:rPr lang="en-US" altLang="zh-TW" dirty="0" smtClean="0"/>
              <a:t>, Fuzzy, Random</a:t>
            </a:r>
          </a:p>
        </p:txBody>
      </p:sp>
    </p:spTree>
    <p:extLst>
      <p:ext uri="{BB962C8B-B14F-4D97-AF65-F5344CB8AC3E}">
        <p14:creationId xmlns:p14="http://schemas.microsoft.com/office/powerpoint/2010/main" val="272396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6210"/>
          </a:xfrm>
        </p:spPr>
        <p:txBody>
          <a:bodyPr/>
          <a:lstStyle/>
          <a:p>
            <a:r>
              <a:rPr lang="en-US" altLang="zh-TW" dirty="0" smtClean="0"/>
              <a:t>Def PSO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endParaRPr lang="en-US" altLang="zh-TW" dirty="0" smtClean="0"/>
          </a:p>
          <a:p>
            <a:r>
              <a:rPr lang="en-US" altLang="zh-TW" dirty="0" err="1" smtClean="0"/>
              <a:t>func</a:t>
            </a:r>
            <a:r>
              <a:rPr lang="en-US" altLang="zh-TW" dirty="0" smtClean="0"/>
              <a:t>:</a:t>
            </a:r>
            <a:r>
              <a:rPr lang="zh-TW" altLang="en-US" dirty="0" smtClean="0"/>
              <a:t>目標函數</a:t>
            </a:r>
            <a:r>
              <a:rPr lang="en-US" altLang="zh-TW" dirty="0" smtClean="0"/>
              <a:t>(Objective Function)</a:t>
            </a:r>
          </a:p>
          <a:p>
            <a:r>
              <a:rPr lang="en-US" altLang="zh-TW" dirty="0" err="1" smtClean="0"/>
              <a:t>lb</a:t>
            </a:r>
            <a:r>
              <a:rPr lang="en-US" altLang="zh-TW" dirty="0" smtClean="0"/>
              <a:t>:</a:t>
            </a:r>
            <a:r>
              <a:rPr lang="zh-TW" altLang="en-US" dirty="0" smtClean="0"/>
              <a:t>變數下限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ub</a:t>
            </a:r>
            <a:r>
              <a:rPr lang="en-US" altLang="zh-TW" dirty="0" smtClean="0"/>
              <a:t>:</a:t>
            </a:r>
            <a:r>
              <a:rPr lang="zh-TW" altLang="en-US" dirty="0" smtClean="0"/>
              <a:t>變數上限</a:t>
            </a:r>
            <a:r>
              <a:rPr lang="en-US" altLang="zh-TW" dirty="0" smtClean="0"/>
              <a:t>. </a:t>
            </a:r>
            <a:r>
              <a:rPr lang="en-US" altLang="zh-TW" sz="1600" dirty="0" smtClean="0"/>
              <a:t>i.e.</a:t>
            </a:r>
          </a:p>
          <a:p>
            <a:r>
              <a:rPr lang="en-US" altLang="zh-TW" dirty="0" err="1" smtClean="0"/>
              <a:t>f_ieqcons</a:t>
            </a:r>
            <a:r>
              <a:rPr lang="en-US" altLang="zh-TW" dirty="0" smtClean="0"/>
              <a:t>:</a:t>
            </a:r>
            <a:r>
              <a:rPr lang="zh-TW" altLang="en-US" dirty="0" smtClean="0"/>
              <a:t>約束函數</a:t>
            </a:r>
            <a:r>
              <a:rPr lang="en-US" altLang="zh-TW" dirty="0" smtClean="0"/>
              <a:t>. </a:t>
            </a:r>
            <a:r>
              <a:rPr lang="en-US" altLang="zh-TW" sz="1600" dirty="0"/>
              <a:t>i.e</a:t>
            </a:r>
            <a:r>
              <a:rPr lang="en-US" altLang="zh-TW" sz="1600" dirty="0" smtClean="0"/>
              <a:t>.</a:t>
            </a:r>
          </a:p>
          <a:p>
            <a:r>
              <a:rPr lang="en-US" altLang="zh-TW" dirty="0" err="1" smtClean="0"/>
              <a:t>args</a:t>
            </a:r>
            <a:r>
              <a:rPr lang="en-US" altLang="zh-TW" dirty="0" smtClean="0"/>
              <a:t>:</a:t>
            </a:r>
            <a:r>
              <a:rPr lang="zh-TW" altLang="en-US" dirty="0" smtClean="0"/>
              <a:t>常數項</a:t>
            </a:r>
            <a:r>
              <a:rPr lang="en-US" altLang="zh-TW" dirty="0" smtClean="0"/>
              <a:t>.	</a:t>
            </a:r>
            <a:r>
              <a:rPr lang="en-US" altLang="zh-TW" sz="1600" dirty="0" smtClean="0"/>
              <a:t>i.e</a:t>
            </a:r>
            <a:r>
              <a:rPr lang="en-US" altLang="zh-TW" sz="1600" dirty="0"/>
              <a:t>.</a:t>
            </a:r>
          </a:p>
          <a:p>
            <a:r>
              <a:rPr lang="en-US" altLang="zh-TW" dirty="0" err="1" smtClean="0"/>
              <a:t>swarmsize</a:t>
            </a:r>
            <a:r>
              <a:rPr lang="en-US" altLang="zh-TW" dirty="0" smtClean="0"/>
              <a:t>:</a:t>
            </a:r>
            <a:r>
              <a:rPr lang="zh-TW" altLang="en-US" dirty="0" smtClean="0"/>
              <a:t>粒子數</a:t>
            </a:r>
            <a:r>
              <a:rPr lang="en-US" altLang="zh-TW" dirty="0" smtClean="0"/>
              <a:t>(100), omega:</a:t>
            </a:r>
            <a:r>
              <a:rPr lang="zh-TW" altLang="en-US" dirty="0" smtClean="0"/>
              <a:t>慣性權重</a:t>
            </a:r>
            <a:r>
              <a:rPr lang="en-US" altLang="zh-TW" dirty="0" smtClean="0"/>
              <a:t>(ω=0.5), </a:t>
            </a:r>
            <a:r>
              <a:rPr lang="en-US" altLang="zh-TW" dirty="0" err="1" smtClean="0"/>
              <a:t>phip</a:t>
            </a:r>
            <a:r>
              <a:rPr lang="en-US" altLang="zh-TW" dirty="0" smtClean="0"/>
              <a:t>=c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(0.5)</a:t>
            </a:r>
            <a:r>
              <a:rPr lang="en-US" altLang="zh-TW" baseline="-25000" dirty="0" smtClean="0"/>
              <a:t>,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phig</a:t>
            </a:r>
            <a:r>
              <a:rPr lang="en-US" altLang="zh-TW" dirty="0" smtClean="0"/>
              <a:t>=c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(0.5), </a:t>
            </a:r>
            <a:r>
              <a:rPr lang="en-US" altLang="zh-TW" dirty="0" err="1" smtClean="0">
                <a:solidFill>
                  <a:srgbClr val="422C16"/>
                </a:solidFill>
              </a:rPr>
              <a:t>maxiter</a:t>
            </a:r>
            <a:r>
              <a:rPr lang="en-US" altLang="zh-TW" dirty="0" smtClean="0">
                <a:solidFill>
                  <a:srgbClr val="422C16"/>
                </a:solidFill>
              </a:rPr>
              <a:t>, </a:t>
            </a:r>
            <a:r>
              <a:rPr lang="en-US" altLang="zh-TW" dirty="0" err="1" smtClean="0">
                <a:solidFill>
                  <a:srgbClr val="422C16"/>
                </a:solidFill>
              </a:rPr>
              <a:t>minstep</a:t>
            </a:r>
            <a:r>
              <a:rPr lang="en-US" altLang="zh-TW" dirty="0" smtClean="0">
                <a:solidFill>
                  <a:srgbClr val="422C16"/>
                </a:solidFill>
              </a:rPr>
              <a:t>, </a:t>
            </a:r>
            <a:r>
              <a:rPr lang="en-US" altLang="zh-TW" dirty="0" err="1" smtClean="0">
                <a:solidFill>
                  <a:srgbClr val="422C16"/>
                </a:solidFill>
              </a:rPr>
              <a:t>minfunc</a:t>
            </a:r>
            <a:r>
              <a:rPr lang="en-US" altLang="zh-TW" dirty="0" smtClean="0">
                <a:solidFill>
                  <a:srgbClr val="422C16"/>
                </a:solidFill>
              </a:rPr>
              <a:t>.</a:t>
            </a:r>
          </a:p>
        </p:txBody>
      </p:sp>
      <p:pic>
        <p:nvPicPr>
          <p:cNvPr id="6" name="內容版面配置區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556792"/>
            <a:ext cx="6096851" cy="61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5868144" y="2750517"/>
            <a:ext cx="3201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x</a:t>
            </a:r>
            <a:r>
              <a:rPr lang="en-US" altLang="zh-TW" sz="3200" dirty="0"/>
              <a:t>=[30(</a:t>
            </a:r>
            <a:r>
              <a:rPr lang="en-US" altLang="zh-TW" sz="3200" dirty="0" err="1"/>
              <a:t>lb</a:t>
            </a:r>
            <a:r>
              <a:rPr lang="en-US" altLang="zh-TW" sz="3200" dirty="0"/>
              <a:t>),70(</a:t>
            </a:r>
            <a:r>
              <a:rPr lang="en-US" altLang="zh-TW" sz="3200" dirty="0" err="1"/>
              <a:t>ub</a:t>
            </a:r>
            <a:r>
              <a:rPr lang="en-US" altLang="zh-TW" sz="3200" dirty="0"/>
              <a:t>)]</a:t>
            </a:r>
            <a:endParaRPr lang="zh-TW" altLang="en-US" sz="3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5158408" y="3510274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Result &gt;= 400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3635896" y="4089238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x1 * C</a:t>
            </a:r>
            <a:r>
              <a:rPr lang="en-US" altLang="zh-TW" baseline="-25000" dirty="0" smtClean="0"/>
              <a:t>8763</a:t>
            </a:r>
            <a:r>
              <a:rPr lang="en-US" altLang="zh-TW" dirty="0" smtClean="0"/>
              <a:t> , </a:t>
            </a:r>
            <a:r>
              <a:rPr lang="zh-TW" altLang="en-US" dirty="0" smtClean="0"/>
              <a:t>其中 </a:t>
            </a:r>
            <a:r>
              <a:rPr lang="en-US" altLang="zh-TW" dirty="0" smtClean="0"/>
              <a:t>C</a:t>
            </a:r>
            <a:r>
              <a:rPr lang="en-US" altLang="zh-TW" baseline="-25000" dirty="0" smtClean="0"/>
              <a:t>8763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486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 bwMode="auto">
          <a:xfrm>
            <a:off x="1115616" y="1600200"/>
            <a:ext cx="1152128" cy="172616"/>
          </a:xfrm>
          <a:prstGeom prst="rect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325604" y="1600200"/>
            <a:ext cx="2110492" cy="172616"/>
          </a:xfrm>
          <a:prstGeom prst="rect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119706" y="1772816"/>
            <a:ext cx="5180486" cy="403187"/>
          </a:xfrm>
          <a:prstGeom prst="rect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85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5256584"/>
          </a:xfrm>
        </p:spPr>
        <p:txBody>
          <a:bodyPr/>
          <a:lstStyle/>
          <a:p>
            <a:r>
              <a:rPr lang="en-US" altLang="zh-TW" dirty="0"/>
              <a:t>Function(1)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940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42194"/>
          </a:xfrm>
        </p:spPr>
        <p:txBody>
          <a:bodyPr/>
          <a:lstStyle/>
          <a:p>
            <a:r>
              <a:rPr lang="en-US" altLang="zh-TW" dirty="0" smtClean="0"/>
              <a:t>Function(1)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C788E"/>
                </a:solidFill>
              </a:rPr>
              <a:t>min</a:t>
            </a:r>
            <a:r>
              <a:rPr lang="en-US" altLang="zh-TW" dirty="0" smtClean="0"/>
              <a:t> f(x) = 2.5-0.145</a:t>
            </a:r>
            <a:r>
              <a:rPr lang="en-US" altLang="zh-TW" dirty="0" smtClean="0">
                <a:solidFill>
                  <a:srgbClr val="0C788E"/>
                </a:solidFill>
              </a:rPr>
              <a:t>x</a:t>
            </a:r>
            <a:r>
              <a:rPr lang="en-US" altLang="zh-TW" baseline="-25000" dirty="0" smtClean="0">
                <a:solidFill>
                  <a:srgbClr val="0C788E"/>
                </a:solidFill>
              </a:rPr>
              <a:t>1</a:t>
            </a:r>
            <a:r>
              <a:rPr lang="en-US" altLang="zh-TW" dirty="0" smtClean="0"/>
              <a:t>-0.0359</a:t>
            </a:r>
            <a:r>
              <a:rPr lang="en-US" altLang="zh-TW" dirty="0" smtClean="0">
                <a:solidFill>
                  <a:srgbClr val="0C788E"/>
                </a:solidFill>
              </a:rPr>
              <a:t>x</a:t>
            </a:r>
            <a:r>
              <a:rPr lang="en-US" altLang="zh-TW" baseline="-25000" dirty="0" smtClean="0">
                <a:solidFill>
                  <a:srgbClr val="0C788E"/>
                </a:solidFill>
              </a:rPr>
              <a:t>2</a:t>
            </a:r>
            <a:r>
              <a:rPr lang="en-US" altLang="zh-TW" dirty="0" smtClean="0"/>
              <a:t>-0.124x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x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+0.24x</a:t>
            </a:r>
            <a:r>
              <a:rPr lang="en-US" altLang="zh-TW" baseline="-25000" dirty="0" smtClean="0"/>
              <a:t>1</a:t>
            </a:r>
            <a:r>
              <a:rPr lang="en-US" altLang="zh-TW" dirty="0" smtClean="0">
                <a:solidFill>
                  <a:srgbClr val="0C788E"/>
                </a:solidFill>
              </a:rPr>
              <a:t>x</a:t>
            </a:r>
            <a:r>
              <a:rPr lang="en-US" altLang="zh-TW" baseline="-25000" dirty="0" smtClean="0">
                <a:solidFill>
                  <a:srgbClr val="0C788E"/>
                </a:solidFill>
              </a:rPr>
              <a:t>3</a:t>
            </a:r>
            <a:r>
              <a:rPr lang="en-US" altLang="zh-TW" dirty="0" smtClean="0"/>
              <a:t>+0.284x</a:t>
            </a:r>
            <a:r>
              <a:rPr lang="en-US" altLang="zh-TW" baseline="-25000" dirty="0" smtClean="0"/>
              <a:t>1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+0.24x</a:t>
            </a:r>
            <a:r>
              <a:rPr lang="en-US" altLang="zh-TW" baseline="-25000" dirty="0" smtClean="0"/>
              <a:t>2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 +0.625x</a:t>
            </a:r>
            <a:r>
              <a:rPr lang="en-US" altLang="zh-TW" baseline="-25000" dirty="0" smtClean="0"/>
              <a:t>3</a:t>
            </a:r>
            <a:r>
              <a:rPr lang="en-US" altLang="zh-TW" baseline="30000" dirty="0" smtClean="0"/>
              <a:t>2  </a:t>
            </a:r>
            <a:r>
              <a:rPr lang="en-US" altLang="zh-TW" baseline="-25000" dirty="0" smtClean="0"/>
              <a:t>#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rgbClr val="0C788E"/>
                </a:solidFill>
              </a:rPr>
              <a:t>X=[x</a:t>
            </a:r>
            <a:r>
              <a:rPr lang="en-US" altLang="zh-TW" baseline="-25000" dirty="0" smtClean="0">
                <a:solidFill>
                  <a:srgbClr val="0C788E"/>
                </a:solidFill>
              </a:rPr>
              <a:t>1</a:t>
            </a:r>
            <a:r>
              <a:rPr lang="en-US" altLang="zh-TW" dirty="0" smtClean="0">
                <a:solidFill>
                  <a:srgbClr val="0C788E"/>
                </a:solidFill>
              </a:rPr>
              <a:t>,x</a:t>
            </a:r>
            <a:r>
              <a:rPr lang="en-US" altLang="zh-TW" baseline="-25000" dirty="0" smtClean="0">
                <a:solidFill>
                  <a:srgbClr val="0C788E"/>
                </a:solidFill>
              </a:rPr>
              <a:t>2</a:t>
            </a:r>
            <a:r>
              <a:rPr lang="en-US" altLang="zh-TW" dirty="0" smtClean="0">
                <a:solidFill>
                  <a:srgbClr val="0C788E"/>
                </a:solidFill>
              </a:rPr>
              <a:t>,x</a:t>
            </a:r>
            <a:r>
              <a:rPr lang="en-US" altLang="zh-TW" baseline="-25000" dirty="0" smtClean="0">
                <a:solidFill>
                  <a:srgbClr val="0C788E"/>
                </a:solidFill>
              </a:rPr>
              <a:t>3</a:t>
            </a:r>
            <a:r>
              <a:rPr lang="en-US" altLang="zh-TW" dirty="0" smtClean="0">
                <a:solidFill>
                  <a:srgbClr val="0C788E"/>
                </a:solidFill>
              </a:rPr>
              <a:t>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rgbClr val="422C16"/>
                </a:solidFill>
              </a:rPr>
              <a:t>40</a:t>
            </a:r>
            <a:r>
              <a:rPr lang="zh-TW" altLang="en-US" dirty="0" smtClean="0">
                <a:solidFill>
                  <a:srgbClr val="422C16"/>
                </a:solidFill>
              </a:rPr>
              <a:t>≦</a:t>
            </a:r>
            <a:r>
              <a:rPr lang="en-US" altLang="zh-TW" dirty="0" smtClean="0">
                <a:solidFill>
                  <a:srgbClr val="422C16"/>
                </a:solidFill>
              </a:rPr>
              <a:t>x</a:t>
            </a:r>
            <a:r>
              <a:rPr lang="en-US" altLang="zh-TW" baseline="-25000" dirty="0" smtClean="0">
                <a:solidFill>
                  <a:srgbClr val="422C16"/>
                </a:solidFill>
              </a:rPr>
              <a:t>1</a:t>
            </a:r>
            <a:r>
              <a:rPr lang="zh-TW" altLang="en-US" dirty="0" smtClean="0">
                <a:solidFill>
                  <a:srgbClr val="422C16"/>
                </a:solidFill>
              </a:rPr>
              <a:t> ≦</a:t>
            </a:r>
            <a:r>
              <a:rPr lang="en-US" altLang="zh-TW" dirty="0" smtClean="0">
                <a:solidFill>
                  <a:srgbClr val="422C16"/>
                </a:solidFill>
              </a:rPr>
              <a:t>60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rgbClr val="422C16"/>
                </a:solidFill>
              </a:rPr>
              <a:t>1</a:t>
            </a:r>
            <a:r>
              <a:rPr lang="zh-TW" altLang="en-US" dirty="0" smtClean="0">
                <a:solidFill>
                  <a:srgbClr val="422C16"/>
                </a:solidFill>
              </a:rPr>
              <a:t>≦</a:t>
            </a:r>
            <a:r>
              <a:rPr lang="en-US" altLang="zh-TW" dirty="0" smtClean="0">
                <a:solidFill>
                  <a:srgbClr val="422C16"/>
                </a:solidFill>
              </a:rPr>
              <a:t>x</a:t>
            </a:r>
            <a:r>
              <a:rPr lang="en-US" altLang="zh-TW" baseline="-25000" dirty="0" smtClean="0">
                <a:solidFill>
                  <a:srgbClr val="422C16"/>
                </a:solidFill>
              </a:rPr>
              <a:t>2</a:t>
            </a:r>
            <a:r>
              <a:rPr lang="zh-TW" altLang="en-US" dirty="0" smtClean="0">
                <a:solidFill>
                  <a:srgbClr val="422C16"/>
                </a:solidFill>
              </a:rPr>
              <a:t> ≦</a:t>
            </a:r>
            <a:r>
              <a:rPr lang="en-US" altLang="zh-TW" dirty="0" smtClean="0">
                <a:solidFill>
                  <a:srgbClr val="422C16"/>
                </a:solidFill>
              </a:rPr>
              <a:t>9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rgbClr val="422C16"/>
                </a:solidFill>
              </a:rPr>
              <a:t>7</a:t>
            </a:r>
            <a:r>
              <a:rPr lang="zh-TW" altLang="en-US" dirty="0" smtClean="0">
                <a:solidFill>
                  <a:srgbClr val="422C16"/>
                </a:solidFill>
              </a:rPr>
              <a:t>≦</a:t>
            </a:r>
            <a:r>
              <a:rPr lang="en-US" altLang="zh-TW" dirty="0" smtClean="0">
                <a:solidFill>
                  <a:srgbClr val="422C16"/>
                </a:solidFill>
              </a:rPr>
              <a:t>x</a:t>
            </a:r>
            <a:r>
              <a:rPr lang="en-US" altLang="zh-TW" baseline="-25000" dirty="0" smtClean="0">
                <a:solidFill>
                  <a:srgbClr val="422C16"/>
                </a:solidFill>
              </a:rPr>
              <a:t>3</a:t>
            </a:r>
            <a:r>
              <a:rPr lang="zh-TW" altLang="en-US" dirty="0" smtClean="0">
                <a:solidFill>
                  <a:srgbClr val="422C16"/>
                </a:solidFill>
              </a:rPr>
              <a:t> ≦</a:t>
            </a:r>
            <a:r>
              <a:rPr lang="en-US" altLang="zh-TW" dirty="0" smtClean="0">
                <a:solidFill>
                  <a:srgbClr val="422C16"/>
                </a:solidFill>
              </a:rPr>
              <a:t>10</a:t>
            </a:r>
          </a:p>
        </p:txBody>
      </p:sp>
      <p:cxnSp>
        <p:nvCxnSpPr>
          <p:cNvPr id="5" name="直線接點 4"/>
          <p:cNvCxnSpPr/>
          <p:nvPr/>
        </p:nvCxnSpPr>
        <p:spPr bwMode="auto">
          <a:xfrm>
            <a:off x="899592" y="3717032"/>
            <a:ext cx="806489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307902"/>
            <a:ext cx="7182852" cy="847843"/>
          </a:xfrm>
          <a:prstGeom prst="rect">
            <a:avLst/>
          </a:prstGeom>
        </p:spPr>
      </p:pic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989918"/>
            <a:ext cx="2982526" cy="864096"/>
          </a:xfrm>
          <a:prstGeom prst="rect">
            <a:avLst/>
          </a:prstGeom>
        </p:spPr>
      </p:pic>
      <p:pic>
        <p:nvPicPr>
          <p:cNvPr id="12" name="圖片 11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102" y="4245700"/>
            <a:ext cx="5449060" cy="1124107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3440777" y="5418856"/>
            <a:ext cx="5449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+mn-lt"/>
              </a:rPr>
              <a:t>CPSO:</a:t>
            </a:r>
          </a:p>
          <a:p>
            <a:r>
              <a:rPr lang="en-US" altLang="zh-TW" dirty="0" err="1">
                <a:latin typeface="+mn-lt"/>
              </a:rPr>
              <a:t>x</a:t>
            </a:r>
            <a:r>
              <a:rPr lang="en-US" altLang="zh-TW" dirty="0" err="1" smtClean="0">
                <a:latin typeface="+mn-lt"/>
              </a:rPr>
              <a:t>opt</a:t>
            </a:r>
            <a:r>
              <a:rPr lang="en-US" altLang="zh-TW" dirty="0" smtClean="0">
                <a:latin typeface="+mn-lt"/>
              </a:rPr>
              <a:t>=[40,8.99,7] , </a:t>
            </a:r>
            <a:r>
              <a:rPr lang="en-US" altLang="zh-TW" dirty="0" err="1" smtClean="0">
                <a:latin typeface="+mn-lt"/>
              </a:rPr>
              <a:t>fopt</a:t>
            </a:r>
            <a:r>
              <a:rPr lang="en-US" altLang="zh-TW" dirty="0" smtClean="0">
                <a:latin typeface="+mn-lt"/>
              </a:rPr>
              <a:t> = [523.4087]</a:t>
            </a:r>
            <a:endParaRPr lang="zh-TW" altLang="en-US" dirty="0">
              <a:latin typeface="+mn-lt"/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3602102" y="3739921"/>
            <a:ext cx="5449060" cy="495369"/>
            <a:chOff x="3440777" y="4782951"/>
            <a:chExt cx="5449060" cy="495369"/>
          </a:xfrm>
        </p:grpSpPr>
        <p:pic>
          <p:nvPicPr>
            <p:cNvPr id="10" name="圖片 9" descr="畫面剪輯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0777" y="4782951"/>
              <a:ext cx="5449060" cy="495369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 bwMode="auto">
            <a:xfrm>
              <a:off x="4499992" y="4782951"/>
              <a:ext cx="1152128" cy="177766"/>
            </a:xfrm>
            <a:prstGeom prst="rect">
              <a:avLst/>
            </a:prstGeom>
            <a:noFill/>
            <a:ln w="25400" cap="flat" cmpd="sng" algn="ctr">
              <a:solidFill>
                <a:srgbClr val="A5002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418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5256584"/>
          </a:xfrm>
        </p:spPr>
        <p:txBody>
          <a:bodyPr/>
          <a:lstStyle/>
          <a:p>
            <a:r>
              <a:rPr lang="en-US" altLang="zh-TW" dirty="0" smtClean="0"/>
              <a:t>Function(2)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767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42194"/>
          </a:xfrm>
        </p:spPr>
        <p:txBody>
          <a:bodyPr/>
          <a:lstStyle/>
          <a:p>
            <a:r>
              <a:rPr lang="en-US" altLang="zh-TW" dirty="0" smtClean="0"/>
              <a:t>Function(2)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C788E"/>
                </a:solidFill>
              </a:rPr>
              <a:t>max</a:t>
            </a:r>
            <a:r>
              <a:rPr lang="en-US" altLang="zh-TW" dirty="0" smtClean="0"/>
              <a:t> f(x) = 118.79 – 85.1</a:t>
            </a:r>
            <a:r>
              <a:rPr lang="en-US" altLang="zh-TW" dirty="0" smtClean="0">
                <a:solidFill>
                  <a:srgbClr val="0C788E"/>
                </a:solidFill>
              </a:rPr>
              <a:t>x</a:t>
            </a:r>
            <a:r>
              <a:rPr lang="en-US" altLang="zh-TW" baseline="-25000" dirty="0" smtClean="0">
                <a:solidFill>
                  <a:srgbClr val="0C788E"/>
                </a:solidFill>
              </a:rPr>
              <a:t>1</a:t>
            </a:r>
            <a:r>
              <a:rPr lang="en-US" altLang="zh-TW" dirty="0" smtClean="0"/>
              <a:t>-85.1</a:t>
            </a:r>
            <a:r>
              <a:rPr lang="en-US" altLang="zh-TW" dirty="0" smtClean="0">
                <a:solidFill>
                  <a:srgbClr val="0C788E"/>
                </a:solidFill>
              </a:rPr>
              <a:t>x</a:t>
            </a:r>
            <a:r>
              <a:rPr lang="en-US" altLang="zh-TW" baseline="-25000" dirty="0" smtClean="0">
                <a:solidFill>
                  <a:srgbClr val="0C788E"/>
                </a:solidFill>
              </a:rPr>
              <a:t>3</a:t>
            </a:r>
            <a:r>
              <a:rPr lang="en-US" altLang="zh-TW" dirty="0" smtClean="0"/>
              <a:t>+2689.7x</a:t>
            </a:r>
            <a:r>
              <a:rPr lang="en-US" altLang="zh-TW" baseline="-25000" dirty="0" smtClean="0"/>
              <a:t>3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-678.1x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x</a:t>
            </a:r>
            <a:r>
              <a:rPr lang="en-US" altLang="zh-TW" baseline="-25000" dirty="0" smtClean="0"/>
              <a:t>3#</a:t>
            </a:r>
          </a:p>
          <a:p>
            <a:endParaRPr lang="en-US" altLang="zh-TW" baseline="-25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rgbClr val="422C16"/>
                </a:solidFill>
              </a:rPr>
              <a:t>0.3</a:t>
            </a:r>
            <a:r>
              <a:rPr lang="zh-TW" altLang="en-US" dirty="0" smtClean="0">
                <a:solidFill>
                  <a:srgbClr val="422C16"/>
                </a:solidFill>
              </a:rPr>
              <a:t>≦</a:t>
            </a:r>
            <a:r>
              <a:rPr lang="en-US" altLang="zh-TW" dirty="0" smtClean="0">
                <a:solidFill>
                  <a:srgbClr val="422C16"/>
                </a:solidFill>
              </a:rPr>
              <a:t>x</a:t>
            </a:r>
            <a:r>
              <a:rPr lang="en-US" altLang="zh-TW" baseline="-25000" dirty="0" smtClean="0">
                <a:solidFill>
                  <a:srgbClr val="422C16"/>
                </a:solidFill>
              </a:rPr>
              <a:t>1</a:t>
            </a:r>
            <a:r>
              <a:rPr lang="zh-TW" altLang="en-US" dirty="0" smtClean="0">
                <a:solidFill>
                  <a:srgbClr val="422C16"/>
                </a:solidFill>
              </a:rPr>
              <a:t> ≦</a:t>
            </a:r>
            <a:r>
              <a:rPr lang="en-US" altLang="zh-TW" dirty="0" smtClean="0">
                <a:solidFill>
                  <a:srgbClr val="422C16"/>
                </a:solidFill>
              </a:rPr>
              <a:t>0.7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rgbClr val="FF0000"/>
                </a:solidFill>
              </a:rPr>
              <a:t>0.3</a:t>
            </a:r>
            <a:r>
              <a:rPr lang="zh-TW" altLang="en-US" dirty="0" smtClean="0">
                <a:solidFill>
                  <a:srgbClr val="FF0000"/>
                </a:solidFill>
              </a:rPr>
              <a:t>≦</a:t>
            </a:r>
            <a:r>
              <a:rPr lang="en-US" altLang="zh-TW" dirty="0">
                <a:solidFill>
                  <a:srgbClr val="FF0000"/>
                </a:solidFill>
              </a:rPr>
              <a:t>x</a:t>
            </a:r>
            <a:r>
              <a:rPr lang="en-US" altLang="zh-TW" baseline="-25000" dirty="0">
                <a:solidFill>
                  <a:srgbClr val="FF0000"/>
                </a:solidFill>
              </a:rPr>
              <a:t>2</a:t>
            </a:r>
            <a:r>
              <a:rPr lang="zh-TW" altLang="en-US" dirty="0" smtClean="0">
                <a:solidFill>
                  <a:srgbClr val="FF0000"/>
                </a:solidFill>
              </a:rPr>
              <a:t> ≦</a:t>
            </a:r>
            <a:r>
              <a:rPr lang="en-US" altLang="zh-TW" dirty="0" smtClean="0">
                <a:solidFill>
                  <a:srgbClr val="FF0000"/>
                </a:solidFill>
              </a:rPr>
              <a:t>0.7</a:t>
            </a:r>
            <a:endParaRPr lang="en-US" altLang="zh-TW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rgbClr val="422C16"/>
                </a:solidFill>
              </a:rPr>
              <a:t>0</a:t>
            </a:r>
            <a:r>
              <a:rPr lang="zh-TW" altLang="en-US" dirty="0" smtClean="0">
                <a:solidFill>
                  <a:srgbClr val="422C16"/>
                </a:solidFill>
              </a:rPr>
              <a:t>≦</a:t>
            </a:r>
            <a:r>
              <a:rPr lang="en-US" altLang="zh-TW" dirty="0" smtClean="0">
                <a:solidFill>
                  <a:srgbClr val="422C16"/>
                </a:solidFill>
              </a:rPr>
              <a:t>x</a:t>
            </a:r>
            <a:r>
              <a:rPr lang="en-US" altLang="zh-TW" baseline="-25000" dirty="0" smtClean="0">
                <a:solidFill>
                  <a:srgbClr val="422C16"/>
                </a:solidFill>
              </a:rPr>
              <a:t>3</a:t>
            </a:r>
            <a:r>
              <a:rPr lang="zh-TW" altLang="en-US" dirty="0" smtClean="0">
                <a:solidFill>
                  <a:srgbClr val="422C16"/>
                </a:solidFill>
              </a:rPr>
              <a:t> ≦</a:t>
            </a:r>
            <a:r>
              <a:rPr lang="en-US" altLang="zh-TW" dirty="0" smtClean="0">
                <a:solidFill>
                  <a:srgbClr val="422C16"/>
                </a:solidFill>
              </a:rPr>
              <a:t>0.1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rgbClr val="0C788E"/>
                </a:solidFill>
              </a:rPr>
              <a:t>X</a:t>
            </a:r>
            <a:r>
              <a:rPr lang="en-US" altLang="zh-TW" dirty="0">
                <a:solidFill>
                  <a:srgbClr val="0C788E"/>
                </a:solidFill>
              </a:rPr>
              <a:t>=[</a:t>
            </a:r>
            <a:r>
              <a:rPr lang="en-US" altLang="zh-TW" dirty="0" smtClean="0">
                <a:solidFill>
                  <a:srgbClr val="0C788E"/>
                </a:solidFill>
              </a:rPr>
              <a:t>x</a:t>
            </a:r>
            <a:r>
              <a:rPr lang="en-US" altLang="zh-TW" baseline="-25000" dirty="0" smtClean="0">
                <a:solidFill>
                  <a:srgbClr val="0C788E"/>
                </a:solidFill>
              </a:rPr>
              <a:t>1</a:t>
            </a:r>
            <a:r>
              <a:rPr lang="en-US" altLang="zh-TW" dirty="0" smtClean="0">
                <a:solidFill>
                  <a:srgbClr val="0C788E"/>
                </a:solidFill>
              </a:rPr>
              <a:t>,x</a:t>
            </a:r>
            <a:r>
              <a:rPr lang="en-US" altLang="zh-TW" baseline="-25000" dirty="0" smtClean="0">
                <a:solidFill>
                  <a:srgbClr val="0C788E"/>
                </a:solidFill>
              </a:rPr>
              <a:t>2</a:t>
            </a:r>
            <a:r>
              <a:rPr lang="en-US" altLang="zh-TW" dirty="0" smtClean="0">
                <a:solidFill>
                  <a:srgbClr val="0C788E"/>
                </a:solidFill>
              </a:rPr>
              <a:t>,x</a:t>
            </a:r>
            <a:r>
              <a:rPr lang="en-US" altLang="zh-TW" baseline="-25000" dirty="0" smtClean="0">
                <a:solidFill>
                  <a:srgbClr val="0C788E"/>
                </a:solidFill>
              </a:rPr>
              <a:t>3</a:t>
            </a:r>
            <a:r>
              <a:rPr lang="en-US" altLang="zh-TW" dirty="0" smtClean="0">
                <a:solidFill>
                  <a:srgbClr val="0C788E"/>
                </a:solidFill>
              </a:rPr>
              <a:t>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rgbClr val="0C788E"/>
                </a:solidFill>
              </a:rPr>
              <a:t>x</a:t>
            </a:r>
            <a:r>
              <a:rPr lang="en-US" altLang="zh-TW" baseline="-25000" dirty="0" smtClean="0">
                <a:solidFill>
                  <a:srgbClr val="0C788E"/>
                </a:solidFill>
              </a:rPr>
              <a:t>1</a:t>
            </a:r>
            <a:r>
              <a:rPr lang="en-US" altLang="zh-TW" dirty="0" smtClean="0">
                <a:solidFill>
                  <a:srgbClr val="0C788E"/>
                </a:solidFill>
              </a:rPr>
              <a:t>+x</a:t>
            </a:r>
            <a:r>
              <a:rPr lang="en-US" altLang="zh-TW" baseline="-25000" dirty="0" smtClean="0">
                <a:solidFill>
                  <a:srgbClr val="0C788E"/>
                </a:solidFill>
              </a:rPr>
              <a:t>2</a:t>
            </a:r>
            <a:r>
              <a:rPr lang="en-US" altLang="zh-TW" dirty="0" smtClean="0">
                <a:solidFill>
                  <a:srgbClr val="0C788E"/>
                </a:solidFill>
              </a:rPr>
              <a:t>+x</a:t>
            </a:r>
            <a:r>
              <a:rPr lang="en-US" altLang="zh-TW" baseline="-25000" dirty="0" smtClean="0">
                <a:solidFill>
                  <a:srgbClr val="0C788E"/>
                </a:solidFill>
              </a:rPr>
              <a:t>3 </a:t>
            </a:r>
            <a:r>
              <a:rPr lang="en-US" altLang="zh-TW" dirty="0" smtClean="0">
                <a:solidFill>
                  <a:srgbClr val="0C788E"/>
                </a:solidFill>
              </a:rPr>
              <a:t>= 1.00	</a:t>
            </a:r>
          </a:p>
        </p:txBody>
      </p:sp>
      <p:cxnSp>
        <p:nvCxnSpPr>
          <p:cNvPr id="15" name="直線接點 14"/>
          <p:cNvCxnSpPr/>
          <p:nvPr/>
        </p:nvCxnSpPr>
        <p:spPr bwMode="auto">
          <a:xfrm>
            <a:off x="755576" y="3212976"/>
            <a:ext cx="76328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9" name="圖片 18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645331"/>
            <a:ext cx="5182323" cy="543001"/>
          </a:xfrm>
          <a:prstGeom prst="rect">
            <a:avLst/>
          </a:prstGeom>
        </p:spPr>
      </p:pic>
      <p:pic>
        <p:nvPicPr>
          <p:cNvPr id="20" name="圖片 19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547" y="3212976"/>
            <a:ext cx="3060878" cy="1152128"/>
          </a:xfrm>
          <a:prstGeom prst="rect">
            <a:avLst/>
          </a:prstGeom>
        </p:spPr>
      </p:pic>
      <p:pic>
        <p:nvPicPr>
          <p:cNvPr id="21" name="圖片 20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441" y="2437418"/>
            <a:ext cx="2695983" cy="775557"/>
          </a:xfrm>
          <a:prstGeom prst="rect">
            <a:avLst/>
          </a:prstGeom>
        </p:spPr>
      </p:pic>
      <p:grpSp>
        <p:nvGrpSpPr>
          <p:cNvPr id="31" name="群組 30"/>
          <p:cNvGrpSpPr/>
          <p:nvPr/>
        </p:nvGrpSpPr>
        <p:grpSpPr>
          <a:xfrm>
            <a:off x="2986995" y="4365104"/>
            <a:ext cx="5401429" cy="523948"/>
            <a:chOff x="2986995" y="4365104"/>
            <a:chExt cx="5401429" cy="523948"/>
          </a:xfrm>
        </p:grpSpPr>
        <p:pic>
          <p:nvPicPr>
            <p:cNvPr id="26" name="圖片 25" descr="畫面剪輯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6995" y="4365104"/>
              <a:ext cx="5401429" cy="523948"/>
            </a:xfrm>
            <a:prstGeom prst="rect">
              <a:avLst/>
            </a:prstGeom>
          </p:spPr>
        </p:pic>
        <p:sp>
          <p:nvSpPr>
            <p:cNvPr id="27" name="矩形 26"/>
            <p:cNvSpPr/>
            <p:nvPr/>
          </p:nvSpPr>
          <p:spPr bwMode="auto">
            <a:xfrm>
              <a:off x="4067944" y="4365104"/>
              <a:ext cx="1152128" cy="216024"/>
            </a:xfrm>
            <a:prstGeom prst="rect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6084168" y="4379640"/>
              <a:ext cx="936104" cy="201488"/>
            </a:xfrm>
            <a:prstGeom prst="rect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9" name="文字方塊 28"/>
          <p:cNvSpPr txBox="1"/>
          <p:nvPr/>
        </p:nvSpPr>
        <p:spPr>
          <a:xfrm flipH="1">
            <a:off x="4473703" y="5589240"/>
            <a:ext cx="4346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CPSO:</a:t>
            </a:r>
          </a:p>
          <a:p>
            <a:r>
              <a:rPr lang="en-US" altLang="zh-TW" dirty="0" err="1"/>
              <a:t>xopt</a:t>
            </a:r>
            <a:r>
              <a:rPr lang="en-US" altLang="zh-TW" dirty="0" smtClean="0"/>
              <a:t>=[0.3, 0.6, 0.1] </a:t>
            </a:r>
            <a:r>
              <a:rPr lang="en-US" altLang="zh-TW" dirty="0"/>
              <a:t>, </a:t>
            </a:r>
            <a:r>
              <a:rPr lang="en-US" altLang="zh-TW" dirty="0" err="1"/>
              <a:t>fopt</a:t>
            </a:r>
            <a:r>
              <a:rPr lang="en-US" altLang="zh-TW" dirty="0"/>
              <a:t> = </a:t>
            </a:r>
            <a:r>
              <a:rPr lang="en-US" altLang="zh-TW" dirty="0" smtClean="0"/>
              <a:t>[91.304]</a:t>
            </a:r>
            <a:endParaRPr lang="zh-TW" altLang="en-US" dirty="0"/>
          </a:p>
        </p:txBody>
      </p:sp>
      <p:pic>
        <p:nvPicPr>
          <p:cNvPr id="30" name="圖片 29" descr="畫面剪輯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609" y="2830752"/>
            <a:ext cx="2543530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36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5256584"/>
          </a:xfrm>
        </p:spPr>
        <p:txBody>
          <a:bodyPr/>
          <a:lstStyle/>
          <a:p>
            <a:r>
              <a:rPr lang="en-US" altLang="zh-TW" dirty="0" smtClean="0"/>
              <a:t>Function(</a:t>
            </a:r>
            <a:r>
              <a:rPr lang="en-US" altLang="zh-TW" dirty="0"/>
              <a:t>3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840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4">
      <a:majorFont>
        <a:latin typeface="MV Boli"/>
        <a:ea typeface="Noto Sans CJK TC Black"/>
        <a:cs typeface="Arial"/>
      </a:majorFont>
      <a:minorFont>
        <a:latin typeface="Comic Sans MS"/>
        <a:ea typeface="Noto Sans CJK TC Regular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22963</TotalTime>
  <Words>275</Words>
  <Application>Microsoft Office PowerPoint</Application>
  <PresentationFormat>如螢幕大小 (4:3)</PresentationFormat>
  <Paragraphs>53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6" baseType="lpstr">
      <vt:lpstr>Noto Sans CJK TC Black</vt:lpstr>
      <vt:lpstr>Noto Sans CJK TC Regular</vt:lpstr>
      <vt:lpstr>新細明體</vt:lpstr>
      <vt:lpstr>Arial</vt:lpstr>
      <vt:lpstr>Chiller</vt:lpstr>
      <vt:lpstr>Comic Sans MS</vt:lpstr>
      <vt:lpstr>Gloucester MT Extra Condensed</vt:lpstr>
      <vt:lpstr>MV Boli</vt:lpstr>
      <vt:lpstr>Wingdings</vt:lpstr>
      <vt:lpstr>Diseño predeterminado</vt:lpstr>
      <vt:lpstr>PSO及其應用</vt:lpstr>
      <vt:lpstr>Standard PSO</vt:lpstr>
      <vt:lpstr>Inertia weight : ω</vt:lpstr>
      <vt:lpstr>Def PSO</vt:lpstr>
      <vt:lpstr>Function(1)</vt:lpstr>
      <vt:lpstr>Function(1)</vt:lpstr>
      <vt:lpstr>Function(2)</vt:lpstr>
      <vt:lpstr>Function(2)</vt:lpstr>
      <vt:lpstr>Function(3)</vt:lpstr>
      <vt:lpstr>Function(3)</vt:lpstr>
      <vt:lpstr>Function(4)</vt:lpstr>
      <vt:lpstr>Function(4)</vt:lpstr>
      <vt:lpstr>PowerPoint 簡報</vt:lpstr>
      <vt:lpstr>Function(5)</vt:lpstr>
      <vt:lpstr>PowerPoint 簡報</vt:lpstr>
      <vt:lpstr>PowerPoint 簡報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Lycoris radiata</cp:lastModifiedBy>
  <cp:revision>821</cp:revision>
  <dcterms:created xsi:type="dcterms:W3CDTF">2010-05-23T14:28:12Z</dcterms:created>
  <dcterms:modified xsi:type="dcterms:W3CDTF">2018-10-29T05:54:02Z</dcterms:modified>
</cp:coreProperties>
</file>