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7" r:id="rId2"/>
    <p:sldId id="365" r:id="rId3"/>
    <p:sldId id="306" r:id="rId4"/>
    <p:sldId id="363" r:id="rId5"/>
    <p:sldId id="361" r:id="rId6"/>
    <p:sldId id="364" r:id="rId7"/>
    <p:sldId id="273" r:id="rId8"/>
    <p:sldId id="308" r:id="rId9"/>
    <p:sldId id="358" r:id="rId10"/>
    <p:sldId id="271" r:id="rId11"/>
    <p:sldId id="272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34458D-D289-407D-86F5-9B41B4B45CFF}">
          <p14:sldIdLst>
            <p14:sldId id="307"/>
            <p14:sldId id="365"/>
            <p14:sldId id="306"/>
            <p14:sldId id="363"/>
            <p14:sldId id="361"/>
            <p14:sldId id="364"/>
            <p14:sldId id="273"/>
            <p14:sldId id="308"/>
            <p14:sldId id="358"/>
            <p14:sldId id="271"/>
            <p14:sldId id="272"/>
            <p14:sldId id="359"/>
            <p14:sldId id="360"/>
          </p14:sldIdLst>
        </p14:section>
        <p14:section name="Binary Tree Deep Dive" id="{E4EECCE6-85E3-4808-B810-B416F239DC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62" y="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9C10-FD8A-44CA-ACAB-6E7AE76AA113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3940-9F79-4301-A01F-D70539381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57D5C817-5CB5-4D4B-8472-4EF3EF55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5C441AB2-24EF-4E43-93BD-9941106F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D10590-07B9-42B1-901B-4E1B4631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4CFDAA9-107F-4232-B20D-A0E3A6F2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EE1951B-DFA2-43FD-BF44-F157063C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1037A-8372-4472-9171-A7E73A7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7FCA453-A10A-40E8-A92F-718651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ED0A4B9-DA78-4F3E-B5AF-C83A4627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E4A870-38F0-4D9D-BE04-23509EBB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7AE5A-9D19-4BD4-A40B-F7567CEB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689"/>
            <a:ext cx="10515600" cy="576027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449263" algn="l"/>
                <a:tab pos="911225" algn="l"/>
                <a:tab pos="1362075" algn="l"/>
                <a:tab pos="1824038" algn="l"/>
                <a:tab pos="2284413" algn="l"/>
                <a:tab pos="2735263" algn="l"/>
                <a:tab pos="3197225" algn="l"/>
                <a:tab pos="3648075" algn="l"/>
                <a:tab pos="4051300" algn="l"/>
                <a:tab pos="4570413" algn="l"/>
              </a:tabLst>
              <a:defRPr sz="2400">
                <a:latin typeface="+mn-lt"/>
                <a:ea typeface="Menlo" charset="0"/>
                <a:cs typeface="Menlo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E42E3-AC3B-0345-9C2D-F3CA922DE7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4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3C1206A-B83F-4DD2-A813-1927AA11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EC709AB-9A0E-46D5-8ABF-51E98EA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065294-6EE7-4A6F-9F37-07F0C0C8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9B2706-AA95-4353-9209-F4BF398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5C17685-EB9C-4956-AC79-C9B7493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7698AE-E8B6-4C83-B487-5EE7C42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D857A7-4DC1-46CC-8E3C-BF674CF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842000" cy="4876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295F150-A8CC-419F-AE75-F29ABFD3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B95944-B447-4569-A654-D5AF2E87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A9C9CC-6120-4184-B8E8-85217CC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6F4BEF8-D5F1-4372-B0B9-8E270830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47800"/>
            <a:ext cx="58441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87562"/>
            <a:ext cx="5844117" cy="423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DF55426-2421-4665-8C65-D2E62F6A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3B8BA7-80B7-44BE-A5F1-4D50C44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CF6FFA-5D08-49A2-97D4-DC9F3470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225D135-5E5F-48B9-8DA4-4FAF611E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B945D37-78CD-4F46-A836-75724ABB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22A4F42-2F7C-497A-A0E9-4CC4BD2C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BF206A-D467-452A-A3A8-420487B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BBC3C64-0649-4AB1-9FE5-D7BBF803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3CC289-CCC4-4A43-A05D-A6D7D89F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AF7544-9B66-4F13-9A90-D2C323E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6A91CB-B283-46A4-AC1B-5CB863C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3050"/>
            <a:ext cx="454448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7349067" cy="6051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1435103"/>
            <a:ext cx="4544486" cy="48894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C2B05E-291A-45F1-9936-61793CBC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C64CCE-55EE-49E6-AA1D-442240D5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2F91F-9F97-46FA-9DB7-7AA8E625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800600"/>
            <a:ext cx="1203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200" y="228600"/>
            <a:ext cx="12039600" cy="449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5367338"/>
            <a:ext cx="1203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D2031C-662B-4764-AEEC-8452A5FF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9AF8920-7957-4F3C-8A91-E0225DE6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849E62-DAE9-4B4E-BA3B-240835FD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118872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417639"/>
            <a:ext cx="118872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1480FC-D435-48AD-B8C6-D6DB91A6BC64}"/>
              </a:ext>
            </a:extLst>
          </p:cNvPr>
          <p:cNvPicPr>
            <a:picLocks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6400800"/>
            <a:ext cx="4572000" cy="433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FDA57-4D11-4DAA-AC12-1B0C9E2C0F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14725"/>
          <a:stretch/>
        </p:blipFill>
        <p:spPr>
          <a:xfrm>
            <a:off x="76200" y="6400800"/>
            <a:ext cx="1921143" cy="457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DB1E34-50CF-4C2E-B855-6F6B1920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05000" y="6356350"/>
            <a:ext cx="21336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433483-A1DD-4BB8-8E16-0A6A46D90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AB638-1BB6-4338-82CB-111A72CC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2600" y="6356350"/>
            <a:ext cx="2743200" cy="50165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0778-D8E2-4E97-B7E5-02EA3F4B7C6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container/multimap" TargetMode="External"/><Relationship Id="rId3" Type="http://schemas.openxmlformats.org/officeDocument/2006/relationships/hyperlink" Target="https://en.cppreference.com/" TargetMode="External"/><Relationship Id="rId7" Type="http://schemas.openxmlformats.org/officeDocument/2006/relationships/hyperlink" Target="https://en.cppreference.com/w/cpp/container/map" TargetMode="External"/><Relationship Id="rId2" Type="http://schemas.openxmlformats.org/officeDocument/2006/relationships/hyperlink" Target="https://www.vitalsource.com/educators/dashboa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container/multiset" TargetMode="External"/><Relationship Id="rId5" Type="http://schemas.openxmlformats.org/officeDocument/2006/relationships/hyperlink" Target="https://en.cppreference.com/w/cpp/container/set" TargetMode="External"/><Relationship Id="rId4" Type="http://schemas.openxmlformats.org/officeDocument/2006/relationships/hyperlink" Target="https://en.cppreference.com/w/cpp/contain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131 –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25780"/>
            <a:ext cx="8534400" cy="1752600"/>
          </a:xfrm>
        </p:spPr>
        <p:txBody>
          <a:bodyPr/>
          <a:lstStyle/>
          <a:p>
            <a:r>
              <a:rPr lang="en-US" dirty="0"/>
              <a:t>Binary Tree Abstract Data Types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371600" y="5038725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Professor T. L. Bettens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Fall 2020</a:t>
            </a:r>
          </a:p>
        </p:txBody>
      </p:sp>
      <p:pic>
        <p:nvPicPr>
          <p:cNvPr id="5" name="Picture 4" descr="cusf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2450" y="838200"/>
            <a:ext cx="3467100" cy="781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43400" y="1828800"/>
            <a:ext cx="3429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F58D1FB-C540-4B91-928A-AEE71B04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50292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(2)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92841"/>
              </p:ext>
            </p:extLst>
          </p:nvPr>
        </p:nvGraphicFramePr>
        <p:xfrm>
          <a:off x="152400" y="1524001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101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2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 err="1">
                          <a:effectLst/>
                        </a:rPr>
                        <a:t>push_back</a:t>
                      </a:r>
                      <a:r>
                        <a:rPr lang="en-US" sz="2000" u="none" strike="noStrike" dirty="0">
                          <a:effectLst/>
                        </a:rPr>
                        <a:t>()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  <a:endParaRPr lang="en-US" sz="2000" i="1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125371981"/>
                  </a:ext>
                </a:extLst>
              </a:tr>
              <a:tr h="1203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erase()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 if you don’t have erasure point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       if you have erasure point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988568177"/>
                  </a:ext>
                </a:extLst>
              </a:tr>
              <a:tr h="12032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effectLst/>
                        </a:rPr>
                        <a:t>count/contains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elements matching specific key 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38917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19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(3)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74853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insert()</a:t>
                      </a:r>
                      <a:r>
                        <a:rPr lang="en-US" sz="200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 if you don’t have insertion point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       if you have insertion point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default construction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  creates an empty container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Equality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sz="2000" baseline="-25000" dirty="0" err="1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 == </a:t>
                      </a:r>
                      <a:r>
                        <a:rPr lang="en-US" sz="2000" dirty="0" err="1">
                          <a:effectLst/>
                        </a:rPr>
                        <a:t>C</a:t>
                      </a:r>
                      <a:r>
                        <a:rPr lang="en-US" sz="2000" baseline="-25000" dirty="0" err="1">
                          <a:effectLst/>
                        </a:rPr>
                        <a:t>2</a:t>
                      </a:r>
                      <a:endParaRPr lang="en-US" sz="2000" baseline="-25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2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Analysis (4)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28427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push_front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Not available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equal_range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range containing all elements with the given key in the container. </a:t>
                      </a:r>
                      <a:endParaRPr lang="en-US" sz="12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binary search from root to leaf</a:t>
                      </a:r>
                      <a:endParaRPr lang="en-US" sz="2000" i="1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0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Vector Abstract Data Type </a:t>
            </a:r>
            <a:br>
              <a:rPr lang="en-US" dirty="0"/>
            </a:br>
            <a:r>
              <a:rPr lang="en-US" dirty="0"/>
              <a:t>Complexity </a:t>
            </a:r>
            <a:r>
              <a:rPr lang="en-US"/>
              <a:t>Analysis (5)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90062"/>
              </p:ext>
            </p:extLst>
          </p:nvPr>
        </p:nvGraphicFramePr>
        <p:xfrm>
          <a:off x="152400" y="1524000"/>
          <a:ext cx="11887202" cy="46481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75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</a:t>
                      </a:r>
                      <a:r>
                        <a:rPr lang="en-US" sz="2400" dirty="0" err="1">
                          <a:effectLst/>
                        </a:rPr>
                        <a:t>forward_list</a:t>
                      </a:r>
                      <a:r>
                        <a:rPr lang="en-US" sz="2400" dirty="0">
                          <a:effectLst/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(Singly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std::list&lt;T&gt;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(Doubly Linked List)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1430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</a:rPr>
                        <a:t>visit()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e.g. print()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Visiting every node from begin() to end()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43992472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>
                          <a:effectLst/>
                        </a:rPr>
                        <a:t>visit_reverse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print_reverse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400800" algn="r"/>
                        </a:tabLst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Visiting every node from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rbegin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() to rend()</a:t>
                      </a:r>
                      <a:endParaRPr lang="en-US" sz="2000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Direction doesn’t matter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755871491"/>
                  </a:ext>
                </a:extLst>
              </a:tr>
              <a:tr h="112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merge()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N * 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n),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N is the size of the other tree and n is the size of this tree. 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Basically, repeat insert() N time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  <a:tabLst>
                          <a:tab pos="5486400" algn="r"/>
                        </a:tabLs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373689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5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3F750-8144-42C4-BA3F-ADA5C706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a data structure that holds definitions of terms, but I only have the name of the term.  How can I find its definition efficiently?</a:t>
            </a:r>
          </a:p>
          <a:p>
            <a:r>
              <a:rPr lang="en-US" dirty="0"/>
              <a:t>If instead of a name I had a number, I could use an array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= dictionary[7];</a:t>
            </a:r>
          </a:p>
          <a:p>
            <a:endParaRPr lang="en-US" dirty="0"/>
          </a:p>
          <a:p>
            <a:r>
              <a:rPr lang="en-US" dirty="0"/>
              <a:t>I want that capability but using a string not a number.  Can C++ do </a:t>
            </a:r>
            <a:r>
              <a:rPr lang="en-US" i="1" dirty="0"/>
              <a:t>that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= dictionary["apple"];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E6A0E-3FAF-4650-811C-07898DDB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080C5-BC84-49D3-806A-19720AB4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D5BF-518C-4B76-96DA-1E84A922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0506C3-B3F6-4B21-959F-237A7A0A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How to Create a Dictionary?</a:t>
            </a:r>
          </a:p>
        </p:txBody>
      </p:sp>
    </p:spTree>
    <p:extLst>
      <p:ext uri="{BB962C8B-B14F-4D97-AF65-F5344CB8AC3E}">
        <p14:creationId xmlns:p14="http://schemas.microsoft.com/office/powerpoint/2010/main" val="19032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B7118-DB07-487E-94F7-950449E3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Jusuttis, </a:t>
            </a:r>
            <a:r>
              <a:rPr lang="en-US" dirty="0">
                <a:hlinkClick r:id="rId2"/>
              </a:rPr>
              <a:t>The C++ Standard Library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6.2.2. Associative Containers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6.2.4. Associative Arrays</a:t>
            </a:r>
          </a:p>
          <a:p>
            <a:pPr>
              <a:spcBef>
                <a:spcPts val="1800"/>
              </a:spcBef>
            </a:pPr>
            <a:r>
              <a:rPr lang="en-US" dirty="0">
                <a:hlinkClick r:id="rId3"/>
              </a:rPr>
              <a:t>CPPReference.com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4" tooltip="cpp/container"/>
              </a:rPr>
              <a:t>Containers library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5"/>
              </a:rPr>
              <a:t>std::set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6"/>
              </a:rPr>
              <a:t>std::multiset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7"/>
              </a:rPr>
              <a:t>std::map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>
                <a:hlinkClick r:id="rId8"/>
              </a:rPr>
              <a:t>std::multimap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err="1"/>
              <a:t>zyBook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Associative Containers: Trees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Chapter 6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Associative Containers: </a:t>
            </a:r>
            <a:r>
              <a:rPr lang="en-US" dirty="0" err="1"/>
              <a:t>AVL</a:t>
            </a:r>
            <a:r>
              <a:rPr lang="en-US" dirty="0"/>
              <a:t> Balanced Trees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Chapter 7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03A5EC-00DD-4DDC-9F6D-6FFDEF6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34EC1E-CE04-4F2E-BDDD-47819F2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8C1B46-1618-406A-9F07-A65F093D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6A1E6EC-C350-4270-AF2F-79E2F0FD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Interface</a:t>
            </a:r>
          </a:p>
        </p:txBody>
      </p:sp>
    </p:spTree>
    <p:extLst>
      <p:ext uri="{BB962C8B-B14F-4D97-AF65-F5344CB8AC3E}">
        <p14:creationId xmlns:p14="http://schemas.microsoft.com/office/powerpoint/2010/main" val="52984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2AF6A-DB66-4D3A-AE72-349B1C19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887200" cy="5265739"/>
          </a:xfrm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Associative containers sort their elements automatically according to a certain ordering criterion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Elements are either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values of any type (std::set, std::</a:t>
            </a:r>
            <a:r>
              <a:rPr lang="en-US" dirty="0" err="1"/>
              <a:t>multi_set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key/value pairs (map, std::</a:t>
            </a:r>
            <a:r>
              <a:rPr lang="en-US" dirty="0" err="1"/>
              <a:t>multi_map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Each </a:t>
            </a:r>
            <a:r>
              <a:rPr lang="en-US" i="1" dirty="0"/>
              <a:t>key</a:t>
            </a:r>
            <a:r>
              <a:rPr lang="en-US" dirty="0"/>
              <a:t> maps to an associated </a:t>
            </a:r>
            <a:r>
              <a:rPr lang="en-US" i="1" dirty="0"/>
              <a:t>value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The criterion to sort the elements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function that compares either the value (sets) or the key (maps)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By default, operator &lt; is used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can supply your own comparison function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Implemented as balanced</a:t>
            </a:r>
            <a:r>
              <a:rPr lang="en-US" b="1" dirty="0"/>
              <a:t> binary trees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Every element (node) has one parent and up to two children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 ancestors to the left have lesser values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All ancestors to the right have greater values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The associative containers differ in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 kinds of elements they support (value, key/value)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How they handle duplicates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Major advantage of associative containers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Finding an element with a specific value is rather fast because it has logarithmic complexity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Remember, in all sequence containers, you have linear complexity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Drawback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can’t modify values (sets) or keys (maps) directly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Would corrupt the automatic sorting of the elements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Predefined in the </a:t>
            </a:r>
            <a:r>
              <a:rPr lang="en-US" dirty="0" err="1"/>
              <a:t>STL</a:t>
            </a:r>
            <a:r>
              <a:rPr lang="en-US" dirty="0"/>
              <a:t>: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B941C-204F-4055-93FC-37F8BFA9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8227D-431C-49F5-B868-A59D0A4E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3BF30-A384-4597-A84D-D065BEB1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574652-0DC4-449C-8C8C-1D6C978A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AB9C2720-9348-4C0A-B93B-52B9AEB4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47698"/>
              </p:ext>
            </p:extLst>
          </p:nvPr>
        </p:nvGraphicFramePr>
        <p:xfrm>
          <a:off x="6604000" y="3931920"/>
          <a:ext cx="5435600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3840888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582574165"/>
                    </a:ext>
                  </a:extLst>
                </a:gridCol>
              </a:tblGrid>
              <a:tr h="284057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collection in which elements are sorted according to their own values. Duplicates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19769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US" sz="1400" dirty="0"/>
                        <a:t>std::</a:t>
                      </a:r>
                      <a:r>
                        <a:rPr lang="en-US" sz="1400" b="1" dirty="0"/>
                        <a:t>multiset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Same as a set except that duplicates are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1639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US" sz="1400" dirty="0"/>
                        <a:t>std::</a:t>
                      </a:r>
                      <a:r>
                        <a:rPr lang="en-US" sz="1400" b="1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elements that are key/value pairs. Each element has a key that is the basis for the sorting criterion and a value. Duplicate keys are not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206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US" sz="1400" dirty="0"/>
                        <a:t>std::</a:t>
                      </a:r>
                      <a:r>
                        <a:rPr lang="en-US" sz="1400" b="1" dirty="0"/>
                        <a:t>multimap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Same as a map except that duplicates are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6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00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ABE181-9277-4AF1-91C7-74BBDE81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1"/>
            <a:ext cx="11887200" cy="5257800"/>
          </a:xfrm>
        </p:spPr>
        <p:txBody>
          <a:bodyPr numCol="2"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 array whose index is not an integer value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Elements access with subscript operator [].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Collections of key/value pairs with unique keys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std::maps and std::</a:t>
            </a:r>
            <a:r>
              <a:rPr lang="en-US" dirty="0" err="1"/>
              <a:t>unordered_map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Specify both the type of the key and the type of the value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map&lt;string, double&gt; </a:t>
            </a:r>
            <a:r>
              <a:rPr lang="en-US" dirty="0" err="1"/>
              <a:t>coll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// keys are strings and the associated values are floating-point values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Access elements by using the subscript operator []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Subscript operator does not behave like the usual subscript operator for arrays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Not having an element for an index is not an error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new index (or key) is taken as a reason to create and insert a element that has the index as the key.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You can’t have an invalid index.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Alternatively, use at() to access values of elements while passing the key. In this case, a key not found results in an </a:t>
            </a:r>
            <a:r>
              <a:rPr lang="en-US" dirty="0" err="1"/>
              <a:t>out_of_range</a:t>
            </a:r>
            <a:r>
              <a:rPr lang="en-US" dirty="0"/>
              <a:t> exception: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As usual, the difference between using an unordered map and a map is that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Elements in an unordered map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Have arbitrary order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Complexity for element access is amortized constant O(1)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Elements in a map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Are sorted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Complexity for element access is logarithmic O(log n)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O(1) vs O(log n):  Prefer unordered maps over maps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Unless you </a:t>
            </a:r>
            <a:r>
              <a:rPr lang="en-US" i="1" dirty="0"/>
              <a:t>need</a:t>
            </a:r>
            <a:r>
              <a:rPr lang="en-US" dirty="0"/>
              <a:t> the elements to be sorted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We’ll talk more about unordered maps, aka hash tables, in the next chapter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0E56-3AF8-4E98-B11D-6953FCD4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0225-88AD-4BBC-B9AD-BD51C39C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E8F2A-48C2-4481-9CAA-58370285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6453D5-013E-4105-AD53-04D88B30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98371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BB1434-4B71-471E-B353-A31E77B9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Maps and multimaps sort their elements </a:t>
            </a:r>
            <a:br>
              <a:rPr lang="en-US" dirty="0"/>
            </a:br>
            <a:r>
              <a:rPr lang="en-US" dirty="0"/>
              <a:t>automatically</a:t>
            </a:r>
          </a:p>
          <a:p>
            <a:r>
              <a:rPr lang="en-US" dirty="0"/>
              <a:t>Have good </a:t>
            </a:r>
            <a:r>
              <a:rPr lang="en-US" dirty="0" err="1"/>
              <a:t>performance,O</a:t>
            </a:r>
            <a:r>
              <a:rPr lang="en-US" dirty="0"/>
              <a:t>(log n), when searching </a:t>
            </a:r>
            <a:br>
              <a:rPr lang="en-US" dirty="0"/>
            </a:br>
            <a:r>
              <a:rPr lang="en-US" dirty="0"/>
              <a:t>for elements that have a certain key. </a:t>
            </a:r>
          </a:p>
          <a:p>
            <a:r>
              <a:rPr lang="en-US" dirty="0"/>
              <a:t>Automatic sorting imposes an important constraint: </a:t>
            </a:r>
          </a:p>
          <a:p>
            <a:pPr lvl="1"/>
            <a:r>
              <a:rPr lang="en-US" dirty="0"/>
              <a:t>The element’s key is constant. You may not change the key of an element directly, because doing so might compromise the correct order. </a:t>
            </a:r>
          </a:p>
          <a:p>
            <a:pPr lvl="1"/>
            <a:r>
              <a:rPr lang="en-US" dirty="0"/>
              <a:t>To modify the key of an element, you must remove the element that has the old key and insert a new element that has the new key and the old value</a:t>
            </a:r>
          </a:p>
          <a:p>
            <a:pPr lvl="1"/>
            <a:r>
              <a:rPr lang="en-US" dirty="0"/>
              <a:t>The element’s value is not constant and can be modified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8598C-434C-4A20-8227-8264E093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95478-C58F-4F0C-9F10-8579E702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459C9-E9B6-49C3-BE07-CEC2F104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302E9-0D01-406B-8AD2-C0B2C1E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Abilities of Maps and Multimaps</a:t>
            </a: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6A8F6C9B-7A5E-433E-B90D-1DF8FF157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110714"/>
            <a:ext cx="34004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CA5244-EBBF-43D9-9CC3-EDB07EC39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8B2EB-A89F-4F2E-A9E0-8F40F5D510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Node based structure containing </a:t>
            </a:r>
            <a:r>
              <a:rPr lang="en-US" sz="2000" b="1" dirty="0"/>
              <a:t>values</a:t>
            </a:r>
          </a:p>
          <a:p>
            <a:r>
              <a:rPr lang="en-US" sz="2000" dirty="0"/>
              <a:t>Each node contains a left, right and parent</a:t>
            </a:r>
          </a:p>
          <a:p>
            <a:r>
              <a:rPr lang="en-US" sz="2000" dirty="0"/>
              <a:t>Sorted such that </a:t>
            </a:r>
          </a:p>
          <a:p>
            <a:pPr lvl="1"/>
            <a:r>
              <a:rPr lang="en-US" sz="1800" dirty="0"/>
              <a:t>Nodes to the left are less</a:t>
            </a:r>
          </a:p>
          <a:p>
            <a:pPr lvl="1"/>
            <a:r>
              <a:rPr lang="en-US" sz="1800" dirty="0"/>
              <a:t>Nodes to the right are greater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B3154-17C4-4DD3-8F54-9780E38DA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398EF6-6052-4DE9-876D-261865216A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Node based structure containing </a:t>
            </a:r>
            <a:r>
              <a:rPr lang="en-US" sz="2000" b="1" dirty="0"/>
              <a:t>key/value pairs</a:t>
            </a:r>
          </a:p>
          <a:p>
            <a:r>
              <a:rPr lang="en-US" sz="2000" dirty="0"/>
              <a:t>Each node contains a left, right and parent</a:t>
            </a:r>
          </a:p>
          <a:p>
            <a:r>
              <a:rPr lang="en-US" sz="2000" dirty="0"/>
              <a:t>Sorted such that </a:t>
            </a:r>
          </a:p>
          <a:p>
            <a:pPr lvl="1"/>
            <a:r>
              <a:rPr lang="en-US" sz="1800" dirty="0"/>
              <a:t>Nodes to the left are less</a:t>
            </a:r>
          </a:p>
          <a:p>
            <a:pPr lvl="1"/>
            <a:r>
              <a:rPr lang="en-US" sz="1800" dirty="0"/>
              <a:t>Nodes to the right are greater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63874-6B64-436F-AF16-081738B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7782-9C37-4535-9889-C99162AC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3C99-249B-4713-8E7B-1176A7C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59DE4B-825D-442F-B7EA-CE3AC066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Abstract Data Type </a:t>
            </a:r>
          </a:p>
        </p:txBody>
      </p:sp>
      <p:pic>
        <p:nvPicPr>
          <p:cNvPr id="17" name="Picture 16" descr="A close up of a clock&#10;&#10;Description automatically generated">
            <a:extLst>
              <a:ext uri="{FF2B5EF4-FFF2-40B4-BE49-F238E27FC236}">
                <a16:creationId xmlns:a16="http://schemas.microsoft.com/office/drawing/2014/main" id="{7BF9F3AA-04F2-45BE-9D28-A1CC2A72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939816"/>
            <a:ext cx="3400425" cy="2295525"/>
          </a:xfrm>
          <a:prstGeom prst="rect">
            <a:avLst/>
          </a:prstGeom>
        </p:spPr>
      </p:pic>
      <p:pic>
        <p:nvPicPr>
          <p:cNvPr id="16" name="Picture 15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F699741-519A-4145-BDAA-2B5A60BBF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06" y="3935053"/>
            <a:ext cx="340042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C969D56-6D10-4DBC-8D83-F7E41EA7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119" y="4114800"/>
            <a:ext cx="1180842" cy="101052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CBCC78-A213-4B32-944D-4AD47BBB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EB40EB-7E83-4A50-8352-2A6D8214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CPSC 131  T. L. Bettens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F49D7A-045D-460C-A8FA-58373E6A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EBC81C-6C1D-4EB1-A279-3D56558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BST Implementation Example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66916E-55CD-4C5E-807F-BDBE8B1C46FE}"/>
              </a:ext>
            </a:extLst>
          </p:cNvPr>
          <p:cNvCxnSpPr>
            <a:cxnSpLocks/>
          </p:cNvCxnSpPr>
          <p:nvPr/>
        </p:nvCxnSpPr>
        <p:spPr>
          <a:xfrm flipH="1" flipV="1">
            <a:off x="7544999" y="2548498"/>
            <a:ext cx="1060640" cy="1405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CB2D5F-E324-42C9-84BA-617FC6173ED8}"/>
              </a:ext>
            </a:extLst>
          </p:cNvPr>
          <p:cNvCxnSpPr>
            <a:cxnSpLocks/>
          </p:cNvCxnSpPr>
          <p:nvPr/>
        </p:nvCxnSpPr>
        <p:spPr>
          <a:xfrm flipV="1">
            <a:off x="5679969" y="2514735"/>
            <a:ext cx="1257881" cy="13722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A763DE-7B89-4371-BF64-E57617B7E2F5}"/>
              </a:ext>
            </a:extLst>
          </p:cNvPr>
          <p:cNvSpPr txBox="1"/>
          <p:nvPr/>
        </p:nvSpPr>
        <p:spPr>
          <a:xfrm>
            <a:off x="191783" y="1483137"/>
            <a:ext cx="1819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Interface </a:t>
            </a:r>
          </a:p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(header files)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BE94B3-7408-45CA-A491-51942AC930C6}"/>
              </a:ext>
            </a:extLst>
          </p:cNvPr>
          <p:cNvSpPr txBox="1"/>
          <p:nvPr/>
        </p:nvSpPr>
        <p:spPr>
          <a:xfrm>
            <a:off x="13464" y="3758285"/>
            <a:ext cx="217636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algn="ctr"/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 (source files)</a:t>
            </a:r>
          </a:p>
          <a:p>
            <a:pPr algn="ctr"/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both iterative and</a:t>
            </a:r>
          </a:p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recursive solutions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071CBB-3F17-434C-8194-568BD716B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77160"/>
            <a:ext cx="2565358" cy="970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A7FD8-E247-4360-8B3A-A3228E07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71" y="4033371"/>
            <a:ext cx="238237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6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49E02-3D89-4318-BEC3-68E781C4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3F000-3C9C-446B-AE91-782B0A5D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CPSC 131  T. L. Bettens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4B6F0-AABF-4584-9B81-9FCAEAE5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0778-D8E2-4E97-B7E5-02EA3F4B7C6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4F110C-FBC4-4851-94D7-C71EF3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the Binary Tree Abstract Data Type </a:t>
            </a:r>
            <a:br>
              <a:rPr lang="en-US" dirty="0"/>
            </a:br>
            <a:r>
              <a:rPr lang="en-US" dirty="0"/>
              <a:t>Complexity Analysis (1)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8B86D1-D1B3-4DA3-BEEF-CAADFF776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90497"/>
              </p:ext>
            </p:extLst>
          </p:nvPr>
        </p:nvGraphicFramePr>
        <p:xfrm>
          <a:off x="152400" y="1524000"/>
          <a:ext cx="11887202" cy="46482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08313015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317405165"/>
                    </a:ext>
                  </a:extLst>
                </a:gridCol>
                <a:gridCol w="4572002">
                  <a:extLst>
                    <a:ext uri="{9D8B030D-6E8A-4147-A177-3AD203B41FA5}">
                      <a16:colId xmlns:a16="http://schemas.microsoft.com/office/drawing/2014/main" val="840405651"/>
                    </a:ext>
                  </a:extLst>
                </a:gridCol>
              </a:tblGrid>
              <a:tr h="943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</a:rPr>
                        <a:t>Function</a:t>
                      </a:r>
                      <a:endParaRPr lang="en-US" sz="2400" b="1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Analysis – std::map&lt;K, V&gt;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(binary tree, no duplicates)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Analysis – std::multimap&lt;K, V&gt;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400" dirty="0">
                          <a:effectLst/>
                        </a:rPr>
                        <a:t>(binary tree, yes duplicates)</a:t>
                      </a:r>
                      <a:endParaRPr lang="en-US" sz="2800" b="0" i="1" dirty="0">
                        <a:effectLst/>
                        <a:latin typeface="&amp;quot"/>
                      </a:endParaRP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68566759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at()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operator[]</a:t>
                      </a:r>
                      <a:endParaRPr lang="en-US" sz="2000" dirty="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log</a:t>
                      </a:r>
                      <a:r>
                        <a:rPr lang="en-US" sz="2000" baseline="-25000" dirty="0" err="1">
                          <a:effectLst/>
                          <a:latin typeface="+mn-lt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n)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4021672245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size() </a:t>
                      </a:r>
                      <a:endParaRPr lang="en-US" sz="200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O(n)   </a:t>
                      </a:r>
                      <a:r>
                        <a:rPr lang="en-US" sz="2000" dirty="0">
                          <a:effectLst/>
                        </a:rPr>
                        <a:t>std::</a:t>
                      </a:r>
                      <a:r>
                        <a:rPr lang="en-US" sz="2000" dirty="0" err="1">
                          <a:effectLst/>
                        </a:rPr>
                        <a:t>forward_list</a:t>
                      </a:r>
                      <a:r>
                        <a:rPr lang="en-US" sz="2000" dirty="0">
                          <a:effectLst/>
                        </a:rPr>
                        <a:t>&lt;T&gt; 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calculates size on demand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effectLst/>
                          <a:latin typeface="+mn-lt"/>
                        </a:rPr>
                        <a:t>O(1)   if size maintained, as in </a:t>
                      </a:r>
                      <a:r>
                        <a:rPr lang="en-US" sz="2000" i="1" dirty="0" err="1">
                          <a:effectLst/>
                          <a:latin typeface="+mn-lt"/>
                        </a:rPr>
                        <a:t>zyBook</a:t>
                      </a:r>
                      <a:endParaRPr lang="en-US" sz="2000" i="1" dirty="0">
                        <a:effectLst/>
                        <a:latin typeface="+mn-lt"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519630649"/>
                  </a:ext>
                </a:extLst>
              </a:tr>
              <a:tr h="824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empty()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O(1)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2053293165"/>
                  </a:ext>
                </a:extLst>
              </a:tr>
              <a:tr h="1231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u="none" strike="noStrike">
                          <a:effectLst/>
                        </a:rPr>
                        <a:t>clear()</a:t>
                      </a:r>
                      <a:endParaRPr lang="en-US" sz="2000">
                        <a:effectLst/>
                      </a:endParaRP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O(n)   All elements are destroyed and size set to zero</a:t>
                      </a:r>
                    </a:p>
                  </a:txBody>
                  <a:tcPr marL="3681" marR="3681" marT="3681" marB="368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tabLst>
                          <a:tab pos="6400800" algn="r"/>
                        </a:tabLst>
                      </a:pPr>
                      <a:r>
                        <a:rPr lang="en-US" sz="200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same</a:t>
                      </a:r>
                    </a:p>
                  </a:txBody>
                  <a:tcPr marL="3681" marR="3681" marT="3681" marB="3681" anchor="ctr"/>
                </a:tc>
                <a:extLst>
                  <a:ext uri="{0D108BD9-81ED-4DB2-BD59-A6C34878D82A}">
                    <a16:rowId xmlns:a16="http://schemas.microsoft.com/office/drawing/2014/main" val="174394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5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1496</Words>
  <Application>Microsoft Office PowerPoint</Application>
  <PresentationFormat>Widescreen</PresentationFormat>
  <Paragraphs>240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&amp;quot</vt:lpstr>
      <vt:lpstr>Arial</vt:lpstr>
      <vt:lpstr>Calibri</vt:lpstr>
      <vt:lpstr>Courier New</vt:lpstr>
      <vt:lpstr>Office Theme</vt:lpstr>
      <vt:lpstr>CPSC 131 – Data Structures</vt:lpstr>
      <vt:lpstr>Problem: How to Create a Dictionary?</vt:lpstr>
      <vt:lpstr>Concepts &amp; Interface</vt:lpstr>
      <vt:lpstr>Associative Containers</vt:lpstr>
      <vt:lpstr>Associative Arrays</vt:lpstr>
      <vt:lpstr>Abilities of Maps and Multimaps</vt:lpstr>
      <vt:lpstr>Tree Abstract Data Type </vt:lpstr>
      <vt:lpstr>BST Implementation Example</vt:lpstr>
      <vt:lpstr>Analysis of the Binary Tree Abstract Data Type  Complexity Analysis (1)</vt:lpstr>
      <vt:lpstr>Analysis of the Vector Abstract Data Type  Complexity Analysis (2)</vt:lpstr>
      <vt:lpstr>Analysis of the Vector Abstract Data Type  Complexity Analysis (3)</vt:lpstr>
      <vt:lpstr>Analysis of the Vector Abstract Data Type  Complexity Analysis (4)</vt:lpstr>
      <vt:lpstr>Analysis of the Vector Abstract Data Type  Complexity Analysis (5)</vt:lpstr>
    </vt:vector>
  </TitlesOfParts>
  <Company>California State University, Fullerton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Thomas Bettens</cp:lastModifiedBy>
  <cp:revision>345</cp:revision>
  <cp:lastPrinted>2019-01-29T19:42:43Z</cp:lastPrinted>
  <dcterms:created xsi:type="dcterms:W3CDTF">2011-10-03T21:31:14Z</dcterms:created>
  <dcterms:modified xsi:type="dcterms:W3CDTF">2020-10-24T18:57:27Z</dcterms:modified>
</cp:coreProperties>
</file>