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81" r:id="rId2"/>
    <p:sldId id="319" r:id="rId3"/>
    <p:sldId id="390" r:id="rId4"/>
    <p:sldId id="428" r:id="rId5"/>
    <p:sldId id="389" r:id="rId6"/>
    <p:sldId id="361" r:id="rId7"/>
    <p:sldId id="393" r:id="rId8"/>
    <p:sldId id="363" r:id="rId9"/>
    <p:sldId id="391" r:id="rId10"/>
    <p:sldId id="392" r:id="rId11"/>
    <p:sldId id="295" r:id="rId12"/>
    <p:sldId id="364" r:id="rId13"/>
    <p:sldId id="365" r:id="rId14"/>
    <p:sldId id="367" r:id="rId15"/>
    <p:sldId id="394" r:id="rId16"/>
    <p:sldId id="397" r:id="rId17"/>
    <p:sldId id="398" r:id="rId18"/>
    <p:sldId id="430" r:id="rId19"/>
    <p:sldId id="399" r:id="rId20"/>
    <p:sldId id="400" r:id="rId21"/>
    <p:sldId id="401" r:id="rId22"/>
    <p:sldId id="402" r:id="rId23"/>
    <p:sldId id="421" r:id="rId24"/>
    <p:sldId id="422" r:id="rId25"/>
    <p:sldId id="423" r:id="rId26"/>
    <p:sldId id="424" r:id="rId27"/>
    <p:sldId id="425" r:id="rId28"/>
    <p:sldId id="403" r:id="rId29"/>
    <p:sldId id="408" r:id="rId30"/>
    <p:sldId id="409" r:id="rId31"/>
    <p:sldId id="426" r:id="rId32"/>
    <p:sldId id="427" r:id="rId33"/>
    <p:sldId id="404" r:id="rId34"/>
    <p:sldId id="405" r:id="rId35"/>
    <p:sldId id="406" r:id="rId36"/>
    <p:sldId id="407" r:id="rId37"/>
    <p:sldId id="41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65"/>
  </p:normalViewPr>
  <p:slideViewPr>
    <p:cSldViewPr snapToGrid="0" snapToObjects="1">
      <p:cViewPr varScale="1">
        <p:scale>
          <a:sx n="90" d="100"/>
          <a:sy n="90" d="100"/>
        </p:scale>
        <p:origin x="232" y="46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4CD8D-9737-4748-B3F4-A5E74ECB7F0E}" type="datetimeFigureOut">
              <a:rPr lang="en-US" smtClean="0"/>
              <a:t>11/25/18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36A7F-4D66-4841-95B1-25FBC199172F}" type="slidenum">
              <a:rPr lang="en-US" smtClean="0"/>
              <a:t>‹#›</a:t>
            </a:fld>
            <a:endParaRPr lang="en-US" dirty="0"/>
          </a:p>
        </p:txBody>
      </p:sp>
    </p:spTree>
    <p:extLst>
      <p:ext uri="{BB962C8B-B14F-4D97-AF65-F5344CB8AC3E}">
        <p14:creationId xmlns:p14="http://schemas.microsoft.com/office/powerpoint/2010/main" val="14218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236A7F-4D66-4841-95B1-25FBC199172F}" type="slidenum">
              <a:rPr lang="en-US" smtClean="0"/>
              <a:t>2</a:t>
            </a:fld>
            <a:endParaRPr lang="en-US" dirty="0"/>
          </a:p>
        </p:txBody>
      </p:sp>
    </p:spTree>
    <p:extLst>
      <p:ext uri="{BB962C8B-B14F-4D97-AF65-F5344CB8AC3E}">
        <p14:creationId xmlns:p14="http://schemas.microsoft.com/office/powerpoint/2010/main" val="212985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236A7F-4D66-4841-95B1-25FBC199172F}" type="slidenum">
              <a:rPr lang="en-US" smtClean="0"/>
              <a:t>3</a:t>
            </a:fld>
            <a:endParaRPr lang="en-US" dirty="0"/>
          </a:p>
        </p:txBody>
      </p:sp>
    </p:spTree>
    <p:extLst>
      <p:ext uri="{BB962C8B-B14F-4D97-AF65-F5344CB8AC3E}">
        <p14:creationId xmlns:p14="http://schemas.microsoft.com/office/powerpoint/2010/main" val="828214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236A7F-4D66-4841-95B1-25FBC199172F}" type="slidenum">
              <a:rPr lang="en-US" smtClean="0"/>
              <a:t>4</a:t>
            </a:fld>
            <a:endParaRPr lang="en-US" dirty="0"/>
          </a:p>
        </p:txBody>
      </p:sp>
    </p:spTree>
    <p:extLst>
      <p:ext uri="{BB962C8B-B14F-4D97-AF65-F5344CB8AC3E}">
        <p14:creationId xmlns:p14="http://schemas.microsoft.com/office/powerpoint/2010/main" val="198041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236A7F-4D66-4841-95B1-25FBC199172F}" type="slidenum">
              <a:rPr lang="en-US" smtClean="0"/>
              <a:t>5</a:t>
            </a:fld>
            <a:endParaRPr lang="en-US" dirty="0"/>
          </a:p>
        </p:txBody>
      </p:sp>
    </p:spTree>
    <p:extLst>
      <p:ext uri="{BB962C8B-B14F-4D97-AF65-F5344CB8AC3E}">
        <p14:creationId xmlns:p14="http://schemas.microsoft.com/office/powerpoint/2010/main" val="99088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236A7F-4D66-4841-95B1-25FBC199172F}" type="slidenum">
              <a:rPr lang="en-US" smtClean="0"/>
              <a:t>32</a:t>
            </a:fld>
            <a:endParaRPr lang="en-US" dirty="0"/>
          </a:p>
        </p:txBody>
      </p:sp>
    </p:spTree>
    <p:extLst>
      <p:ext uri="{BB962C8B-B14F-4D97-AF65-F5344CB8AC3E}">
        <p14:creationId xmlns:p14="http://schemas.microsoft.com/office/powerpoint/2010/main" val="52687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204501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25303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48596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6689"/>
            <a:ext cx="10515600" cy="5760274"/>
          </a:xfrm>
        </p:spPr>
        <p:txBody>
          <a:bodyPr>
            <a:normAutofit/>
          </a:bodyPr>
          <a:lstStyle>
            <a:lvl1pPr marL="0" indent="0">
              <a:lnSpc>
                <a:spcPct val="100000"/>
              </a:lnSpc>
              <a:spcBef>
                <a:spcPts val="0"/>
              </a:spcBef>
              <a:spcAft>
                <a:spcPts val="600"/>
              </a:spcAft>
              <a:buFontTx/>
              <a:buNone/>
              <a:tabLst>
                <a:tab pos="449263" algn="l"/>
                <a:tab pos="911225" algn="l"/>
                <a:tab pos="1362075" algn="l"/>
                <a:tab pos="1824038" algn="l"/>
                <a:tab pos="2284413" algn="l"/>
                <a:tab pos="2735263" algn="l"/>
                <a:tab pos="3197225" algn="l"/>
                <a:tab pos="3648075" algn="l"/>
                <a:tab pos="4051300" algn="l"/>
                <a:tab pos="4570413" algn="l"/>
              </a:tabLst>
              <a:defRPr sz="1800">
                <a:latin typeface="Menlo" charset="0"/>
                <a:ea typeface="Menlo" charset="0"/>
                <a:cs typeface="Menlo" charset="0"/>
              </a:defRPr>
            </a:lvl1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6454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31860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14631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9601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68678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87573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80119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9D78E-09F4-F140-94DD-B1BF24CAC419}" type="datetimeFigureOut">
              <a:rPr lang="en-US" smtClean="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6E42E3-AC3B-0345-9C2D-F3CA922DE721}" type="slidenum">
              <a:rPr lang="en-US" smtClean="0"/>
              <a:t>‹#›</a:t>
            </a:fld>
            <a:endParaRPr lang="en-US" dirty="0"/>
          </a:p>
        </p:txBody>
      </p:sp>
    </p:spTree>
    <p:extLst>
      <p:ext uri="{BB962C8B-B14F-4D97-AF65-F5344CB8AC3E}">
        <p14:creationId xmlns:p14="http://schemas.microsoft.com/office/powerpoint/2010/main" val="18384749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9D78E-09F4-F140-94DD-B1BF24CAC419}" type="datetimeFigureOut">
              <a:rPr lang="en-US" smtClean="0"/>
              <a:t>11/25/18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E42E3-AC3B-0345-9C2D-F3CA922DE721}" type="slidenum">
              <a:rPr lang="en-US" smtClean="0"/>
              <a:t>‹#›</a:t>
            </a:fld>
            <a:endParaRPr lang="en-US" dirty="0"/>
          </a:p>
        </p:txBody>
      </p:sp>
    </p:spTree>
    <p:extLst>
      <p:ext uri="{BB962C8B-B14F-4D97-AF65-F5344CB8AC3E}">
        <p14:creationId xmlns:p14="http://schemas.microsoft.com/office/powerpoint/2010/main" val="1955051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140" y="2471738"/>
            <a:ext cx="9144000" cy="1028700"/>
          </a:xfrm>
        </p:spPr>
        <p:txBody>
          <a:bodyPr>
            <a:normAutofit/>
          </a:bodyPr>
          <a:lstStyle/>
          <a:p>
            <a:r>
              <a:rPr lang="en-US" b="1" dirty="0" smtClean="0">
                <a:latin typeface="+mn-lt"/>
              </a:rPr>
              <a:t>Graphs</a:t>
            </a:r>
            <a:endParaRPr lang="en-US" b="1" dirty="0">
              <a:latin typeface="+mn-lt"/>
            </a:endParaRPr>
          </a:p>
        </p:txBody>
      </p:sp>
    </p:spTree>
    <p:extLst>
      <p:ext uri="{BB962C8B-B14F-4D97-AF65-F5344CB8AC3E}">
        <p14:creationId xmlns:p14="http://schemas.microsoft.com/office/powerpoint/2010/main" val="10577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5600" y="5469467"/>
            <a:ext cx="7137082" cy="461665"/>
          </a:xfrm>
          <a:prstGeom prst="rect">
            <a:avLst/>
          </a:prstGeom>
          <a:noFill/>
        </p:spPr>
        <p:txBody>
          <a:bodyPr wrap="none" rtlCol="0">
            <a:spAutoFit/>
          </a:bodyPr>
          <a:lstStyle/>
          <a:p>
            <a:r>
              <a:rPr lang="en-US" sz="2400" dirty="0" smtClean="0"/>
              <a:t>The best path isn’t the shortest one, it’s the fastest one.</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122" y="952500"/>
            <a:ext cx="5666893" cy="3280833"/>
          </a:xfrm>
          <a:prstGeom prst="rect">
            <a:avLst/>
          </a:prstGeom>
        </p:spPr>
      </p:pic>
    </p:spTree>
    <p:extLst>
      <p:ext uri="{BB962C8B-B14F-4D97-AF65-F5344CB8AC3E}">
        <p14:creationId xmlns:p14="http://schemas.microsoft.com/office/powerpoint/2010/main" val="6437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34359"/>
          </a:xfrm>
        </p:spPr>
        <p:txBody>
          <a:bodyPr>
            <a:normAutofit/>
          </a:bodyPr>
          <a:lstStyle/>
          <a:p>
            <a:pPr algn="ctr"/>
            <a:r>
              <a:rPr lang="en-US" dirty="0" smtClean="0"/>
              <a:t>A Project Plan Example</a:t>
            </a:r>
            <a:endParaRPr lang="en-US" dirty="0"/>
          </a:p>
        </p:txBody>
      </p:sp>
    </p:spTree>
    <p:extLst>
      <p:ext uri="{BB962C8B-B14F-4D97-AF65-F5344CB8AC3E}">
        <p14:creationId xmlns:p14="http://schemas.microsoft.com/office/powerpoint/2010/main" val="1542471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394" y="1519767"/>
            <a:ext cx="9867427" cy="2611966"/>
          </a:xfrm>
          <a:prstGeom prst="rect">
            <a:avLst/>
          </a:prstGeom>
        </p:spPr>
      </p:pic>
      <p:sp>
        <p:nvSpPr>
          <p:cNvPr id="4" name="TextBox 3"/>
          <p:cNvSpPr txBox="1"/>
          <p:nvPr/>
        </p:nvSpPr>
        <p:spPr>
          <a:xfrm>
            <a:off x="1998133" y="4910667"/>
            <a:ext cx="8667950" cy="1200329"/>
          </a:xfrm>
          <a:prstGeom prst="rect">
            <a:avLst/>
          </a:prstGeom>
          <a:noFill/>
        </p:spPr>
        <p:txBody>
          <a:bodyPr wrap="none" rtlCol="0">
            <a:spAutoFit/>
          </a:bodyPr>
          <a:lstStyle/>
          <a:p>
            <a:r>
              <a:rPr lang="en-US" sz="2400" dirty="0" smtClean="0"/>
              <a:t>A project precedence network, also known as a Critical Path Chart.</a:t>
            </a:r>
          </a:p>
          <a:p>
            <a:r>
              <a:rPr lang="en-US" sz="2400" dirty="0" smtClean="0"/>
              <a:t>What’s the longest path through the project, which determines how</a:t>
            </a:r>
          </a:p>
          <a:p>
            <a:r>
              <a:rPr lang="en-US" sz="2400" dirty="0" smtClean="0"/>
              <a:t>long the project will take and what the most important tasks are?</a:t>
            </a:r>
            <a:endParaRPr lang="en-US" sz="2400" dirty="0"/>
          </a:p>
        </p:txBody>
      </p:sp>
    </p:spTree>
    <p:extLst>
      <p:ext uri="{BB962C8B-B14F-4D97-AF65-F5344CB8AC3E}">
        <p14:creationId xmlns:p14="http://schemas.microsoft.com/office/powerpoint/2010/main" val="7700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65" y="1418167"/>
            <a:ext cx="10123312" cy="2679700"/>
          </a:xfrm>
          <a:prstGeom prst="rect">
            <a:avLst/>
          </a:prstGeom>
        </p:spPr>
      </p:pic>
      <p:sp>
        <p:nvSpPr>
          <p:cNvPr id="4" name="TextBox 3"/>
          <p:cNvSpPr txBox="1"/>
          <p:nvPr/>
        </p:nvSpPr>
        <p:spPr>
          <a:xfrm>
            <a:off x="1744133" y="5537200"/>
            <a:ext cx="7818615" cy="461665"/>
          </a:xfrm>
          <a:prstGeom prst="rect">
            <a:avLst/>
          </a:prstGeom>
          <a:noFill/>
        </p:spPr>
        <p:txBody>
          <a:bodyPr wrap="none" rtlCol="0">
            <a:spAutoFit/>
          </a:bodyPr>
          <a:lstStyle/>
          <a:p>
            <a:r>
              <a:rPr lang="en-US" sz="2400" dirty="0" smtClean="0"/>
              <a:t>The Critical Path </a:t>
            </a:r>
            <a:r>
              <a:rPr lang="en-US" sz="2400" dirty="0"/>
              <a:t>C</a:t>
            </a:r>
            <a:r>
              <a:rPr lang="en-US" sz="2400" dirty="0" smtClean="0"/>
              <a:t>hart, with the duration of each task shown.</a:t>
            </a:r>
            <a:endParaRPr lang="en-US" sz="2400" dirty="0"/>
          </a:p>
        </p:txBody>
      </p:sp>
    </p:spTree>
    <p:extLst>
      <p:ext uri="{BB962C8B-B14F-4D97-AF65-F5344CB8AC3E}">
        <p14:creationId xmlns:p14="http://schemas.microsoft.com/office/powerpoint/2010/main" val="29465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8267" y="3843866"/>
            <a:ext cx="10210799" cy="2308324"/>
          </a:xfrm>
          <a:prstGeom prst="rect">
            <a:avLst/>
          </a:prstGeom>
          <a:noFill/>
        </p:spPr>
        <p:txBody>
          <a:bodyPr wrap="square" rtlCol="0">
            <a:spAutoFit/>
          </a:bodyPr>
          <a:lstStyle/>
          <a:p>
            <a:pPr marL="285750" indent="-285750">
              <a:buFont typeface="Arial" charset="0"/>
              <a:buChar char="•"/>
            </a:pPr>
            <a:r>
              <a:rPr lang="en-US" sz="2400" dirty="0" smtClean="0"/>
              <a:t>The </a:t>
            </a:r>
            <a:r>
              <a:rPr lang="en-US" sz="2400" dirty="0"/>
              <a:t>Critical Path Chart, with the critical path shown. The project will take 24 days, if nothing </a:t>
            </a:r>
            <a:r>
              <a:rPr lang="en-US" sz="2400" dirty="0" smtClean="0"/>
              <a:t>goes wrong</a:t>
            </a:r>
            <a:r>
              <a:rPr lang="en-US" sz="2400" dirty="0"/>
              <a:t>.</a:t>
            </a:r>
          </a:p>
          <a:p>
            <a:pPr marL="285750" indent="-285750">
              <a:buFont typeface="Arial" charset="0"/>
              <a:buChar char="•"/>
            </a:pPr>
            <a:r>
              <a:rPr lang="en-US" sz="2400" dirty="0"/>
              <a:t>Tasks A, B, E, G, H, and I are on the critical path; if any one of them is delayed, the </a:t>
            </a:r>
            <a:r>
              <a:rPr lang="en-US" sz="2400" dirty="0" smtClean="0"/>
              <a:t>project will </a:t>
            </a:r>
            <a:r>
              <a:rPr lang="en-US" sz="2400" dirty="0"/>
              <a:t>finish </a:t>
            </a:r>
            <a:r>
              <a:rPr lang="en-US" sz="2400" dirty="0" smtClean="0"/>
              <a:t>late. They need careful watching.</a:t>
            </a:r>
          </a:p>
          <a:p>
            <a:pPr marL="285750" indent="-285750">
              <a:buFont typeface="Arial" charset="0"/>
              <a:buChar char="•"/>
            </a:pPr>
            <a:r>
              <a:rPr lang="en-US" sz="2400" dirty="0" smtClean="0"/>
              <a:t>Tasks C, D, and F aren’t critical; they can slip without jeopardizing the project. Resources could be diverted to help critical tasks.</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282700"/>
            <a:ext cx="7772400" cy="2057400"/>
          </a:xfrm>
          <a:prstGeom prst="rect">
            <a:avLst/>
          </a:prstGeom>
        </p:spPr>
      </p:pic>
    </p:spTree>
    <p:extLst>
      <p:ext uri="{BB962C8B-B14F-4D97-AF65-F5344CB8AC3E}">
        <p14:creationId xmlns:p14="http://schemas.microsoft.com/office/powerpoint/2010/main" val="690603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14638"/>
            <a:ext cx="10515600" cy="929459"/>
          </a:xfrm>
        </p:spPr>
        <p:txBody>
          <a:bodyPr>
            <a:normAutofit/>
          </a:bodyPr>
          <a:lstStyle/>
          <a:p>
            <a:pPr algn="ctr"/>
            <a:r>
              <a:rPr lang="en-US" dirty="0" smtClean="0">
                <a:latin typeface="+mn-lt"/>
              </a:rPr>
              <a:t>Data Structures for Graphs</a:t>
            </a:r>
            <a:endParaRPr lang="en-US" dirty="0">
              <a:latin typeface="+mn-lt"/>
            </a:endParaRPr>
          </a:p>
        </p:txBody>
      </p:sp>
    </p:spTree>
    <p:extLst>
      <p:ext uri="{BB962C8B-B14F-4D97-AF65-F5344CB8AC3E}">
        <p14:creationId xmlns:p14="http://schemas.microsoft.com/office/powerpoint/2010/main" val="74755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7983" y="621243"/>
            <a:ext cx="6945842" cy="1693332"/>
          </a:xfrm>
        </p:spPr>
        <p:txBody>
          <a:bodyPr>
            <a:normAutofit/>
          </a:bodyPr>
          <a:lstStyle/>
          <a:p>
            <a:r>
              <a:rPr lang="en-US" sz="3200" dirty="0">
                <a:solidFill>
                  <a:schemeClr val="tx1"/>
                </a:solidFill>
              </a:rPr>
              <a:t>A</a:t>
            </a:r>
            <a:r>
              <a:rPr lang="en-US" sz="3200" dirty="0" smtClean="0">
                <a:solidFill>
                  <a:schemeClr val="tx1"/>
                </a:solidFill>
              </a:rPr>
              <a:t>djacency List</a:t>
            </a:r>
          </a:p>
          <a:p>
            <a:pPr marL="457200" indent="-457200">
              <a:buFont typeface="Arial" charset="0"/>
              <a:buChar char="•"/>
            </a:pPr>
            <a:r>
              <a:rPr lang="en-US" dirty="0" smtClean="0">
                <a:solidFill>
                  <a:schemeClr val="tx1"/>
                </a:solidFill>
              </a:rPr>
              <a:t>Compact, usually sparse</a:t>
            </a:r>
          </a:p>
          <a:p>
            <a:pPr marL="457200" indent="-457200">
              <a:buFont typeface="Arial" charset="0"/>
              <a:buChar char="•"/>
            </a:pPr>
            <a:r>
              <a:rPr lang="en-US" dirty="0" smtClean="0">
                <a:solidFill>
                  <a:schemeClr val="tx1"/>
                </a:solidFill>
              </a:rPr>
              <a:t>Determining adjacency of neighbors can be slow</a:t>
            </a:r>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263" y="2593980"/>
            <a:ext cx="5029200" cy="3547872"/>
          </a:xfrm>
          <a:prstGeom prst="rect">
            <a:avLst/>
          </a:prstGeom>
        </p:spPr>
      </p:pic>
    </p:spTree>
    <p:extLst>
      <p:ext uri="{BB962C8B-B14F-4D97-AF65-F5344CB8AC3E}">
        <p14:creationId xmlns:p14="http://schemas.microsoft.com/office/powerpoint/2010/main" val="67887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0112" y="492919"/>
            <a:ext cx="6149975" cy="1864519"/>
          </a:xfrm>
        </p:spPr>
        <p:txBody>
          <a:bodyPr/>
          <a:lstStyle/>
          <a:p>
            <a:r>
              <a:rPr lang="en-US" sz="3200" dirty="0">
                <a:solidFill>
                  <a:schemeClr val="tx1"/>
                </a:solidFill>
              </a:rPr>
              <a:t>A</a:t>
            </a:r>
            <a:r>
              <a:rPr lang="en-US" sz="3200" dirty="0" smtClean="0">
                <a:solidFill>
                  <a:schemeClr val="tx1"/>
                </a:solidFill>
              </a:rPr>
              <a:t>djacency Matrix</a:t>
            </a:r>
            <a:endParaRPr lang="en-US" sz="3200" dirty="0">
              <a:solidFill>
                <a:schemeClr val="tx1"/>
              </a:solidFill>
            </a:endParaRPr>
          </a:p>
          <a:p>
            <a:pPr marL="342900" indent="-342900">
              <a:buFont typeface="Arial" charset="0"/>
              <a:buChar char="•"/>
            </a:pPr>
            <a:r>
              <a:rPr lang="en-US" dirty="0" smtClean="0">
                <a:solidFill>
                  <a:schemeClr val="tx1"/>
                </a:solidFill>
              </a:rPr>
              <a:t>Quick determination of neighbors</a:t>
            </a:r>
          </a:p>
          <a:p>
            <a:pPr marL="342900" indent="-342900">
              <a:buFont typeface="Arial" charset="0"/>
              <a:buChar char="•"/>
            </a:pPr>
            <a:r>
              <a:rPr lang="en-US" dirty="0" smtClean="0">
                <a:solidFill>
                  <a:schemeClr val="tx1"/>
                </a:solidFill>
              </a:rPr>
              <a:t>Uses considerable memory</a:t>
            </a:r>
          </a:p>
          <a:p>
            <a:pPr marL="342900" indent="-342900">
              <a:buFont typeface="Arial" charset="0"/>
              <a:buChar char="•"/>
            </a:pPr>
            <a:endParaRPr lang="en-US" dirty="0">
              <a:solidFill>
                <a:schemeClr val="tx1"/>
              </a:solidFill>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63" y="2557462"/>
            <a:ext cx="4230624" cy="3657600"/>
          </a:xfrm>
          <a:prstGeom prst="rect">
            <a:avLst/>
          </a:prstGeom>
        </p:spPr>
      </p:pic>
    </p:spTree>
    <p:extLst>
      <p:ext uri="{BB962C8B-B14F-4D97-AF65-F5344CB8AC3E}">
        <p14:creationId xmlns:p14="http://schemas.microsoft.com/office/powerpoint/2010/main" val="66646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0112" y="492919"/>
            <a:ext cx="8858251" cy="3664744"/>
          </a:xfrm>
        </p:spPr>
        <p:txBody>
          <a:bodyPr>
            <a:normAutofit/>
          </a:bodyPr>
          <a:lstStyle/>
          <a:p>
            <a:r>
              <a:rPr lang="en-US" sz="3200" dirty="0" smtClean="0">
                <a:solidFill>
                  <a:schemeClr val="tx1"/>
                </a:solidFill>
              </a:rPr>
              <a:t>Edge Data</a:t>
            </a:r>
            <a:endParaRPr lang="en-US" sz="3200" dirty="0">
              <a:solidFill>
                <a:schemeClr val="tx1"/>
              </a:solidFill>
            </a:endParaRPr>
          </a:p>
          <a:p>
            <a:pPr marL="342900" indent="-342900">
              <a:buFont typeface="Arial" charset="0"/>
              <a:buChar char="•"/>
            </a:pPr>
            <a:r>
              <a:rPr lang="en-US" dirty="0" smtClean="0">
                <a:solidFill>
                  <a:schemeClr val="tx1"/>
                </a:solidFill>
              </a:rPr>
              <a:t>Examples:</a:t>
            </a:r>
          </a:p>
          <a:p>
            <a:pPr marL="800100" lvl="1" indent="-342900">
              <a:buFont typeface="Arial" charset="0"/>
              <a:buChar char="•"/>
            </a:pPr>
            <a:r>
              <a:rPr lang="en-US" dirty="0" smtClean="0">
                <a:solidFill>
                  <a:schemeClr val="tx1"/>
                </a:solidFill>
              </a:rPr>
              <a:t>Computer network: link costs</a:t>
            </a:r>
          </a:p>
          <a:p>
            <a:pPr marL="800100" lvl="1" indent="-342900">
              <a:buFont typeface="Arial" charset="0"/>
              <a:buChar char="•"/>
            </a:pPr>
            <a:r>
              <a:rPr lang="en-US" dirty="0" smtClean="0">
                <a:solidFill>
                  <a:schemeClr val="tx1"/>
                </a:solidFill>
              </a:rPr>
              <a:t>Flight network: airline and flight number</a:t>
            </a:r>
          </a:p>
          <a:p>
            <a:pPr marL="800100" lvl="1" indent="-342900">
              <a:buFont typeface="Arial" charset="0"/>
              <a:buChar char="•"/>
            </a:pPr>
            <a:r>
              <a:rPr lang="en-US" dirty="0" smtClean="0">
                <a:solidFill>
                  <a:schemeClr val="tx1"/>
                </a:solidFill>
              </a:rPr>
              <a:t>Project plan: task names and durations</a:t>
            </a:r>
          </a:p>
          <a:p>
            <a:pPr marL="342900" indent="-342900">
              <a:buFont typeface="Arial" charset="0"/>
              <a:buChar char="•"/>
            </a:pPr>
            <a:r>
              <a:rPr lang="en-US" dirty="0">
                <a:solidFill>
                  <a:schemeClr val="tx1"/>
                </a:solidFill>
              </a:rPr>
              <a:t>Adjacency </a:t>
            </a:r>
            <a:r>
              <a:rPr lang="en-US" dirty="0" smtClean="0">
                <a:solidFill>
                  <a:schemeClr val="tx1"/>
                </a:solidFill>
              </a:rPr>
              <a:t>list vertices can point to edge data </a:t>
            </a:r>
            <a:r>
              <a:rPr lang="en-US" dirty="0" smtClean="0">
                <a:solidFill>
                  <a:schemeClr val="tx1"/>
                </a:solidFill>
              </a:rPr>
              <a:t>structs</a:t>
            </a:r>
            <a:r>
              <a:rPr lang="en-US" dirty="0" smtClean="0">
                <a:solidFill>
                  <a:schemeClr val="tx1"/>
                </a:solidFill>
              </a:rPr>
              <a:t> containing:</a:t>
            </a:r>
          </a:p>
          <a:p>
            <a:pPr marL="800100" lvl="1" indent="-342900">
              <a:buFont typeface="Arial" charset="0"/>
              <a:buChar char="•"/>
            </a:pPr>
            <a:r>
              <a:rPr lang="en-US" dirty="0" smtClean="0">
                <a:solidFill>
                  <a:schemeClr val="tx1"/>
                </a:solidFill>
              </a:rPr>
              <a:t>Edge data</a:t>
            </a:r>
          </a:p>
          <a:p>
            <a:pPr marL="800100" lvl="1" indent="-342900">
              <a:buFont typeface="Arial" charset="0"/>
              <a:buChar char="•"/>
            </a:pPr>
            <a:r>
              <a:rPr lang="en-US" dirty="0" smtClean="0">
                <a:solidFill>
                  <a:schemeClr val="tx1"/>
                </a:solidFill>
              </a:rPr>
              <a:t>Pointer to neighbor</a:t>
            </a:r>
          </a:p>
          <a:p>
            <a:pPr marL="342900" indent="-342900">
              <a:buFont typeface="Arial" charset="0"/>
              <a:buChar char="•"/>
            </a:pPr>
            <a:r>
              <a:rPr lang="en-US" dirty="0" smtClean="0">
                <a:solidFill>
                  <a:schemeClr val="tx1"/>
                </a:solidFill>
              </a:rPr>
              <a:t>Adjacency matrix cells can point to </a:t>
            </a:r>
            <a:r>
              <a:rPr lang="en-US" dirty="0">
                <a:solidFill>
                  <a:schemeClr val="tx1"/>
                </a:solidFill>
              </a:rPr>
              <a:t>edge data </a:t>
            </a:r>
            <a:r>
              <a:rPr lang="en-US" dirty="0" smtClean="0">
                <a:solidFill>
                  <a:schemeClr val="tx1"/>
                </a:solidFill>
              </a:rPr>
              <a:t>structs</a:t>
            </a:r>
            <a:endParaRPr lang="en-US" dirty="0" smtClean="0">
              <a:solidFill>
                <a:schemeClr val="tx1"/>
              </a:solidFill>
            </a:endParaRPr>
          </a:p>
          <a:p>
            <a:pPr marL="342900" indent="-342900">
              <a:buFont typeface="Arial" charset="0"/>
              <a:buChar char="•"/>
            </a:pPr>
            <a:endParaRPr lang="en-US" dirty="0" smtClean="0">
              <a:solidFill>
                <a:schemeClr val="tx1"/>
              </a:solidFill>
            </a:endParaRPr>
          </a:p>
          <a:p>
            <a:pPr marL="342900" indent="-342900">
              <a:buFont typeface="Arial" charset="0"/>
              <a:buChar char="•"/>
            </a:pPr>
            <a:endParaRPr lang="en-US" dirty="0">
              <a:solidFill>
                <a:schemeClr val="tx1"/>
              </a:solidFill>
            </a:endParaRPr>
          </a:p>
          <a:p>
            <a:endParaRPr lang="en-US" dirty="0"/>
          </a:p>
        </p:txBody>
      </p:sp>
    </p:spTree>
    <p:extLst>
      <p:ext uri="{BB962C8B-B14F-4D97-AF65-F5344CB8AC3E}">
        <p14:creationId xmlns:p14="http://schemas.microsoft.com/office/powerpoint/2010/main" val="29094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814638"/>
            <a:ext cx="10515600" cy="929459"/>
          </a:xfrm>
        </p:spPr>
        <p:txBody>
          <a:bodyPr>
            <a:normAutofit/>
          </a:bodyPr>
          <a:lstStyle/>
          <a:p>
            <a:pPr algn="ctr"/>
            <a:r>
              <a:rPr lang="en-US" dirty="0" smtClean="0">
                <a:latin typeface="+mn-lt"/>
              </a:rPr>
              <a:t>Graph Traversals</a:t>
            </a:r>
            <a:endParaRPr lang="en-US" dirty="0">
              <a:latin typeface="+mn-lt"/>
            </a:endParaRPr>
          </a:p>
        </p:txBody>
      </p:sp>
    </p:spTree>
    <p:extLst>
      <p:ext uri="{BB962C8B-B14F-4D97-AF65-F5344CB8AC3E}">
        <p14:creationId xmlns:p14="http://schemas.microsoft.com/office/powerpoint/2010/main" val="602775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2093" y="827995"/>
            <a:ext cx="10515600" cy="5772830"/>
          </a:xfrm>
        </p:spPr>
        <p:txBody>
          <a:bodyPr>
            <a:normAutofit/>
          </a:bodyPr>
          <a:lstStyle/>
          <a:p>
            <a:r>
              <a:rPr lang="en-US" sz="3200" dirty="0" smtClean="0">
                <a:solidFill>
                  <a:schemeClr val="tx1"/>
                </a:solidFill>
              </a:rPr>
              <a:t>The Graph Data Structure</a:t>
            </a:r>
          </a:p>
          <a:p>
            <a:pPr marL="457200" indent="-457200">
              <a:buFont typeface="Arial" charset="0"/>
              <a:buChar char="•"/>
            </a:pPr>
            <a:r>
              <a:rPr lang="en-US" dirty="0" smtClean="0">
                <a:solidFill>
                  <a:schemeClr val="tx1"/>
                </a:solidFill>
              </a:rPr>
              <a:t>Represents a relationship between pairs of objects</a:t>
            </a:r>
          </a:p>
          <a:p>
            <a:pPr marL="457200" indent="-457200">
              <a:buFont typeface="Arial" charset="0"/>
              <a:buChar char="•"/>
            </a:pPr>
            <a:r>
              <a:rPr lang="en-US" dirty="0" smtClean="0">
                <a:solidFill>
                  <a:schemeClr val="tx1"/>
                </a:solidFill>
              </a:rPr>
              <a:t>A graph is a set of objects—vertices—with pairwise connections between them—edges.</a:t>
            </a:r>
          </a:p>
          <a:p>
            <a:pPr marL="457200" indent="-457200">
              <a:buFont typeface="Arial" charset="0"/>
              <a:buChar char="•"/>
            </a:pPr>
            <a:r>
              <a:rPr lang="en-US" dirty="0" smtClean="0">
                <a:solidFill>
                  <a:schemeClr val="tx1"/>
                </a:solidFill>
              </a:rPr>
              <a:t>It’s not a plot of values on a grid.</a:t>
            </a:r>
          </a:p>
          <a:p>
            <a:pPr marL="457200" indent="-457200">
              <a:buFont typeface="Arial" charset="0"/>
              <a:buChar char="•"/>
            </a:pPr>
            <a:r>
              <a:rPr lang="en-US" dirty="0" smtClean="0">
                <a:solidFill>
                  <a:schemeClr val="tx1"/>
                </a:solidFill>
              </a:rPr>
              <a:t>An alternative notation: </a:t>
            </a:r>
            <a:r>
              <a:rPr lang="en-US" i="1" dirty="0" smtClean="0">
                <a:solidFill>
                  <a:schemeClr val="tx1"/>
                </a:solidFill>
              </a:rPr>
              <a:t>nodes</a:t>
            </a:r>
            <a:r>
              <a:rPr lang="en-US" dirty="0" smtClean="0">
                <a:solidFill>
                  <a:schemeClr val="tx1"/>
                </a:solidFill>
              </a:rPr>
              <a:t> connected by </a:t>
            </a:r>
            <a:r>
              <a:rPr lang="en-US" i="1" dirty="0" smtClean="0">
                <a:solidFill>
                  <a:schemeClr val="tx1"/>
                </a:solidFill>
              </a:rPr>
              <a:t>arcs</a:t>
            </a:r>
            <a:r>
              <a:rPr lang="en-US" dirty="0" smtClean="0">
                <a:solidFill>
                  <a:schemeClr val="tx1"/>
                </a:solidFill>
              </a:rPr>
              <a:t>.</a:t>
            </a:r>
          </a:p>
          <a:p>
            <a:pPr marL="457200" indent="-457200">
              <a:buFont typeface="Arial" charset="0"/>
              <a:buChar char="•"/>
            </a:pPr>
            <a:endParaRPr lang="en-US" dirty="0" smtClean="0">
              <a:solidFill>
                <a:schemeClr val="tx1"/>
              </a:solidFill>
            </a:endParaRPr>
          </a:p>
          <a:p>
            <a:pPr marL="457200" indent="-457200">
              <a:buFont typeface="Arial" charset="0"/>
              <a:buChar char="•"/>
            </a:pP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80" y="3714410"/>
            <a:ext cx="2286000" cy="2286000"/>
          </a:xfrm>
          <a:prstGeom prst="rect">
            <a:avLst/>
          </a:prstGeom>
        </p:spPr>
      </p:pic>
    </p:spTree>
    <p:extLst>
      <p:ext uri="{BB962C8B-B14F-4D97-AF65-F5344CB8AC3E}">
        <p14:creationId xmlns:p14="http://schemas.microsoft.com/office/powerpoint/2010/main" val="385159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7472"/>
            <a:ext cx="10515600" cy="610128"/>
          </a:xfrm>
        </p:spPr>
        <p:txBody>
          <a:bodyPr>
            <a:normAutofit/>
          </a:bodyPr>
          <a:lstStyle/>
          <a:p>
            <a:r>
              <a:rPr lang="en-US" sz="3600" b="1" dirty="0" smtClean="0"/>
              <a:t>Depth-First Traversal</a:t>
            </a:r>
            <a:endParaRPr lang="en-US" sz="3600" b="1" dirty="0"/>
          </a:p>
        </p:txBody>
      </p:sp>
      <p:sp>
        <p:nvSpPr>
          <p:cNvPr id="3" name="TextBox 2"/>
          <p:cNvSpPr txBox="1"/>
          <p:nvPr/>
        </p:nvSpPr>
        <p:spPr>
          <a:xfrm>
            <a:off x="897466" y="1388533"/>
            <a:ext cx="10397067" cy="4893647"/>
          </a:xfrm>
          <a:prstGeom prst="rect">
            <a:avLst/>
          </a:prstGeom>
          <a:noFill/>
        </p:spPr>
        <p:txBody>
          <a:bodyPr wrap="square" rtlCol="0">
            <a:spAutoFit/>
          </a:bodyPr>
          <a:lstStyle/>
          <a:p>
            <a:pPr marL="285750" indent="-285750">
              <a:buFont typeface="Arial" charset="0"/>
              <a:buChar char="•"/>
            </a:pPr>
            <a:r>
              <a:rPr lang="en-US" sz="2400" dirty="0" smtClean="0"/>
              <a:t>For an undirected graph (also works for a directed graph)</a:t>
            </a:r>
          </a:p>
          <a:p>
            <a:pPr marL="285750" indent="-285750">
              <a:buFont typeface="Arial" charset="0"/>
              <a:buChar char="•"/>
            </a:pPr>
            <a:r>
              <a:rPr lang="en-US" sz="2400" dirty="0" smtClean="0"/>
              <a:t>Traversing a labyrinth with a string, a paint can, and a brush</a:t>
            </a:r>
          </a:p>
          <a:p>
            <a:pPr marL="285750" indent="-285750">
              <a:buFont typeface="Arial" charset="0"/>
              <a:buChar char="•"/>
            </a:pPr>
            <a:r>
              <a:rPr lang="en-US" sz="2400" dirty="0" smtClean="0"/>
              <a:t>Pay out the string as we go; it will let us retrace our steps.</a:t>
            </a:r>
          </a:p>
          <a:p>
            <a:pPr marL="285750" indent="-285750">
              <a:buFont typeface="Arial" charset="0"/>
              <a:buChar char="•"/>
            </a:pPr>
            <a:r>
              <a:rPr lang="en-US" sz="2400" dirty="0" smtClean="0"/>
              <a:t>Mark vertices with paint as we visit each one.</a:t>
            </a:r>
          </a:p>
          <a:p>
            <a:pPr marL="285750" indent="-285750">
              <a:buFont typeface="Arial" charset="0"/>
              <a:buChar char="•"/>
            </a:pPr>
            <a:r>
              <a:rPr lang="en-US" sz="2400" dirty="0" smtClean="0"/>
              <a:t>A vertex can have several edges leading to adjacent vertices; we’ll visit each one in turn.</a:t>
            </a:r>
          </a:p>
          <a:p>
            <a:pPr marL="285750" indent="-285750">
              <a:buFont typeface="Arial" charset="0"/>
              <a:buChar char="•"/>
            </a:pPr>
            <a:r>
              <a:rPr lang="en-US" sz="2400" dirty="0"/>
              <a:t>W</a:t>
            </a:r>
            <a:r>
              <a:rPr lang="en-US" sz="2400" dirty="0" smtClean="0"/>
              <a:t>e could arrive at a vertex we’ve already visited; the paint mark will show us that and we’ll back up to the previous vertex.</a:t>
            </a:r>
          </a:p>
          <a:p>
            <a:pPr marL="285750" indent="-285750">
              <a:buFont typeface="Arial" charset="0"/>
              <a:buChar char="•"/>
            </a:pPr>
            <a:r>
              <a:rPr lang="en-US" sz="2400" dirty="0" smtClean="0"/>
              <a:t>When there are no more adjacent vertices that haven’t been visited, we’ll back up one more vertex (following the string back to where we came from)</a:t>
            </a:r>
          </a:p>
          <a:p>
            <a:pPr marL="285750" indent="-285750">
              <a:buFont typeface="Arial" charset="0"/>
              <a:buChar char="•"/>
            </a:pPr>
            <a:r>
              <a:rPr lang="en-US" sz="2400" dirty="0" smtClean="0"/>
              <a:t>As we back up, we’ll look for unvisited adjacent vertices.</a:t>
            </a:r>
          </a:p>
          <a:p>
            <a:pPr marL="285750" indent="-285750">
              <a:buFont typeface="Arial" charset="0"/>
              <a:buChar char="•"/>
            </a:pPr>
            <a:r>
              <a:rPr lang="en-US" sz="2400" dirty="0" smtClean="0"/>
              <a:t>Eventually we’ll arrive back at our starting point, having visited every vertex and every edge.</a:t>
            </a:r>
          </a:p>
        </p:txBody>
      </p:sp>
    </p:spTree>
    <p:extLst>
      <p:ext uri="{BB962C8B-B14F-4D97-AF65-F5344CB8AC3E}">
        <p14:creationId xmlns:p14="http://schemas.microsoft.com/office/powerpoint/2010/main" val="1700165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49" y="5486931"/>
            <a:ext cx="3621617" cy="880004"/>
          </a:xfrm>
        </p:spPr>
        <p:txBody>
          <a:bodyPr/>
          <a:lstStyle/>
          <a:p>
            <a:r>
              <a:rPr lang="en-US" dirty="0" smtClean="0">
                <a:solidFill>
                  <a:schemeClr val="tx1"/>
                </a:solidFill>
              </a:rPr>
              <a:t>A depth-first search starting at vertex A.</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163" y="0"/>
            <a:ext cx="7072313" cy="6858000"/>
          </a:xfrm>
          <a:prstGeom prst="rect">
            <a:avLst/>
          </a:prstGeom>
        </p:spPr>
      </p:pic>
    </p:spTree>
    <p:extLst>
      <p:ext uri="{BB962C8B-B14F-4D97-AF65-F5344CB8AC3E}">
        <p14:creationId xmlns:p14="http://schemas.microsoft.com/office/powerpoint/2010/main" val="2131742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831849" y="5486931"/>
            <a:ext cx="4468814" cy="54239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dirty="0" smtClean="0">
                <a:solidFill>
                  <a:schemeClr val="tx1"/>
                </a:solidFill>
              </a:rPr>
              <a:t>The depth-first search continued.</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657" y="1104900"/>
            <a:ext cx="7315200" cy="3429000"/>
          </a:xfrm>
          <a:prstGeom prst="rect">
            <a:avLst/>
          </a:prstGeom>
        </p:spPr>
      </p:pic>
    </p:spTree>
    <p:extLst>
      <p:ext uri="{BB962C8B-B14F-4D97-AF65-F5344CB8AC3E}">
        <p14:creationId xmlns:p14="http://schemas.microsoft.com/office/powerpoint/2010/main" val="580742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539473"/>
            <a:ext cx="10515600" cy="1490662"/>
          </a:xfrm>
        </p:spPr>
        <p:txBody>
          <a:bodyPr/>
          <a:lstStyle/>
          <a:p>
            <a:pPr algn="ctr"/>
            <a:r>
              <a:rPr lang="en-US" b="1" dirty="0" smtClean="0"/>
              <a:t>C++ Implementation</a:t>
            </a:r>
            <a:endParaRPr lang="en-US" b="1" dirty="0"/>
          </a:p>
        </p:txBody>
      </p:sp>
    </p:spTree>
    <p:extLst>
      <p:ext uri="{BB962C8B-B14F-4D97-AF65-F5344CB8AC3E}">
        <p14:creationId xmlns:p14="http://schemas.microsoft.com/office/powerpoint/2010/main" val="473992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800" y="507998"/>
            <a:ext cx="10955867" cy="4801314"/>
          </a:xfrm>
          <a:prstGeom prst="rect">
            <a:avLst/>
          </a:prstGeom>
          <a:noFill/>
        </p:spPr>
        <p:txBody>
          <a:bodyPr wrap="square" rtlCol="0">
            <a:spAutoFit/>
          </a:bodyPr>
          <a:lstStyle/>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struct	</a:t>
            </a:r>
            <a:r>
              <a:rPr lang="en-US" dirty="0" smtClean="0">
                <a:latin typeface="Menlo" charset="0"/>
                <a:ea typeface="Menlo" charset="0"/>
                <a:cs typeface="Menlo" charset="0"/>
              </a:rPr>
              <a:t>Vertex</a:t>
            </a: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a:t>
            </a:r>
            <a:r>
              <a:rPr lang="en-US" dirty="0">
                <a:latin typeface="Menlo" charset="0"/>
                <a:ea typeface="Menlo" charset="0"/>
                <a:cs typeface="Menlo" charset="0"/>
              </a:rPr>
              <a:t>	Vertex() : mark_(false) { </a:t>
            </a: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bool	mark</a:t>
            </a:r>
            <a:r>
              <a:rPr lang="en-US" dirty="0" smtClean="0">
                <a:latin typeface="Menlo" charset="0"/>
                <a:ea typeface="Menlo" charset="0"/>
                <a:cs typeface="Menlo" charset="0"/>
              </a:rPr>
              <a:t>_;</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a:t>
            </a:r>
            <a:r>
              <a:rPr lang="en-US" dirty="0" smtClean="0">
                <a:latin typeface="Menlo" charset="0"/>
                <a:ea typeface="Menlo" charset="0"/>
                <a:cs typeface="Menlo" charset="0"/>
              </a:rPr>
              <a:t>string</a:t>
            </a:r>
            <a:r>
              <a:rPr lang="en-US" dirty="0">
                <a:latin typeface="Menlo" charset="0"/>
                <a:ea typeface="Menlo" charset="0"/>
                <a:cs typeface="Menlo" charset="0"/>
              </a:rPr>
              <a:t>	name</a:t>
            </a:r>
            <a:r>
              <a:rPr lang="en-US" dirty="0" smtClean="0">
                <a:latin typeface="Menlo" charset="0"/>
                <a:ea typeface="Menlo" charset="0"/>
                <a:cs typeface="Menlo" charset="0"/>
              </a:rPr>
              <a:t>_;</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a:t>
            </a:r>
            <a:r>
              <a:rPr lang="en-US" dirty="0" smtClean="0">
                <a:latin typeface="Menlo" charset="0"/>
                <a:ea typeface="Menlo" charset="0"/>
                <a:cs typeface="Menlo" charset="0"/>
              </a:rPr>
              <a:t>vector&lt;Vertex</a:t>
            </a:r>
            <a:r>
              <a:rPr lang="en-US" dirty="0">
                <a:latin typeface="Menlo" charset="0"/>
                <a:ea typeface="Menlo" charset="0"/>
                <a:cs typeface="Menlo" charset="0"/>
              </a:rPr>
              <a:t>*&gt;	neighborPtr</a:t>
            </a:r>
            <a:r>
              <a:rPr lang="en-US" dirty="0" smtClean="0">
                <a:latin typeface="Menlo" charset="0"/>
                <a:ea typeface="Menlo" charset="0"/>
                <a:cs typeface="Menlo" charset="0"/>
              </a:rPr>
              <a:t>_;</a:t>
            </a: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endParaRPr lang="en-US" dirty="0" smtClean="0">
              <a:latin typeface="Menlo" charset="0"/>
              <a:ea typeface="Menlo" charset="0"/>
              <a:cs typeface="Menlo" charset="0"/>
            </a:endParaRP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class</a:t>
            </a:r>
            <a:r>
              <a:rPr lang="en-US" dirty="0">
                <a:latin typeface="Menlo" charset="0"/>
                <a:ea typeface="Menlo" charset="0"/>
                <a:cs typeface="Menlo" charset="0"/>
              </a:rPr>
              <a:t>	</a:t>
            </a:r>
            <a:r>
              <a:rPr lang="en-US" dirty="0" smtClean="0">
                <a:latin typeface="Menlo" charset="0"/>
                <a:ea typeface="Menlo" charset="0"/>
                <a:cs typeface="Menlo" charset="0"/>
              </a:rPr>
              <a:t>Graph</a:t>
            </a: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	public:</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void	</a:t>
            </a:r>
            <a:r>
              <a:rPr lang="en-US" dirty="0" smtClean="0">
                <a:latin typeface="Menlo" charset="0"/>
                <a:ea typeface="Menlo" charset="0"/>
                <a:cs typeface="Menlo" charset="0"/>
              </a:rPr>
              <a:t>	AddEdge(Vertex</a:t>
            </a:r>
            <a:r>
              <a:rPr lang="en-US" dirty="0">
                <a:latin typeface="Menlo" charset="0"/>
                <a:ea typeface="Menlo" charset="0"/>
                <a:cs typeface="Menlo" charset="0"/>
              </a:rPr>
              <a:t>* fromPtr, Vertex* toPtr);			</a:t>
            </a:r>
            <a:r>
              <a:rPr lang="en-US" dirty="0" smtClean="0">
                <a:latin typeface="Menlo" charset="0"/>
                <a:ea typeface="Menlo" charset="0"/>
                <a:cs typeface="Menlo" charset="0"/>
              </a:rPr>
              <a:t>		Vertex</a:t>
            </a:r>
            <a:r>
              <a:rPr lang="en-US" dirty="0">
                <a:latin typeface="Menlo" charset="0"/>
                <a:ea typeface="Menlo" charset="0"/>
                <a:cs typeface="Menlo" charset="0"/>
              </a:rPr>
              <a:t>*	AddVertex(const string&amp; name</a:t>
            </a: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a:t>
            </a:r>
            <a:r>
              <a:rPr lang="en-US" dirty="0" smtClean="0">
                <a:latin typeface="Menlo" charset="0"/>
                <a:ea typeface="Menlo" charset="0"/>
                <a:cs typeface="Menlo" charset="0"/>
              </a:rPr>
              <a:t>	void	</a:t>
            </a:r>
            <a:r>
              <a:rPr lang="en-US" dirty="0">
                <a:latin typeface="Menlo" charset="0"/>
                <a:ea typeface="Menlo" charset="0"/>
                <a:cs typeface="Menlo" charset="0"/>
              </a:rPr>
              <a:t>	DepthFirstSearch</a:t>
            </a: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a:t>
            </a:r>
            <a:endParaRPr lang="en-US" dirty="0" smtClean="0">
              <a:latin typeface="Menlo" charset="0"/>
              <a:ea typeface="Menlo" charset="0"/>
              <a:cs typeface="Menlo" charset="0"/>
            </a:endParaRP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private</a:t>
            </a:r>
            <a:r>
              <a:rPr lang="en-US" dirty="0" smtClean="0">
                <a:latin typeface="Menlo" charset="0"/>
                <a:ea typeface="Menlo" charset="0"/>
                <a:cs typeface="Menlo" charset="0"/>
              </a:rPr>
              <a:t>:</a:t>
            </a:r>
          </a:p>
          <a:p>
            <a:pPr>
              <a:tabLst>
                <a:tab pos="457200" algn="l"/>
                <a:tab pos="914400" algn="l"/>
                <a:tab pos="1422400" algn="l"/>
                <a:tab pos="1828800" algn="l"/>
                <a:tab pos="2286000" algn="l"/>
                <a:tab pos="2743200" algn="l"/>
                <a:tab pos="3251200" algn="l"/>
                <a:tab pos="3657600" algn="l"/>
              </a:tabLst>
            </a:pPr>
            <a:r>
              <a:rPr lang="en-US" dirty="0">
                <a:latin typeface="Menlo" charset="0"/>
                <a:ea typeface="Menlo" charset="0"/>
                <a:cs typeface="Menlo" charset="0"/>
              </a:rPr>
              <a:t>		vector&lt;Vertex*&gt;	vertexPtr</a:t>
            </a:r>
            <a:r>
              <a:rPr lang="en-US" dirty="0" smtClean="0">
                <a:latin typeface="Menlo" charset="0"/>
                <a:ea typeface="Menlo" charset="0"/>
                <a:cs typeface="Menlo" charset="0"/>
              </a:rPr>
              <a:t>_;</a:t>
            </a:r>
          </a:p>
          <a:p>
            <a:pPr>
              <a:tabLst>
                <a:tab pos="457200" algn="l"/>
                <a:tab pos="914400" algn="l"/>
                <a:tab pos="1422400" algn="l"/>
                <a:tab pos="1828800" algn="l"/>
                <a:tab pos="2286000" algn="l"/>
                <a:tab pos="2743200" algn="l"/>
                <a:tab pos="3251200" algn="l"/>
                <a:tab pos="3657600" algn="l"/>
              </a:tabLst>
            </a:pPr>
            <a:r>
              <a:rPr lang="en-US" dirty="0" smtClean="0">
                <a:latin typeface="Menlo" charset="0"/>
                <a:ea typeface="Menlo" charset="0"/>
                <a:cs typeface="Menlo" charset="0"/>
              </a:rPr>
              <a:t>};</a:t>
            </a:r>
            <a:endParaRPr lang="en-US" dirty="0">
              <a:latin typeface="Menlo" charset="0"/>
              <a:ea typeface="Menlo" charset="0"/>
              <a:cs typeface="Menlo" charset="0"/>
            </a:endParaRPr>
          </a:p>
        </p:txBody>
      </p:sp>
    </p:spTree>
    <p:extLst>
      <p:ext uri="{BB962C8B-B14F-4D97-AF65-F5344CB8AC3E}">
        <p14:creationId xmlns:p14="http://schemas.microsoft.com/office/powerpoint/2010/main" val="1911213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800" y="507998"/>
            <a:ext cx="10955867" cy="4247317"/>
          </a:xfrm>
          <a:prstGeom prst="rect">
            <a:avLst/>
          </a:prstGeom>
          <a:noFill/>
        </p:spPr>
        <p:txBody>
          <a:bodyPr wrap="square" rtlCol="0">
            <a:spAutoFit/>
          </a:bodyPr>
          <a:lstStyle/>
          <a:p>
            <a:pPr>
              <a:tabLst>
                <a:tab pos="457200" algn="l"/>
                <a:tab pos="914400" algn="l"/>
                <a:tab pos="1371600" algn="l"/>
                <a:tab pos="1760538" algn="l"/>
                <a:tab pos="2217738" algn="l"/>
                <a:tab pos="2743200" algn="l"/>
                <a:tab pos="3200400" algn="l"/>
                <a:tab pos="3657600" algn="l"/>
              </a:tabLst>
            </a:pPr>
            <a:r>
              <a:rPr lang="en-US" dirty="0">
                <a:latin typeface="Menlo" charset="0"/>
                <a:ea typeface="Menlo" charset="0"/>
                <a:cs typeface="Menlo" charset="0"/>
              </a:rPr>
              <a:t>void Graph::AddEdge(Vertex* fromPtr, Vertex* toPtr)</a:t>
            </a:r>
          </a:p>
          <a:p>
            <a:pPr>
              <a:tabLst>
                <a:tab pos="457200" algn="l"/>
                <a:tab pos="914400" algn="l"/>
                <a:tab pos="1371600" algn="l"/>
                <a:tab pos="1760538" algn="l"/>
                <a:tab pos="2217738" algn="l"/>
                <a:tab pos="2743200" algn="l"/>
                <a:tab pos="3200400" algn="l"/>
                <a:tab pos="3657600" algn="l"/>
              </a:tabLst>
            </a:pPr>
            <a:r>
              <a:rPr lang="en-US" dirty="0">
                <a:latin typeface="Menlo" charset="0"/>
                <a:ea typeface="Menlo" charset="0"/>
                <a:cs typeface="Menlo" charset="0"/>
              </a:rPr>
              <a:t>{</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fromPtr-</a:t>
            </a:r>
            <a:r>
              <a:rPr lang="en-US" dirty="0">
                <a:latin typeface="Menlo" charset="0"/>
                <a:ea typeface="Menlo" charset="0"/>
                <a:cs typeface="Menlo" charset="0"/>
              </a:rPr>
              <a:t>&gt;</a:t>
            </a:r>
            <a:r>
              <a:rPr lang="en-US" dirty="0" err="1">
                <a:latin typeface="Menlo" charset="0"/>
                <a:ea typeface="Menlo" charset="0"/>
                <a:cs typeface="Menlo" charset="0"/>
              </a:rPr>
              <a:t>neighborPtr_.push_back</a:t>
            </a:r>
            <a:r>
              <a:rPr lang="en-US" dirty="0">
                <a:latin typeface="Menlo" charset="0"/>
                <a:ea typeface="Menlo" charset="0"/>
                <a:cs typeface="Menlo" charset="0"/>
              </a:rPr>
              <a:t>(toPtr</a:t>
            </a:r>
            <a:r>
              <a:rPr lang="en-US" dirty="0" smtClean="0">
                <a:latin typeface="Menlo" charset="0"/>
                <a:ea typeface="Menlo" charset="0"/>
                <a:cs typeface="Menlo" charset="0"/>
              </a:rPr>
              <a:t>);</a:t>
            </a:r>
            <a:endParaRPr lang="en-US" dirty="0">
              <a:latin typeface="Menlo" charset="0"/>
              <a:ea typeface="Menlo" charset="0"/>
              <a:cs typeface="Menlo" charset="0"/>
            </a:endParaRP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return;</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a:t>
            </a:r>
            <a:endParaRPr lang="en-US" dirty="0">
              <a:latin typeface="Menlo" charset="0"/>
              <a:ea typeface="Menlo" charset="0"/>
              <a:cs typeface="Menlo" charset="0"/>
            </a:endParaRPr>
          </a:p>
          <a:p>
            <a:pPr>
              <a:tabLst>
                <a:tab pos="457200" algn="l"/>
                <a:tab pos="914400" algn="l"/>
                <a:tab pos="1371600" algn="l"/>
                <a:tab pos="1760538" algn="l"/>
                <a:tab pos="2217738" algn="l"/>
                <a:tab pos="2743200" algn="l"/>
                <a:tab pos="3200400" algn="l"/>
                <a:tab pos="3657600" algn="l"/>
              </a:tabLst>
            </a:pPr>
            <a:endParaRPr lang="en-US" dirty="0">
              <a:latin typeface="Menlo" charset="0"/>
              <a:ea typeface="Menlo" charset="0"/>
              <a:cs typeface="Menlo" charset="0"/>
            </a:endParaRPr>
          </a:p>
          <a:p>
            <a:pPr>
              <a:tabLst>
                <a:tab pos="457200" algn="l"/>
                <a:tab pos="914400" algn="l"/>
                <a:tab pos="1371600" algn="l"/>
                <a:tab pos="1760538" algn="l"/>
                <a:tab pos="2217738" algn="l"/>
                <a:tab pos="2743200" algn="l"/>
                <a:tab pos="3200400" algn="l"/>
                <a:tab pos="3657600" algn="l"/>
              </a:tabLst>
            </a:pPr>
            <a:r>
              <a:rPr lang="en-US" dirty="0">
                <a:latin typeface="Menlo" charset="0"/>
                <a:ea typeface="Menlo" charset="0"/>
                <a:cs typeface="Menlo" charset="0"/>
              </a:rPr>
              <a:t>Vertex* Graph::AddVertex(const string&amp; name)</a:t>
            </a:r>
          </a:p>
          <a:p>
            <a:pPr>
              <a:tabLst>
                <a:tab pos="457200" algn="l"/>
                <a:tab pos="914400" algn="l"/>
                <a:tab pos="1371600" algn="l"/>
                <a:tab pos="1760538" algn="l"/>
                <a:tab pos="2217738" algn="l"/>
                <a:tab pos="2743200" algn="l"/>
                <a:tab pos="3200400" algn="l"/>
                <a:tab pos="3657600" algn="l"/>
              </a:tabLst>
            </a:pPr>
            <a:r>
              <a:rPr lang="en-US" dirty="0">
                <a:latin typeface="Menlo" charset="0"/>
                <a:ea typeface="Menlo" charset="0"/>
                <a:cs typeface="Menlo" charset="0"/>
              </a:rPr>
              <a:t>{</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Vertex</a:t>
            </a:r>
            <a:r>
              <a:rPr lang="en-US" dirty="0">
                <a:latin typeface="Menlo" charset="0"/>
                <a:ea typeface="Menlo" charset="0"/>
                <a:cs typeface="Menlo" charset="0"/>
              </a:rPr>
              <a:t>* vertexPtr;</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vertexPtr </a:t>
            </a:r>
            <a:r>
              <a:rPr lang="en-US" dirty="0">
                <a:latin typeface="Menlo" charset="0"/>
                <a:ea typeface="Menlo" charset="0"/>
                <a:cs typeface="Menlo" charset="0"/>
              </a:rPr>
              <a:t>= new Vertex;</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vertexPtr-</a:t>
            </a:r>
            <a:r>
              <a:rPr lang="en-US" dirty="0">
                <a:latin typeface="Menlo" charset="0"/>
                <a:ea typeface="Menlo" charset="0"/>
                <a:cs typeface="Menlo" charset="0"/>
              </a:rPr>
              <a:t>&gt;name_ = name;</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vertexPtr</a:t>
            </a:r>
            <a:r>
              <a:rPr lang="en-US" dirty="0">
                <a:latin typeface="Menlo" charset="0"/>
                <a:ea typeface="Menlo" charset="0"/>
                <a:cs typeface="Menlo" charset="0"/>
              </a:rPr>
              <a:t>_.push_back(vertexPtr</a:t>
            </a:r>
            <a:r>
              <a:rPr lang="en-US" dirty="0" smtClean="0">
                <a:latin typeface="Menlo" charset="0"/>
                <a:ea typeface="Menlo" charset="0"/>
                <a:cs typeface="Menlo" charset="0"/>
              </a:rPr>
              <a:t>);</a:t>
            </a:r>
            <a:endParaRPr lang="en-US" dirty="0">
              <a:latin typeface="Menlo" charset="0"/>
              <a:ea typeface="Menlo" charset="0"/>
              <a:cs typeface="Menlo" charset="0"/>
            </a:endParaRP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	return(vertexPtr</a:t>
            </a:r>
            <a:r>
              <a:rPr lang="en-US" dirty="0">
                <a:latin typeface="Menlo" charset="0"/>
                <a:ea typeface="Menlo" charset="0"/>
                <a:cs typeface="Menlo" charset="0"/>
              </a:rPr>
              <a:t>);</a:t>
            </a:r>
          </a:p>
          <a:p>
            <a:pPr>
              <a:tabLst>
                <a:tab pos="457200" algn="l"/>
                <a:tab pos="914400" algn="l"/>
                <a:tab pos="1371600" algn="l"/>
                <a:tab pos="1760538" algn="l"/>
                <a:tab pos="2217738" algn="l"/>
                <a:tab pos="2743200" algn="l"/>
                <a:tab pos="3200400" algn="l"/>
                <a:tab pos="3657600" algn="l"/>
              </a:tabLst>
            </a:pPr>
            <a:r>
              <a:rPr lang="en-US" dirty="0" smtClean="0">
                <a:latin typeface="Menlo" charset="0"/>
                <a:ea typeface="Menlo" charset="0"/>
                <a:cs typeface="Menlo" charset="0"/>
              </a:rPr>
              <a:t>}</a:t>
            </a:r>
            <a:endParaRPr lang="en-US" dirty="0">
              <a:latin typeface="Menlo" charset="0"/>
              <a:ea typeface="Menlo" charset="0"/>
              <a:cs typeface="Menlo" charset="0"/>
            </a:endParaRPr>
          </a:p>
          <a:p>
            <a:pPr>
              <a:tabLst>
                <a:tab pos="457200" algn="l"/>
                <a:tab pos="914400" algn="l"/>
                <a:tab pos="1371600" algn="l"/>
                <a:tab pos="1760538" algn="l"/>
                <a:tab pos="2217738" algn="l"/>
                <a:tab pos="2743200" algn="l"/>
                <a:tab pos="3200400" algn="l"/>
                <a:tab pos="3657600" algn="l"/>
              </a:tabLst>
            </a:pPr>
            <a:endParaRPr lang="en-US" dirty="0">
              <a:latin typeface="Menlo" charset="0"/>
              <a:ea typeface="Menlo" charset="0"/>
              <a:cs typeface="Menlo" charset="0"/>
            </a:endParaRPr>
          </a:p>
        </p:txBody>
      </p:sp>
    </p:spTree>
    <p:extLst>
      <p:ext uri="{BB962C8B-B14F-4D97-AF65-F5344CB8AC3E}">
        <p14:creationId xmlns:p14="http://schemas.microsoft.com/office/powerpoint/2010/main" val="210226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70931"/>
            <a:ext cx="10955867" cy="6463308"/>
          </a:xfrm>
          <a:prstGeom prst="rect">
            <a:avLst/>
          </a:prstGeom>
          <a:noFill/>
        </p:spPr>
        <p:txBody>
          <a:bodyPr wrap="square" rtlCol="0">
            <a:spAutoFit/>
          </a:bodyPr>
          <a:lstStyle/>
          <a:p>
            <a:pPr>
              <a:tabLst>
                <a:tab pos="457200" algn="l"/>
                <a:tab pos="914400" algn="l"/>
                <a:tab pos="1371600" algn="l"/>
                <a:tab pos="1828800" algn="l"/>
                <a:tab pos="2286000" algn="l"/>
                <a:tab pos="2743200" algn="l"/>
                <a:tab pos="3200400" algn="l"/>
                <a:tab pos="3657600" algn="l"/>
              </a:tabLst>
            </a:pPr>
            <a:r>
              <a:rPr lang="en-US" dirty="0">
                <a:latin typeface="Menlo" charset="0"/>
                <a:ea typeface="Menlo" charset="0"/>
                <a:cs typeface="Menlo" charset="0"/>
              </a:rPr>
              <a:t>void Graph::DepthFirstSearch()</a:t>
            </a:r>
          </a:p>
          <a:p>
            <a:pPr>
              <a:tabLst>
                <a:tab pos="457200" algn="l"/>
                <a:tab pos="914400" algn="l"/>
                <a:tab pos="1371600" algn="l"/>
                <a:tab pos="1828800" algn="l"/>
                <a:tab pos="2286000" algn="l"/>
                <a:tab pos="2743200" algn="l"/>
                <a:tab pos="3200400" algn="l"/>
                <a:tab pos="3657600" algn="l"/>
              </a:tabLst>
            </a:pP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a:t>
            </a:r>
            <a:r>
              <a:rPr lang="en-US" dirty="0">
                <a:latin typeface="Menlo" charset="0"/>
                <a:ea typeface="Menlo" charset="0"/>
                <a:cs typeface="Menlo" charset="0"/>
              </a:rPr>
              <a:t>* </a:t>
            </a:r>
            <a:r>
              <a:rPr lang="en-US" dirty="0" smtClean="0">
                <a:latin typeface="Menlo" charset="0"/>
                <a:ea typeface="Menlo" charset="0"/>
                <a:cs typeface="Menlo" charset="0"/>
              </a:rPr>
              <a:t>			neighborPtr</a:t>
            </a: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a:t>
            </a:r>
            <a:r>
              <a:rPr lang="en-US" dirty="0">
                <a:latin typeface="Menlo" charset="0"/>
                <a:ea typeface="Menlo" charset="0"/>
                <a:cs typeface="Menlo" charset="0"/>
              </a:rPr>
              <a:t>* </a:t>
            </a:r>
            <a:r>
              <a:rPr lang="en-US" dirty="0" smtClean="0">
                <a:latin typeface="Menlo" charset="0"/>
                <a:ea typeface="Menlo" charset="0"/>
                <a:cs typeface="Menlo" charset="0"/>
              </a:rPr>
              <a:t>			vertexPtr</a:t>
            </a: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stack&lt;Vertex*&gt;	vertexStack</a:t>
            </a: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vertexStack.push(vertexPtr</a:t>
            </a:r>
            <a:r>
              <a:rPr lang="en-US" dirty="0">
                <a:latin typeface="Menlo" charset="0"/>
                <a:ea typeface="Menlo" charset="0"/>
                <a:cs typeface="Menlo" charset="0"/>
              </a:rPr>
              <a:t>_[0]);</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while </a:t>
            </a:r>
            <a:r>
              <a:rPr lang="en-US" dirty="0">
                <a:latin typeface="Menlo" charset="0"/>
                <a:ea typeface="Menlo" charset="0"/>
                <a:cs typeface="Menlo" charset="0"/>
              </a:rPr>
              <a:t>(!vertexStack.empty())</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vertexPtr </a:t>
            </a:r>
            <a:r>
              <a:rPr lang="en-US" dirty="0">
                <a:latin typeface="Menlo" charset="0"/>
                <a:ea typeface="Menlo" charset="0"/>
                <a:cs typeface="Menlo" charset="0"/>
              </a:rPr>
              <a:t>= vertexStack.top();</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vertexStack.pop();</a:t>
            </a:r>
          </a:p>
          <a:p>
            <a:pPr>
              <a:tabLst>
                <a:tab pos="457200" algn="l"/>
                <a:tab pos="914400" algn="l"/>
                <a:tab pos="1371600" algn="l"/>
                <a:tab pos="1828800" algn="l"/>
                <a:tab pos="2286000" algn="l"/>
                <a:tab pos="2743200" algn="l"/>
                <a:tab pos="3200400" algn="l"/>
                <a:tab pos="3657600" algn="l"/>
              </a:tabLst>
            </a:pPr>
            <a:r>
              <a:rPr lang="en-US" dirty="0">
                <a:latin typeface="Menlo" charset="0"/>
                <a:ea typeface="Menlo" charset="0"/>
                <a:cs typeface="Menlo" charset="0"/>
              </a:rPr>
              <a:t>		</a:t>
            </a:r>
            <a:r>
              <a:rPr lang="en-US" dirty="0" smtClean="0">
                <a:latin typeface="Menlo" charset="0"/>
                <a:ea typeface="Menlo" charset="0"/>
                <a:cs typeface="Menlo" charset="0"/>
              </a:rPr>
              <a:t>cout </a:t>
            </a:r>
            <a:r>
              <a:rPr lang="en-US" dirty="0">
                <a:latin typeface="Menlo" charset="0"/>
                <a:ea typeface="Menlo" charset="0"/>
                <a:cs typeface="Menlo" charset="0"/>
              </a:rPr>
              <a:t>&lt;&lt; "Visit " &lt;&lt; vertexPtr-&gt;name_ &lt;&lt; endl</a:t>
            </a:r>
            <a:r>
              <a:rPr lang="en-US" dirty="0" smtClean="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vertexPtr-</a:t>
            </a:r>
            <a:r>
              <a:rPr lang="en-US" dirty="0">
                <a:latin typeface="Menlo" charset="0"/>
                <a:ea typeface="Menlo" charset="0"/>
                <a:cs typeface="Menlo" charset="0"/>
              </a:rPr>
              <a:t>&gt;mark_ = true</a:t>
            </a:r>
            <a:r>
              <a:rPr lang="en-US" dirty="0" smtClean="0">
                <a:latin typeface="Menlo" charset="0"/>
                <a:ea typeface="Menlo" charset="0"/>
                <a:cs typeface="Menlo" charset="0"/>
              </a:rPr>
              <a:t>;</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for </a:t>
            </a:r>
            <a:r>
              <a:rPr lang="en-US" dirty="0">
                <a:latin typeface="Menlo" charset="0"/>
                <a:ea typeface="Menlo" charset="0"/>
                <a:cs typeface="Menlo" charset="0"/>
              </a:rPr>
              <a:t>(uint64_t i = 0; i &lt; vertexPtr-&gt;neighborPtr_.size(); ++i)</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neighborPtr </a:t>
            </a:r>
            <a:r>
              <a:rPr lang="en-US" dirty="0">
                <a:latin typeface="Menlo" charset="0"/>
                <a:ea typeface="Menlo" charset="0"/>
                <a:cs typeface="Menlo" charset="0"/>
              </a:rPr>
              <a:t>= vertexPtr-&gt;neighborPtr_[i];</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if </a:t>
            </a:r>
            <a:r>
              <a:rPr lang="en-US" dirty="0">
                <a:latin typeface="Menlo" charset="0"/>
                <a:ea typeface="Menlo" charset="0"/>
                <a:cs typeface="Menlo" charset="0"/>
              </a:rPr>
              <a:t>(!neighborPtr-&gt;mark_)</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vertexStack.push(neighborPtr</a:t>
            </a: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a:t>
            </a:r>
            <a:endParaRPr lang="en-US"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	return</a:t>
            </a:r>
            <a:r>
              <a:rPr lang="en-US"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dirty="0" smtClean="0">
                <a:latin typeface="Menlo" charset="0"/>
                <a:ea typeface="Menlo" charset="0"/>
                <a:cs typeface="Menlo" charset="0"/>
              </a:rPr>
              <a:t>}</a:t>
            </a:r>
            <a:endParaRPr lang="en-US" dirty="0">
              <a:latin typeface="Menlo" charset="0"/>
              <a:ea typeface="Menlo" charset="0"/>
              <a:cs typeface="Menlo" charset="0"/>
            </a:endParaRPr>
          </a:p>
        </p:txBody>
      </p:sp>
    </p:spTree>
    <p:extLst>
      <p:ext uri="{BB962C8B-B14F-4D97-AF65-F5344CB8AC3E}">
        <p14:creationId xmlns:p14="http://schemas.microsoft.com/office/powerpoint/2010/main" val="165184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34" y="1337735"/>
            <a:ext cx="2286000" cy="22860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145413828"/>
              </p:ext>
            </p:extLst>
          </p:nvPr>
        </p:nvGraphicFramePr>
        <p:xfrm>
          <a:off x="3857837" y="1337735"/>
          <a:ext cx="3491230" cy="3840480"/>
        </p:xfrm>
        <a:graphic>
          <a:graphicData uri="http://schemas.openxmlformats.org/drawingml/2006/table">
            <a:tbl>
              <a:tblPr firstRow="1" firstCol="1" bandRow="1">
                <a:tableStyleId>{5C22544A-7EE6-4342-B048-85BDC9FD1C3A}</a:tableStyleId>
              </a:tblPr>
              <a:tblGrid>
                <a:gridCol w="697230"/>
                <a:gridCol w="982133"/>
                <a:gridCol w="1811867"/>
              </a:tblGrid>
              <a:tr h="0">
                <a:tc>
                  <a:txBody>
                    <a:bodyPr/>
                    <a:lstStyle/>
                    <a:p>
                      <a:pPr marL="0" marR="0" algn="r">
                        <a:spcBef>
                          <a:spcPts val="0"/>
                        </a:spcBef>
                        <a:spcAft>
                          <a:spcPts val="0"/>
                        </a:spcAft>
                      </a:pPr>
                      <a:r>
                        <a:rPr lang="en-US" sz="1800" b="0" dirty="0">
                          <a:solidFill>
                            <a:schemeClr val="tx1"/>
                          </a:solidFill>
                          <a:effectLst/>
                        </a:rPr>
                        <a:t>1</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A</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A</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A</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3</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A</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4</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5</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6</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D</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 D</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7</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D</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8</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D</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9</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G</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 G</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10</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G</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11</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G</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12</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H</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 H</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13</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H</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14</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H</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19774066"/>
              </p:ext>
            </p:extLst>
          </p:nvPr>
        </p:nvGraphicFramePr>
        <p:xfrm>
          <a:off x="7820238" y="1337735"/>
          <a:ext cx="3660563" cy="3840480"/>
        </p:xfrm>
        <a:graphic>
          <a:graphicData uri="http://schemas.openxmlformats.org/drawingml/2006/table">
            <a:tbl>
              <a:tblPr firstRow="1" firstCol="1" bandRow="1">
                <a:tableStyleId>{5C22544A-7EE6-4342-B048-85BDC9FD1C3A}</a:tableStyleId>
              </a:tblPr>
              <a:tblGrid>
                <a:gridCol w="612563"/>
                <a:gridCol w="914400"/>
                <a:gridCol w="2133600"/>
              </a:tblGrid>
              <a:tr h="0">
                <a:tc>
                  <a:txBody>
                    <a:bodyPr/>
                    <a:lstStyle/>
                    <a:p>
                      <a:pPr marL="0" marR="0" algn="r">
                        <a:spcBef>
                          <a:spcPts val="0"/>
                        </a:spcBef>
                        <a:spcAft>
                          <a:spcPts val="0"/>
                        </a:spcAft>
                      </a:pPr>
                      <a:r>
                        <a:rPr lang="en-US" sz="1800" b="0" dirty="0">
                          <a:solidFill>
                            <a:schemeClr val="tx1"/>
                          </a:solidFill>
                          <a:effectLst/>
                        </a:rPr>
                        <a:t>15</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I</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 I</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16</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I</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17</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I</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18</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19</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20</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21</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B</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22</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C</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C</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23</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C</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24</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C</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25</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F</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F</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26</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F</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27</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Visit F</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28</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spcBef>
                          <a:spcPts val="0"/>
                        </a:spcBef>
                        <a:spcAft>
                          <a:spcPts val="0"/>
                        </a:spcAft>
                      </a:pPr>
                      <a:r>
                        <a:rPr lang="en-US" sz="1800" b="0" dirty="0">
                          <a:solidFill>
                            <a:schemeClr val="tx1"/>
                          </a:solidFill>
                          <a:effectLst/>
                        </a:rPr>
                        <a:t>Nothing on stack to visit, done</a:t>
                      </a:r>
                      <a:endParaRPr lang="en-US" sz="1800" b="0" dirty="0">
                        <a:solidFill>
                          <a:schemeClr val="tx1"/>
                        </a:solidFill>
                        <a:effectLst/>
                        <a:latin typeface="Menlo" charset="0"/>
                        <a:ea typeface="Calibri"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Tree>
    <p:extLst>
      <p:ext uri="{BB962C8B-B14F-4D97-AF65-F5344CB8AC3E}">
        <p14:creationId xmlns:p14="http://schemas.microsoft.com/office/powerpoint/2010/main" val="1779867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7472"/>
            <a:ext cx="10515600" cy="610128"/>
          </a:xfrm>
        </p:spPr>
        <p:txBody>
          <a:bodyPr>
            <a:normAutofit/>
          </a:bodyPr>
          <a:lstStyle/>
          <a:p>
            <a:r>
              <a:rPr lang="en-US" sz="3600" b="1" dirty="0" smtClean="0"/>
              <a:t>Breadth-First Traversal</a:t>
            </a:r>
            <a:endParaRPr lang="en-US" sz="3600" b="1" dirty="0"/>
          </a:p>
        </p:txBody>
      </p:sp>
      <p:sp>
        <p:nvSpPr>
          <p:cNvPr id="3" name="TextBox 2"/>
          <p:cNvSpPr txBox="1"/>
          <p:nvPr/>
        </p:nvSpPr>
        <p:spPr>
          <a:xfrm>
            <a:off x="897466" y="1388533"/>
            <a:ext cx="10397067" cy="3785652"/>
          </a:xfrm>
          <a:prstGeom prst="rect">
            <a:avLst/>
          </a:prstGeom>
          <a:noFill/>
        </p:spPr>
        <p:txBody>
          <a:bodyPr wrap="square" rtlCol="0">
            <a:spAutoFit/>
          </a:bodyPr>
          <a:lstStyle/>
          <a:p>
            <a:pPr marL="285750" indent="-285750">
              <a:buFont typeface="Arial" charset="0"/>
              <a:buChar char="•"/>
            </a:pPr>
            <a:r>
              <a:rPr lang="en-US" sz="2400" dirty="0" smtClean="0"/>
              <a:t>Another way to traverse a labyrinth with a string, a paint can, and a brush.</a:t>
            </a:r>
          </a:p>
          <a:p>
            <a:pPr marL="285750" indent="-285750">
              <a:buFont typeface="Arial" charset="0"/>
              <a:buChar char="•"/>
            </a:pPr>
            <a:r>
              <a:rPr lang="en-US" sz="2400" dirty="0" smtClean="0"/>
              <a:t>Pay out the string in levels, each one the length of an edge.</a:t>
            </a:r>
          </a:p>
          <a:p>
            <a:pPr marL="285750" indent="-285750">
              <a:buFont typeface="Arial" charset="0"/>
              <a:buChar char="•"/>
            </a:pPr>
            <a:r>
              <a:rPr lang="en-US" sz="2400" dirty="0" smtClean="0"/>
              <a:t>Visit the vertices that are one level away before going any deeper.</a:t>
            </a:r>
          </a:p>
          <a:p>
            <a:pPr marL="285750" indent="-285750">
              <a:buFont typeface="Arial" charset="0"/>
              <a:buChar char="•"/>
            </a:pPr>
            <a:r>
              <a:rPr lang="en-US" sz="2400" dirty="0" smtClean="0"/>
              <a:t> Then go forward another level, rolling out one more edge length of string, deeper into the graph.</a:t>
            </a:r>
          </a:p>
          <a:p>
            <a:pPr marL="285750" indent="-285750">
              <a:buFont typeface="Arial" charset="0"/>
              <a:buChar char="•"/>
            </a:pPr>
            <a:r>
              <a:rPr lang="en-US" sz="2400" dirty="0"/>
              <a:t>Edges that connect to </a:t>
            </a:r>
            <a:r>
              <a:rPr lang="en-US" sz="2400" dirty="0" smtClean="0"/>
              <a:t>new unvisited </a:t>
            </a:r>
            <a:r>
              <a:rPr lang="en-US" sz="2400" dirty="0"/>
              <a:t>vertices are called </a:t>
            </a:r>
            <a:r>
              <a:rPr lang="en-US" sz="2400" b="1" dirty="0"/>
              <a:t>discovery </a:t>
            </a:r>
            <a:r>
              <a:rPr lang="en-US" sz="2400" b="1" dirty="0" smtClean="0"/>
              <a:t>edges</a:t>
            </a:r>
            <a:r>
              <a:rPr lang="en-US" sz="2400" dirty="0" smtClean="0"/>
              <a:t>—the heavy arrows in the diagrams that follow.</a:t>
            </a:r>
          </a:p>
          <a:p>
            <a:pPr marL="285750" indent="-285750">
              <a:buFont typeface="Arial" charset="0"/>
              <a:buChar char="•"/>
            </a:pPr>
            <a:r>
              <a:rPr lang="en-US" sz="2400" dirty="0" smtClean="0"/>
              <a:t>Edges </a:t>
            </a:r>
            <a:r>
              <a:rPr lang="en-US" sz="2400" dirty="0"/>
              <a:t>that connect to </a:t>
            </a:r>
            <a:r>
              <a:rPr lang="en-US" sz="2400" dirty="0" smtClean="0"/>
              <a:t>previously visited </a:t>
            </a:r>
            <a:r>
              <a:rPr lang="en-US" sz="2400" dirty="0"/>
              <a:t>vertices are called </a:t>
            </a:r>
            <a:r>
              <a:rPr lang="en-US" sz="2400" b="1" dirty="0" smtClean="0"/>
              <a:t>cross edges</a:t>
            </a:r>
            <a:r>
              <a:rPr lang="en-US" sz="2400" dirty="0" smtClean="0"/>
              <a:t>—the dashed arrows </a:t>
            </a:r>
            <a:r>
              <a:rPr lang="en-US" sz="2400" dirty="0"/>
              <a:t>in the diagrams that </a:t>
            </a:r>
            <a:r>
              <a:rPr lang="en-US" sz="2400" dirty="0" smtClean="0"/>
              <a:t>follow.</a:t>
            </a:r>
            <a:endParaRPr lang="en-US" sz="2400" dirty="0"/>
          </a:p>
          <a:p>
            <a:pPr marL="285750" indent="-285750">
              <a:buFont typeface="Arial" charset="0"/>
              <a:buChar char="•"/>
            </a:pPr>
            <a:endParaRPr lang="en-US" sz="2400" dirty="0" smtClean="0"/>
          </a:p>
        </p:txBody>
      </p:sp>
    </p:spTree>
    <p:extLst>
      <p:ext uri="{BB962C8B-B14F-4D97-AF65-F5344CB8AC3E}">
        <p14:creationId xmlns:p14="http://schemas.microsoft.com/office/powerpoint/2010/main" val="453452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6246" y="5486401"/>
            <a:ext cx="2907655" cy="461665"/>
          </a:xfrm>
          <a:prstGeom prst="rect">
            <a:avLst/>
          </a:prstGeom>
          <a:noFill/>
        </p:spPr>
        <p:txBody>
          <a:bodyPr wrap="none" rtlCol="0">
            <a:spAutoFit/>
          </a:bodyPr>
          <a:lstStyle/>
          <a:p>
            <a:r>
              <a:rPr lang="en-US" sz="2400" dirty="0" smtClean="0"/>
              <a:t>Breadth-first traversal</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232" y="0"/>
            <a:ext cx="6794500" cy="6588606"/>
          </a:xfrm>
          <a:prstGeom prst="rect">
            <a:avLst/>
          </a:prstGeom>
        </p:spPr>
      </p:pic>
    </p:spTree>
    <p:extLst>
      <p:ext uri="{BB962C8B-B14F-4D97-AF65-F5344CB8AC3E}">
        <p14:creationId xmlns:p14="http://schemas.microsoft.com/office/powerpoint/2010/main" val="1118467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27995"/>
            <a:ext cx="10895693" cy="2985788"/>
          </a:xfrm>
        </p:spPr>
        <p:txBody>
          <a:bodyPr>
            <a:normAutofit/>
          </a:bodyPr>
          <a:lstStyle/>
          <a:p>
            <a:r>
              <a:rPr lang="en-US" sz="3200" dirty="0" smtClean="0">
                <a:solidFill>
                  <a:schemeClr val="tx1"/>
                </a:solidFill>
              </a:rPr>
              <a:t>Graph Terminology</a:t>
            </a:r>
          </a:p>
          <a:p>
            <a:pPr marL="457200" indent="-457200">
              <a:buFont typeface="Arial" charset="0"/>
              <a:buChar char="•"/>
            </a:pPr>
            <a:r>
              <a:rPr lang="en-US" dirty="0" smtClean="0">
                <a:solidFill>
                  <a:schemeClr val="tx1"/>
                </a:solidFill>
              </a:rPr>
              <a:t>Two vertices u and v are </a:t>
            </a:r>
            <a:r>
              <a:rPr lang="en-US" i="1" dirty="0" smtClean="0">
                <a:solidFill>
                  <a:schemeClr val="tx1"/>
                </a:solidFill>
              </a:rPr>
              <a:t>adjacent</a:t>
            </a:r>
            <a:r>
              <a:rPr lang="en-US" dirty="0" smtClean="0">
                <a:solidFill>
                  <a:schemeClr val="tx1"/>
                </a:solidFill>
              </a:rPr>
              <a:t> if there’s an edge whose endpoints are u and v.</a:t>
            </a:r>
          </a:p>
          <a:p>
            <a:pPr marL="457200" indent="-457200">
              <a:buFont typeface="Arial" charset="0"/>
              <a:buChar char="•"/>
            </a:pPr>
            <a:r>
              <a:rPr lang="en-US" dirty="0" smtClean="0">
                <a:solidFill>
                  <a:schemeClr val="tx1"/>
                </a:solidFill>
              </a:rPr>
              <a:t>Two adjacent vertices are </a:t>
            </a:r>
            <a:r>
              <a:rPr lang="en-US" i="1" dirty="0" smtClean="0">
                <a:solidFill>
                  <a:schemeClr val="tx1"/>
                </a:solidFill>
              </a:rPr>
              <a:t>neighbors</a:t>
            </a:r>
            <a:r>
              <a:rPr lang="en-US" dirty="0" smtClean="0">
                <a:solidFill>
                  <a:schemeClr val="tx1"/>
                </a:solidFill>
              </a:rPr>
              <a:t>; a vertex can have several neighbors.</a:t>
            </a:r>
          </a:p>
          <a:p>
            <a:pPr marL="457200" indent="-457200">
              <a:buFont typeface="Arial" charset="0"/>
              <a:buChar char="•"/>
            </a:pPr>
            <a:r>
              <a:rPr lang="en-US" dirty="0" smtClean="0">
                <a:solidFill>
                  <a:schemeClr val="tx1"/>
                </a:solidFill>
              </a:rPr>
              <a:t>A </a:t>
            </a:r>
            <a:r>
              <a:rPr lang="en-US" i="1" dirty="0" smtClean="0">
                <a:solidFill>
                  <a:schemeClr val="tx1"/>
                </a:solidFill>
              </a:rPr>
              <a:t>path</a:t>
            </a:r>
            <a:r>
              <a:rPr lang="en-US" dirty="0" smtClean="0">
                <a:solidFill>
                  <a:schemeClr val="tx1"/>
                </a:solidFill>
              </a:rPr>
              <a:t> is a sequence of edges.</a:t>
            </a:r>
          </a:p>
          <a:p>
            <a:pPr marL="457200" indent="-457200">
              <a:buFont typeface="Arial" charset="0"/>
              <a:buChar char="•"/>
            </a:pPr>
            <a:r>
              <a:rPr lang="en-US" i="1" dirty="0" smtClean="0">
                <a:solidFill>
                  <a:schemeClr val="tx1"/>
                </a:solidFill>
              </a:rPr>
              <a:t>Path length </a:t>
            </a:r>
            <a:r>
              <a:rPr lang="en-US" dirty="0" smtClean="0">
                <a:solidFill>
                  <a:schemeClr val="tx1"/>
                </a:solidFill>
              </a:rPr>
              <a:t>is the number of edges in the sequence.</a:t>
            </a:r>
          </a:p>
          <a:p>
            <a:pPr marL="457200" indent="-457200">
              <a:buFont typeface="Arial" charset="0"/>
              <a:buChar char="•"/>
            </a:pPr>
            <a:r>
              <a:rPr lang="en-US" i="1" dirty="0" smtClean="0">
                <a:solidFill>
                  <a:schemeClr val="tx1"/>
                </a:solidFill>
              </a:rPr>
              <a:t>Distance</a:t>
            </a:r>
            <a:r>
              <a:rPr lang="en-US" dirty="0" smtClean="0">
                <a:solidFill>
                  <a:schemeClr val="tx1"/>
                </a:solidFill>
              </a:rPr>
              <a:t> is </a:t>
            </a:r>
            <a:r>
              <a:rPr lang="en-US" dirty="0">
                <a:solidFill>
                  <a:schemeClr val="tx1"/>
                </a:solidFill>
              </a:rPr>
              <a:t>the number of edges in the </a:t>
            </a:r>
            <a:r>
              <a:rPr lang="en-US" dirty="0" smtClean="0">
                <a:solidFill>
                  <a:schemeClr val="tx1"/>
                </a:solidFill>
              </a:rPr>
              <a:t>shortest path.</a:t>
            </a:r>
          </a:p>
          <a:p>
            <a:pPr marL="457200" indent="-457200">
              <a:buFont typeface="Arial" charset="0"/>
              <a:buChar char="•"/>
            </a:pPr>
            <a:endParaRPr lang="en-US" dirty="0">
              <a:solidFill>
                <a:schemeClr val="tx1"/>
              </a:solidFill>
            </a:endParaRPr>
          </a:p>
          <a:p>
            <a:pPr marL="457200" indent="-457200">
              <a:buFont typeface="Arial" charset="0"/>
              <a:buChar char="•"/>
            </a:pPr>
            <a:endParaRPr lang="en-US" dirty="0" smtClean="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368" y="3813783"/>
            <a:ext cx="2286000" cy="2286000"/>
          </a:xfrm>
          <a:prstGeom prst="rect">
            <a:avLst/>
          </a:prstGeom>
        </p:spPr>
      </p:pic>
      <p:sp>
        <p:nvSpPr>
          <p:cNvPr id="2" name="TextBox 1"/>
          <p:cNvSpPr txBox="1"/>
          <p:nvPr/>
        </p:nvSpPr>
        <p:spPr>
          <a:xfrm>
            <a:off x="4357688" y="3813783"/>
            <a:ext cx="5397247" cy="1569660"/>
          </a:xfrm>
          <a:prstGeom prst="rect">
            <a:avLst/>
          </a:prstGeom>
          <a:noFill/>
        </p:spPr>
        <p:txBody>
          <a:bodyPr wrap="none" rtlCol="0">
            <a:spAutoFit/>
          </a:bodyPr>
          <a:lstStyle/>
          <a:p>
            <a:pPr marL="342900" indent="-342900">
              <a:buFont typeface="Arial" charset="0"/>
              <a:buChar char="•"/>
            </a:pPr>
            <a:r>
              <a:rPr lang="en-US" sz="2400" dirty="0" smtClean="0"/>
              <a:t>A is adjacent to E</a:t>
            </a:r>
          </a:p>
          <a:p>
            <a:pPr marL="342900" indent="-342900">
              <a:buFont typeface="Arial" charset="0"/>
              <a:buChar char="•"/>
            </a:pPr>
            <a:r>
              <a:rPr lang="en-US" sz="2400" dirty="0" smtClean="0"/>
              <a:t>C – B – A – E is a path of length 3</a:t>
            </a:r>
          </a:p>
          <a:p>
            <a:pPr marL="342900" indent="-342900">
              <a:buFont typeface="Arial" charset="0"/>
              <a:buChar char="•"/>
            </a:pPr>
            <a:r>
              <a:rPr lang="en-US" sz="2400" dirty="0" smtClean="0"/>
              <a:t>C's distance from </a:t>
            </a:r>
            <a:r>
              <a:rPr lang="en-US" sz="2400" dirty="0"/>
              <a:t>E is </a:t>
            </a:r>
            <a:r>
              <a:rPr lang="en-US" sz="2400" dirty="0" smtClean="0"/>
              <a:t>2 (path </a:t>
            </a:r>
            <a:r>
              <a:rPr lang="en-US" sz="2400" dirty="0"/>
              <a:t>C – B </a:t>
            </a:r>
            <a:r>
              <a:rPr lang="en-US" sz="2400" dirty="0" smtClean="0"/>
              <a:t>– E) </a:t>
            </a:r>
            <a:endParaRPr lang="en-US" sz="2400" dirty="0"/>
          </a:p>
          <a:p>
            <a:pPr marL="342900" indent="-342900">
              <a:buFont typeface="Arial" charset="0"/>
              <a:buChar char="•"/>
            </a:pPr>
            <a:endParaRPr lang="en-US" sz="2400" dirty="0"/>
          </a:p>
        </p:txBody>
      </p:sp>
    </p:spTree>
    <p:extLst>
      <p:ext uri="{BB962C8B-B14F-4D97-AF65-F5344CB8AC3E}">
        <p14:creationId xmlns:p14="http://schemas.microsoft.com/office/powerpoint/2010/main" val="1751563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4666" y="5858933"/>
            <a:ext cx="4503209" cy="461665"/>
          </a:xfrm>
          <a:prstGeom prst="rect">
            <a:avLst/>
          </a:prstGeom>
          <a:noFill/>
        </p:spPr>
        <p:txBody>
          <a:bodyPr wrap="square" rtlCol="0">
            <a:spAutoFit/>
          </a:bodyPr>
          <a:lstStyle/>
          <a:p>
            <a:r>
              <a:rPr lang="en-US" sz="2400" dirty="0"/>
              <a:t>Breadth-first </a:t>
            </a:r>
            <a:r>
              <a:rPr lang="en-US" sz="2400" dirty="0" smtClean="0"/>
              <a:t>traversal, continued.</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366" y="1600200"/>
            <a:ext cx="7543800" cy="3657600"/>
          </a:xfrm>
          <a:prstGeom prst="rect">
            <a:avLst/>
          </a:prstGeom>
        </p:spPr>
      </p:pic>
    </p:spTree>
    <p:extLst>
      <p:ext uri="{BB962C8B-B14F-4D97-AF65-F5344CB8AC3E}">
        <p14:creationId xmlns:p14="http://schemas.microsoft.com/office/powerpoint/2010/main" val="1166423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7713" y="225415"/>
            <a:ext cx="10955867" cy="6632585"/>
          </a:xfrm>
          <a:prstGeom prst="rect">
            <a:avLst/>
          </a:prstGeom>
          <a:noFill/>
        </p:spPr>
        <p:txBody>
          <a:bodyPr wrap="square" rtlCol="0">
            <a:spAutoFit/>
          </a:bodyPr>
          <a:lstStyle/>
          <a:p>
            <a:pPr>
              <a:tabLst>
                <a:tab pos="457200" algn="l"/>
                <a:tab pos="914400" algn="l"/>
                <a:tab pos="1371600" algn="l"/>
                <a:tab pos="1828800" algn="l"/>
                <a:tab pos="2286000" algn="l"/>
                <a:tab pos="2743200" algn="l"/>
                <a:tab pos="3200400" algn="l"/>
                <a:tab pos="3657600" algn="l"/>
              </a:tabLst>
            </a:pPr>
            <a:r>
              <a:rPr lang="en-US" sz="1700" dirty="0">
                <a:latin typeface="Menlo" charset="0"/>
                <a:ea typeface="Menlo" charset="0"/>
                <a:cs typeface="Menlo" charset="0"/>
              </a:rPr>
              <a:t>void Graph</a:t>
            </a:r>
            <a:r>
              <a:rPr lang="en-US" sz="1700" dirty="0" smtClean="0">
                <a:latin typeface="Menlo" charset="0"/>
                <a:ea typeface="Menlo" charset="0"/>
                <a:cs typeface="Menlo" charset="0"/>
              </a:rPr>
              <a:t>::BreadthFirstSearch</a:t>
            </a: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a:t>
            </a:r>
            <a:r>
              <a:rPr lang="en-US" sz="1700" dirty="0">
                <a:latin typeface="Menlo" charset="0"/>
                <a:ea typeface="Menlo" charset="0"/>
                <a:cs typeface="Menlo" charset="0"/>
              </a:rPr>
              <a:t>* </a:t>
            </a:r>
            <a:r>
              <a:rPr lang="en-US" sz="1700" dirty="0" smtClean="0">
                <a:latin typeface="Menlo" charset="0"/>
                <a:ea typeface="Menlo" charset="0"/>
                <a:cs typeface="Menlo" charset="0"/>
              </a:rPr>
              <a:t>			neighborPtr</a:t>
            </a: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a:t>
            </a:r>
            <a:r>
              <a:rPr lang="en-US" sz="1700" dirty="0">
                <a:latin typeface="Menlo" charset="0"/>
                <a:ea typeface="Menlo" charset="0"/>
                <a:cs typeface="Menlo" charset="0"/>
              </a:rPr>
              <a:t>* </a:t>
            </a:r>
            <a:r>
              <a:rPr lang="en-US" sz="1700" dirty="0" smtClean="0">
                <a:latin typeface="Menlo" charset="0"/>
                <a:ea typeface="Menlo" charset="0"/>
                <a:cs typeface="Menlo" charset="0"/>
              </a:rPr>
              <a:t>			vertexPtr</a:t>
            </a: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queue&lt;Vertex*&gt;		vertexQueue;</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vertexStack.push(vertexPtr</a:t>
            </a:r>
            <a:r>
              <a:rPr lang="en-US" sz="1700" dirty="0">
                <a:latin typeface="Menlo" charset="0"/>
                <a:ea typeface="Menlo" charset="0"/>
                <a:cs typeface="Menlo" charset="0"/>
              </a:rPr>
              <a:t>_[0]);</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while </a:t>
            </a:r>
            <a:r>
              <a:rPr lang="en-US" sz="1700" dirty="0">
                <a:latin typeface="Menlo" charset="0"/>
                <a:ea typeface="Menlo" charset="0"/>
                <a:cs typeface="Menlo" charset="0"/>
              </a:rPr>
              <a:t>(!</a:t>
            </a:r>
            <a:r>
              <a:rPr lang="en-US" sz="1700" dirty="0" smtClean="0">
                <a:latin typeface="Menlo" charset="0"/>
                <a:ea typeface="Menlo" charset="0"/>
                <a:cs typeface="Menlo" charset="0"/>
              </a:rPr>
              <a:t>vertexQueue.empty</a:t>
            </a: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vertexPtr </a:t>
            </a:r>
            <a:r>
              <a:rPr lang="en-US" sz="1700" dirty="0">
                <a:latin typeface="Menlo" charset="0"/>
                <a:ea typeface="Menlo" charset="0"/>
                <a:cs typeface="Menlo" charset="0"/>
              </a:rPr>
              <a:t>= </a:t>
            </a:r>
            <a:r>
              <a:rPr lang="en-US" sz="1700" dirty="0" smtClean="0">
                <a:latin typeface="Menlo" charset="0"/>
                <a:ea typeface="Menlo" charset="0"/>
                <a:cs typeface="Menlo" charset="0"/>
              </a:rPr>
              <a:t>vertexQueue.front();</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r>
              <a:rPr lang="en-US" sz="1700" dirty="0">
                <a:latin typeface="Menlo" charset="0"/>
                <a:ea typeface="Menlo" charset="0"/>
                <a:cs typeface="Menlo" charset="0"/>
              </a:rPr>
              <a:t> vertexQueue.pop</a:t>
            </a:r>
            <a:r>
              <a:rPr lang="en-US" sz="1700" dirty="0" smtClean="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a:latin typeface="Menlo" charset="0"/>
                <a:ea typeface="Menlo" charset="0"/>
                <a:cs typeface="Menlo" charset="0"/>
              </a:rPr>
              <a:t>	</a:t>
            </a:r>
            <a:r>
              <a:rPr lang="en-US" sz="1700" dirty="0" smtClean="0">
                <a:latin typeface="Menlo" charset="0"/>
                <a:ea typeface="Menlo" charset="0"/>
                <a:cs typeface="Menlo" charset="0"/>
              </a:rPr>
              <a:t>	if (vertexPtr-&gt;mark_)</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p>
          <a:p>
            <a:pPr>
              <a:tabLst>
                <a:tab pos="457200" algn="l"/>
                <a:tab pos="914400" algn="l"/>
                <a:tab pos="1371600" algn="l"/>
                <a:tab pos="1828800" algn="l"/>
                <a:tab pos="2286000" algn="l"/>
                <a:tab pos="2743200" algn="l"/>
                <a:tab pos="3200400" algn="l"/>
                <a:tab pos="3657600" algn="l"/>
              </a:tabLst>
            </a:pPr>
            <a:r>
              <a:rPr lang="en-US" sz="1700" dirty="0">
                <a:latin typeface="Menlo" charset="0"/>
                <a:ea typeface="Menlo" charset="0"/>
                <a:cs typeface="Menlo" charset="0"/>
              </a:rPr>
              <a:t>		</a:t>
            </a:r>
            <a:r>
              <a:rPr lang="en-US" sz="1700" dirty="0" smtClean="0">
                <a:latin typeface="Menlo" charset="0"/>
                <a:ea typeface="Menlo" charset="0"/>
                <a:cs typeface="Menlo" charset="0"/>
              </a:rPr>
              <a:t>	cout </a:t>
            </a:r>
            <a:r>
              <a:rPr lang="en-US" sz="1700" dirty="0">
                <a:latin typeface="Menlo" charset="0"/>
                <a:ea typeface="Menlo" charset="0"/>
                <a:cs typeface="Menlo" charset="0"/>
              </a:rPr>
              <a:t>&lt;&lt; "Visit " &lt;&lt; vertexPtr-&gt;name_ &lt;&lt; endl</a:t>
            </a:r>
            <a:r>
              <a:rPr lang="en-US" sz="1700" dirty="0" smtClean="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vertexPtr-</a:t>
            </a:r>
            <a:r>
              <a:rPr lang="en-US" sz="1700" dirty="0">
                <a:latin typeface="Menlo" charset="0"/>
                <a:ea typeface="Menlo" charset="0"/>
                <a:cs typeface="Menlo" charset="0"/>
              </a:rPr>
              <a:t>&gt;mark_ = true</a:t>
            </a:r>
            <a:r>
              <a:rPr lang="en-US" sz="1700" dirty="0" smtClean="0">
                <a:latin typeface="Menlo" charset="0"/>
                <a:ea typeface="Menlo" charset="0"/>
                <a:cs typeface="Menlo" charset="0"/>
              </a:rPr>
              <a:t>;</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for </a:t>
            </a:r>
            <a:r>
              <a:rPr lang="en-US" sz="1700" dirty="0">
                <a:latin typeface="Menlo" charset="0"/>
                <a:ea typeface="Menlo" charset="0"/>
                <a:cs typeface="Menlo" charset="0"/>
              </a:rPr>
              <a:t>(uint64_t i = 0; i &lt; vertexPtr-&gt;neighborPtr_.size(); ++i)</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neighborPtr </a:t>
            </a:r>
            <a:r>
              <a:rPr lang="en-US" sz="1700" dirty="0">
                <a:latin typeface="Menlo" charset="0"/>
                <a:ea typeface="Menlo" charset="0"/>
                <a:cs typeface="Menlo" charset="0"/>
              </a:rPr>
              <a:t>= vertexPtr-&gt;neighborPtr_[i];</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if </a:t>
            </a:r>
            <a:r>
              <a:rPr lang="en-US" sz="1700" dirty="0">
                <a:latin typeface="Menlo" charset="0"/>
                <a:ea typeface="Menlo" charset="0"/>
                <a:cs typeface="Menlo" charset="0"/>
              </a:rPr>
              <a:t>(!neighborPtr-&gt;mark_)</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vertexQueue.push(neighborPtr</a:t>
            </a:r>
            <a:r>
              <a:rPr lang="en-US" sz="1700" dirty="0">
                <a:latin typeface="Menlo" charset="0"/>
                <a:ea typeface="Menlo" charset="0"/>
                <a:cs typeface="Menlo" charset="0"/>
              </a:rPr>
              <a:t>);</a:t>
            </a: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p>
          <a:p>
            <a:pPr>
              <a:tabLst>
                <a:tab pos="457200" algn="l"/>
                <a:tab pos="914400" algn="l"/>
                <a:tab pos="1371600" algn="l"/>
                <a:tab pos="1828800" algn="l"/>
                <a:tab pos="2286000" algn="l"/>
                <a:tab pos="2743200" algn="l"/>
                <a:tab pos="3200400" algn="l"/>
                <a:tab pos="3657600" algn="l"/>
              </a:tabLst>
            </a:pPr>
            <a:r>
              <a:rPr lang="en-US" sz="1700" dirty="0">
                <a:latin typeface="Menlo" charset="0"/>
                <a:ea typeface="Menlo" charset="0"/>
                <a:cs typeface="Menlo" charset="0"/>
              </a:rPr>
              <a:t>	</a:t>
            </a: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	}</a:t>
            </a:r>
            <a:endParaRPr lang="en-US" sz="1700" dirty="0">
              <a:latin typeface="Menlo" charset="0"/>
              <a:ea typeface="Menlo" charset="0"/>
              <a:cs typeface="Menlo" charset="0"/>
            </a:endParaRPr>
          </a:p>
          <a:p>
            <a:pPr>
              <a:tabLst>
                <a:tab pos="457200" algn="l"/>
                <a:tab pos="914400" algn="l"/>
                <a:tab pos="1371600" algn="l"/>
                <a:tab pos="1828800" algn="l"/>
                <a:tab pos="2286000" algn="l"/>
                <a:tab pos="2743200" algn="l"/>
                <a:tab pos="3200400" algn="l"/>
                <a:tab pos="3657600" algn="l"/>
              </a:tabLst>
            </a:pPr>
            <a:r>
              <a:rPr lang="en-US" sz="1700" dirty="0" smtClean="0">
                <a:latin typeface="Menlo" charset="0"/>
                <a:ea typeface="Menlo" charset="0"/>
                <a:cs typeface="Menlo" charset="0"/>
              </a:rPr>
              <a:t>}</a:t>
            </a:r>
            <a:endParaRPr lang="en-US" sz="1700" dirty="0">
              <a:latin typeface="Menlo" charset="0"/>
              <a:ea typeface="Menlo" charset="0"/>
              <a:cs typeface="Menlo" charset="0"/>
            </a:endParaRPr>
          </a:p>
        </p:txBody>
      </p:sp>
    </p:spTree>
    <p:extLst>
      <p:ext uri="{BB962C8B-B14F-4D97-AF65-F5344CB8AC3E}">
        <p14:creationId xmlns:p14="http://schemas.microsoft.com/office/powerpoint/2010/main" val="180054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34" y="1337735"/>
            <a:ext cx="22860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066905443"/>
              </p:ext>
            </p:extLst>
          </p:nvPr>
        </p:nvGraphicFramePr>
        <p:xfrm>
          <a:off x="4187030" y="1337735"/>
          <a:ext cx="2562225" cy="4389120"/>
        </p:xfrm>
        <a:graphic>
          <a:graphicData uri="http://schemas.openxmlformats.org/drawingml/2006/table">
            <a:tbl>
              <a:tblPr firstRow="1" firstCol="1" bandRow="1">
                <a:tableStyleId>{5C22544A-7EE6-4342-B048-85BDC9FD1C3A}</a:tableStyleId>
              </a:tblPr>
              <a:tblGrid>
                <a:gridCol w="442120"/>
                <a:gridCol w="986630"/>
                <a:gridCol w="1133475"/>
              </a:tblGrid>
              <a:tr h="0">
                <a:tc>
                  <a:txBody>
                    <a:bodyPr/>
                    <a:lstStyle/>
                    <a:p>
                      <a:pPr marL="0" marR="0" algn="r">
                        <a:spcBef>
                          <a:spcPts val="0"/>
                        </a:spcBef>
                        <a:spcAft>
                          <a:spcPts val="0"/>
                        </a:spcAft>
                      </a:pPr>
                      <a:r>
                        <a:rPr lang="en-US" sz="1800" b="0" dirty="0">
                          <a:solidFill>
                            <a:schemeClr val="tx1"/>
                          </a:solidFill>
                          <a:effectLst/>
                        </a:rPr>
                        <a:t>1</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A</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A</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A</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3</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A</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4</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B</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5</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6</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D</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B, E, D</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7</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B</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D</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8</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B</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D</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9</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C</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D, C</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10</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D, C,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11</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D, C,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12</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E</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D, C, 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13</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D, C, E,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14</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D</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C, E,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15</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D</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C, E,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16</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C, E, G,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5302196"/>
              </p:ext>
            </p:extLst>
          </p:nvPr>
        </p:nvGraphicFramePr>
        <p:xfrm>
          <a:off x="8116885" y="1337735"/>
          <a:ext cx="3554415" cy="4389120"/>
        </p:xfrm>
        <a:graphic>
          <a:graphicData uri="http://schemas.openxmlformats.org/drawingml/2006/table">
            <a:tbl>
              <a:tblPr firstRow="1" firstCol="1" bandRow="1">
                <a:tableStyleId>{5C22544A-7EE6-4342-B048-85BDC9FD1C3A}</a:tableStyleId>
              </a:tblPr>
              <a:tblGrid>
                <a:gridCol w="411165"/>
                <a:gridCol w="1524000"/>
                <a:gridCol w="1619250"/>
              </a:tblGrid>
              <a:tr h="0">
                <a:tc>
                  <a:txBody>
                    <a:bodyPr/>
                    <a:lstStyle/>
                    <a:p>
                      <a:pPr marL="0" marR="0" algn="r">
                        <a:spcBef>
                          <a:spcPts val="0"/>
                        </a:spcBef>
                        <a:spcAft>
                          <a:spcPts val="0"/>
                        </a:spcAft>
                      </a:pPr>
                      <a:r>
                        <a:rPr lang="en-US" sz="1800" b="0" dirty="0">
                          <a:solidFill>
                            <a:schemeClr val="tx1"/>
                          </a:solidFill>
                          <a:effectLst/>
                        </a:rPr>
                        <a:t>17</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C</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G,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18</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C</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G,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19</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E, G, G,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20</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E (ignore)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G, G,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21</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G</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G,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22</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G</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G,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23</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G, F, 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24</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G (ignore)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F, 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25</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F</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26</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F</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27</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H</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28</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H</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29</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Push I</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I</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30</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Pop I</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31</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1" dirty="0">
                          <a:solidFill>
                            <a:schemeClr val="tx1"/>
                          </a:solidFill>
                          <a:effectLst/>
                        </a:rPr>
                        <a:t>Visit I</a:t>
                      </a:r>
                      <a:endParaRPr lang="en-US" sz="1800" b="1"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800" b="0" dirty="0">
                          <a:solidFill>
                            <a:schemeClr val="tx1"/>
                          </a:solidFill>
                          <a:effectLst/>
                        </a:rPr>
                        <a:t>&lt;empty&gt;</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r">
                        <a:spcBef>
                          <a:spcPts val="0"/>
                        </a:spcBef>
                        <a:spcAft>
                          <a:spcPts val="0"/>
                        </a:spcAft>
                      </a:pPr>
                      <a:r>
                        <a:rPr lang="en-US" sz="1800" b="0" dirty="0">
                          <a:solidFill>
                            <a:schemeClr val="tx1"/>
                          </a:solidFill>
                          <a:effectLst/>
                        </a:rPr>
                        <a:t>32</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spcBef>
                          <a:spcPts val="0"/>
                        </a:spcBef>
                        <a:spcAft>
                          <a:spcPts val="0"/>
                        </a:spcAft>
                      </a:pPr>
                      <a:r>
                        <a:rPr lang="en-US" sz="1800" b="0" dirty="0">
                          <a:solidFill>
                            <a:schemeClr val="tx1"/>
                          </a:solidFill>
                          <a:effectLst/>
                        </a:rPr>
                        <a:t>Nothing in queue to visit, done</a:t>
                      </a:r>
                      <a:endParaRPr lang="en-US" sz="1800" b="0" dirty="0">
                        <a:solidFill>
                          <a:schemeClr val="tx1"/>
                        </a:solidFill>
                        <a:effectLst/>
                        <a:latin typeface="Calibri" charset="0"/>
                        <a:ea typeface="Calibri"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Tree>
    <p:extLst>
      <p:ext uri="{BB962C8B-B14F-4D97-AF65-F5344CB8AC3E}">
        <p14:creationId xmlns:p14="http://schemas.microsoft.com/office/powerpoint/2010/main" val="150150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7472"/>
            <a:ext cx="10515600" cy="610128"/>
          </a:xfrm>
        </p:spPr>
        <p:txBody>
          <a:bodyPr>
            <a:normAutofit/>
          </a:bodyPr>
          <a:lstStyle/>
          <a:p>
            <a:r>
              <a:rPr lang="en-US" sz="3600" b="1" dirty="0" smtClean="0"/>
              <a:t>Dijkstra’s Algorithm: A Breadth-First Traversal</a:t>
            </a:r>
            <a:endParaRPr lang="en-US" sz="3600" b="1" dirty="0"/>
          </a:p>
        </p:txBody>
      </p:sp>
      <p:sp>
        <p:nvSpPr>
          <p:cNvPr id="3" name="TextBox 2"/>
          <p:cNvSpPr txBox="1"/>
          <p:nvPr/>
        </p:nvSpPr>
        <p:spPr>
          <a:xfrm>
            <a:off x="897466" y="1388533"/>
            <a:ext cx="10397067" cy="4154984"/>
          </a:xfrm>
          <a:prstGeom prst="rect">
            <a:avLst/>
          </a:prstGeom>
          <a:noFill/>
        </p:spPr>
        <p:txBody>
          <a:bodyPr wrap="square" rtlCol="0">
            <a:spAutoFit/>
          </a:bodyPr>
          <a:lstStyle/>
          <a:p>
            <a:pPr marL="285750" indent="-285750">
              <a:buFont typeface="Arial" charset="0"/>
              <a:buChar char="•"/>
            </a:pPr>
            <a:r>
              <a:rPr lang="en-US" sz="2400" dirty="0" smtClean="0"/>
              <a:t>Used to find the shortest paths through a graph—the basis of two Internet routing algorithms.</a:t>
            </a:r>
          </a:p>
          <a:p>
            <a:pPr marL="285750" indent="-285750">
              <a:buFont typeface="Arial" charset="0"/>
              <a:buChar char="•"/>
            </a:pPr>
            <a:r>
              <a:rPr lang="en-US" sz="2400" dirty="0" smtClean="0"/>
              <a:t>The graph’s edges are labeled with the “cost” of taking that path.</a:t>
            </a:r>
          </a:p>
          <a:p>
            <a:pPr marL="285750" indent="-285750">
              <a:buFont typeface="Arial" charset="0"/>
              <a:buChar char="•"/>
            </a:pPr>
            <a:r>
              <a:rPr lang="en-US" sz="2400" dirty="0" smtClean="0"/>
              <a:t>Build a “shortest path” graph, where each vertex is labeled with the cost of reaching that vertex from a given starting vertex.</a:t>
            </a:r>
          </a:p>
          <a:p>
            <a:pPr marL="285750" indent="-285750">
              <a:buFont typeface="Arial" charset="0"/>
              <a:buChar char="•"/>
            </a:pPr>
            <a:r>
              <a:rPr lang="en-US" sz="2400" dirty="0" smtClean="0"/>
              <a:t>The initial graph has only the </a:t>
            </a:r>
            <a:r>
              <a:rPr lang="en-US" sz="2400" dirty="0"/>
              <a:t>starting </a:t>
            </a:r>
            <a:r>
              <a:rPr lang="en-US" sz="2400" dirty="0" smtClean="0"/>
              <a:t>vertex with a cost label of 0.</a:t>
            </a:r>
          </a:p>
          <a:p>
            <a:pPr marL="285750" indent="-285750">
              <a:buFont typeface="Arial" charset="0"/>
              <a:buChar char="•"/>
            </a:pPr>
            <a:r>
              <a:rPr lang="en-US" sz="2400" dirty="0" smtClean="0"/>
              <a:t>The graph is extended by adding neighbors, labeling them with costs, and advancing the search from the lowest cost node, which may be a previously added node, not a newly added neighbor.</a:t>
            </a:r>
          </a:p>
          <a:p>
            <a:pPr marL="285750" indent="-285750">
              <a:buFont typeface="Arial" charset="0"/>
              <a:buChar char="•"/>
            </a:pPr>
            <a:r>
              <a:rPr lang="en-US" sz="2400" dirty="0" smtClean="0"/>
              <a:t>The example algorithm labels vertices but doesn’t track paths. That function was left out to focus on the traversal itself.</a:t>
            </a:r>
          </a:p>
        </p:txBody>
      </p:sp>
    </p:spTree>
    <p:extLst>
      <p:ext uri="{BB962C8B-B14F-4D97-AF65-F5344CB8AC3E}">
        <p14:creationId xmlns:p14="http://schemas.microsoft.com/office/powerpoint/2010/main" val="1116422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582" y="270933"/>
            <a:ext cx="10397067" cy="5632311"/>
          </a:xfrm>
          <a:prstGeom prst="rect">
            <a:avLst/>
          </a:prstGeom>
          <a:noFill/>
        </p:spPr>
        <p:txBody>
          <a:bodyPr wrap="square" rtlCol="0">
            <a:spAutoFit/>
          </a:bodyPr>
          <a:lstStyle/>
          <a:p>
            <a:r>
              <a:rPr lang="en-US" sz="2400" dirty="0" smtClean="0"/>
              <a:t>Repeat the following steps of the algorithm:</a:t>
            </a:r>
          </a:p>
          <a:p>
            <a:pPr marL="457200" indent="-457200">
              <a:buFont typeface="+mj-lt"/>
              <a:buAutoNum type="arabicPeriod"/>
            </a:pPr>
            <a:r>
              <a:rPr lang="en-US" sz="2400" dirty="0"/>
              <a:t>Choose the unvisited vertex with the lowest cost label and mark it “</a:t>
            </a:r>
            <a:r>
              <a:rPr lang="en-US" sz="2400" dirty="0" smtClean="0"/>
              <a:t>visited”. In the diagrams that follow, by shading in its circle.</a:t>
            </a:r>
          </a:p>
          <a:p>
            <a:pPr marL="457200" indent="-457200">
              <a:buFont typeface="+mj-lt"/>
              <a:buAutoNum type="arabicPeriod"/>
            </a:pPr>
            <a:r>
              <a:rPr lang="en-US" sz="2400" dirty="0" smtClean="0"/>
              <a:t>Add the newly-added vertex’s neighbors to the graph. Some neighbors may already be in the graph because they are neighbors of another</a:t>
            </a:r>
            <a:br>
              <a:rPr lang="en-US" sz="2400" dirty="0" smtClean="0"/>
            </a:br>
            <a:r>
              <a:rPr lang="en-US" sz="2400" dirty="0"/>
              <a:t>previously-added vertex ; </a:t>
            </a:r>
            <a:r>
              <a:rPr lang="en-US" sz="2400" dirty="0" smtClean="0"/>
              <a:t>if so, just add edges to those vertices.</a:t>
            </a:r>
          </a:p>
          <a:p>
            <a:pPr marL="457200" indent="-457200">
              <a:buFont typeface="+mj-lt"/>
              <a:buAutoNum type="arabicPeriod"/>
            </a:pPr>
            <a:r>
              <a:rPr lang="en-US" sz="2400" dirty="0" smtClean="0"/>
              <a:t>Label each neighbor with the cost of the edge from that starting vertex. Some neighbors, the ones that were already in the graph, will have labels. If the new cost is lower, replace the label; otherwise, leave the label alone.</a:t>
            </a:r>
          </a:p>
          <a:p>
            <a:pPr marL="457200" indent="-457200">
              <a:buFont typeface="+mj-lt"/>
              <a:buAutoNum type="arabicPeriod"/>
            </a:pPr>
            <a:r>
              <a:rPr lang="en-US" sz="2400" dirty="0" smtClean="0"/>
              <a:t>Add that vertex’s neighbors to the graph.</a:t>
            </a:r>
          </a:p>
          <a:p>
            <a:pPr marL="457200" indent="-457200">
              <a:buFont typeface="+mj-lt"/>
              <a:buAutoNum type="arabicPeriod"/>
            </a:pPr>
            <a:r>
              <a:rPr lang="en-US" sz="2400" dirty="0" smtClean="0"/>
              <a:t>Repeat steps 1–4 until all vertices have been visited.</a:t>
            </a:r>
          </a:p>
          <a:p>
            <a:r>
              <a:rPr lang="en-US" sz="2400" dirty="0" smtClean="0"/>
              <a:t>Note:  </a:t>
            </a:r>
            <a:r>
              <a:rPr lang="en-US" sz="2400" dirty="0"/>
              <a:t>On the first pass through the loop, </a:t>
            </a:r>
            <a:r>
              <a:rPr lang="en-US" sz="2400" dirty="0" smtClean="0"/>
              <a:t>the vertex chosen will </a:t>
            </a:r>
            <a:r>
              <a:rPr lang="en-US" sz="2400" dirty="0"/>
              <a:t>be the starting </a:t>
            </a:r>
            <a:r>
              <a:rPr lang="en-US" sz="2400" dirty="0" smtClean="0"/>
              <a:t>vertex—it’s the only one in the graph. On subsequent passes, the chosen vertex can be any unvisited vertex, which is not necessarily one that was just added to the graph. It could be from a previous pass over the graph.</a:t>
            </a:r>
          </a:p>
        </p:txBody>
      </p:sp>
    </p:spTree>
    <p:extLst>
      <p:ext uri="{BB962C8B-B14F-4D97-AF65-F5344CB8AC3E}">
        <p14:creationId xmlns:p14="http://schemas.microsoft.com/office/powerpoint/2010/main" val="1476054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143000"/>
            <a:ext cx="8686800" cy="4572000"/>
          </a:xfrm>
          <a:prstGeom prst="rect">
            <a:avLst/>
          </a:prstGeom>
        </p:spPr>
      </p:pic>
    </p:spTree>
    <p:extLst>
      <p:ext uri="{BB962C8B-B14F-4D97-AF65-F5344CB8AC3E}">
        <p14:creationId xmlns:p14="http://schemas.microsoft.com/office/powerpoint/2010/main" val="1842923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28600"/>
            <a:ext cx="8915400" cy="6400800"/>
          </a:xfrm>
          <a:prstGeom prst="rect">
            <a:avLst/>
          </a:prstGeom>
        </p:spPr>
      </p:pic>
    </p:spTree>
    <p:extLst>
      <p:ext uri="{BB962C8B-B14F-4D97-AF65-F5344CB8AC3E}">
        <p14:creationId xmlns:p14="http://schemas.microsoft.com/office/powerpoint/2010/main" val="2031033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28600"/>
            <a:ext cx="8915400" cy="6400800"/>
          </a:xfrm>
          <a:prstGeom prst="rect">
            <a:avLst/>
          </a:prstGeom>
        </p:spPr>
      </p:pic>
    </p:spTree>
    <p:extLst>
      <p:ext uri="{BB962C8B-B14F-4D97-AF65-F5344CB8AC3E}">
        <p14:creationId xmlns:p14="http://schemas.microsoft.com/office/powerpoint/2010/main" val="1737012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27995"/>
            <a:ext cx="10895693" cy="2086655"/>
          </a:xfrm>
        </p:spPr>
        <p:txBody>
          <a:bodyPr>
            <a:normAutofit/>
          </a:bodyPr>
          <a:lstStyle/>
          <a:p>
            <a:r>
              <a:rPr lang="en-US" sz="3200" dirty="0" smtClean="0">
                <a:solidFill>
                  <a:schemeClr val="tx1"/>
                </a:solidFill>
              </a:rPr>
              <a:t>More Terminology</a:t>
            </a:r>
          </a:p>
          <a:p>
            <a:pPr marL="457200" indent="-457200">
              <a:buFont typeface="Arial" charset="0"/>
              <a:buChar char="•"/>
            </a:pPr>
            <a:r>
              <a:rPr lang="en-US" i="1" dirty="0">
                <a:solidFill>
                  <a:schemeClr val="tx1"/>
                </a:solidFill>
              </a:rPr>
              <a:t>D</a:t>
            </a:r>
            <a:r>
              <a:rPr lang="en-US" i="1" dirty="0" smtClean="0">
                <a:solidFill>
                  <a:schemeClr val="tx1"/>
                </a:solidFill>
              </a:rPr>
              <a:t>irected graph</a:t>
            </a:r>
            <a:r>
              <a:rPr lang="en-US" dirty="0" smtClean="0">
                <a:solidFill>
                  <a:schemeClr val="tx1"/>
                </a:solidFill>
              </a:rPr>
              <a:t>: its paths are one-way; vertices can be connected by edge pairs.</a:t>
            </a:r>
          </a:p>
          <a:p>
            <a:pPr marL="457200" indent="-457200">
              <a:buFont typeface="Arial" charset="0"/>
              <a:buChar char="•"/>
            </a:pPr>
            <a:r>
              <a:rPr lang="en-US" i="1" dirty="0">
                <a:solidFill>
                  <a:schemeClr val="tx1"/>
                </a:solidFill>
              </a:rPr>
              <a:t>Acyclic graph</a:t>
            </a:r>
            <a:r>
              <a:rPr lang="en-US" dirty="0">
                <a:solidFill>
                  <a:schemeClr val="tx1"/>
                </a:solidFill>
              </a:rPr>
              <a:t>: a directed graph where no path starts and ends at the same vertex</a:t>
            </a:r>
          </a:p>
          <a:p>
            <a:pPr marL="457200" indent="-457200">
              <a:buFont typeface="Arial" charset="0"/>
              <a:buChar char="•"/>
            </a:pPr>
            <a:r>
              <a:rPr lang="en-US" i="1" dirty="0" smtClean="0">
                <a:solidFill>
                  <a:schemeClr val="tx1"/>
                </a:solidFill>
              </a:rPr>
              <a:t>Cyclic </a:t>
            </a:r>
            <a:r>
              <a:rPr lang="en-US" i="1" dirty="0">
                <a:solidFill>
                  <a:schemeClr val="tx1"/>
                </a:solidFill>
              </a:rPr>
              <a:t>graph</a:t>
            </a:r>
            <a:r>
              <a:rPr lang="en-US" dirty="0">
                <a:solidFill>
                  <a:schemeClr val="tx1"/>
                </a:solidFill>
              </a:rPr>
              <a:t>: a directed graph </a:t>
            </a:r>
            <a:r>
              <a:rPr lang="en-US" dirty="0" smtClean="0">
                <a:solidFill>
                  <a:schemeClr val="tx1"/>
                </a:solidFill>
              </a:rPr>
              <a:t>where some </a:t>
            </a:r>
            <a:r>
              <a:rPr lang="en-US" dirty="0">
                <a:solidFill>
                  <a:schemeClr val="tx1"/>
                </a:solidFill>
              </a:rPr>
              <a:t>paths </a:t>
            </a:r>
            <a:r>
              <a:rPr lang="en-US" dirty="0" smtClean="0">
                <a:solidFill>
                  <a:schemeClr val="tx1"/>
                </a:solidFill>
              </a:rPr>
              <a:t>start </a:t>
            </a:r>
            <a:r>
              <a:rPr lang="en-US" dirty="0">
                <a:solidFill>
                  <a:schemeClr val="tx1"/>
                </a:solidFill>
              </a:rPr>
              <a:t>and </a:t>
            </a:r>
            <a:r>
              <a:rPr lang="en-US" dirty="0" smtClean="0">
                <a:solidFill>
                  <a:schemeClr val="tx1"/>
                </a:solidFill>
              </a:rPr>
              <a:t>end at </a:t>
            </a:r>
            <a:r>
              <a:rPr lang="en-US" dirty="0">
                <a:solidFill>
                  <a:schemeClr val="tx1"/>
                </a:solidFill>
              </a:rPr>
              <a:t>the same </a:t>
            </a:r>
            <a:r>
              <a:rPr lang="en-US" dirty="0" smtClean="0">
                <a:solidFill>
                  <a:schemeClr val="tx1"/>
                </a:solidFill>
              </a:rPr>
              <a:t>vertex</a:t>
            </a:r>
          </a:p>
          <a:p>
            <a:pPr marL="457200" indent="-457200">
              <a:buFont typeface="Arial" charset="0"/>
              <a:buChar char="•"/>
            </a:pP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44" y="3442308"/>
            <a:ext cx="2286000" cy="2286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915" y="3442308"/>
            <a:ext cx="2286000" cy="2286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1386" y="3442308"/>
            <a:ext cx="2286000" cy="2286000"/>
          </a:xfrm>
          <a:prstGeom prst="rect">
            <a:avLst/>
          </a:prstGeom>
        </p:spPr>
      </p:pic>
      <p:sp>
        <p:nvSpPr>
          <p:cNvPr id="5" name="TextBox 4"/>
          <p:cNvSpPr txBox="1"/>
          <p:nvPr/>
        </p:nvSpPr>
        <p:spPr>
          <a:xfrm>
            <a:off x="1900036" y="5976636"/>
            <a:ext cx="1246816" cy="461665"/>
          </a:xfrm>
          <a:prstGeom prst="rect">
            <a:avLst/>
          </a:prstGeom>
          <a:noFill/>
        </p:spPr>
        <p:txBody>
          <a:bodyPr wrap="none" rtlCol="0">
            <a:spAutoFit/>
          </a:bodyPr>
          <a:lstStyle/>
          <a:p>
            <a:r>
              <a:rPr lang="en-US" sz="2400" dirty="0" smtClean="0"/>
              <a:t>Directed</a:t>
            </a:r>
            <a:endParaRPr lang="en-US" sz="2400" dirty="0"/>
          </a:p>
        </p:txBody>
      </p:sp>
      <p:sp>
        <p:nvSpPr>
          <p:cNvPr id="7" name="TextBox 6"/>
          <p:cNvSpPr txBox="1"/>
          <p:nvPr/>
        </p:nvSpPr>
        <p:spPr>
          <a:xfrm>
            <a:off x="5494447" y="5972173"/>
            <a:ext cx="1028936" cy="461665"/>
          </a:xfrm>
          <a:prstGeom prst="rect">
            <a:avLst/>
          </a:prstGeom>
          <a:noFill/>
        </p:spPr>
        <p:txBody>
          <a:bodyPr wrap="none" rtlCol="0">
            <a:spAutoFit/>
          </a:bodyPr>
          <a:lstStyle/>
          <a:p>
            <a:r>
              <a:rPr lang="en-US" sz="2400" dirty="0" smtClean="0"/>
              <a:t>Acyclic</a:t>
            </a:r>
            <a:endParaRPr lang="en-US" sz="2400" dirty="0"/>
          </a:p>
        </p:txBody>
      </p:sp>
      <p:sp>
        <p:nvSpPr>
          <p:cNvPr id="8" name="TextBox 7"/>
          <p:cNvSpPr txBox="1"/>
          <p:nvPr/>
        </p:nvSpPr>
        <p:spPr>
          <a:xfrm>
            <a:off x="9052053" y="5972173"/>
            <a:ext cx="884666" cy="461665"/>
          </a:xfrm>
          <a:prstGeom prst="rect">
            <a:avLst/>
          </a:prstGeom>
          <a:noFill/>
        </p:spPr>
        <p:txBody>
          <a:bodyPr wrap="none" rtlCol="0">
            <a:spAutoFit/>
          </a:bodyPr>
          <a:lstStyle/>
          <a:p>
            <a:r>
              <a:rPr lang="en-US" sz="2400" dirty="0" smtClean="0"/>
              <a:t>Cyclic</a:t>
            </a:r>
            <a:endParaRPr lang="en-US" sz="2400" dirty="0"/>
          </a:p>
        </p:txBody>
      </p:sp>
    </p:spTree>
    <p:extLst>
      <p:ext uri="{BB962C8B-B14F-4D97-AF65-F5344CB8AC3E}">
        <p14:creationId xmlns:p14="http://schemas.microsoft.com/office/powerpoint/2010/main" val="196590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2093" y="827995"/>
            <a:ext cx="10515600" cy="5772830"/>
          </a:xfrm>
        </p:spPr>
        <p:txBody>
          <a:bodyPr>
            <a:normAutofit/>
          </a:bodyPr>
          <a:lstStyle/>
          <a:p>
            <a:r>
              <a:rPr lang="en-US" sz="3200" dirty="0" smtClean="0">
                <a:solidFill>
                  <a:schemeClr val="tx1"/>
                </a:solidFill>
              </a:rPr>
              <a:t>Examples of Graphs</a:t>
            </a:r>
          </a:p>
          <a:p>
            <a:pPr marL="457200" indent="-457200">
              <a:buFont typeface="Arial" charset="0"/>
              <a:buChar char="•"/>
            </a:pPr>
            <a:r>
              <a:rPr lang="en-US" dirty="0" smtClean="0">
                <a:solidFill>
                  <a:schemeClr val="tx1"/>
                </a:solidFill>
              </a:rPr>
              <a:t>A city map: intersections and dead ends are vertices; streets are edges</a:t>
            </a:r>
          </a:p>
          <a:p>
            <a:pPr marL="457200" indent="-457200">
              <a:buFont typeface="Arial" charset="0"/>
              <a:buChar char="•"/>
            </a:pPr>
            <a:r>
              <a:rPr lang="en-US" dirty="0" smtClean="0">
                <a:solidFill>
                  <a:schemeClr val="tx1"/>
                </a:solidFill>
              </a:rPr>
              <a:t>The plumbing or electrical systems in a building: pipes, connectors, and valves; conduits, wires, junctions, switches, and outlets.</a:t>
            </a:r>
          </a:p>
          <a:p>
            <a:pPr marL="457200" indent="-457200">
              <a:buFont typeface="Arial" charset="0"/>
              <a:buChar char="•"/>
            </a:pPr>
            <a:r>
              <a:rPr lang="en-US" dirty="0" smtClean="0">
                <a:solidFill>
                  <a:schemeClr val="tx1"/>
                </a:solidFill>
              </a:rPr>
              <a:t>An aircraft flight network: airports and airplanes.</a:t>
            </a:r>
          </a:p>
          <a:p>
            <a:pPr marL="457200" indent="-457200">
              <a:buFont typeface="Arial" charset="0"/>
              <a:buChar char="•"/>
            </a:pPr>
            <a:r>
              <a:rPr lang="en-US" dirty="0" smtClean="0">
                <a:solidFill>
                  <a:schemeClr val="tx1"/>
                </a:solidFill>
              </a:rPr>
              <a:t>The Internet: hosts, cables, and routers.</a:t>
            </a:r>
          </a:p>
          <a:p>
            <a:pPr marL="457200" indent="-457200">
              <a:buFont typeface="Arial" charset="0"/>
              <a:buChar char="•"/>
            </a:pPr>
            <a:r>
              <a:rPr lang="en-US" dirty="0" smtClean="0">
                <a:solidFill>
                  <a:schemeClr val="tx1"/>
                </a:solidFill>
              </a:rPr>
              <a:t>A project plan and the order of its tasks:</a:t>
            </a:r>
          </a:p>
          <a:p>
            <a:pPr marL="914400" lvl="1" indent="-457200">
              <a:buFont typeface="Arial" charset="0"/>
              <a:buChar char="•"/>
            </a:pPr>
            <a:r>
              <a:rPr lang="en-US" sz="2400" dirty="0" smtClean="0">
                <a:solidFill>
                  <a:schemeClr val="tx1"/>
                </a:solidFill>
              </a:rPr>
              <a:t>concurrency</a:t>
            </a:r>
            <a:r>
              <a:rPr lang="en-US" sz="2400" dirty="0">
                <a:solidFill>
                  <a:schemeClr val="tx1"/>
                </a:solidFill>
              </a:rPr>
              <a:t>: some tasks </a:t>
            </a:r>
            <a:r>
              <a:rPr lang="en-US" sz="2400" dirty="0" smtClean="0">
                <a:solidFill>
                  <a:schemeClr val="tx1"/>
                </a:solidFill>
              </a:rPr>
              <a:t>can be done in parallel.</a:t>
            </a:r>
          </a:p>
          <a:p>
            <a:pPr marL="914400" lvl="1" indent="-457200">
              <a:buFont typeface="Arial" charset="0"/>
              <a:buChar char="•"/>
            </a:pPr>
            <a:r>
              <a:rPr lang="en-US" sz="2400" dirty="0" smtClean="0">
                <a:solidFill>
                  <a:schemeClr val="tx1"/>
                </a:solidFill>
              </a:rPr>
              <a:t>precedence: some tasks must come before others.</a:t>
            </a:r>
          </a:p>
        </p:txBody>
      </p:sp>
    </p:spTree>
    <p:extLst>
      <p:ext uri="{BB962C8B-B14F-4D97-AF65-F5344CB8AC3E}">
        <p14:creationId xmlns:p14="http://schemas.microsoft.com/office/powerpoint/2010/main" val="42516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634" y="774700"/>
            <a:ext cx="6117166" cy="4521384"/>
          </a:xfrm>
          <a:prstGeom prst="rect">
            <a:avLst/>
          </a:prstGeom>
        </p:spPr>
      </p:pic>
      <p:sp>
        <p:nvSpPr>
          <p:cNvPr id="4" name="TextBox 3"/>
          <p:cNvSpPr txBox="1"/>
          <p:nvPr/>
        </p:nvSpPr>
        <p:spPr>
          <a:xfrm>
            <a:off x="1651529" y="5578475"/>
            <a:ext cx="2098010" cy="461665"/>
          </a:xfrm>
          <a:prstGeom prst="rect">
            <a:avLst/>
          </a:prstGeom>
          <a:noFill/>
        </p:spPr>
        <p:txBody>
          <a:bodyPr wrap="none" rtlCol="0">
            <a:spAutoFit/>
          </a:bodyPr>
          <a:lstStyle/>
          <a:p>
            <a:r>
              <a:rPr lang="en-US" sz="2400" dirty="0" smtClean="0"/>
              <a:t>Flight </a:t>
            </a:r>
            <a:r>
              <a:rPr lang="en-US" sz="2400" dirty="0"/>
              <a:t>N</a:t>
            </a:r>
            <a:r>
              <a:rPr lang="en-US" sz="2400" dirty="0" smtClean="0"/>
              <a:t>etwork.</a:t>
            </a:r>
            <a:endParaRPr lang="en-US" sz="2400" dirty="0"/>
          </a:p>
        </p:txBody>
      </p:sp>
    </p:spTree>
    <p:extLst>
      <p:ext uri="{BB962C8B-B14F-4D97-AF65-F5344CB8AC3E}">
        <p14:creationId xmlns:p14="http://schemas.microsoft.com/office/powerpoint/2010/main" val="67318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454804"/>
            <a:ext cx="10515600" cy="1219729"/>
          </a:xfrm>
        </p:spPr>
        <p:txBody>
          <a:bodyPr>
            <a:normAutofit/>
          </a:bodyPr>
          <a:lstStyle/>
          <a:p>
            <a:pPr algn="ctr"/>
            <a:r>
              <a:rPr lang="en-US" dirty="0" smtClean="0"/>
              <a:t>A Computer Network Example</a:t>
            </a:r>
            <a:endParaRPr lang="en-US" dirty="0"/>
          </a:p>
        </p:txBody>
      </p:sp>
    </p:spTree>
    <p:extLst>
      <p:ext uri="{BB962C8B-B14F-4D97-AF65-F5344CB8AC3E}">
        <p14:creationId xmlns:p14="http://schemas.microsoft.com/office/powerpoint/2010/main" val="1665449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633" y="732366"/>
            <a:ext cx="5900880" cy="3416299"/>
          </a:xfrm>
          <a:prstGeom prst="rect">
            <a:avLst/>
          </a:prstGeom>
        </p:spPr>
      </p:pic>
      <p:sp>
        <p:nvSpPr>
          <p:cNvPr id="4" name="TextBox 3"/>
          <p:cNvSpPr txBox="1"/>
          <p:nvPr/>
        </p:nvSpPr>
        <p:spPr>
          <a:xfrm>
            <a:off x="1625600" y="5469467"/>
            <a:ext cx="7269554" cy="830997"/>
          </a:xfrm>
          <a:prstGeom prst="rect">
            <a:avLst/>
          </a:prstGeom>
          <a:noFill/>
        </p:spPr>
        <p:txBody>
          <a:bodyPr wrap="none" rtlCol="0">
            <a:spAutoFit/>
          </a:bodyPr>
          <a:lstStyle/>
          <a:p>
            <a:r>
              <a:rPr lang="en-US" sz="2400" dirty="0" smtClean="0"/>
              <a:t>A computer network with five nodes—hosts and routers.</a:t>
            </a:r>
          </a:p>
          <a:p>
            <a:r>
              <a:rPr lang="en-US" sz="2400" dirty="0" smtClean="0"/>
              <a:t>What</a:t>
            </a:r>
            <a:r>
              <a:rPr lang="uk-UA" sz="2400" dirty="0" smtClean="0"/>
              <a:t>’</a:t>
            </a:r>
            <a:r>
              <a:rPr lang="en-US" sz="2400" dirty="0" smtClean="0"/>
              <a:t>s the best path from A to E?</a:t>
            </a:r>
            <a:endParaRPr lang="en-US" sz="2400" dirty="0"/>
          </a:p>
        </p:txBody>
      </p:sp>
    </p:spTree>
    <p:extLst>
      <p:ext uri="{BB962C8B-B14F-4D97-AF65-F5344CB8AC3E}">
        <p14:creationId xmlns:p14="http://schemas.microsoft.com/office/powerpoint/2010/main" val="96370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5600" y="5469467"/>
            <a:ext cx="6026393" cy="461665"/>
          </a:xfrm>
          <a:prstGeom prst="rect">
            <a:avLst/>
          </a:prstGeom>
          <a:noFill/>
        </p:spPr>
        <p:txBody>
          <a:bodyPr wrap="none" rtlCol="0">
            <a:spAutoFit/>
          </a:bodyPr>
          <a:lstStyle/>
          <a:p>
            <a:r>
              <a:rPr lang="en-US" sz="2400" dirty="0" smtClean="0"/>
              <a:t>A computer network with the cost of each link.</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832" y="749299"/>
            <a:ext cx="6047125" cy="3500967"/>
          </a:xfrm>
          <a:prstGeom prst="rect">
            <a:avLst/>
          </a:prstGeom>
        </p:spPr>
      </p:pic>
    </p:spTree>
    <p:extLst>
      <p:ext uri="{BB962C8B-B14F-4D97-AF65-F5344CB8AC3E}">
        <p14:creationId xmlns:p14="http://schemas.microsoft.com/office/powerpoint/2010/main" val="1125317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1454</Words>
  <Application>Microsoft Macintosh PowerPoint</Application>
  <PresentationFormat>Widescreen</PresentationFormat>
  <Paragraphs>359</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Menlo</vt:lpstr>
      <vt:lpstr>Times New Roman</vt:lpstr>
      <vt:lpstr>Arial</vt:lpstr>
      <vt:lpstr>Office Theme</vt:lpstr>
      <vt:lpstr>Graphs</vt:lpstr>
      <vt:lpstr>PowerPoint Presentation</vt:lpstr>
      <vt:lpstr>PowerPoint Presentation</vt:lpstr>
      <vt:lpstr>PowerPoint Presentation</vt:lpstr>
      <vt:lpstr>PowerPoint Presentation</vt:lpstr>
      <vt:lpstr>PowerPoint Presentation</vt:lpstr>
      <vt:lpstr>A Computer Network Example</vt:lpstr>
      <vt:lpstr>PowerPoint Presentation</vt:lpstr>
      <vt:lpstr>PowerPoint Presentation</vt:lpstr>
      <vt:lpstr>PowerPoint Presentation</vt:lpstr>
      <vt:lpstr>A Project Plan Example</vt:lpstr>
      <vt:lpstr>PowerPoint Presentation</vt:lpstr>
      <vt:lpstr>PowerPoint Presentation</vt:lpstr>
      <vt:lpstr>PowerPoint Presentation</vt:lpstr>
      <vt:lpstr>Data Structures for Graphs</vt:lpstr>
      <vt:lpstr>PowerPoint Presentation</vt:lpstr>
      <vt:lpstr>PowerPoint Presentation</vt:lpstr>
      <vt:lpstr>PowerPoint Presentation</vt:lpstr>
      <vt:lpstr>Graph Traversals</vt:lpstr>
      <vt:lpstr>Depth-First Traversal</vt:lpstr>
      <vt:lpstr>PowerPoint Presentation</vt:lpstr>
      <vt:lpstr>PowerPoint Presentation</vt:lpstr>
      <vt:lpstr>C++ Implementation</vt:lpstr>
      <vt:lpstr>PowerPoint Presentation</vt:lpstr>
      <vt:lpstr>PowerPoint Presentation</vt:lpstr>
      <vt:lpstr>PowerPoint Presentation</vt:lpstr>
      <vt:lpstr>PowerPoint Presentation</vt:lpstr>
      <vt:lpstr>Breadth-First Traversal</vt:lpstr>
      <vt:lpstr>PowerPoint Presentation</vt:lpstr>
      <vt:lpstr>PowerPoint Presentation</vt:lpstr>
      <vt:lpstr>PowerPoint Presentation</vt:lpstr>
      <vt:lpstr>PowerPoint Presentation</vt:lpstr>
      <vt:lpstr>Dijkstra’s Algorithm: A Breadth-First Traversal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 C++ Primer</dc:title>
  <dc:creator>Allen Holliday</dc:creator>
  <cp:lastModifiedBy>Allen Holliday</cp:lastModifiedBy>
  <cp:revision>333</cp:revision>
  <dcterms:created xsi:type="dcterms:W3CDTF">2017-01-29T21:31:12Z</dcterms:created>
  <dcterms:modified xsi:type="dcterms:W3CDTF">2018-11-26T02:32:34Z</dcterms:modified>
</cp:coreProperties>
</file>