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1" r:id="rId4"/>
    <p:sldId id="265" r:id="rId5"/>
    <p:sldId id="264" r:id="rId6"/>
    <p:sldId id="263" r:id="rId7"/>
    <p:sldId id="262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8810" autoAdjust="0"/>
  </p:normalViewPr>
  <p:slideViewPr>
    <p:cSldViewPr snapToGrid="0" snapToObjects="1">
      <p:cViewPr varScale="1">
        <p:scale>
          <a:sx n="91" d="100"/>
          <a:sy n="91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12/7/2018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12/7/2018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12/7/2018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118556"/>
            <a:ext cx="7605059" cy="31044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600" dirty="0" smtClean="0"/>
              <a:t>Breadth-First Search (BFS)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  <p:grpSp>
        <p:nvGrpSpPr>
          <p:cNvPr id="5" name="Group 594"/>
          <p:cNvGrpSpPr>
            <a:grpSpLocks/>
          </p:cNvGrpSpPr>
          <p:nvPr/>
        </p:nvGrpSpPr>
        <p:grpSpPr bwMode="auto">
          <a:xfrm>
            <a:off x="2984514" y="3941290"/>
            <a:ext cx="3533774" cy="1704975"/>
            <a:chOff x="3072" y="950"/>
            <a:chExt cx="2299" cy="1342"/>
          </a:xfrm>
        </p:grpSpPr>
        <p:sp>
          <p:nvSpPr>
            <p:cNvPr id="6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</a:t>
              </a:r>
            </a:p>
          </p:txBody>
        </p:sp>
        <p:sp>
          <p:nvSpPr>
            <p:cNvPr id="10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B</a:t>
              </a:r>
            </a:p>
          </p:txBody>
        </p:sp>
        <p:sp>
          <p:nvSpPr>
            <p:cNvPr id="11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12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13" name="AutoShape 602"/>
            <p:cNvCxnSpPr>
              <a:cxnSpLocks noChangeAspect="1" noChangeShapeType="1"/>
              <a:stCxn id="11" idx="3"/>
              <a:endCxn id="10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603"/>
            <p:cNvCxnSpPr>
              <a:cxnSpLocks noChangeAspect="1" noChangeShapeType="1"/>
              <a:stCxn id="12" idx="1"/>
              <a:endCxn id="10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604"/>
            <p:cNvCxnSpPr>
              <a:cxnSpLocks noChangeAspect="1" noChangeShapeType="1"/>
              <a:stCxn id="12" idx="7"/>
              <a:endCxn id="9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605"/>
            <p:cNvCxnSpPr>
              <a:cxnSpLocks noChangeAspect="1" noChangeShapeType="1"/>
              <a:stCxn id="11" idx="5"/>
              <a:endCxn id="9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606"/>
            <p:cNvCxnSpPr>
              <a:cxnSpLocks noChangeAspect="1" noChangeShapeType="1"/>
              <a:stCxn id="10" idx="6"/>
              <a:endCxn id="9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D</a:t>
              </a:r>
            </a:p>
          </p:txBody>
        </p:sp>
        <p:cxnSp>
          <p:nvCxnSpPr>
            <p:cNvPr id="19" name="AutoShape 608"/>
            <p:cNvCxnSpPr>
              <a:cxnSpLocks noChangeAspect="1" noChangeShapeType="1"/>
              <a:stCxn id="24" idx="7"/>
              <a:endCxn id="18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609"/>
            <p:cNvCxnSpPr>
              <a:cxnSpLocks noChangeAspect="1" noChangeShapeType="1"/>
              <a:stCxn id="18" idx="1"/>
              <a:endCxn id="11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22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23" name="AutoShape 612"/>
            <p:cNvCxnSpPr>
              <a:cxnSpLocks noChangeAspect="1" noChangeShapeType="1"/>
              <a:stCxn id="9" idx="6"/>
              <a:endCxn id="18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rgbClr val="A0BAE1"/>
            </a:solidFill>
            <a:ln w="38100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F</a:t>
              </a:r>
            </a:p>
          </p:txBody>
        </p:sp>
        <p:cxnSp>
          <p:nvCxnSpPr>
            <p:cNvPr id="25" name="AutoShape 614"/>
            <p:cNvCxnSpPr>
              <a:cxnSpLocks noChangeAspect="1" noChangeShapeType="1"/>
              <a:stCxn id="9" idx="5"/>
              <a:endCxn id="24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1566333"/>
          </a:xfrm>
        </p:spPr>
        <p:txBody>
          <a:bodyPr/>
          <a:lstStyle/>
          <a:p>
            <a:r>
              <a:rPr lang="en-US" dirty="0" smtClean="0"/>
              <a:t>A systematic procedure for exploring a graph by examining all of its vertices and edges</a:t>
            </a:r>
          </a:p>
          <a:p>
            <a:r>
              <a:rPr lang="en-US" dirty="0" smtClean="0"/>
              <a:t>Traversal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1938" y="3328105"/>
            <a:ext cx="4161010" cy="19776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charset="2"/>
              <a:buChar char="§"/>
            </a:pPr>
            <a:r>
              <a:rPr lang="en-US" sz="2000" dirty="0" smtClean="0"/>
              <a:t>Breadth-First Search (BFS)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neighbor vertices before visiting the child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queue is used in the search process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6132" y="3330098"/>
            <a:ext cx="4155425" cy="19756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dirty="0" smtClean="0"/>
              <a:t>Depth-First Search (DFS)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child vertices before visiting the sibling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stack OR recursion is used when implementing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1881" y="244475"/>
            <a:ext cx="4154897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</a:t>
            </a:r>
            <a:r>
              <a:rPr lang="en-U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FS Traversal Terminologies &amp; Sketches</a:t>
            </a:r>
            <a:endParaRPr lang="en-US" sz="2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584325" y="2520598"/>
            <a:ext cx="2088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8000"/>
                </a:solidFill>
                <a:latin typeface="+mn-lt"/>
              </a:rPr>
              <a:t>discovery edge</a:t>
            </a: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1550988" y="2947635"/>
            <a:ext cx="1508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cross edge</a:t>
            </a:r>
          </a:p>
        </p:txBody>
      </p:sp>
      <p:sp>
        <p:nvSpPr>
          <p:cNvPr id="7" name="Oval 61"/>
          <p:cNvSpPr>
            <a:spLocks noChangeAspect="1" noChangeArrowheads="1"/>
          </p:cNvSpPr>
          <p:nvPr/>
        </p:nvSpPr>
        <p:spPr bwMode="auto">
          <a:xfrm>
            <a:off x="773113" y="1712560"/>
            <a:ext cx="366712" cy="3667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584325" y="1666523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  <a:latin typeface="+mn-lt"/>
              </a:rPr>
              <a:t>visited vertex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773113" y="1283935"/>
            <a:ext cx="366712" cy="366713"/>
          </a:xfrm>
          <a:prstGeom prst="ellipse">
            <a:avLst/>
          </a:prstGeom>
          <a:solidFill>
            <a:srgbClr val="F5CEA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1584325" y="1239485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unexplored vertex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1584325" y="2093560"/>
            <a:ext cx="2325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unexplored edge</a:t>
            </a:r>
          </a:p>
        </p:txBody>
      </p: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17525" y="2323748"/>
            <a:ext cx="877888" cy="852487"/>
            <a:chOff x="432" y="1691"/>
            <a:chExt cx="937" cy="537"/>
          </a:xfrm>
        </p:grpSpPr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9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rgbClr val="A0BAE1"/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</a:p>
        </p:txBody>
      </p:sp>
      <p:sp>
        <p:nvSpPr>
          <p:cNvPr id="20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rgbClr val="A0BAE1"/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</a:t>
            </a:r>
          </a:p>
        </p:txBody>
      </p:sp>
      <p:cxnSp>
        <p:nvCxnSpPr>
          <p:cNvPr id="22" name="AutoShape 8"/>
          <p:cNvCxnSpPr>
            <a:cxnSpLocks noChangeAspect="1" noChangeShapeType="1"/>
            <a:stCxn id="20" idx="3"/>
            <a:endCxn id="19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9"/>
          <p:cNvCxnSpPr>
            <a:cxnSpLocks noChangeAspect="1" noChangeShapeType="1"/>
            <a:stCxn id="21" idx="1"/>
            <a:endCxn id="19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0"/>
          <p:cNvCxnSpPr>
            <a:cxnSpLocks noChangeAspect="1" noChangeShapeType="1"/>
            <a:stCxn id="21" idx="7"/>
            <a:endCxn id="18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11"/>
          <p:cNvCxnSpPr>
            <a:cxnSpLocks noChangeAspect="1" noChangeShapeType="1"/>
            <a:stCxn id="20" idx="5"/>
            <a:endCxn id="18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12"/>
          <p:cNvCxnSpPr>
            <a:cxnSpLocks noChangeAspect="1" noChangeShapeType="1"/>
            <a:stCxn id="19" idx="6"/>
            <a:endCxn id="18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D</a:t>
            </a:r>
          </a:p>
        </p:txBody>
      </p:sp>
      <p:cxnSp>
        <p:nvCxnSpPr>
          <p:cNvPr id="28" name="AutoShape 15"/>
          <p:cNvCxnSpPr>
            <a:cxnSpLocks noChangeAspect="1" noChangeShapeType="1"/>
            <a:stCxn id="33" idx="7"/>
            <a:endCxn id="27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16"/>
          <p:cNvCxnSpPr>
            <a:cxnSpLocks noChangeAspect="1" noChangeShapeType="1"/>
            <a:stCxn id="27" idx="1"/>
            <a:endCxn id="20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83"/>
          <p:cNvCxnSpPr>
            <a:cxnSpLocks noChangeAspect="1" noChangeShapeType="1"/>
            <a:stCxn id="18" idx="6"/>
            <a:endCxn id="27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</a:t>
            </a:r>
          </a:p>
        </p:txBody>
      </p:sp>
      <p:cxnSp>
        <p:nvCxnSpPr>
          <p:cNvPr id="34" name="AutoShape 85"/>
          <p:cNvCxnSpPr>
            <a:cxnSpLocks noChangeAspect="1" noChangeShapeType="1"/>
            <a:stCxn id="18" idx="5"/>
            <a:endCxn id="33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5912292" y="595547"/>
            <a:ext cx="2809875" cy="1830388"/>
            <a:chOff x="3720" y="965"/>
            <a:chExt cx="1770" cy="1153"/>
          </a:xfrm>
        </p:grpSpPr>
        <p:sp>
          <p:nvSpPr>
            <p:cNvPr id="38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39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40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41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42" name="AutoShape 93"/>
            <p:cNvCxnSpPr>
              <a:cxnSpLocks noChangeAspect="1" noChangeShapeType="1"/>
              <a:stCxn id="40" idx="3"/>
              <a:endCxn id="39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AutoShape 94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95"/>
            <p:cNvCxnSpPr>
              <a:cxnSpLocks noChangeAspect="1" noChangeShapeType="1"/>
              <a:stCxn id="41" idx="7"/>
              <a:endCxn id="38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96"/>
            <p:cNvCxnSpPr>
              <a:cxnSpLocks noChangeAspect="1" noChangeShapeType="1"/>
              <a:stCxn id="40" idx="5"/>
              <a:endCxn id="38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97"/>
            <p:cNvCxnSpPr>
              <a:cxnSpLocks noChangeAspect="1" noChangeShapeType="1"/>
              <a:stCxn id="39" idx="6"/>
              <a:endCxn id="38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7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8" name="AutoShape 99"/>
            <p:cNvCxnSpPr>
              <a:cxnSpLocks noChangeAspect="1" noChangeShapeType="1"/>
              <a:stCxn id="53" idx="7"/>
              <a:endCxn id="47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100"/>
            <p:cNvCxnSpPr>
              <a:cxnSpLocks noChangeAspect="1" noChangeShapeType="1"/>
              <a:stCxn id="47" idx="1"/>
              <a:endCxn id="40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AutoShape 103"/>
            <p:cNvCxnSpPr>
              <a:cxnSpLocks noChangeAspect="1" noChangeShapeType="1"/>
              <a:stCxn id="38" idx="6"/>
              <a:endCxn id="47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54" name="AutoShape 105"/>
            <p:cNvCxnSpPr>
              <a:cxnSpLocks noChangeAspect="1" noChangeShapeType="1"/>
              <a:stCxn id="38" idx="5"/>
              <a:endCxn id="53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5796405" y="2620296"/>
            <a:ext cx="2809875" cy="1830387"/>
            <a:chOff x="5913438" y="4265613"/>
            <a:chExt cx="2809875" cy="1830387"/>
          </a:xfrm>
        </p:grpSpPr>
        <p:sp>
          <p:nvSpPr>
            <p:cNvPr id="57" name="Oval 110"/>
            <p:cNvSpPr>
              <a:spLocks noChangeAspect="1" noChangeArrowheads="1"/>
            </p:cNvSpPr>
            <p:nvPr/>
          </p:nvSpPr>
          <p:spPr bwMode="auto">
            <a:xfrm>
              <a:off x="7134225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111"/>
            <p:cNvSpPr>
              <a:spLocks noChangeAspect="1" noChangeArrowheads="1"/>
            </p:cNvSpPr>
            <p:nvPr/>
          </p:nvSpPr>
          <p:spPr bwMode="auto">
            <a:xfrm>
              <a:off x="5913438" y="4997450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9" name="Oval 112"/>
            <p:cNvSpPr>
              <a:spLocks noChangeAspect="1" noChangeArrowheads="1"/>
            </p:cNvSpPr>
            <p:nvPr/>
          </p:nvSpPr>
          <p:spPr bwMode="auto">
            <a:xfrm>
              <a:off x="6542088" y="4265613"/>
              <a:ext cx="366712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60" name="Oval 113"/>
            <p:cNvSpPr>
              <a:spLocks noChangeAspect="1" noChangeArrowheads="1"/>
            </p:cNvSpPr>
            <p:nvPr/>
          </p:nvSpPr>
          <p:spPr bwMode="auto">
            <a:xfrm>
              <a:off x="6523038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61" name="AutoShape 114"/>
            <p:cNvCxnSpPr>
              <a:cxnSpLocks noChangeAspect="1" noChangeShapeType="1"/>
              <a:stCxn id="59" idx="3"/>
              <a:endCxn id="58" idx="7"/>
            </p:cNvCxnSpPr>
            <p:nvPr/>
          </p:nvCxnSpPr>
          <p:spPr bwMode="auto">
            <a:xfrm flipH="1">
              <a:off x="6226175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2" name="AutoShape 115"/>
            <p:cNvCxnSpPr>
              <a:cxnSpLocks noChangeAspect="1" noChangeShapeType="1"/>
              <a:stCxn id="60" idx="1"/>
              <a:endCxn id="58" idx="5"/>
            </p:cNvCxnSpPr>
            <p:nvPr/>
          </p:nvCxnSpPr>
          <p:spPr bwMode="auto">
            <a:xfrm flipH="1" flipV="1">
              <a:off x="6226175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AutoShape 116"/>
            <p:cNvCxnSpPr>
              <a:cxnSpLocks noChangeAspect="1" noChangeShapeType="1"/>
              <a:stCxn id="60" idx="7"/>
              <a:endCxn id="57" idx="3"/>
            </p:cNvCxnSpPr>
            <p:nvPr/>
          </p:nvCxnSpPr>
          <p:spPr bwMode="auto">
            <a:xfrm flipV="1">
              <a:off x="6835775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117"/>
            <p:cNvCxnSpPr>
              <a:cxnSpLocks noChangeAspect="1" noChangeShapeType="1"/>
              <a:stCxn id="59" idx="5"/>
              <a:endCxn id="57" idx="1"/>
            </p:cNvCxnSpPr>
            <p:nvPr/>
          </p:nvCxnSpPr>
          <p:spPr bwMode="auto">
            <a:xfrm>
              <a:off x="6854825" y="4597400"/>
              <a:ext cx="331788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5" name="AutoShape 118"/>
            <p:cNvCxnSpPr>
              <a:cxnSpLocks noChangeAspect="1" noChangeShapeType="1"/>
              <a:stCxn id="58" idx="6"/>
              <a:endCxn id="57" idx="2"/>
            </p:cNvCxnSpPr>
            <p:nvPr/>
          </p:nvCxnSpPr>
          <p:spPr bwMode="auto">
            <a:xfrm>
              <a:off x="6297613" y="5180013"/>
              <a:ext cx="8159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" name="Oval 119"/>
            <p:cNvSpPr>
              <a:spLocks noChangeAspect="1" noChangeArrowheads="1"/>
            </p:cNvSpPr>
            <p:nvPr/>
          </p:nvSpPr>
          <p:spPr bwMode="auto">
            <a:xfrm>
              <a:off x="83566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67" name="AutoShape 120"/>
            <p:cNvCxnSpPr>
              <a:cxnSpLocks noChangeAspect="1" noChangeShapeType="1"/>
              <a:stCxn id="72" idx="7"/>
              <a:endCxn id="66" idx="3"/>
            </p:cNvCxnSpPr>
            <p:nvPr/>
          </p:nvCxnSpPr>
          <p:spPr bwMode="auto">
            <a:xfrm flipV="1">
              <a:off x="8058150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8" name="AutoShape 121"/>
            <p:cNvCxnSpPr>
              <a:cxnSpLocks noChangeAspect="1" noChangeShapeType="1"/>
              <a:stCxn id="66" idx="1"/>
              <a:endCxn id="59" idx="6"/>
            </p:cNvCxnSpPr>
            <p:nvPr/>
          </p:nvCxnSpPr>
          <p:spPr bwMode="auto">
            <a:xfrm flipH="1" flipV="1">
              <a:off x="6926263" y="4448175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24"/>
            <p:cNvCxnSpPr>
              <a:cxnSpLocks noChangeAspect="1" noChangeShapeType="1"/>
              <a:stCxn id="57" idx="6"/>
              <a:endCxn id="66" idx="2"/>
            </p:cNvCxnSpPr>
            <p:nvPr/>
          </p:nvCxnSpPr>
          <p:spPr bwMode="auto">
            <a:xfrm>
              <a:off x="7518400" y="5180013"/>
              <a:ext cx="8175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" name="Oval 125"/>
            <p:cNvSpPr>
              <a:spLocks noChangeAspect="1" noChangeArrowheads="1"/>
            </p:cNvSpPr>
            <p:nvPr/>
          </p:nvSpPr>
          <p:spPr bwMode="auto">
            <a:xfrm>
              <a:off x="7745413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73" name="AutoShape 126"/>
            <p:cNvCxnSpPr>
              <a:cxnSpLocks noChangeAspect="1" noChangeShapeType="1"/>
              <a:stCxn id="57" idx="5"/>
              <a:endCxn id="72" idx="1"/>
            </p:cNvCxnSpPr>
            <p:nvPr/>
          </p:nvCxnSpPr>
          <p:spPr bwMode="auto">
            <a:xfrm>
              <a:off x="7446963" y="5329238"/>
              <a:ext cx="350837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5" name="Group 1101"/>
          <p:cNvGrpSpPr>
            <a:grpSpLocks/>
          </p:cNvGrpSpPr>
          <p:nvPr/>
        </p:nvGrpSpPr>
        <p:grpSpPr bwMode="auto">
          <a:xfrm>
            <a:off x="5796404" y="4645045"/>
            <a:ext cx="2809875" cy="1830388"/>
            <a:chOff x="840" y="1103"/>
            <a:chExt cx="1770" cy="1153"/>
          </a:xfrm>
        </p:grpSpPr>
        <p:sp>
          <p:nvSpPr>
            <p:cNvPr id="78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79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80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81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82" name="AutoShape 1088"/>
            <p:cNvCxnSpPr>
              <a:cxnSpLocks noChangeAspect="1" noChangeShapeType="1"/>
              <a:stCxn id="80" idx="3"/>
              <a:endCxn id="79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1089"/>
            <p:cNvCxnSpPr>
              <a:cxnSpLocks noChangeAspect="1" noChangeShapeType="1"/>
              <a:stCxn id="81" idx="1"/>
              <a:endCxn id="79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AutoShape 1090"/>
            <p:cNvCxnSpPr>
              <a:cxnSpLocks noChangeAspect="1" noChangeShapeType="1"/>
              <a:stCxn id="81" idx="7"/>
              <a:endCxn id="78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" name="AutoShape 1091"/>
            <p:cNvCxnSpPr>
              <a:cxnSpLocks noChangeAspect="1" noChangeShapeType="1"/>
              <a:stCxn id="80" idx="5"/>
              <a:endCxn id="78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" name="AutoShape 1092"/>
            <p:cNvCxnSpPr>
              <a:cxnSpLocks noChangeAspect="1" noChangeShapeType="1"/>
              <a:stCxn id="79" idx="6"/>
              <a:endCxn id="78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88" name="AutoShape 1094"/>
            <p:cNvCxnSpPr>
              <a:cxnSpLocks noChangeAspect="1" noChangeShapeType="1"/>
              <a:stCxn id="93" idx="7"/>
              <a:endCxn id="87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9" name="AutoShape 1095"/>
            <p:cNvCxnSpPr>
              <a:cxnSpLocks noChangeAspect="1" noChangeShapeType="1"/>
              <a:stCxn id="87" idx="1"/>
              <a:endCxn id="80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AutoShape 1098"/>
            <p:cNvCxnSpPr>
              <a:cxnSpLocks noChangeAspect="1" noChangeShapeType="1"/>
              <a:stCxn id="78" idx="6"/>
              <a:endCxn id="87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3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94" name="AutoShape 1100"/>
            <p:cNvCxnSpPr>
              <a:cxnSpLocks noChangeAspect="1" noChangeShapeType="1"/>
              <a:stCxn id="78" idx="5"/>
              <a:endCxn id="93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5" name="Rectangle 94"/>
          <p:cNvSpPr/>
          <p:nvPr/>
        </p:nvSpPr>
        <p:spPr>
          <a:xfrm>
            <a:off x="409221" y="2989967"/>
            <a:ext cx="2808642" cy="404499"/>
          </a:xfrm>
          <a:prstGeom prst="rect">
            <a:avLst/>
          </a:prstGeom>
          <a:noFill/>
          <a:ln>
            <a:solidFill>
              <a:srgbClr val="66006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386789" y="385492"/>
            <a:ext cx="2263280" cy="1159932"/>
            <a:chOff x="517525" y="1239485"/>
            <a:chExt cx="2538799" cy="2015927"/>
          </a:xfrm>
        </p:grpSpPr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1508655" y="2520598"/>
              <a:ext cx="1295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6" name="Text Box 60"/>
            <p:cNvSpPr txBox="1">
              <a:spLocks noChangeArrowheads="1"/>
            </p:cNvSpPr>
            <p:nvPr/>
          </p:nvSpPr>
          <p:spPr bwMode="auto">
            <a:xfrm>
              <a:off x="1508655" y="2947635"/>
              <a:ext cx="9571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cross edge</a:t>
              </a:r>
            </a:p>
          </p:txBody>
        </p:sp>
        <p:sp>
          <p:nvSpPr>
            <p:cNvPr id="7" name="Oval 61"/>
            <p:cNvSpPr>
              <a:spLocks noChangeAspect="1" noChangeArrowheads="1"/>
            </p:cNvSpPr>
            <p:nvPr/>
          </p:nvSpPr>
          <p:spPr bwMode="auto">
            <a:xfrm>
              <a:off x="773113" y="1712560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508655" y="1666523"/>
              <a:ext cx="11853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9" name="Oval 63"/>
            <p:cNvSpPr>
              <a:spLocks noChangeAspect="1" noChangeArrowheads="1"/>
            </p:cNvSpPr>
            <p:nvPr/>
          </p:nvSpPr>
          <p:spPr bwMode="auto">
            <a:xfrm>
              <a:off x="773113" y="1283935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1508655" y="1239485"/>
              <a:ext cx="15476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+mn-lt"/>
                </a:rPr>
                <a:t>unexplored vertex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508655" y="2093560"/>
              <a:ext cx="1433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+mn-lt"/>
                </a:rPr>
                <a:t>unexplored edge</a:t>
              </a:r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517525" y="2323748"/>
              <a:ext cx="877888" cy="852487"/>
              <a:chOff x="432" y="1691"/>
              <a:chExt cx="937" cy="537"/>
            </a:xfrm>
          </p:grpSpPr>
          <p:sp>
            <p:nvSpPr>
              <p:cNvPr id="13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099787" y="4657946"/>
            <a:ext cx="2809875" cy="1830387"/>
            <a:chOff x="1333500" y="4265613"/>
            <a:chExt cx="2809875" cy="1830387"/>
          </a:xfrm>
        </p:grpSpPr>
        <p:sp>
          <p:nvSpPr>
            <p:cNvPr id="18" name="Oval 4"/>
            <p:cNvSpPr>
              <a:spLocks noChangeAspect="1" noChangeArrowheads="1"/>
            </p:cNvSpPr>
            <p:nvPr/>
          </p:nvSpPr>
          <p:spPr bwMode="auto">
            <a:xfrm>
              <a:off x="2554288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9" name="Oval 5"/>
            <p:cNvSpPr>
              <a:spLocks noChangeAspect="1" noChangeArrowheads="1"/>
            </p:cNvSpPr>
            <p:nvPr/>
          </p:nvSpPr>
          <p:spPr bwMode="auto">
            <a:xfrm>
              <a:off x="13335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20" name="Oval 6"/>
            <p:cNvSpPr>
              <a:spLocks noChangeAspect="1" noChangeArrowheads="1"/>
            </p:cNvSpPr>
            <p:nvPr/>
          </p:nvSpPr>
          <p:spPr bwMode="auto">
            <a:xfrm>
              <a:off x="1962150" y="426561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1" name="Oval 7"/>
            <p:cNvSpPr>
              <a:spLocks noChangeAspect="1" noChangeArrowheads="1"/>
            </p:cNvSpPr>
            <p:nvPr/>
          </p:nvSpPr>
          <p:spPr bwMode="auto">
            <a:xfrm>
              <a:off x="1943100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2" name="AutoShape 8"/>
            <p:cNvCxnSpPr>
              <a:cxnSpLocks noChangeAspect="1" noChangeShapeType="1"/>
              <a:stCxn id="20" idx="3"/>
              <a:endCxn id="19" idx="7"/>
            </p:cNvCxnSpPr>
            <p:nvPr/>
          </p:nvCxnSpPr>
          <p:spPr bwMode="auto">
            <a:xfrm flipH="1">
              <a:off x="1646238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9"/>
            <p:cNvCxnSpPr>
              <a:cxnSpLocks noChangeAspect="1" noChangeShapeType="1"/>
              <a:stCxn id="21" idx="1"/>
              <a:endCxn id="19" idx="5"/>
            </p:cNvCxnSpPr>
            <p:nvPr/>
          </p:nvCxnSpPr>
          <p:spPr bwMode="auto">
            <a:xfrm flipH="1" flipV="1">
              <a:off x="1646238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0"/>
            <p:cNvCxnSpPr>
              <a:cxnSpLocks noChangeAspect="1" noChangeShapeType="1"/>
              <a:stCxn id="21" idx="7"/>
              <a:endCxn id="18" idx="3"/>
            </p:cNvCxnSpPr>
            <p:nvPr/>
          </p:nvCxnSpPr>
          <p:spPr bwMode="auto">
            <a:xfrm flipV="1">
              <a:off x="2255838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1"/>
            <p:cNvCxnSpPr>
              <a:cxnSpLocks noChangeAspect="1" noChangeShapeType="1"/>
              <a:stCxn id="20" idx="5"/>
              <a:endCxn id="18" idx="1"/>
            </p:cNvCxnSpPr>
            <p:nvPr/>
          </p:nvCxnSpPr>
          <p:spPr bwMode="auto">
            <a:xfrm>
              <a:off x="2274888" y="4597400"/>
              <a:ext cx="331787" cy="442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2"/>
            <p:cNvCxnSpPr>
              <a:cxnSpLocks noChangeAspect="1" noChangeShapeType="1"/>
              <a:stCxn id="19" idx="6"/>
              <a:endCxn id="18" idx="2"/>
            </p:cNvCxnSpPr>
            <p:nvPr/>
          </p:nvCxnSpPr>
          <p:spPr bwMode="auto">
            <a:xfrm>
              <a:off x="1717675" y="5180013"/>
              <a:ext cx="825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Oval 13"/>
            <p:cNvSpPr>
              <a:spLocks noChangeAspect="1" noChangeArrowheads="1"/>
            </p:cNvSpPr>
            <p:nvPr/>
          </p:nvSpPr>
          <p:spPr bwMode="auto">
            <a:xfrm>
              <a:off x="3776663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8" name="AutoShape 15"/>
            <p:cNvCxnSpPr>
              <a:cxnSpLocks noChangeAspect="1" noChangeShapeType="1"/>
              <a:stCxn id="33" idx="7"/>
              <a:endCxn id="27" idx="3"/>
            </p:cNvCxnSpPr>
            <p:nvPr/>
          </p:nvCxnSpPr>
          <p:spPr bwMode="auto">
            <a:xfrm flipV="1">
              <a:off x="3478213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16"/>
            <p:cNvCxnSpPr>
              <a:cxnSpLocks noChangeAspect="1" noChangeShapeType="1"/>
              <a:stCxn id="27" idx="1"/>
              <a:endCxn id="20" idx="6"/>
            </p:cNvCxnSpPr>
            <p:nvPr/>
          </p:nvCxnSpPr>
          <p:spPr bwMode="auto">
            <a:xfrm flipH="1" flipV="1">
              <a:off x="2346325" y="4448175"/>
              <a:ext cx="1482725" cy="592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83"/>
            <p:cNvCxnSpPr>
              <a:cxnSpLocks noChangeAspect="1" noChangeShapeType="1"/>
              <a:stCxn id="18" idx="6"/>
              <a:endCxn id="27" idx="2"/>
            </p:cNvCxnSpPr>
            <p:nvPr/>
          </p:nvCxnSpPr>
          <p:spPr bwMode="auto">
            <a:xfrm>
              <a:off x="2928938" y="5180013"/>
              <a:ext cx="8366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Oval 84"/>
            <p:cNvSpPr>
              <a:spLocks noChangeAspect="1" noChangeArrowheads="1"/>
            </p:cNvSpPr>
            <p:nvPr/>
          </p:nvSpPr>
          <p:spPr bwMode="auto">
            <a:xfrm>
              <a:off x="3165475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34" name="AutoShape 85"/>
            <p:cNvCxnSpPr>
              <a:cxnSpLocks noChangeAspect="1" noChangeShapeType="1"/>
              <a:stCxn id="18" idx="5"/>
              <a:endCxn id="33" idx="1"/>
            </p:cNvCxnSpPr>
            <p:nvPr/>
          </p:nvCxnSpPr>
          <p:spPr bwMode="auto">
            <a:xfrm>
              <a:off x="2867025" y="5319713"/>
              <a:ext cx="350838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5966177" y="611237"/>
            <a:ext cx="2809875" cy="1830388"/>
            <a:chOff x="3720" y="965"/>
            <a:chExt cx="1770" cy="1153"/>
          </a:xfrm>
        </p:grpSpPr>
        <p:sp>
          <p:nvSpPr>
            <p:cNvPr id="38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39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40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41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42" name="AutoShape 93"/>
            <p:cNvCxnSpPr>
              <a:cxnSpLocks noChangeAspect="1" noChangeShapeType="1"/>
              <a:stCxn id="40" idx="3"/>
              <a:endCxn id="39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AutoShape 94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95"/>
            <p:cNvCxnSpPr>
              <a:cxnSpLocks noChangeAspect="1" noChangeShapeType="1"/>
              <a:stCxn id="41" idx="7"/>
              <a:endCxn id="38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96"/>
            <p:cNvCxnSpPr>
              <a:cxnSpLocks noChangeAspect="1" noChangeShapeType="1"/>
              <a:stCxn id="40" idx="5"/>
              <a:endCxn id="38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97"/>
            <p:cNvCxnSpPr>
              <a:cxnSpLocks noChangeAspect="1" noChangeShapeType="1"/>
              <a:stCxn id="39" idx="6"/>
              <a:endCxn id="38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7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8" name="AutoShape 99"/>
            <p:cNvCxnSpPr>
              <a:cxnSpLocks noChangeAspect="1" noChangeShapeType="1"/>
              <a:stCxn id="53" idx="7"/>
              <a:endCxn id="47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100"/>
            <p:cNvCxnSpPr>
              <a:cxnSpLocks noChangeAspect="1" noChangeShapeType="1"/>
              <a:stCxn id="47" idx="1"/>
              <a:endCxn id="40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AutoShape 103"/>
            <p:cNvCxnSpPr>
              <a:cxnSpLocks noChangeAspect="1" noChangeShapeType="1"/>
              <a:stCxn id="38" idx="6"/>
              <a:endCxn id="47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54" name="AutoShape 105"/>
            <p:cNvCxnSpPr>
              <a:cxnSpLocks noChangeAspect="1" noChangeShapeType="1"/>
              <a:stCxn id="38" idx="5"/>
              <a:endCxn id="53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5839266" y="2630463"/>
            <a:ext cx="2809875" cy="1830387"/>
            <a:chOff x="5913438" y="4265613"/>
            <a:chExt cx="2809875" cy="1830387"/>
          </a:xfrm>
        </p:grpSpPr>
        <p:sp>
          <p:nvSpPr>
            <p:cNvPr id="57" name="Oval 110"/>
            <p:cNvSpPr>
              <a:spLocks noChangeAspect="1" noChangeArrowheads="1"/>
            </p:cNvSpPr>
            <p:nvPr/>
          </p:nvSpPr>
          <p:spPr bwMode="auto">
            <a:xfrm>
              <a:off x="7134225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111"/>
            <p:cNvSpPr>
              <a:spLocks noChangeAspect="1" noChangeArrowheads="1"/>
            </p:cNvSpPr>
            <p:nvPr/>
          </p:nvSpPr>
          <p:spPr bwMode="auto">
            <a:xfrm>
              <a:off x="5913438" y="4997450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9" name="Oval 112"/>
            <p:cNvSpPr>
              <a:spLocks noChangeAspect="1" noChangeArrowheads="1"/>
            </p:cNvSpPr>
            <p:nvPr/>
          </p:nvSpPr>
          <p:spPr bwMode="auto">
            <a:xfrm>
              <a:off x="6542088" y="4265613"/>
              <a:ext cx="366712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60" name="Oval 113"/>
            <p:cNvSpPr>
              <a:spLocks noChangeAspect="1" noChangeArrowheads="1"/>
            </p:cNvSpPr>
            <p:nvPr/>
          </p:nvSpPr>
          <p:spPr bwMode="auto">
            <a:xfrm>
              <a:off x="6523038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61" name="AutoShape 114"/>
            <p:cNvCxnSpPr>
              <a:cxnSpLocks noChangeAspect="1" noChangeShapeType="1"/>
              <a:stCxn id="59" idx="3"/>
              <a:endCxn id="58" idx="7"/>
            </p:cNvCxnSpPr>
            <p:nvPr/>
          </p:nvCxnSpPr>
          <p:spPr bwMode="auto">
            <a:xfrm flipH="1">
              <a:off x="6226175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2" name="AutoShape 115"/>
            <p:cNvCxnSpPr>
              <a:cxnSpLocks noChangeAspect="1" noChangeShapeType="1"/>
              <a:stCxn id="60" idx="1"/>
              <a:endCxn id="58" idx="5"/>
            </p:cNvCxnSpPr>
            <p:nvPr/>
          </p:nvCxnSpPr>
          <p:spPr bwMode="auto">
            <a:xfrm flipH="1" flipV="1">
              <a:off x="6226175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AutoShape 116"/>
            <p:cNvCxnSpPr>
              <a:cxnSpLocks noChangeAspect="1" noChangeShapeType="1"/>
              <a:stCxn id="60" idx="7"/>
              <a:endCxn id="57" idx="3"/>
            </p:cNvCxnSpPr>
            <p:nvPr/>
          </p:nvCxnSpPr>
          <p:spPr bwMode="auto">
            <a:xfrm flipV="1">
              <a:off x="6835775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117"/>
            <p:cNvCxnSpPr>
              <a:cxnSpLocks noChangeAspect="1" noChangeShapeType="1"/>
              <a:stCxn id="59" idx="5"/>
              <a:endCxn id="57" idx="1"/>
            </p:cNvCxnSpPr>
            <p:nvPr/>
          </p:nvCxnSpPr>
          <p:spPr bwMode="auto">
            <a:xfrm>
              <a:off x="6854825" y="4597400"/>
              <a:ext cx="331788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5" name="AutoShape 118"/>
            <p:cNvCxnSpPr>
              <a:cxnSpLocks noChangeAspect="1" noChangeShapeType="1"/>
              <a:stCxn id="58" idx="6"/>
              <a:endCxn id="57" idx="2"/>
            </p:cNvCxnSpPr>
            <p:nvPr/>
          </p:nvCxnSpPr>
          <p:spPr bwMode="auto">
            <a:xfrm>
              <a:off x="6297613" y="5180013"/>
              <a:ext cx="8159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" name="Oval 119"/>
            <p:cNvSpPr>
              <a:spLocks noChangeAspect="1" noChangeArrowheads="1"/>
            </p:cNvSpPr>
            <p:nvPr/>
          </p:nvSpPr>
          <p:spPr bwMode="auto">
            <a:xfrm>
              <a:off x="83566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67" name="AutoShape 120"/>
            <p:cNvCxnSpPr>
              <a:cxnSpLocks noChangeAspect="1" noChangeShapeType="1"/>
              <a:stCxn id="72" idx="7"/>
              <a:endCxn id="66" idx="3"/>
            </p:cNvCxnSpPr>
            <p:nvPr/>
          </p:nvCxnSpPr>
          <p:spPr bwMode="auto">
            <a:xfrm flipV="1">
              <a:off x="8058150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8" name="AutoShape 121"/>
            <p:cNvCxnSpPr>
              <a:cxnSpLocks noChangeAspect="1" noChangeShapeType="1"/>
              <a:stCxn id="66" idx="1"/>
              <a:endCxn id="59" idx="6"/>
            </p:cNvCxnSpPr>
            <p:nvPr/>
          </p:nvCxnSpPr>
          <p:spPr bwMode="auto">
            <a:xfrm flipH="1" flipV="1">
              <a:off x="6926263" y="4448175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24"/>
            <p:cNvCxnSpPr>
              <a:cxnSpLocks noChangeAspect="1" noChangeShapeType="1"/>
              <a:stCxn id="57" idx="6"/>
              <a:endCxn id="66" idx="2"/>
            </p:cNvCxnSpPr>
            <p:nvPr/>
          </p:nvCxnSpPr>
          <p:spPr bwMode="auto">
            <a:xfrm>
              <a:off x="7518400" y="5180013"/>
              <a:ext cx="8175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" name="Oval 125"/>
            <p:cNvSpPr>
              <a:spLocks noChangeAspect="1" noChangeArrowheads="1"/>
            </p:cNvSpPr>
            <p:nvPr/>
          </p:nvSpPr>
          <p:spPr bwMode="auto">
            <a:xfrm>
              <a:off x="7745413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73" name="AutoShape 126"/>
            <p:cNvCxnSpPr>
              <a:cxnSpLocks noChangeAspect="1" noChangeShapeType="1"/>
              <a:stCxn id="57" idx="5"/>
              <a:endCxn id="72" idx="1"/>
            </p:cNvCxnSpPr>
            <p:nvPr/>
          </p:nvCxnSpPr>
          <p:spPr bwMode="auto">
            <a:xfrm>
              <a:off x="7446963" y="5329238"/>
              <a:ext cx="350837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5" name="Group 1101"/>
          <p:cNvGrpSpPr>
            <a:grpSpLocks/>
          </p:cNvGrpSpPr>
          <p:nvPr/>
        </p:nvGrpSpPr>
        <p:grpSpPr bwMode="auto">
          <a:xfrm>
            <a:off x="5839178" y="4662318"/>
            <a:ext cx="2809875" cy="1830388"/>
            <a:chOff x="840" y="1103"/>
            <a:chExt cx="1770" cy="1153"/>
          </a:xfrm>
        </p:grpSpPr>
        <p:sp>
          <p:nvSpPr>
            <p:cNvPr id="78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79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80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81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82" name="AutoShape 1088"/>
            <p:cNvCxnSpPr>
              <a:cxnSpLocks noChangeAspect="1" noChangeShapeType="1"/>
              <a:stCxn id="80" idx="3"/>
              <a:endCxn id="79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1089"/>
            <p:cNvCxnSpPr>
              <a:cxnSpLocks noChangeAspect="1" noChangeShapeType="1"/>
              <a:stCxn id="81" idx="1"/>
              <a:endCxn id="79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AutoShape 1090"/>
            <p:cNvCxnSpPr>
              <a:cxnSpLocks noChangeAspect="1" noChangeShapeType="1"/>
              <a:stCxn id="81" idx="7"/>
              <a:endCxn id="78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" name="AutoShape 1091"/>
            <p:cNvCxnSpPr>
              <a:cxnSpLocks noChangeAspect="1" noChangeShapeType="1"/>
              <a:stCxn id="80" idx="5"/>
              <a:endCxn id="78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" name="AutoShape 1092"/>
            <p:cNvCxnSpPr>
              <a:cxnSpLocks noChangeAspect="1" noChangeShapeType="1"/>
              <a:stCxn id="79" idx="6"/>
              <a:endCxn id="78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88" name="AutoShape 1094"/>
            <p:cNvCxnSpPr>
              <a:cxnSpLocks noChangeAspect="1" noChangeShapeType="1"/>
              <a:stCxn id="93" idx="7"/>
              <a:endCxn id="87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9" name="AutoShape 1095"/>
            <p:cNvCxnSpPr>
              <a:cxnSpLocks noChangeAspect="1" noChangeShapeType="1"/>
              <a:stCxn id="87" idx="1"/>
              <a:endCxn id="80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AutoShape 1098"/>
            <p:cNvCxnSpPr>
              <a:cxnSpLocks noChangeAspect="1" noChangeShapeType="1"/>
              <a:stCxn id="78" idx="6"/>
              <a:endCxn id="87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3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94" name="AutoShape 1100"/>
            <p:cNvCxnSpPr>
              <a:cxnSpLocks noChangeAspect="1" noChangeShapeType="1"/>
              <a:stCxn id="78" idx="5"/>
              <a:endCxn id="93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" name="TextBox 98"/>
          <p:cNvSpPr txBox="1"/>
          <p:nvPr/>
        </p:nvSpPr>
        <p:spPr>
          <a:xfrm>
            <a:off x="3145271" y="475824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Queue: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887517" y="1083305"/>
            <a:ext cx="333783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7517" y="1448117"/>
            <a:ext cx="350689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87517" y="1812929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735313" y="1020928"/>
            <a:ext cx="1584623" cy="369332"/>
            <a:chOff x="3918756" y="795152"/>
            <a:chExt cx="1584623" cy="369332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344388" y="4104022"/>
            <a:ext cx="1056446" cy="358811"/>
            <a:chOff x="2344388" y="1705152"/>
            <a:chExt cx="1056446" cy="358811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671510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229203" y="305370"/>
            <a:ext cx="1042335" cy="358811"/>
            <a:chOff x="2344388" y="1705152"/>
            <a:chExt cx="1042335" cy="358811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657399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055088" y="2362105"/>
            <a:ext cx="1056446" cy="358811"/>
            <a:chOff x="2344388" y="1705152"/>
            <a:chExt cx="1056446" cy="358811"/>
          </a:xfrm>
        </p:grpSpPr>
        <p:cxnSp>
          <p:nvCxnSpPr>
            <p:cNvPr id="142" name="Straight Arrow Connector 141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671510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863503" y="4700730"/>
            <a:ext cx="975675" cy="722391"/>
            <a:chOff x="4863503" y="4700730"/>
            <a:chExt cx="975675" cy="722391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62222" y="5024658"/>
              <a:ext cx="476956" cy="398463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08254" y="2019275"/>
            <a:ext cx="2809875" cy="1830387"/>
            <a:chOff x="1333500" y="4265613"/>
            <a:chExt cx="2809875" cy="1830387"/>
          </a:xfrm>
        </p:grpSpPr>
        <p:sp>
          <p:nvSpPr>
            <p:cNvPr id="150" name="Oval 4"/>
            <p:cNvSpPr>
              <a:spLocks noChangeAspect="1" noChangeArrowheads="1"/>
            </p:cNvSpPr>
            <p:nvPr/>
          </p:nvSpPr>
          <p:spPr bwMode="auto">
            <a:xfrm>
              <a:off x="2554288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51" name="Oval 5"/>
            <p:cNvSpPr>
              <a:spLocks noChangeAspect="1" noChangeArrowheads="1"/>
            </p:cNvSpPr>
            <p:nvPr/>
          </p:nvSpPr>
          <p:spPr bwMode="auto">
            <a:xfrm>
              <a:off x="1333500" y="4997450"/>
              <a:ext cx="366713" cy="366713"/>
            </a:xfrm>
            <a:prstGeom prst="ellipse">
              <a:avLst/>
            </a:prstGeom>
            <a:solidFill>
              <a:srgbClr val="F5CEA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152" name="Oval 6"/>
            <p:cNvSpPr>
              <a:spLocks noChangeAspect="1" noChangeArrowheads="1"/>
            </p:cNvSpPr>
            <p:nvPr/>
          </p:nvSpPr>
          <p:spPr bwMode="auto">
            <a:xfrm>
              <a:off x="1962150" y="4265613"/>
              <a:ext cx="366713" cy="366712"/>
            </a:xfrm>
            <a:prstGeom prst="ellipse">
              <a:avLst/>
            </a:prstGeom>
            <a:solidFill>
              <a:srgbClr val="F5CEA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53" name="Oval 7"/>
            <p:cNvSpPr>
              <a:spLocks noChangeAspect="1" noChangeArrowheads="1"/>
            </p:cNvSpPr>
            <p:nvPr/>
          </p:nvSpPr>
          <p:spPr bwMode="auto">
            <a:xfrm>
              <a:off x="1943100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154" name="AutoShape 8"/>
            <p:cNvCxnSpPr>
              <a:cxnSpLocks noChangeAspect="1" noChangeShapeType="1"/>
              <a:stCxn id="152" idx="3"/>
              <a:endCxn id="151" idx="7"/>
            </p:cNvCxnSpPr>
            <p:nvPr/>
          </p:nvCxnSpPr>
          <p:spPr bwMode="auto">
            <a:xfrm flipH="1">
              <a:off x="1646238" y="4597400"/>
              <a:ext cx="368300" cy="433388"/>
            </a:xfrm>
            <a:prstGeom prst="straightConnector1">
              <a:avLst/>
            </a:prstGeom>
            <a:noFill/>
            <a:ln w="12700" cmpd="sng">
              <a:solidFill>
                <a:srgbClr val="000000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5" name="AutoShape 9"/>
            <p:cNvCxnSpPr>
              <a:cxnSpLocks noChangeAspect="1" noChangeShapeType="1"/>
              <a:stCxn id="153" idx="1"/>
              <a:endCxn id="151" idx="5"/>
            </p:cNvCxnSpPr>
            <p:nvPr/>
          </p:nvCxnSpPr>
          <p:spPr bwMode="auto">
            <a:xfrm flipH="1" flipV="1">
              <a:off x="1646238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6" name="AutoShape 10"/>
            <p:cNvCxnSpPr>
              <a:cxnSpLocks noChangeAspect="1" noChangeShapeType="1"/>
              <a:stCxn id="153" idx="7"/>
              <a:endCxn id="150" idx="3"/>
            </p:cNvCxnSpPr>
            <p:nvPr/>
          </p:nvCxnSpPr>
          <p:spPr bwMode="auto">
            <a:xfrm flipV="1">
              <a:off x="2255838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7" name="AutoShape 11"/>
            <p:cNvCxnSpPr>
              <a:cxnSpLocks noChangeAspect="1" noChangeShapeType="1"/>
              <a:stCxn id="152" idx="5"/>
              <a:endCxn id="150" idx="1"/>
            </p:cNvCxnSpPr>
            <p:nvPr/>
          </p:nvCxnSpPr>
          <p:spPr bwMode="auto">
            <a:xfrm>
              <a:off x="2274888" y="4597400"/>
              <a:ext cx="331787" cy="442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8" name="AutoShape 12"/>
            <p:cNvCxnSpPr>
              <a:cxnSpLocks noChangeAspect="1" noChangeShapeType="1"/>
              <a:stCxn id="151" idx="6"/>
              <a:endCxn id="150" idx="2"/>
            </p:cNvCxnSpPr>
            <p:nvPr/>
          </p:nvCxnSpPr>
          <p:spPr bwMode="auto">
            <a:xfrm>
              <a:off x="1717675" y="5180013"/>
              <a:ext cx="825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9" name="Oval 13"/>
            <p:cNvSpPr>
              <a:spLocks noChangeAspect="1" noChangeArrowheads="1"/>
            </p:cNvSpPr>
            <p:nvPr/>
          </p:nvSpPr>
          <p:spPr bwMode="auto">
            <a:xfrm>
              <a:off x="3776663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60" name="AutoShape 15"/>
            <p:cNvCxnSpPr>
              <a:cxnSpLocks noChangeAspect="1" noChangeShapeType="1"/>
              <a:stCxn id="165" idx="7"/>
              <a:endCxn id="159" idx="3"/>
            </p:cNvCxnSpPr>
            <p:nvPr/>
          </p:nvCxnSpPr>
          <p:spPr bwMode="auto">
            <a:xfrm flipV="1">
              <a:off x="3478213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1" name="AutoShape 16"/>
            <p:cNvCxnSpPr>
              <a:cxnSpLocks noChangeAspect="1" noChangeShapeType="1"/>
              <a:stCxn id="159" idx="1"/>
              <a:endCxn id="152" idx="6"/>
            </p:cNvCxnSpPr>
            <p:nvPr/>
          </p:nvCxnSpPr>
          <p:spPr bwMode="auto">
            <a:xfrm flipH="1" flipV="1">
              <a:off x="2346325" y="4448175"/>
              <a:ext cx="1482725" cy="592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" name="AutoShape 83"/>
            <p:cNvCxnSpPr>
              <a:cxnSpLocks noChangeAspect="1" noChangeShapeType="1"/>
              <a:stCxn id="150" idx="6"/>
              <a:endCxn id="159" idx="2"/>
            </p:cNvCxnSpPr>
            <p:nvPr/>
          </p:nvCxnSpPr>
          <p:spPr bwMode="auto">
            <a:xfrm>
              <a:off x="2928938" y="5180013"/>
              <a:ext cx="8366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5" name="Oval 84"/>
            <p:cNvSpPr>
              <a:spLocks noChangeAspect="1" noChangeArrowheads="1"/>
            </p:cNvSpPr>
            <p:nvPr/>
          </p:nvSpPr>
          <p:spPr bwMode="auto">
            <a:xfrm>
              <a:off x="3165475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166" name="AutoShape 85"/>
            <p:cNvCxnSpPr>
              <a:cxnSpLocks noChangeAspect="1" noChangeShapeType="1"/>
              <a:stCxn id="150" idx="5"/>
              <a:endCxn id="165" idx="1"/>
            </p:cNvCxnSpPr>
            <p:nvPr/>
          </p:nvCxnSpPr>
          <p:spPr bwMode="auto">
            <a:xfrm>
              <a:off x="2867025" y="5319713"/>
              <a:ext cx="350838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8" name="TextBox 167"/>
          <p:cNvSpPr txBox="1"/>
          <p:nvPr/>
        </p:nvSpPr>
        <p:spPr>
          <a:xfrm>
            <a:off x="3882255" y="713973"/>
            <a:ext cx="37233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3692201" y="708025"/>
            <a:ext cx="1584623" cy="369332"/>
            <a:chOff x="3918756" y="795152"/>
            <a:chExt cx="1584623" cy="369332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F7F7F"/>
                  </a:solidFill>
                </a:rPr>
                <a:t>dequeue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7" grpId="0" animBg="1"/>
      <p:bldP spid="108" grpId="0" animBg="1"/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386789" y="385492"/>
            <a:ext cx="2263280" cy="1159932"/>
            <a:chOff x="517525" y="1239485"/>
            <a:chExt cx="2538799" cy="2015927"/>
          </a:xfrm>
        </p:grpSpPr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1508655" y="2520598"/>
              <a:ext cx="1295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6" name="Text Box 60"/>
            <p:cNvSpPr txBox="1">
              <a:spLocks noChangeArrowheads="1"/>
            </p:cNvSpPr>
            <p:nvPr/>
          </p:nvSpPr>
          <p:spPr bwMode="auto">
            <a:xfrm>
              <a:off x="1508655" y="2947635"/>
              <a:ext cx="9571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cross edge</a:t>
              </a:r>
            </a:p>
          </p:txBody>
        </p:sp>
        <p:sp>
          <p:nvSpPr>
            <p:cNvPr id="7" name="Oval 61"/>
            <p:cNvSpPr>
              <a:spLocks noChangeAspect="1" noChangeArrowheads="1"/>
            </p:cNvSpPr>
            <p:nvPr/>
          </p:nvSpPr>
          <p:spPr bwMode="auto">
            <a:xfrm>
              <a:off x="773113" y="1712560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508655" y="1666523"/>
              <a:ext cx="11853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9" name="Oval 63"/>
            <p:cNvSpPr>
              <a:spLocks noChangeAspect="1" noChangeArrowheads="1"/>
            </p:cNvSpPr>
            <p:nvPr/>
          </p:nvSpPr>
          <p:spPr bwMode="auto">
            <a:xfrm>
              <a:off x="773113" y="1283935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1508655" y="1239485"/>
              <a:ext cx="15476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+mn-lt"/>
                </a:rPr>
                <a:t>unexplored vertex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508655" y="2093560"/>
              <a:ext cx="1433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+mn-lt"/>
                </a:rPr>
                <a:t>unexplored edge</a:t>
              </a:r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517525" y="2323748"/>
              <a:ext cx="877888" cy="852487"/>
              <a:chOff x="432" y="1691"/>
              <a:chExt cx="937" cy="537"/>
            </a:xfrm>
          </p:grpSpPr>
          <p:sp>
            <p:nvSpPr>
              <p:cNvPr id="13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3195251" y="430693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Queue: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226181" y="843418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26181" y="1215285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26181" y="1587153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59866" y="795152"/>
            <a:ext cx="1584623" cy="369332"/>
            <a:chOff x="3918756" y="795152"/>
            <a:chExt cx="1584623" cy="369332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113" name="Group 1125"/>
          <p:cNvGrpSpPr>
            <a:grpSpLocks/>
          </p:cNvGrpSpPr>
          <p:nvPr/>
        </p:nvGrpSpPr>
        <p:grpSpPr bwMode="auto">
          <a:xfrm>
            <a:off x="1120684" y="2179818"/>
            <a:ext cx="2809875" cy="1576697"/>
            <a:chOff x="894" y="2769"/>
            <a:chExt cx="1770" cy="1153"/>
          </a:xfrm>
        </p:grpSpPr>
        <p:sp>
          <p:nvSpPr>
            <p:cNvPr id="117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</a:t>
              </a:r>
            </a:p>
          </p:txBody>
        </p:sp>
        <p:sp>
          <p:nvSpPr>
            <p:cNvPr id="118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119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20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121" name="AutoShape 1109"/>
            <p:cNvCxnSpPr>
              <a:cxnSpLocks noChangeAspect="1" noChangeShapeType="1"/>
              <a:stCxn id="119" idx="3"/>
              <a:endCxn id="118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2" name="AutoShape 1110"/>
            <p:cNvCxnSpPr>
              <a:cxnSpLocks noChangeAspect="1" noChangeShapeType="1"/>
              <a:stCxn id="120" idx="1"/>
              <a:endCxn id="118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" name="AutoShape 1111"/>
            <p:cNvCxnSpPr>
              <a:cxnSpLocks noChangeAspect="1" noChangeShapeType="1"/>
              <a:stCxn id="120" idx="7"/>
              <a:endCxn id="117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4" name="AutoShape 1112"/>
            <p:cNvCxnSpPr>
              <a:cxnSpLocks noChangeAspect="1" noChangeShapeType="1"/>
              <a:stCxn id="119" idx="5"/>
              <a:endCxn id="117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5" name="AutoShape 1113"/>
            <p:cNvCxnSpPr>
              <a:cxnSpLocks noChangeAspect="1" noChangeShapeType="1"/>
              <a:stCxn id="118" idx="6"/>
              <a:endCxn id="117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6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27" name="AutoShape 1115"/>
            <p:cNvCxnSpPr>
              <a:cxnSpLocks noChangeAspect="1" noChangeShapeType="1"/>
              <a:stCxn id="132" idx="7"/>
              <a:endCxn id="126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8" name="AutoShape 1116"/>
            <p:cNvCxnSpPr>
              <a:cxnSpLocks noChangeAspect="1" noChangeShapeType="1"/>
              <a:stCxn id="126" idx="1"/>
              <a:endCxn id="119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1" name="AutoShape 1119"/>
            <p:cNvCxnSpPr>
              <a:cxnSpLocks noChangeAspect="1" noChangeShapeType="1"/>
              <a:stCxn id="117" idx="6"/>
              <a:endCxn id="126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2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133" name="AutoShape 1121"/>
            <p:cNvCxnSpPr>
              <a:cxnSpLocks noChangeAspect="1" noChangeShapeType="1"/>
              <a:stCxn id="117" idx="5"/>
              <a:endCxn id="132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49" name="Group 148"/>
          <p:cNvGrpSpPr/>
          <p:nvPr/>
        </p:nvGrpSpPr>
        <p:grpSpPr>
          <a:xfrm>
            <a:off x="224128" y="2101945"/>
            <a:ext cx="975675" cy="722391"/>
            <a:chOff x="4863503" y="4700730"/>
            <a:chExt cx="975675" cy="722391"/>
          </a:xfrm>
        </p:grpSpPr>
        <p:cxnSp>
          <p:nvCxnSpPr>
            <p:cNvPr id="150" name="Straight Arrow Connector 149"/>
            <p:cNvCxnSpPr/>
            <p:nvPr/>
          </p:nvCxnSpPr>
          <p:spPr>
            <a:xfrm>
              <a:off x="5362222" y="5024658"/>
              <a:ext cx="476956" cy="398463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226100" y="1965329"/>
            <a:ext cx="372411" cy="369332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175" name="Group 3"/>
          <p:cNvGrpSpPr>
            <a:grpSpLocks/>
          </p:cNvGrpSpPr>
          <p:nvPr/>
        </p:nvGrpSpPr>
        <p:grpSpPr bwMode="auto">
          <a:xfrm>
            <a:off x="1120155" y="4600659"/>
            <a:ext cx="2809875" cy="1830388"/>
            <a:chOff x="3677" y="2768"/>
            <a:chExt cx="1770" cy="1153"/>
          </a:xfrm>
        </p:grpSpPr>
        <p:sp>
          <p:nvSpPr>
            <p:cNvPr id="179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181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82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183" name="AutoShape 11"/>
            <p:cNvCxnSpPr>
              <a:cxnSpLocks noChangeAspect="1" noChangeShapeType="1"/>
              <a:stCxn id="181" idx="3"/>
              <a:endCxn id="180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" name="AutoShape 12"/>
            <p:cNvCxnSpPr>
              <a:cxnSpLocks noChangeAspect="1" noChangeShapeType="1"/>
              <a:stCxn id="182" idx="1"/>
              <a:endCxn id="180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5" name="AutoShape 13"/>
            <p:cNvCxnSpPr>
              <a:cxnSpLocks noChangeAspect="1" noChangeShapeType="1"/>
              <a:stCxn id="182" idx="7"/>
              <a:endCxn id="179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6" name="AutoShape 14"/>
            <p:cNvCxnSpPr>
              <a:cxnSpLocks noChangeAspect="1" noChangeShapeType="1"/>
              <a:stCxn id="181" idx="5"/>
              <a:endCxn id="179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7" name="AutoShape 15"/>
            <p:cNvCxnSpPr>
              <a:cxnSpLocks noChangeAspect="1" noChangeShapeType="1"/>
              <a:stCxn id="180" idx="6"/>
              <a:endCxn id="179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8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89" name="AutoShape 17"/>
            <p:cNvCxnSpPr>
              <a:cxnSpLocks noChangeAspect="1" noChangeShapeType="1"/>
              <a:stCxn id="194" idx="7"/>
              <a:endCxn id="188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0" name="AutoShape 18"/>
            <p:cNvCxnSpPr>
              <a:cxnSpLocks noChangeAspect="1" noChangeShapeType="1"/>
              <a:stCxn id="188" idx="1"/>
              <a:endCxn id="181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3" name="AutoShape 21"/>
            <p:cNvCxnSpPr>
              <a:cxnSpLocks noChangeAspect="1" noChangeShapeType="1"/>
              <a:stCxn id="179" idx="6"/>
              <a:endCxn id="188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195" name="AutoShape 23"/>
            <p:cNvCxnSpPr>
              <a:cxnSpLocks noChangeAspect="1" noChangeShapeType="1"/>
              <a:stCxn id="179" idx="5"/>
              <a:endCxn id="194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7" name="Group 196"/>
          <p:cNvGrpSpPr/>
          <p:nvPr/>
        </p:nvGrpSpPr>
        <p:grpSpPr>
          <a:xfrm>
            <a:off x="2494149" y="4572836"/>
            <a:ext cx="729324" cy="813363"/>
            <a:chOff x="4863503" y="4700730"/>
            <a:chExt cx="729324" cy="813363"/>
          </a:xfrm>
        </p:grpSpPr>
        <p:cxnSp>
          <p:nvCxnSpPr>
            <p:cNvPr id="198" name="Straight Arrow Connector 197"/>
            <p:cNvCxnSpPr>
              <a:endCxn id="179" idx="7"/>
            </p:cNvCxnSpPr>
            <p:nvPr/>
          </p:nvCxnSpPr>
          <p:spPr>
            <a:xfrm flipH="1">
              <a:off x="5023307" y="5024658"/>
              <a:ext cx="338915" cy="489435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4059087" y="1184528"/>
            <a:ext cx="1584623" cy="369332"/>
            <a:chOff x="3918756" y="795152"/>
            <a:chExt cx="1584623" cy="369332"/>
          </a:xfrm>
        </p:grpSpPr>
        <p:cxnSp>
          <p:nvCxnSpPr>
            <p:cNvPr id="201" name="Straight Connector 200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203" name="Group 50"/>
          <p:cNvGrpSpPr>
            <a:grpSpLocks/>
          </p:cNvGrpSpPr>
          <p:nvPr/>
        </p:nvGrpSpPr>
        <p:grpSpPr bwMode="auto">
          <a:xfrm>
            <a:off x="5896856" y="2298808"/>
            <a:ext cx="2809875" cy="1830388"/>
            <a:chOff x="840" y="2769"/>
            <a:chExt cx="1770" cy="1153"/>
          </a:xfrm>
        </p:grpSpPr>
        <p:sp>
          <p:nvSpPr>
            <p:cNvPr id="207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208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09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210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11" name="AutoShape 36"/>
            <p:cNvCxnSpPr>
              <a:cxnSpLocks noChangeAspect="1" noChangeShapeType="1"/>
              <a:stCxn id="209" idx="3"/>
              <a:endCxn id="208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2" name="AutoShape 37"/>
            <p:cNvCxnSpPr>
              <a:cxnSpLocks noChangeAspect="1" noChangeShapeType="1"/>
              <a:stCxn id="210" idx="1"/>
              <a:endCxn id="208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3" name="AutoShape 38"/>
            <p:cNvCxnSpPr>
              <a:cxnSpLocks noChangeAspect="1" noChangeShapeType="1"/>
              <a:stCxn id="210" idx="7"/>
              <a:endCxn id="207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4" name="AutoShape 39"/>
            <p:cNvCxnSpPr>
              <a:cxnSpLocks noChangeAspect="1" noChangeShapeType="1"/>
              <a:stCxn id="209" idx="5"/>
              <a:endCxn id="207" idx="0"/>
            </p:cNvCxnSpPr>
            <p:nvPr/>
          </p:nvCxnSpPr>
          <p:spPr bwMode="auto">
            <a:xfrm>
              <a:off x="1433" y="2966"/>
              <a:ext cx="291" cy="264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" name="AutoShape 40"/>
            <p:cNvCxnSpPr>
              <a:cxnSpLocks noChangeAspect="1" noChangeShapeType="1"/>
              <a:stCxn id="208" idx="6"/>
              <a:endCxn id="207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6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17" name="AutoShape 42"/>
            <p:cNvCxnSpPr>
              <a:cxnSpLocks noChangeAspect="1" noChangeShapeType="1"/>
              <a:stCxn id="222" idx="7"/>
              <a:endCxn id="216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8" name="AutoShape 43"/>
            <p:cNvCxnSpPr>
              <a:cxnSpLocks noChangeAspect="1" noChangeShapeType="1"/>
              <a:stCxn id="216" idx="1"/>
              <a:endCxn id="209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1" name="AutoShape 46"/>
            <p:cNvCxnSpPr>
              <a:cxnSpLocks noChangeAspect="1" noChangeShapeType="1"/>
              <a:stCxn id="207" idx="6"/>
              <a:endCxn id="216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2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223" name="AutoShape 48"/>
            <p:cNvCxnSpPr>
              <a:cxnSpLocks noChangeAspect="1" noChangeShapeType="1"/>
              <a:stCxn id="207" idx="5"/>
              <a:endCxn id="222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27" name="Group 226"/>
          <p:cNvGrpSpPr/>
          <p:nvPr/>
        </p:nvGrpSpPr>
        <p:grpSpPr>
          <a:xfrm>
            <a:off x="4030086" y="1546228"/>
            <a:ext cx="1584623" cy="369332"/>
            <a:chOff x="3918756" y="795152"/>
            <a:chExt cx="1584623" cy="369332"/>
          </a:xfrm>
        </p:grpSpPr>
        <p:cxnSp>
          <p:nvCxnSpPr>
            <p:cNvPr id="228" name="Straight Connector 227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196015" y="2187482"/>
            <a:ext cx="729324" cy="813363"/>
            <a:chOff x="4863503" y="4700730"/>
            <a:chExt cx="729324" cy="813363"/>
          </a:xfrm>
        </p:grpSpPr>
        <p:cxnSp>
          <p:nvCxnSpPr>
            <p:cNvPr id="231" name="Straight Arrow Connector 230"/>
            <p:cNvCxnSpPr/>
            <p:nvPr/>
          </p:nvCxnSpPr>
          <p:spPr>
            <a:xfrm flipH="1">
              <a:off x="5023307" y="5024658"/>
              <a:ext cx="338915" cy="489435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923756" y="4600658"/>
            <a:ext cx="2809875" cy="1830387"/>
            <a:chOff x="5923756" y="4600658"/>
            <a:chExt cx="2809875" cy="1830387"/>
          </a:xfrm>
        </p:grpSpPr>
        <p:sp>
          <p:nvSpPr>
            <p:cNvPr id="236" name="Oval 55"/>
            <p:cNvSpPr>
              <a:spLocks noChangeAspect="1" noChangeArrowheads="1"/>
            </p:cNvSpPr>
            <p:nvPr/>
          </p:nvSpPr>
          <p:spPr bwMode="auto">
            <a:xfrm>
              <a:off x="7144544" y="5332495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</a:t>
              </a:r>
            </a:p>
          </p:txBody>
        </p:sp>
        <p:sp>
          <p:nvSpPr>
            <p:cNvPr id="237" name="Oval 56"/>
            <p:cNvSpPr>
              <a:spLocks noChangeAspect="1" noChangeArrowheads="1"/>
            </p:cNvSpPr>
            <p:nvPr/>
          </p:nvSpPr>
          <p:spPr bwMode="auto">
            <a:xfrm>
              <a:off x="5923756" y="5332495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38" name="Oval 57"/>
            <p:cNvSpPr>
              <a:spLocks noChangeAspect="1" noChangeArrowheads="1"/>
            </p:cNvSpPr>
            <p:nvPr/>
          </p:nvSpPr>
          <p:spPr bwMode="auto">
            <a:xfrm>
              <a:off x="6552406" y="4600658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39" name="Oval 58"/>
            <p:cNvSpPr>
              <a:spLocks noChangeAspect="1" noChangeArrowheads="1"/>
            </p:cNvSpPr>
            <p:nvPr/>
          </p:nvSpPr>
          <p:spPr bwMode="auto">
            <a:xfrm>
              <a:off x="6533356" y="606433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40" name="AutoShape 59"/>
            <p:cNvCxnSpPr>
              <a:cxnSpLocks noChangeAspect="1" noChangeShapeType="1"/>
              <a:stCxn id="238" idx="3"/>
              <a:endCxn id="237" idx="7"/>
            </p:cNvCxnSpPr>
            <p:nvPr/>
          </p:nvCxnSpPr>
          <p:spPr bwMode="auto">
            <a:xfrm flipH="1">
              <a:off x="6236494" y="4932445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1" name="AutoShape 60"/>
            <p:cNvCxnSpPr>
              <a:cxnSpLocks noChangeAspect="1" noChangeShapeType="1"/>
              <a:stCxn id="239" idx="1"/>
              <a:endCxn id="237" idx="5"/>
            </p:cNvCxnSpPr>
            <p:nvPr/>
          </p:nvCxnSpPr>
          <p:spPr bwMode="auto">
            <a:xfrm flipH="1" flipV="1">
              <a:off x="6236494" y="5664283"/>
              <a:ext cx="349250" cy="43338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2" name="AutoShape 61"/>
            <p:cNvCxnSpPr>
              <a:cxnSpLocks noChangeAspect="1" noChangeShapeType="1"/>
              <a:stCxn id="239" idx="7"/>
              <a:endCxn id="236" idx="3"/>
            </p:cNvCxnSpPr>
            <p:nvPr/>
          </p:nvCxnSpPr>
          <p:spPr bwMode="auto">
            <a:xfrm flipV="1">
              <a:off x="6846094" y="5664283"/>
              <a:ext cx="350837" cy="43338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3" name="AutoShape 62"/>
            <p:cNvCxnSpPr>
              <a:cxnSpLocks noChangeAspect="1" noChangeShapeType="1"/>
              <a:stCxn id="238" idx="5"/>
              <a:endCxn id="236" idx="1"/>
            </p:cNvCxnSpPr>
            <p:nvPr/>
          </p:nvCxnSpPr>
          <p:spPr bwMode="auto">
            <a:xfrm>
              <a:off x="6865144" y="4932445"/>
              <a:ext cx="331787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4" name="AutoShape 63"/>
            <p:cNvCxnSpPr>
              <a:cxnSpLocks noChangeAspect="1" noChangeShapeType="1"/>
              <a:stCxn id="237" idx="6"/>
              <a:endCxn id="236" idx="2"/>
            </p:cNvCxnSpPr>
            <p:nvPr/>
          </p:nvCxnSpPr>
          <p:spPr bwMode="auto">
            <a:xfrm>
              <a:off x="6307931" y="5515058"/>
              <a:ext cx="81597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5" name="Oval 64"/>
            <p:cNvSpPr>
              <a:spLocks noChangeAspect="1" noChangeArrowheads="1"/>
            </p:cNvSpPr>
            <p:nvPr/>
          </p:nvSpPr>
          <p:spPr bwMode="auto">
            <a:xfrm>
              <a:off x="8366919" y="5332495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46" name="AutoShape 65"/>
            <p:cNvCxnSpPr>
              <a:cxnSpLocks noChangeAspect="1" noChangeShapeType="1"/>
              <a:stCxn id="251" idx="7"/>
              <a:endCxn id="245" idx="3"/>
            </p:cNvCxnSpPr>
            <p:nvPr/>
          </p:nvCxnSpPr>
          <p:spPr bwMode="auto">
            <a:xfrm flipV="1">
              <a:off x="8068469" y="5664283"/>
              <a:ext cx="350837" cy="43338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7" name="AutoShape 66"/>
            <p:cNvCxnSpPr>
              <a:cxnSpLocks noChangeAspect="1" noChangeShapeType="1"/>
              <a:stCxn id="245" idx="1"/>
              <a:endCxn id="238" idx="6"/>
            </p:cNvCxnSpPr>
            <p:nvPr/>
          </p:nvCxnSpPr>
          <p:spPr bwMode="auto">
            <a:xfrm flipH="1" flipV="1">
              <a:off x="6936581" y="4783220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0" name="AutoShape 69"/>
            <p:cNvCxnSpPr>
              <a:cxnSpLocks noChangeAspect="1" noChangeShapeType="1"/>
              <a:stCxn id="236" idx="6"/>
              <a:endCxn id="245" idx="2"/>
            </p:cNvCxnSpPr>
            <p:nvPr/>
          </p:nvCxnSpPr>
          <p:spPr bwMode="auto">
            <a:xfrm>
              <a:off x="7528719" y="5515058"/>
              <a:ext cx="817562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1" name="Oval 70"/>
            <p:cNvSpPr>
              <a:spLocks noChangeAspect="1" noChangeArrowheads="1"/>
            </p:cNvSpPr>
            <p:nvPr/>
          </p:nvSpPr>
          <p:spPr bwMode="auto">
            <a:xfrm>
              <a:off x="7755731" y="606433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252" name="AutoShape 71"/>
            <p:cNvCxnSpPr>
              <a:cxnSpLocks noChangeAspect="1" noChangeShapeType="1"/>
              <a:stCxn id="236" idx="5"/>
              <a:endCxn id="251" idx="1"/>
            </p:cNvCxnSpPr>
            <p:nvPr/>
          </p:nvCxnSpPr>
          <p:spPr bwMode="auto">
            <a:xfrm>
              <a:off x="7457281" y="5664283"/>
              <a:ext cx="350838" cy="43338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256" name="Straight Arrow Connector 255"/>
          <p:cNvCxnSpPr>
            <a:stCxn id="257" idx="2"/>
            <a:endCxn id="245" idx="0"/>
          </p:cNvCxnSpPr>
          <p:nvPr/>
        </p:nvCxnSpPr>
        <p:spPr>
          <a:xfrm>
            <a:off x="8290476" y="4793563"/>
            <a:ext cx="259799" cy="510710"/>
          </a:xfrm>
          <a:prstGeom prst="straightConnector1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925814" y="4485786"/>
            <a:ext cx="72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urrent</a:t>
            </a:r>
            <a:endParaRPr lang="en-US" sz="14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030865" y="1927599"/>
            <a:ext cx="1584623" cy="369332"/>
            <a:chOff x="3918756" y="795152"/>
            <a:chExt cx="1584623" cy="369332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4227811" y="2330507"/>
            <a:ext cx="372411" cy="369332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4098599" y="2277553"/>
            <a:ext cx="1584623" cy="369332"/>
            <a:chOff x="3918756" y="795152"/>
            <a:chExt cx="1584623" cy="369332"/>
          </a:xfrm>
        </p:grpSpPr>
        <p:cxnSp>
          <p:nvCxnSpPr>
            <p:cNvPr id="271" name="Straight Connector 270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4235030" y="471597"/>
            <a:ext cx="37233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044976" y="465649"/>
            <a:ext cx="1584623" cy="369332"/>
            <a:chOff x="3918756" y="795152"/>
            <a:chExt cx="1584623" cy="369332"/>
          </a:xfrm>
        </p:grpSpPr>
        <p:cxnSp>
          <p:nvCxnSpPr>
            <p:cNvPr id="277" name="Straight Connector 276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F7F7F"/>
                  </a:solidFill>
                </a:rPr>
                <a:t>dequeue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40" name="Straight Arrow Connector 139"/>
          <p:cNvCxnSpPr>
            <a:stCxn id="257" idx="1"/>
          </p:cNvCxnSpPr>
          <p:nvPr/>
        </p:nvCxnSpPr>
        <p:spPr>
          <a:xfrm flipH="1">
            <a:off x="6761162" y="4639675"/>
            <a:ext cx="1164652" cy="1384405"/>
          </a:xfrm>
          <a:prstGeom prst="straightConnector1">
            <a:avLst/>
          </a:prstGeom>
          <a:ln w="57150" cmpd="sng"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57" idx="2"/>
            <a:endCxn id="251" idx="0"/>
          </p:cNvCxnSpPr>
          <p:nvPr/>
        </p:nvCxnSpPr>
        <p:spPr>
          <a:xfrm flipH="1">
            <a:off x="7939088" y="4793563"/>
            <a:ext cx="351388" cy="1270770"/>
          </a:xfrm>
          <a:prstGeom prst="straightConnector1">
            <a:avLst/>
          </a:prstGeom>
          <a:ln w="57150" cmpd="sng"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257" grpId="0"/>
      <p:bldP spid="2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 Pseudo Code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9466" y="1270002"/>
            <a:ext cx="7482781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The algorithm uses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a</a:t>
            </a:r>
            <a:r>
              <a:rPr lang="en-US" sz="2000" dirty="0" smtClean="0"/>
              <a:t> queue </a:t>
            </a:r>
            <a:r>
              <a:rPr lang="en-US" sz="1800" b="1" i="1" dirty="0">
                <a:solidFill>
                  <a:srgbClr val="000090"/>
                </a:solidFill>
              </a:rPr>
              <a:t>L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Visited or not for each vertex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/>
              <a:t>Initially: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all vertices are not visited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08691" y="3161288"/>
            <a:ext cx="7041930" cy="32501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BFS(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startV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) {   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Push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startV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frontierQueue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Add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startV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visited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frontierQueue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is not empty )</a:t>
            </a: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currentV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= Pop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frontierQueue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      "Visit"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currentV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each vertex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adjV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adjacent to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currentV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adjV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is not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visited)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 Push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adjV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frontierQueue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 Add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adjV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visited</a:t>
            </a:r>
          </a:p>
          <a:p>
            <a:pPr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}</a:t>
            </a:r>
            <a:endParaRPr lang="en-US" sz="1800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4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Analysis of </a:t>
            </a:r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56031" y="1068565"/>
            <a:ext cx="8309899" cy="5281436"/>
          </a:xfrm>
          <a:ln>
            <a:solidFill>
              <a:srgbClr val="A0BAE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 smtClean="0"/>
              <a:t>Setting/getting </a:t>
            </a:r>
            <a:r>
              <a:rPr lang="en-US" sz="2600" dirty="0"/>
              <a:t>a vertex/edge label takes </a:t>
            </a:r>
            <a:r>
              <a:rPr lang="en-US" sz="2600" b="1" i="1" dirty="0"/>
              <a:t>O</a:t>
            </a:r>
            <a:r>
              <a:rPr lang="en-US" sz="2600" dirty="0"/>
              <a:t>(1) time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Each vertex is labeled twice 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</a:t>
            </a:r>
            <a:r>
              <a:rPr lang="en-US" sz="2300" dirty="0" smtClean="0"/>
              <a:t>NOT VISITED</a:t>
            </a:r>
            <a:endParaRPr lang="en-US" sz="2300" dirty="0"/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</a:t>
            </a:r>
            <a:r>
              <a:rPr lang="en-US" sz="2300" dirty="0">
                <a:solidFill>
                  <a:srgbClr val="008000"/>
                </a:solidFill>
              </a:rPr>
              <a:t>VISITED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 smtClean="0"/>
              <a:t>For-loop </a:t>
            </a:r>
            <a:r>
              <a:rPr lang="en-US" sz="2600" dirty="0"/>
              <a:t>is called once for each vertex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BFS runs in </a:t>
            </a:r>
            <a:r>
              <a:rPr lang="en-US" sz="2600" b="1" i="1" dirty="0"/>
              <a:t>O</a:t>
            </a:r>
            <a:r>
              <a:rPr lang="en-US" sz="2600" dirty="0"/>
              <a:t>(</a:t>
            </a:r>
            <a:r>
              <a:rPr lang="en-US" sz="2600" b="1" i="1" dirty="0"/>
              <a:t>n </a:t>
            </a:r>
            <a:r>
              <a:rPr lang="en-US" sz="2600" dirty="0"/>
              <a:t>+</a:t>
            </a:r>
            <a:r>
              <a:rPr lang="en-US" sz="2600" b="1" i="1" dirty="0"/>
              <a:t> m</a:t>
            </a:r>
            <a:r>
              <a:rPr lang="en-US" sz="2600" dirty="0"/>
              <a:t>) time provided the graph </a:t>
            </a:r>
            <a:r>
              <a:rPr lang="en-US" sz="2800" dirty="0"/>
              <a:t>with </a:t>
            </a:r>
            <a:r>
              <a:rPr lang="en-US" sz="2800" b="1" i="1" dirty="0"/>
              <a:t>n</a:t>
            </a:r>
            <a:r>
              <a:rPr lang="en-US" sz="2800" dirty="0"/>
              <a:t> vertices and </a:t>
            </a:r>
            <a:r>
              <a:rPr lang="en-US" sz="2800" b="1" i="1" dirty="0"/>
              <a:t>m</a:t>
            </a:r>
            <a:r>
              <a:rPr lang="en-US" sz="2800" dirty="0"/>
              <a:t> </a:t>
            </a:r>
            <a:r>
              <a:rPr lang="en-US" sz="2800" dirty="0" smtClean="0"/>
              <a:t>edges </a:t>
            </a:r>
            <a:r>
              <a:rPr lang="en-US" sz="2600" dirty="0" smtClean="0"/>
              <a:t>is </a:t>
            </a:r>
            <a:r>
              <a:rPr lang="en-US" sz="2600" dirty="0"/>
              <a:t>represented by the adjacency list </a:t>
            </a:r>
            <a:r>
              <a:rPr lang="en-US" sz="2600" dirty="0" smtClean="0"/>
              <a:t>structure</a:t>
            </a:r>
            <a:endParaRPr lang="en-US" sz="2600" dirty="0" smtClean="0"/>
          </a:p>
        </p:txBody>
      </p:sp>
      <p:pic>
        <p:nvPicPr>
          <p:cNvPr id="6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6" y="270377"/>
            <a:ext cx="632968" cy="6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782" y="2171700"/>
            <a:ext cx="8285018" cy="2514600"/>
          </a:xfrm>
        </p:spPr>
        <p:txBody>
          <a:bodyPr/>
          <a:lstStyle/>
          <a:p>
            <a:r>
              <a:rPr lang="en-US" sz="4800" dirty="0" smtClean="0">
                <a:solidFill>
                  <a:srgbClr val="0070C0"/>
                </a:solidFill>
              </a:rPr>
              <a:t>How </a:t>
            </a:r>
            <a:r>
              <a:rPr lang="en-US" sz="4800" dirty="0" smtClean="0">
                <a:solidFill>
                  <a:srgbClr val="0070C0"/>
                </a:solidFill>
              </a:rPr>
              <a:t>can one find and report a shortest path using BFS?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42328</TotalTime>
  <Words>388</Words>
  <Application>Microsoft Office PowerPoint</Application>
  <PresentationFormat>On-screen Show (4:3)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Brush Script MT</vt:lpstr>
      <vt:lpstr>Calibri</vt:lpstr>
      <vt:lpstr>Calisto MT</vt:lpstr>
      <vt:lpstr>Courier New</vt:lpstr>
      <vt:lpstr>Wingdings</vt:lpstr>
      <vt:lpstr>Capital</vt:lpstr>
      <vt:lpstr>CPSC 131</vt:lpstr>
      <vt:lpstr>Review: Graph Traversals</vt:lpstr>
      <vt:lpstr>PowerPoint Presentation</vt:lpstr>
      <vt:lpstr>PowerPoint Presentation</vt:lpstr>
      <vt:lpstr>PowerPoint Presentation</vt:lpstr>
      <vt:lpstr>BFS Algorithm Pseudo Code</vt:lpstr>
      <vt:lpstr>Analysis of BFS</vt:lpstr>
      <vt:lpstr>How can one find and report a shortest path using BFS?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</dc:title>
  <dc:creator>Gina Ackerman</dc:creator>
  <cp:lastModifiedBy>Panangadan, Anand</cp:lastModifiedBy>
  <cp:revision>899</cp:revision>
  <dcterms:created xsi:type="dcterms:W3CDTF">2015-01-12T05:55:10Z</dcterms:created>
  <dcterms:modified xsi:type="dcterms:W3CDTF">2018-12-08T00:32:57Z</dcterms:modified>
</cp:coreProperties>
</file>