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5"/>
  </p:notesMasterIdLst>
  <p:sldIdLst>
    <p:sldId id="349" r:id="rId3"/>
    <p:sldId id="407" r:id="rId4"/>
    <p:sldId id="404" r:id="rId5"/>
    <p:sldId id="406" r:id="rId6"/>
    <p:sldId id="405" r:id="rId7"/>
    <p:sldId id="352" r:id="rId8"/>
    <p:sldId id="387" r:id="rId9"/>
    <p:sldId id="354" r:id="rId10"/>
    <p:sldId id="388" r:id="rId11"/>
    <p:sldId id="353" r:id="rId12"/>
    <p:sldId id="364" r:id="rId13"/>
    <p:sldId id="365" r:id="rId14"/>
    <p:sldId id="371" r:id="rId15"/>
    <p:sldId id="367" r:id="rId16"/>
    <p:sldId id="368" r:id="rId17"/>
    <p:sldId id="369" r:id="rId18"/>
    <p:sldId id="372" r:id="rId19"/>
    <p:sldId id="373" r:id="rId20"/>
    <p:sldId id="392" r:id="rId21"/>
    <p:sldId id="370" r:id="rId22"/>
    <p:sldId id="362" r:id="rId23"/>
    <p:sldId id="363" r:id="rId24"/>
    <p:sldId id="376" r:id="rId25"/>
    <p:sldId id="396" r:id="rId26"/>
    <p:sldId id="397" r:id="rId27"/>
    <p:sldId id="398" r:id="rId28"/>
    <p:sldId id="386" r:id="rId29"/>
    <p:sldId id="403" r:id="rId30"/>
    <p:sldId id="399" r:id="rId31"/>
    <p:sldId id="400" r:id="rId32"/>
    <p:sldId id="401" r:id="rId33"/>
    <p:sldId id="380" r:id="rId34"/>
    <p:sldId id="378" r:id="rId35"/>
    <p:sldId id="394" r:id="rId36"/>
    <p:sldId id="382" r:id="rId37"/>
    <p:sldId id="383" r:id="rId38"/>
    <p:sldId id="355" r:id="rId39"/>
    <p:sldId id="391" r:id="rId40"/>
    <p:sldId id="385" r:id="rId41"/>
    <p:sldId id="393" r:id="rId42"/>
    <p:sldId id="389" r:id="rId43"/>
    <p:sldId id="395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30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45B001-05F6-4BC5-922C-948C99DECF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717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5B001-05F6-4BC5-922C-948C99DECFE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0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36A7F-4D66-4841-95B1-25FBC19917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13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36A7F-4D66-4841-95B1-25FBC19917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00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36A7F-4D66-4841-95B1-25FBC19917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24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5B001-05F6-4BC5-922C-948C99DECFE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9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E9A21-16EA-4575-AF24-74AE53FFA8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5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9F222-2F9D-4C1E-8105-D984EF3218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8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4CBC3-48B7-4F48-8E02-ED676B389F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01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962400" cy="4343400"/>
          </a:xfrm>
        </p:spPr>
        <p:txBody>
          <a:bodyPr/>
          <a:lstStyle>
            <a:lvl1pPr>
              <a:buClr>
                <a:schemeClr val="tx1"/>
              </a:buClr>
              <a:buSzPct val="75000"/>
              <a:buFont typeface="Wingdings" pitchFamily="2" charset="2"/>
              <a:buChar char="q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76400"/>
            <a:ext cx="3962400" cy="4343400"/>
          </a:xfrm>
        </p:spPr>
        <p:txBody>
          <a:bodyPr/>
          <a:lstStyle>
            <a:lvl1pPr>
              <a:buClr>
                <a:schemeClr val="tx1"/>
              </a:buClr>
              <a:buSzPct val="75000"/>
              <a:buFont typeface="Wingdings" pitchFamily="2" charset="2"/>
              <a:buChar char="q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with Recursion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C58A2E-7FFD-456D-B1A3-DC10795B416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43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969599-B8A2-42AD-9F29-B44667E0D18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11/19/2019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4536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817DE-4078-426E-8023-E58F7BCC94A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11/19/2019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918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48DB39-9739-41D9-9A51-65F7915A600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11/19/2019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043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825004-FA77-47E3-85C0-5B6542999D9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11/19/2019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2671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DE0C64-D267-4B20-BB48-C0CDB2F43CE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11/19/2019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75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C0ABD-B1B2-4B74-85E6-DDA35015872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11/19/2019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78674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A3B81-7573-4E26-A52A-566EBCC79C8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11/19/2019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63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C1CA6-3286-4EFF-9254-1849385960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987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D114D-8AF6-4C16-9D37-38B8F7A7266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11/19/2019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2320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8D5359-C19D-4270-B2D7-8642F5C1B16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11/19/2019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0921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EB5FB0-247E-41F9-AD87-1041688E9A8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11/19/2019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5111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853D80-2348-4BF9-8718-8C6A7E1A588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11/19/2019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786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AACD65-5B8C-4EFC-95A4-3CDADBE66BB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11/19/2019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D96950-646D-4C61-ACE5-9A561975C4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1359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4ACAA6-B49D-9F4B-8A9F-13E8EB73F8A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11/19/2019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7000" y="6316816"/>
            <a:ext cx="541824" cy="256222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AFE102-A273-8544-BB2F-FAAE6DB027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43840" y="969273"/>
            <a:ext cx="8634984" cy="0"/>
          </a:xfrm>
          <a:prstGeom prst="line">
            <a:avLst/>
          </a:prstGeom>
          <a:ln w="38100" cmpd="dbl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70840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16573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4ACAA6-B49D-9F4B-8A9F-13E8EB73F8A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11/19/2019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AFE102-A273-8544-BB2F-FAAE6DB027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026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3C54B-6788-42E4-A24A-6B46BACD9D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5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B851B-343C-4429-9E4C-41B7EAAC1E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6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82CCE-7DF4-4212-A630-1721A878C7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9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E0E30-99EE-4DDF-9756-F014C1BC39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8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F438F-FE14-44F4-95E2-0BBF545025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BECA9-07F8-4932-93DD-936D09EB5A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9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C4F1C-BF8B-4485-9CD5-EF0E91D6EA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7988D74-A490-482F-98EF-3AA74D31C17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AF4E2B-2192-4B67-91D2-F4302F18905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11/19/2019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74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CPSC 131</a:t>
            </a:r>
            <a:br>
              <a:rPr lang="en-US" dirty="0"/>
            </a:br>
            <a:r>
              <a:rPr lang="en-US" dirty="0"/>
              <a:t>Data Structures Concepts</a:t>
            </a:r>
            <a:br>
              <a:rPr lang="en-US" dirty="0"/>
            </a:br>
            <a:r>
              <a:rPr lang="en-US" dirty="0"/>
              <a:t>Unordered Containers / Hash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Anand </a:t>
            </a:r>
            <a:r>
              <a:rPr lang="en-US" dirty="0" err="1"/>
              <a:t>Panangadan</a:t>
            </a:r>
            <a:endParaRPr lang="en-US" dirty="0"/>
          </a:p>
          <a:p>
            <a:r>
              <a:rPr lang="en-US" dirty="0"/>
              <a:t>apanangadan@fullerton.edu</a:t>
            </a:r>
          </a:p>
        </p:txBody>
      </p:sp>
    </p:spTree>
    <p:extLst>
      <p:ext uri="{BB962C8B-B14F-4D97-AF65-F5344CB8AC3E}">
        <p14:creationId xmlns:p14="http://schemas.microsoft.com/office/powerpoint/2010/main" val="294854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(Key, value) pairs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Reminder:</a:t>
            </a:r>
          </a:p>
          <a:p>
            <a:pPr lvl="1"/>
            <a:r>
              <a:rPr lang="en-US" dirty="0"/>
              <a:t>Keys are associated with values</a:t>
            </a:r>
          </a:p>
          <a:p>
            <a:pPr lvl="1"/>
            <a:r>
              <a:rPr lang="en-US" dirty="0"/>
              <a:t>For simplicity, only showing keys in figures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3323" y="3505200"/>
            <a:ext cx="8897353" cy="2209800"/>
            <a:chOff x="1999247" y="3581400"/>
            <a:chExt cx="8897353" cy="22098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30"/>
            <a:stretch/>
          </p:blipFill>
          <p:spPr>
            <a:xfrm>
              <a:off x="1999247" y="3581400"/>
              <a:ext cx="8897353" cy="22098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26" t="41251" r="72797" b="29630"/>
            <a:stretch/>
          </p:blipFill>
          <p:spPr>
            <a:xfrm>
              <a:off x="4267200" y="4876800"/>
              <a:ext cx="914400" cy="9144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810000" y="4876800"/>
              <a:ext cx="609600" cy="83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304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Division method</a:t>
            </a:r>
          </a:p>
          <a:p>
            <a:r>
              <a:rPr lang="en-US" dirty="0"/>
              <a:t>Let N be the size of the array</a:t>
            </a:r>
          </a:p>
          <a:p>
            <a:r>
              <a:rPr lang="en-US" dirty="0"/>
              <a:t>To get array index of hash code k, do</a:t>
            </a:r>
          </a:p>
          <a:p>
            <a:r>
              <a:rPr lang="en-US" dirty="0">
                <a:solidFill>
                  <a:srgbClr val="FF0000"/>
                </a:solidFill>
              </a:rPr>
              <a:t>Index = k % N</a:t>
            </a:r>
          </a:p>
          <a:p>
            <a:pPr lvl="1"/>
            <a:r>
              <a:rPr lang="en-US" dirty="0"/>
              <a:t>Take remainder after dividing k by N</a:t>
            </a:r>
          </a:p>
          <a:p>
            <a:r>
              <a:rPr lang="en-US" dirty="0"/>
              <a:t>Simple and commonly used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Example:</a:t>
            </a:r>
          </a:p>
          <a:p>
            <a:r>
              <a:rPr lang="en-US" sz="2400" dirty="0"/>
              <a:t>Let N=7</a:t>
            </a:r>
          </a:p>
          <a:p>
            <a:r>
              <a:rPr lang="en-US" sz="2400" dirty="0"/>
              <a:t>Key 20 goes into array index 20 % 7 = 6</a:t>
            </a:r>
          </a:p>
          <a:p>
            <a:pPr lvl="1"/>
            <a:r>
              <a:rPr lang="en-US" sz="2000" dirty="0"/>
              <a:t>array[6] = 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7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Insert keys 20, 25, 30 into a table of size 7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66800" y="3657600"/>
            <a:ext cx="6400800" cy="838200"/>
            <a:chOff x="1066800" y="3657600"/>
            <a:chExt cx="6400800" cy="838200"/>
          </a:xfrm>
        </p:grpSpPr>
        <p:sp>
          <p:nvSpPr>
            <p:cNvPr id="6" name="Rectangle 5"/>
            <p:cNvSpPr/>
            <p:nvPr/>
          </p:nvSpPr>
          <p:spPr>
            <a:xfrm>
              <a:off x="10668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12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956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100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388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532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6614532" y="3739376"/>
            <a:ext cx="762000" cy="685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00600" y="3739376"/>
            <a:ext cx="762000" cy="685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956932" y="3739376"/>
            <a:ext cx="762000" cy="685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30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66800" y="4506952"/>
            <a:ext cx="6400800" cy="293648"/>
            <a:chOff x="1066800" y="3657600"/>
            <a:chExt cx="6400800" cy="838200"/>
          </a:xfrm>
        </p:grpSpPr>
        <p:sp>
          <p:nvSpPr>
            <p:cNvPr id="18" name="Rectangle 17"/>
            <p:cNvSpPr/>
            <p:nvPr/>
          </p:nvSpPr>
          <p:spPr>
            <a:xfrm>
              <a:off x="10668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812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956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100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244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388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5532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941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Searching is similar to insert</a:t>
            </a:r>
          </a:p>
          <a:p>
            <a:pPr marL="0" indent="0">
              <a:buNone/>
            </a:pPr>
            <a:r>
              <a:rPr lang="en-US" dirty="0"/>
              <a:t>search(25):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Calculate index(25) = 25%7 = 4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Look in array[4]</a:t>
            </a:r>
          </a:p>
          <a:p>
            <a:pPr marL="0" indent="0">
              <a:buNone/>
            </a:pPr>
            <a:r>
              <a:rPr lang="en-US" dirty="0"/>
              <a:t>Cost of insert/search = O(1)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66800" y="5105400"/>
            <a:ext cx="6400800" cy="838200"/>
            <a:chOff x="1066800" y="3657600"/>
            <a:chExt cx="6400800" cy="838200"/>
          </a:xfrm>
        </p:grpSpPr>
        <p:sp>
          <p:nvSpPr>
            <p:cNvPr id="6" name="Rectangle 5"/>
            <p:cNvSpPr/>
            <p:nvPr/>
          </p:nvSpPr>
          <p:spPr>
            <a:xfrm>
              <a:off x="10668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12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956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100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388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532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6614532" y="5187176"/>
            <a:ext cx="762000" cy="685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00600" y="5187176"/>
            <a:ext cx="762000" cy="685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956932" y="5187176"/>
            <a:ext cx="762000" cy="685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30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66800" y="5954752"/>
            <a:ext cx="6400800" cy="293648"/>
            <a:chOff x="1066800" y="3657600"/>
            <a:chExt cx="6400800" cy="838200"/>
          </a:xfrm>
        </p:grpSpPr>
        <p:sp>
          <p:nvSpPr>
            <p:cNvPr id="18" name="Rectangle 17"/>
            <p:cNvSpPr/>
            <p:nvPr/>
          </p:nvSpPr>
          <p:spPr>
            <a:xfrm>
              <a:off x="10668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812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956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100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244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388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5532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911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Inserted keys 20, 25, 30 into a table of size 7</a:t>
            </a:r>
          </a:p>
          <a:p>
            <a:pPr marL="0" indent="0">
              <a:buNone/>
            </a:pPr>
            <a:r>
              <a:rPr lang="en-US" dirty="0"/>
              <a:t>Insert key 16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66800" y="3657600"/>
            <a:ext cx="6400800" cy="838200"/>
            <a:chOff x="1066800" y="3657600"/>
            <a:chExt cx="6400800" cy="838200"/>
          </a:xfrm>
        </p:grpSpPr>
        <p:sp>
          <p:nvSpPr>
            <p:cNvPr id="6" name="Rectangle 5"/>
            <p:cNvSpPr/>
            <p:nvPr/>
          </p:nvSpPr>
          <p:spPr>
            <a:xfrm>
              <a:off x="10668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12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956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100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388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53200" y="3657600"/>
              <a:ext cx="914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6614532" y="3739376"/>
            <a:ext cx="762000" cy="685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00600" y="3739376"/>
            <a:ext cx="762000" cy="685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956932" y="3739376"/>
            <a:ext cx="762000" cy="685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30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66800" y="4506952"/>
            <a:ext cx="6400800" cy="293648"/>
            <a:chOff x="1066800" y="3657600"/>
            <a:chExt cx="6400800" cy="838200"/>
          </a:xfrm>
        </p:grpSpPr>
        <p:sp>
          <p:nvSpPr>
            <p:cNvPr id="18" name="Rectangle 17"/>
            <p:cNvSpPr/>
            <p:nvPr/>
          </p:nvSpPr>
          <p:spPr>
            <a:xfrm>
              <a:off x="10668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812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956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100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244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388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553200" y="3657600"/>
              <a:ext cx="914400" cy="8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sp>
        <p:nvSpPr>
          <p:cNvPr id="25" name="Oval 24"/>
          <p:cNvSpPr/>
          <p:nvPr/>
        </p:nvSpPr>
        <p:spPr>
          <a:xfrm>
            <a:off x="3390900" y="4098073"/>
            <a:ext cx="762000" cy="685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Explosion 2 3"/>
          <p:cNvSpPr/>
          <p:nvPr/>
        </p:nvSpPr>
        <p:spPr>
          <a:xfrm>
            <a:off x="2875156" y="4761570"/>
            <a:ext cx="2438400" cy="762000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Collision!</a:t>
            </a:r>
          </a:p>
        </p:txBody>
      </p:sp>
    </p:spTree>
    <p:extLst>
      <p:ext uri="{BB962C8B-B14F-4D97-AF65-F5344CB8AC3E}">
        <p14:creationId xmlns:p14="http://schemas.microsoft.com/office/powerpoint/2010/main" val="107744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two </a:t>
            </a:r>
            <a:r>
              <a:rPr lang="en-US" i="1" dirty="0"/>
              <a:t>different</a:t>
            </a:r>
            <a:r>
              <a:rPr lang="en-US" dirty="0"/>
              <a:t> keys get assigned to the </a:t>
            </a:r>
            <a:r>
              <a:rPr lang="en-US" i="1" dirty="0"/>
              <a:t>same</a:t>
            </a:r>
            <a:r>
              <a:rPr lang="en-US" dirty="0"/>
              <a:t> table index</a:t>
            </a:r>
          </a:p>
          <a:p>
            <a:pPr lvl="1"/>
            <a:r>
              <a:rPr lang="en-US" dirty="0"/>
              <a:t>30 % 7 = 16 % 7 = 2</a:t>
            </a:r>
          </a:p>
          <a:p>
            <a:r>
              <a:rPr lang="en-US" dirty="0"/>
              <a:t>Solutions to deal with collisions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Chaining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Probing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Linear probing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Quadratic probing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Prevent collisions completely – </a:t>
            </a:r>
            <a:r>
              <a:rPr lang="en-US" i="1" dirty="0">
                <a:solidFill>
                  <a:srgbClr val="FF0000"/>
                </a:solidFill>
              </a:rPr>
              <a:t>Direct Hashing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966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Have each bucket hold a </a:t>
            </a:r>
            <a:r>
              <a:rPr lang="en-US" sz="2800" dirty="0">
                <a:solidFill>
                  <a:srgbClr val="FF0000"/>
                </a:solidFill>
              </a:rPr>
              <a:t>list</a:t>
            </a:r>
            <a:r>
              <a:rPr lang="en-US" sz="2800" dirty="0"/>
              <a:t> (or a </a:t>
            </a:r>
            <a:r>
              <a:rPr lang="en-US" sz="2800" dirty="0">
                <a:solidFill>
                  <a:srgbClr val="FF0000"/>
                </a:solidFill>
              </a:rPr>
              <a:t>vector</a:t>
            </a:r>
            <a:r>
              <a:rPr lang="en-US" sz="2800" dirty="0"/>
              <a:t>) of keys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2209800"/>
            <a:ext cx="60388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43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Have each bucket hold a </a:t>
            </a:r>
            <a:r>
              <a:rPr lang="en-US" sz="2800" dirty="0">
                <a:solidFill>
                  <a:srgbClr val="FF0000"/>
                </a:solidFill>
              </a:rPr>
              <a:t>list</a:t>
            </a:r>
            <a:r>
              <a:rPr lang="en-US" sz="2800" dirty="0"/>
              <a:t> (or a </a:t>
            </a:r>
            <a:r>
              <a:rPr lang="en-US" sz="2800" dirty="0">
                <a:solidFill>
                  <a:srgbClr val="FF0000"/>
                </a:solidFill>
              </a:rPr>
              <a:t>vector</a:t>
            </a:r>
            <a:r>
              <a:rPr lang="en-US" sz="2800" dirty="0"/>
              <a:t>) of keys</a:t>
            </a:r>
          </a:p>
          <a:p>
            <a:pPr marL="257175" indent="-257175">
              <a:buFont typeface="Arial" charset="0"/>
              <a:buChar char="•"/>
            </a:pPr>
            <a:r>
              <a:rPr lang="en-US" sz="2800" dirty="0"/>
              <a:t>find(): calculate hash, search bucket’s list for key</a:t>
            </a:r>
          </a:p>
          <a:p>
            <a:pPr marL="257175" indent="-257175">
              <a:buFont typeface="Arial" charset="0"/>
              <a:buChar char="•"/>
            </a:pPr>
            <a:r>
              <a:rPr lang="en-US" sz="2800" dirty="0"/>
              <a:t>insert(): calculate hash, insert key into bucket’s list.</a:t>
            </a:r>
          </a:p>
          <a:p>
            <a:pPr marL="257175" indent="-257175">
              <a:buFont typeface="Arial" charset="0"/>
              <a:buChar char="•"/>
            </a:pPr>
            <a:r>
              <a:rPr lang="en-US" sz="2800" dirty="0"/>
              <a:t>remove(): calculate hash, remove key from bucket’s list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4790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Insert(</a:t>
            </a:r>
            <a:r>
              <a:rPr lang="en-US" sz="2800" dirty="0">
                <a:solidFill>
                  <a:srgbClr val="FF0000"/>
                </a:solidFill>
              </a:rPr>
              <a:t>23</a:t>
            </a:r>
            <a:r>
              <a:rPr lang="en-US" sz="2800" dirty="0"/>
              <a:t>)? </a:t>
            </a:r>
            <a:r>
              <a:rPr lang="en-US" sz="2800" i="1" dirty="0"/>
              <a:t>Note that N=13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2209800"/>
            <a:ext cx="6038850" cy="381952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759925" y="3514065"/>
            <a:ext cx="495300" cy="4181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23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77" t="33112" r="19243" b="30978"/>
          <a:stretch/>
        </p:blipFill>
        <p:spPr>
          <a:xfrm>
            <a:off x="5588475" y="4038600"/>
            <a:ext cx="838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05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Have each bucket hold a </a:t>
            </a:r>
            <a:r>
              <a:rPr lang="en-US" sz="2800" dirty="0">
                <a:solidFill>
                  <a:srgbClr val="FF0000"/>
                </a:solidFill>
              </a:rPr>
              <a:t>list</a:t>
            </a:r>
            <a:r>
              <a:rPr lang="en-US" sz="2800" dirty="0"/>
              <a:t> (or a </a:t>
            </a:r>
            <a:r>
              <a:rPr lang="en-US" sz="2800" dirty="0">
                <a:solidFill>
                  <a:srgbClr val="FF0000"/>
                </a:solidFill>
              </a:rPr>
              <a:t>vector</a:t>
            </a:r>
            <a:r>
              <a:rPr lang="en-US" sz="2800" dirty="0"/>
              <a:t>) of keys</a:t>
            </a:r>
          </a:p>
          <a:p>
            <a:pPr marL="257175" indent="-257175">
              <a:buFont typeface="Arial" charset="0"/>
              <a:buChar char="•"/>
            </a:pPr>
            <a:r>
              <a:rPr lang="en-US" sz="2800" dirty="0"/>
              <a:t>find(): calculate hash, search bucket’s list for key</a:t>
            </a:r>
          </a:p>
          <a:p>
            <a:pPr marL="657225" lvl="1" indent="-257175">
              <a:buFont typeface="Arial" charset="0"/>
              <a:buChar char="•"/>
            </a:pPr>
            <a:r>
              <a:rPr lang="en-US" sz="2400" dirty="0"/>
              <a:t>O(n) </a:t>
            </a:r>
            <a:r>
              <a:rPr lang="en-US" sz="2400" dirty="0">
                <a:solidFill>
                  <a:srgbClr val="FF0000"/>
                </a:solidFill>
              </a:rPr>
              <a:t>worst-case</a:t>
            </a:r>
          </a:p>
          <a:p>
            <a:pPr marL="257175" indent="-257175">
              <a:buFont typeface="Arial" charset="0"/>
              <a:buChar char="•"/>
            </a:pPr>
            <a:r>
              <a:rPr lang="en-US" sz="2800" dirty="0"/>
              <a:t>insert(): calculate hash, insert key into bucket’s list.</a:t>
            </a:r>
          </a:p>
          <a:p>
            <a:pPr marL="657225" lvl="1" indent="-257175">
              <a:buFont typeface="Arial" charset="0"/>
              <a:buChar char="•"/>
            </a:pPr>
            <a:r>
              <a:rPr lang="en-US" sz="2400" dirty="0"/>
              <a:t>O(1) </a:t>
            </a:r>
            <a:r>
              <a:rPr lang="en-US" sz="2400" dirty="0">
                <a:solidFill>
                  <a:srgbClr val="FF0000"/>
                </a:solidFill>
              </a:rPr>
              <a:t>worst-case if duplicates allowed</a:t>
            </a:r>
          </a:p>
          <a:p>
            <a:pPr marL="657225" lvl="1" indent="-257175">
              <a:buFont typeface="Arial" charset="0"/>
              <a:buChar char="•"/>
            </a:pPr>
            <a:r>
              <a:rPr lang="en-US" sz="2400" dirty="0"/>
              <a:t>O(n) </a:t>
            </a:r>
            <a:r>
              <a:rPr lang="en-US" sz="2400" dirty="0">
                <a:solidFill>
                  <a:srgbClr val="FF0000"/>
                </a:solidFill>
              </a:rPr>
              <a:t>worst-case if duplicates not allowed</a:t>
            </a:r>
          </a:p>
          <a:p>
            <a:pPr marL="257175" indent="-257175">
              <a:buFont typeface="Arial" charset="0"/>
              <a:buChar char="•"/>
            </a:pPr>
            <a:r>
              <a:rPr lang="en-US" sz="2800" dirty="0"/>
              <a:t>remove(): calculate hash, remove key from bucket’s list</a:t>
            </a:r>
          </a:p>
          <a:p>
            <a:pPr marL="657225" lvl="1" indent="-257175">
              <a:buFont typeface="Arial" charset="0"/>
              <a:buChar char="•"/>
            </a:pPr>
            <a:r>
              <a:rPr lang="en-US" sz="2400" dirty="0"/>
              <a:t>O(n) </a:t>
            </a:r>
            <a:r>
              <a:rPr lang="en-US" sz="2400" dirty="0">
                <a:solidFill>
                  <a:srgbClr val="FF0000"/>
                </a:solidFill>
              </a:rPr>
              <a:t>worst-case</a:t>
            </a:r>
          </a:p>
          <a:p>
            <a:pPr marL="657225" lvl="1" indent="-257175">
              <a:buFont typeface="Arial" charset="0"/>
              <a:buChar char="•"/>
            </a:pPr>
            <a:endParaRPr lang="en-US" sz="24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91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28FBD8-C400-4A8E-99E3-B4272F0F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Unordered Containers / Hash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C702D-2C75-45A7-B277-31BFA4B6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42A48C-69BB-49A7-A155-08083BABF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415329"/>
            <a:ext cx="5867400" cy="36290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D53410-5E57-441A-A063-434C44B85D2F}"/>
              </a:ext>
            </a:extLst>
          </p:cNvPr>
          <p:cNvSpPr/>
          <p:nvPr/>
        </p:nvSpPr>
        <p:spPr>
          <a:xfrm>
            <a:off x="0" y="5161743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i="1" dirty="0">
                <a:solidFill>
                  <a:schemeClr val="accent6">
                    <a:lumMod val="75000"/>
                  </a:schemeClr>
                </a:solidFill>
              </a:rPr>
              <a:t>Elements have no defined order</a:t>
            </a:r>
          </a:p>
          <a:p>
            <a:pPr algn="ctr"/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Finding an element is faster than associative containers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D61DF3-A93C-4F06-AA8C-CE21E29BE1DD}"/>
              </a:ext>
            </a:extLst>
          </p:cNvPr>
          <p:cNvSpPr/>
          <p:nvPr/>
        </p:nvSpPr>
        <p:spPr>
          <a:xfrm>
            <a:off x="7747958" y="1045445"/>
            <a:ext cx="1371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i="1" dirty="0" err="1"/>
              <a:t>Josuttis</a:t>
            </a:r>
            <a:r>
              <a:rPr lang="en-US" sz="1100" i="1" dirty="0"/>
              <a:t>, The C++ Standard Library</a:t>
            </a:r>
          </a:p>
        </p:txBody>
      </p:sp>
    </p:spTree>
    <p:extLst>
      <p:ext uri="{BB962C8B-B14F-4D97-AF65-F5344CB8AC3E}">
        <p14:creationId xmlns:p14="http://schemas.microsoft.com/office/powerpoint/2010/main" val="4010498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charset="0"/>
              <a:buChar char="•"/>
            </a:pPr>
            <a:r>
              <a:rPr lang="en-US" dirty="0"/>
              <a:t>Only have a single array</a:t>
            </a:r>
          </a:p>
          <a:p>
            <a:pPr marL="257175" indent="-257175">
              <a:buFont typeface="Arial" charset="0"/>
              <a:buChar char="•"/>
            </a:pPr>
            <a:r>
              <a:rPr lang="en-US" dirty="0"/>
              <a:t>If bucket is occupied, search forward for a free bucket</a:t>
            </a:r>
          </a:p>
          <a:p>
            <a:pPr marL="257175" indent="-257175">
              <a:buFont typeface="Arial" charset="0"/>
              <a:buChar char="•"/>
            </a:pPr>
            <a:r>
              <a:rPr lang="en-US" dirty="0"/>
              <a:t>Search is circular</a:t>
            </a:r>
          </a:p>
          <a:p>
            <a:pPr marL="657225" lvl="1" indent="-257175">
              <a:buFont typeface="Arial" charset="0"/>
              <a:buChar char="•"/>
            </a:pPr>
            <a:r>
              <a:rPr lang="en-US" dirty="0"/>
              <a:t>when end of table is reached, wrap around to beginning</a:t>
            </a:r>
          </a:p>
          <a:p>
            <a:pPr marL="257175" indent="-257175">
              <a:buFont typeface="Arial" charset="0"/>
              <a:buChar char="•"/>
            </a:pPr>
            <a:r>
              <a:rPr lang="en-US" dirty="0"/>
              <a:t>Search fails if starting point is reached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3602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60"/>
          <a:stretch/>
        </p:blipFill>
        <p:spPr>
          <a:xfrm>
            <a:off x="1143000" y="1905000"/>
            <a:ext cx="6858000" cy="3962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9600" y="1295400"/>
            <a:ext cx="595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hash table of size 13, compression function: key % 13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Resolving collisions with linear probing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7270" y="3352800"/>
            <a:ext cx="7848600" cy="259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4217988"/>
            <a:ext cx="7848600" cy="1954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5029200"/>
            <a:ext cx="7848600" cy="1078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7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57325"/>
            <a:ext cx="6858000" cy="39433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2000" y="2209800"/>
            <a:ext cx="7848600" cy="1078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7700" y="3288268"/>
            <a:ext cx="7848600" cy="1078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9878" y="4294329"/>
            <a:ext cx="7848600" cy="1078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8096"/>
          <a:stretch/>
        </p:blipFill>
        <p:spPr>
          <a:xfrm>
            <a:off x="1752600" y="509588"/>
            <a:ext cx="6858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Hash Tables</a:t>
            </a:r>
          </a:p>
        </p:txBody>
      </p:sp>
      <p:sp>
        <p:nvSpPr>
          <p:cNvPr id="614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7CF97CF-59E5-46A7-AF71-150CD1E04BF9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Values of “empty” cells</a:t>
            </a: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620000" cy="4419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Two kinds of empty cells</a:t>
            </a:r>
          </a:p>
          <a:p>
            <a:pPr lvl="1"/>
            <a:r>
              <a:rPr lang="en-US" altLang="en-US" sz="1800" dirty="0"/>
              <a:t>Empty since start (E1)</a:t>
            </a:r>
          </a:p>
          <a:p>
            <a:pPr lvl="1"/>
            <a:r>
              <a:rPr lang="en-US" altLang="en-US" sz="1800" dirty="0"/>
              <a:t>Empty after removal of an element (E2)</a:t>
            </a:r>
          </a:p>
          <a:p>
            <a:r>
              <a:rPr lang="en-US" altLang="en-US" sz="2400" dirty="0"/>
              <a:t>Initially, all cells have value E1</a:t>
            </a:r>
          </a:p>
        </p:txBody>
      </p:sp>
      <p:sp>
        <p:nvSpPr>
          <p:cNvPr id="615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954876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Hash Tables</a:t>
            </a:r>
          </a:p>
        </p:txBody>
      </p:sp>
      <p:sp>
        <p:nvSpPr>
          <p:cNvPr id="614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7CF97CF-59E5-46A7-AF71-150CD1E04BF9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Search with Linear Probing</a:t>
            </a: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733800" cy="44196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Consider a hash table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A</a:t>
            </a:r>
            <a:r>
              <a:rPr lang="en-US" altLang="en-US" sz="2400" dirty="0"/>
              <a:t> that uses linear probing</a:t>
            </a:r>
          </a:p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find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en-US" sz="2000" dirty="0"/>
              <a:t>We start at cell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h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dirty="0">
                <a:latin typeface="Times New Roman" panose="02020603050405020304" pitchFamily="18" charset="0"/>
              </a:rPr>
              <a:t>) 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We probe consecutive locations until one of the following occurs</a:t>
            </a:r>
          </a:p>
          <a:p>
            <a:pPr lvl="2" eaLnBrk="1" hangingPunct="1"/>
            <a:r>
              <a:rPr lang="en-US" altLang="en-US" sz="1800" dirty="0"/>
              <a:t>An item with key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1800" dirty="0"/>
              <a:t> is found, or</a:t>
            </a:r>
          </a:p>
          <a:p>
            <a:pPr lvl="2" eaLnBrk="1" hangingPunct="1"/>
            <a:r>
              <a:rPr lang="en-US" altLang="en-US" sz="1800" dirty="0"/>
              <a:t>An empty cell (E1) is found, or</a:t>
            </a:r>
          </a:p>
          <a:p>
            <a:pPr lvl="2" eaLnBrk="1" hangingPunct="1"/>
            <a:r>
              <a:rPr lang="en-US" altLang="en-US" sz="18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1800" dirty="0"/>
              <a:t> cells have been unsuccessfully probed </a:t>
            </a:r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4876800" y="1219200"/>
            <a:ext cx="3810000" cy="47704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8575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find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)	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h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repeat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A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]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==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E1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		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not found</a:t>
            </a:r>
            <a:endParaRPr lang="en-US" altLang="en-US" sz="20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 else if </a:t>
            </a:r>
            <a:r>
              <a:rPr lang="en-US" alt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c.key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==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c.value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en-US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else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1)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mod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N</a:t>
            </a:r>
            <a:endParaRPr lang="en-US" alt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n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until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	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==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not found</a:t>
            </a:r>
          </a:p>
        </p:txBody>
      </p:sp>
      <p:sp>
        <p:nvSpPr>
          <p:cNvPr id="615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1126882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Hash Tables</a:t>
            </a:r>
          </a:p>
        </p:txBody>
      </p:sp>
      <p:sp>
        <p:nvSpPr>
          <p:cNvPr id="614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7CF97CF-59E5-46A7-AF71-150CD1E04BF9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Insert with Linear Probing</a:t>
            </a: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733800" cy="44196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insert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k, value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en-US" sz="2000" dirty="0"/>
              <a:t>We start at cell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h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dirty="0">
                <a:latin typeface="Times New Roman" panose="02020603050405020304" pitchFamily="18" charset="0"/>
              </a:rPr>
              <a:t>) 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We probe consecutive locations until a</a:t>
            </a:r>
            <a:r>
              <a:rPr lang="en-US" altLang="en-US" sz="1800" dirty="0"/>
              <a:t>n empty cell (E1 or E2) is found, or</a:t>
            </a:r>
          </a:p>
          <a:p>
            <a:pPr lvl="2" eaLnBrk="1" hangingPunct="1"/>
            <a:r>
              <a:rPr lang="en-US" altLang="en-US" sz="18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1800" dirty="0"/>
              <a:t> cells have been unsuccessfully probed </a:t>
            </a:r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4876800" y="1219200"/>
            <a:ext cx="3810000" cy="4770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8575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insert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k, value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)	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h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repeat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A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==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E1 </a:t>
            </a:r>
            <a:r>
              <a:rPr lang="en-US" altLang="en-US" sz="2000" dirty="0">
                <a:solidFill>
                  <a:schemeClr val="accent2"/>
                </a:solidFill>
                <a:latin typeface="+mn-lt"/>
                <a:sym typeface="Symbol" panose="05050102010706020507" pitchFamily="18" charset="2"/>
              </a:rPr>
              <a:t>or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E2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			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].key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			A</a:t>
            </a:r>
            <a:r>
              <a:rPr lang="en-US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].value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value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break</a:t>
            </a:r>
            <a:endParaRPr lang="en-US" altLang="en-US" sz="20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else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1)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mod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N</a:t>
            </a:r>
            <a:endParaRPr lang="en-US" alt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n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until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	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==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hashtable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is full</a:t>
            </a:r>
          </a:p>
        </p:txBody>
      </p:sp>
      <p:sp>
        <p:nvSpPr>
          <p:cNvPr id="615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3653718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Hash Tables</a:t>
            </a:r>
          </a:p>
        </p:txBody>
      </p:sp>
      <p:sp>
        <p:nvSpPr>
          <p:cNvPr id="614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7CF97CF-59E5-46A7-AF71-150CD1E04BF9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Remove with Linear Probing</a:t>
            </a: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733800" cy="44196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remove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en-US" sz="2000" dirty="0"/>
              <a:t>We start at cell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h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dirty="0">
                <a:latin typeface="Times New Roman" panose="02020603050405020304" pitchFamily="18" charset="0"/>
              </a:rPr>
              <a:t>) </a:t>
            </a:r>
            <a:endParaRPr lang="en-US" altLang="en-US" sz="2000" dirty="0"/>
          </a:p>
          <a:p>
            <a:pPr lvl="1"/>
            <a:r>
              <a:rPr lang="en-US" altLang="en-US" sz="2000" dirty="0"/>
              <a:t>We probe consecutive locations until </a:t>
            </a:r>
            <a:r>
              <a:rPr lang="en-US" altLang="en-US" sz="2000" dirty="0" err="1"/>
              <a:t>until</a:t>
            </a:r>
            <a:r>
              <a:rPr lang="en-US" altLang="en-US" sz="2000" dirty="0"/>
              <a:t> one of the following occurs</a:t>
            </a:r>
          </a:p>
          <a:p>
            <a:pPr lvl="2"/>
            <a:r>
              <a:rPr lang="en-US" altLang="en-US" sz="1800" dirty="0"/>
              <a:t>An item with key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1800" dirty="0"/>
              <a:t> is found, or</a:t>
            </a:r>
          </a:p>
          <a:p>
            <a:pPr lvl="2"/>
            <a:r>
              <a:rPr lang="en-US" altLang="en-US" sz="1800" dirty="0"/>
              <a:t>An empty cell (E1) is found, or</a:t>
            </a:r>
          </a:p>
          <a:p>
            <a:pPr lvl="2"/>
            <a:r>
              <a:rPr lang="en-US" altLang="en-US" sz="18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1800" dirty="0"/>
              <a:t> cells have been unsuccessfully probed </a:t>
            </a:r>
          </a:p>
        </p:txBody>
      </p:sp>
      <p:sp>
        <p:nvSpPr>
          <p:cNvPr id="615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© 2010 Goodrich, Tamassia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876800" y="1219200"/>
            <a:ext cx="3810000" cy="510909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8575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remove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)	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h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repeat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A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]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==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E1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		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not found</a:t>
            </a:r>
            <a:endParaRPr lang="en-US" altLang="en-US" sz="20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 else if </a:t>
            </a:r>
            <a:r>
              <a:rPr lang="en-US" alt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c.key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==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			 A</a:t>
            </a:r>
            <a:r>
              <a:rPr lang="en-US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]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E2</a:t>
            </a:r>
            <a:endParaRPr lang="en-US" alt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endParaRPr lang="en-US" altLang="en-US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else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1)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mod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N</a:t>
            </a:r>
            <a:endParaRPr lang="en-US" alt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n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until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	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==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not found</a:t>
            </a:r>
          </a:p>
        </p:txBody>
      </p:sp>
    </p:spTree>
    <p:extLst>
      <p:ext uri="{BB962C8B-B14F-4D97-AF65-F5344CB8AC3E}">
        <p14:creationId xmlns:p14="http://schemas.microsoft.com/office/powerpoint/2010/main" val="1822698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Performance of Linear Probing</a:t>
            </a:r>
          </a:p>
        </p:txBody>
      </p:sp>
      <p:sp>
        <p:nvSpPr>
          <p:cNvPr id="1843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dirty="0"/>
              <a:t>Colliding items lump together, causing future collisions to cause a longer sequence of probes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In the </a:t>
            </a:r>
            <a:r>
              <a:rPr lang="en-US" altLang="en-US" sz="2400" dirty="0">
                <a:solidFill>
                  <a:srgbClr val="FF0000"/>
                </a:solidFill>
              </a:rPr>
              <a:t>worst case</a:t>
            </a:r>
            <a:r>
              <a:rPr lang="en-US" altLang="en-US" sz="2400" dirty="0"/>
              <a:t>, searches, insertions and removals on a hash table take </a:t>
            </a:r>
            <a:r>
              <a:rPr lang="en-US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/>
              <a:t>time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worst case occurs when all the keys inserted into the map collide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Load factor </a:t>
            </a:r>
            <a:r>
              <a:rPr lang="en-US" altLang="en-US" sz="2400" dirty="0"/>
              <a:t>of a hash table</a:t>
            </a:r>
            <a:r>
              <a:rPr lang="en-US" altLang="en-US" sz="2400" b="1" i="1" dirty="0">
                <a:latin typeface="Symbol" panose="05050102010706020507" pitchFamily="18" charset="2"/>
              </a:rPr>
              <a:t> a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Symbol" panose="05050102010706020507" pitchFamily="18" charset="2"/>
              </a:rPr>
              <a:t>=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Symbol" panose="05050102010706020507" pitchFamily="18" charset="2"/>
              </a:rPr>
              <a:t>/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 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How full is the hash table?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The load factor affects the performance of a hash table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Assuming that the hash values are like random numbers, the </a:t>
            </a:r>
            <a:r>
              <a:rPr lang="en-US" altLang="en-US" sz="2400" dirty="0">
                <a:solidFill>
                  <a:srgbClr val="FF0000"/>
                </a:solidFill>
              </a:rPr>
              <a:t>expected</a:t>
            </a:r>
            <a:r>
              <a:rPr lang="en-US" altLang="en-US" sz="2400" dirty="0"/>
              <a:t> number of probes for an insertion with linear probing is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dirty="0">
                <a:latin typeface="Times New Roman" panose="02020603050405020304" pitchFamily="18" charset="0"/>
              </a:rPr>
              <a:t>1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Symbol" panose="05050102010706020507" pitchFamily="18" charset="2"/>
              </a:rPr>
              <a:t>/ </a:t>
            </a:r>
            <a:r>
              <a:rPr lang="en-US" altLang="en-US" sz="2400" dirty="0">
                <a:latin typeface="Times New Roman" panose="02020603050405020304" pitchFamily="18" charset="0"/>
              </a:rPr>
              <a:t>(1 </a:t>
            </a:r>
            <a:r>
              <a:rPr lang="en-US" altLang="en-US" sz="2400" dirty="0">
                <a:latin typeface="Symbol" panose="05050102010706020507" pitchFamily="18" charset="2"/>
              </a:rPr>
              <a:t>-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400" b="1" i="1" dirty="0">
                <a:latin typeface="Symbol" panose="05050102010706020507" pitchFamily="18" charset="2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  <a:r>
              <a:rPr lang="en-US" altLang="en-US" sz="2400" dirty="0">
                <a:latin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Recommendation: keep </a:t>
            </a:r>
            <a:r>
              <a:rPr lang="en-US" altLang="en-US" sz="2400" b="1" i="1" dirty="0">
                <a:latin typeface="Symbol" panose="05050102010706020507" pitchFamily="18" charset="2"/>
              </a:rPr>
              <a:t>a </a:t>
            </a:r>
            <a:r>
              <a:rPr lang="en-US" altLang="en-US" sz="2400" dirty="0"/>
              <a:t>&lt; 0.5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At least half the table must be empty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Then, </a:t>
            </a:r>
            <a:r>
              <a:rPr lang="en-US" altLang="en-US" sz="2400" dirty="0">
                <a:solidFill>
                  <a:srgbClr val="FF0000"/>
                </a:solidFill>
              </a:rPr>
              <a:t>expected cost</a:t>
            </a:r>
            <a:r>
              <a:rPr lang="en-US" altLang="en-US" sz="2400" dirty="0"/>
              <a:t> &lt; 1/(1-0.5) </a:t>
            </a:r>
            <a:r>
              <a:rPr lang="en-US" altLang="en-US" sz="2400" dirty="0">
                <a:solidFill>
                  <a:srgbClr val="FF0000"/>
                </a:solidFill>
              </a:rPr>
              <a:t>= O(1)</a:t>
            </a:r>
            <a:endParaRPr lang="en-US" altLang="en-US" dirty="0">
              <a:solidFill>
                <a:srgbClr val="FF0000"/>
              </a:solidFill>
            </a:endParaRPr>
          </a:p>
          <a:p>
            <a:endParaRPr lang="en-US" altLang="en-US" sz="2400" dirty="0"/>
          </a:p>
        </p:txBody>
      </p:sp>
      <p:sp>
        <p:nvSpPr>
          <p:cNvPr id="18439" name="Date Placeholder 6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© 2010 Goodrich, Tamassia</a:t>
            </a:r>
          </a:p>
        </p:txBody>
      </p:sp>
      <p:sp>
        <p:nvSpPr>
          <p:cNvPr id="1843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Hash Tables</a:t>
            </a:r>
          </a:p>
        </p:txBody>
      </p:sp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8F143E3-7F76-4303-AD4D-BFD4B79F1901}" type="slidenum">
              <a:rPr lang="en-US" altLang="en-US" sz="1400"/>
              <a:pPr eaLnBrk="1" hangingPunct="1"/>
              <a:t>27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41203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Performance of Hashing</a:t>
            </a:r>
          </a:p>
        </p:txBody>
      </p:sp>
      <p:sp>
        <p:nvSpPr>
          <p:cNvPr id="922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</a:t>
            </a:r>
            <a:r>
              <a:rPr lang="en-US" altLang="en-US" sz="2800" dirty="0">
                <a:solidFill>
                  <a:srgbClr val="FF0000"/>
                </a:solidFill>
              </a:rPr>
              <a:t>expected</a:t>
            </a:r>
            <a:r>
              <a:rPr lang="en-US" altLang="en-US" sz="2800" dirty="0"/>
              <a:t> running time of all the operations in a hash table is </a:t>
            </a:r>
            <a:r>
              <a:rPr lang="en-US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(1)</a:t>
            </a:r>
            <a:r>
              <a:rPr lang="en-US" altLang="en-US" sz="28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In practice, </a:t>
            </a:r>
            <a:r>
              <a:rPr lang="en-US" altLang="en-US" sz="2800" dirty="0">
                <a:solidFill>
                  <a:srgbClr val="FF0000"/>
                </a:solidFill>
              </a:rPr>
              <a:t>hashing is very fast provided the load factor is not close to 100%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Recommendations: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keep </a:t>
            </a:r>
            <a:r>
              <a:rPr lang="en-US" altLang="en-US" sz="2000" b="1" i="1" dirty="0">
                <a:latin typeface="Symbol" panose="05050102010706020507" pitchFamily="18" charset="2"/>
              </a:rPr>
              <a:t>a </a:t>
            </a:r>
            <a:r>
              <a:rPr lang="en-US" altLang="en-US" sz="2000" dirty="0"/>
              <a:t>&lt; 0.5 for linear probing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keep </a:t>
            </a:r>
            <a:r>
              <a:rPr lang="en-US" altLang="en-US" sz="2000" b="1" i="1" dirty="0">
                <a:latin typeface="Symbol" panose="05050102010706020507" pitchFamily="18" charset="2"/>
              </a:rPr>
              <a:t>a </a:t>
            </a:r>
            <a:r>
              <a:rPr lang="en-US" altLang="en-US" sz="2000" dirty="0"/>
              <a:t>&lt; 0.9 for separate chaining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Applications of hash tables: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small databases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compilers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browser caches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9224" name="Date Placeholder 7"/>
          <p:cNvSpPr>
            <a:spLocks noGrp="1"/>
          </p:cNvSpPr>
          <p:nvPr>
            <p:ph type="dt" sz="half" idx="10"/>
          </p:nvPr>
        </p:nvSpPr>
        <p:spPr>
          <a:xfrm>
            <a:off x="2133600" y="6376794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© 2010 Goodrich, </a:t>
            </a:r>
            <a:r>
              <a:rPr lang="en-US" altLang="en-US" sz="1400" dirty="0" err="1"/>
              <a:t>Tamassia</a:t>
            </a:r>
            <a:endParaRPr lang="en-US" altLang="en-US" sz="1400" dirty="0"/>
          </a:p>
        </p:txBody>
      </p:sp>
      <p:sp>
        <p:nvSpPr>
          <p:cNvPr id="92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C68992F-66CF-4F8A-9B18-545C4E203CBE}" type="slidenum">
              <a:rPr lang="en-US" altLang="en-US" sz="1400"/>
              <a:pPr eaLnBrk="1" hangingPunct="1"/>
              <a:t>28</a:t>
            </a:fld>
            <a:endParaRPr lang="en-US" altLang="en-US" sz="1400"/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6232021" y="4564857"/>
          <a:ext cx="246221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Clip" r:id="rId3" imgW="2942640" imgH="2628360" progId="MS_ClipArt_Gallery.2">
                  <p:embed/>
                </p:oleObj>
              </mc:Choice>
              <mc:Fallback>
                <p:oleObj name="Clip" r:id="rId3" imgW="2942640" imgH="2628360" progId="MS_ClipArt_Gallery.2">
                  <p:embed/>
                  <p:pic>
                    <p:nvPicPr>
                      <p:cNvPr id="921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2021" y="4564857"/>
                        <a:ext cx="2462213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8363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probing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257175" indent="-257175">
                  <a:buFont typeface="Arial" charset="0"/>
                  <a:buChar char="•"/>
                </a:pPr>
                <a:r>
                  <a:rPr lang="en-US" dirty="0"/>
                  <a:t>Same approach as linear probing but probe sequence is different</a:t>
                </a:r>
              </a:p>
              <a:p>
                <a:pPr marL="257175" indent="-257175">
                  <a:buFont typeface="Arial" charset="0"/>
                  <a:buChar char="•"/>
                </a:pPr>
                <a:r>
                  <a:rPr lang="en-US" dirty="0"/>
                  <a:t>Linear probing sequence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):</a:t>
                </a:r>
              </a:p>
              <a:p>
                <a:pPr marL="657225" lvl="1" indent="-257175">
                  <a:buFont typeface="Arial" charset="0"/>
                  <a:buChar char="•"/>
                </a:pPr>
                <a:r>
                  <a:rPr lang="en-US" dirty="0"/>
                  <a:t>index = H, H+1, H+2, H+3, …</a:t>
                </a:r>
              </a:p>
              <a:p>
                <a:pPr marL="657225" lvl="1" indent="-257175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dirty="0"/>
              </a:p>
              <a:p>
                <a:pPr marL="257175" indent="-257175">
                  <a:buFont typeface="Arial" charset="0"/>
                  <a:buChar char="•"/>
                </a:pPr>
                <a:r>
                  <a:rPr lang="en-US" dirty="0"/>
                  <a:t>Quadratic probing sequence:</a:t>
                </a:r>
              </a:p>
              <a:p>
                <a:pPr marL="657225" lvl="1" indent="-257175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𝑖𝑛𝑑𝑒𝑥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dirty="0"/>
              </a:p>
              <a:p>
                <a:pPr marL="657225" lvl="1" indent="-257175">
                  <a:buFont typeface="Arial" charset="0"/>
                  <a:buChar char="•"/>
                </a:pPr>
                <a:r>
                  <a:rPr lang="en-US" dirty="0"/>
                  <a:t>c1 and c2 are constants that are given</a:t>
                </a:r>
              </a:p>
              <a:p>
                <a:pPr marL="1057275" lvl="2" indent="-257175">
                  <a:buFont typeface="Arial" charset="0"/>
                  <a:buChar char="•"/>
                </a:pPr>
                <a:r>
                  <a:rPr lang="en-US" dirty="0"/>
                  <a:t>For instance: c1=1, c2=1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042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E9D2-B8FC-4E01-A3D0-2844CB36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1B927-57C3-44C2-AEF8-1618AD239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unordered containers, elements have no defined order</a:t>
            </a:r>
          </a:p>
          <a:p>
            <a:pPr lvl="1"/>
            <a:r>
              <a:rPr lang="en-US" dirty="0"/>
              <a:t>If you insert three elements, they might have any order when you iterate over all the elements in the container. </a:t>
            </a:r>
          </a:p>
          <a:p>
            <a:pPr lvl="1"/>
            <a:r>
              <a:rPr lang="en-US" dirty="0"/>
              <a:t>If you insert a fourth element, the order of the elements previously inserted might change. </a:t>
            </a:r>
          </a:p>
          <a:p>
            <a:pPr lvl="1"/>
            <a:r>
              <a:rPr lang="en-US" dirty="0"/>
              <a:t>The only important fact is that a specific element is somewhere in the container. </a:t>
            </a:r>
          </a:p>
          <a:p>
            <a:pPr lvl="1"/>
            <a:r>
              <a:rPr lang="en-US" dirty="0"/>
              <a:t>Even when you have two containers with equal elements inside, the order might be different. </a:t>
            </a:r>
          </a:p>
          <a:p>
            <a:pPr lvl="1"/>
            <a:r>
              <a:rPr lang="en-US" dirty="0"/>
              <a:t>Think of it as like a bag.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3BB0E-28F1-4BE9-93BB-FB80C13A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0698F-9E04-4D97-AF9F-547C7D491E2C}"/>
              </a:ext>
            </a:extLst>
          </p:cNvPr>
          <p:cNvSpPr/>
          <p:nvPr/>
        </p:nvSpPr>
        <p:spPr>
          <a:xfrm>
            <a:off x="7747958" y="1045445"/>
            <a:ext cx="1371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i="1" dirty="0" err="1"/>
              <a:t>Josuttis</a:t>
            </a:r>
            <a:r>
              <a:rPr lang="en-US" sz="1100" i="1" dirty="0"/>
              <a:t>, The C++ Standard Library</a:t>
            </a:r>
          </a:p>
        </p:txBody>
      </p:sp>
    </p:spTree>
    <p:extLst>
      <p:ext uri="{BB962C8B-B14F-4D97-AF65-F5344CB8AC3E}">
        <p14:creationId xmlns:p14="http://schemas.microsoft.com/office/powerpoint/2010/main" val="3028847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probing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257175" indent="-257175">
                  <a:buFont typeface="Arial" charset="0"/>
                  <a:buChar char="•"/>
                </a:pPr>
                <a:r>
                  <a:rPr lang="en-US" dirty="0"/>
                  <a:t>Example:</a:t>
                </a:r>
              </a:p>
              <a:p>
                <a:pPr marL="657225" lvl="1" indent="-257175">
                  <a:buFont typeface="Arial" charset="0"/>
                  <a:buChar char="•"/>
                </a:pPr>
                <a:r>
                  <a:rPr lang="en-US" dirty="0"/>
                  <a:t>Let table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b="0" dirty="0"/>
              </a:p>
              <a:p>
                <a:pPr marL="657225" lvl="1" indent="-257175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2=1</m:t>
                    </m:r>
                  </m:oMath>
                </a14:m>
                <a:endParaRPr lang="en-US" dirty="0"/>
              </a:p>
              <a:p>
                <a:pPr marL="257175" indent="-257175">
                  <a:buFont typeface="Arial" charset="0"/>
                  <a:buChar char="•"/>
                </a:pPr>
                <a:r>
                  <a:rPr lang="en-US" dirty="0"/>
                  <a:t>Probe sequence for key=45:</a:t>
                </a:r>
              </a:p>
              <a:p>
                <a:pPr marL="657225" lvl="1" indent="-257175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=45%10=5</m:t>
                    </m:r>
                  </m:oMath>
                </a14:m>
                <a:endParaRPr lang="en-US" b="0" dirty="0"/>
              </a:p>
              <a:p>
                <a:pPr marL="657225" lvl="1" indent="-257175">
                  <a:buFont typeface="Arial" charset="0"/>
                  <a:buChar char="•"/>
                </a:pPr>
                <a:r>
                  <a:rPr lang="en-US" b="0" dirty="0"/>
                  <a:t>First probe: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057275" lvl="2" indent="-257175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/>
              </a:p>
              <a:p>
                <a:pPr marL="657225" lvl="1" indent="-257175">
                  <a:buFont typeface="Arial" charset="0"/>
                  <a:buChar char="•"/>
                </a:pPr>
                <a:r>
                  <a:rPr lang="en-US" dirty="0"/>
                  <a:t>Then probe: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1057275" lvl="2" indent="-257175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𝑖𝑛𝑑𝑒𝑥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  <a:p>
                <a:pPr marL="657225" lvl="1" indent="-257175">
                  <a:buFont typeface="Arial" charset="0"/>
                  <a:buChar char="•"/>
                </a:pPr>
                <a:r>
                  <a:rPr lang="en-US" dirty="0"/>
                  <a:t>Then probe: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1057275" lvl="2" indent="-257175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𝑖𝑛𝑑𝑒𝑥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=11%10=1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57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57175" indent="-257175">
              <a:buFont typeface="Arial" charset="0"/>
              <a:buChar char="•"/>
            </a:pPr>
            <a:r>
              <a:rPr lang="en-US" dirty="0"/>
              <a:t>Can prevent collisions </a:t>
            </a:r>
            <a:r>
              <a:rPr lang="en-US" dirty="0">
                <a:solidFill>
                  <a:srgbClr val="FF0000"/>
                </a:solidFill>
              </a:rPr>
              <a:t>completely</a:t>
            </a:r>
            <a:r>
              <a:rPr lang="en-US" dirty="0"/>
              <a:t>, if:</a:t>
            </a:r>
          </a:p>
          <a:p>
            <a:pPr marL="657225" lvl="1" indent="-257175">
              <a:buFont typeface="Arial" charset="0"/>
              <a:buChar char="•"/>
            </a:pPr>
            <a:r>
              <a:rPr lang="en-US" dirty="0"/>
              <a:t>Table is large enough that every key gets its own index</a:t>
            </a:r>
          </a:p>
          <a:p>
            <a:pPr marL="657225" lvl="1" indent="-257175">
              <a:buFont typeface="Arial" charset="0"/>
              <a:buChar char="•"/>
            </a:pPr>
            <a:r>
              <a:rPr lang="en-US" dirty="0"/>
              <a:t>Array index = key</a:t>
            </a:r>
          </a:p>
          <a:p>
            <a:pPr marL="657225" lvl="1" indent="-257175">
              <a:buFont typeface="Arial" charset="0"/>
              <a:buChar char="•"/>
            </a:pPr>
            <a:r>
              <a:rPr lang="en-US" dirty="0"/>
              <a:t>A true O(1) data structure</a:t>
            </a:r>
          </a:p>
          <a:p>
            <a:pPr marL="257175" indent="-257175">
              <a:buFont typeface="Arial" charset="0"/>
              <a:buChar char="•"/>
            </a:pPr>
            <a:endParaRPr lang="en-US" dirty="0"/>
          </a:p>
          <a:p>
            <a:pPr marL="257175" indent="-257175">
              <a:buFont typeface="Arial" charset="0"/>
              <a:buChar char="•"/>
            </a:pPr>
            <a:endParaRPr lang="en-US" dirty="0"/>
          </a:p>
          <a:p>
            <a:pPr marL="257175" indent="-257175">
              <a:buFont typeface="Arial" charset="0"/>
              <a:buChar char="•"/>
            </a:pPr>
            <a:endParaRPr lang="en-US" dirty="0"/>
          </a:p>
          <a:p>
            <a:pPr marL="257175" indent="-257175">
              <a:buFont typeface="Arial" charset="0"/>
              <a:buChar char="•"/>
            </a:pPr>
            <a:endParaRPr lang="en-US" dirty="0"/>
          </a:p>
          <a:p>
            <a:pPr marL="257175" indent="-257175">
              <a:buFont typeface="Arial" charset="0"/>
              <a:buChar char="•"/>
            </a:pPr>
            <a:endParaRPr lang="en-US" dirty="0"/>
          </a:p>
          <a:p>
            <a:pPr marL="257175" indent="-257175">
              <a:buFont typeface="Arial" charset="0"/>
              <a:buChar char="•"/>
            </a:pPr>
            <a:r>
              <a:rPr lang="en-US" dirty="0"/>
              <a:t>Limitations of direct hashing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All keys must be non-negative integers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 hash table's size equals the largest key value plus 1, which may be very large</a:t>
            </a:r>
          </a:p>
          <a:p>
            <a:pPr marL="257175" indent="-257175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219200" y="3075414"/>
            <a:ext cx="6497707" cy="810786"/>
            <a:chOff x="304800" y="1524000"/>
            <a:chExt cx="6497707" cy="810786"/>
          </a:xfrm>
        </p:grpSpPr>
        <p:grpSp>
          <p:nvGrpSpPr>
            <p:cNvPr id="25" name="Group 24"/>
            <p:cNvGrpSpPr/>
            <p:nvPr/>
          </p:nvGrpSpPr>
          <p:grpSpPr>
            <a:xfrm>
              <a:off x="304800" y="1524000"/>
              <a:ext cx="3200400" cy="457200"/>
              <a:chOff x="1066800" y="3657600"/>
              <a:chExt cx="6400800" cy="8382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1066800" y="3657600"/>
                <a:ext cx="914400" cy="838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981200" y="3657600"/>
                <a:ext cx="914400" cy="838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895600" y="3657600"/>
                <a:ext cx="914400" cy="838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810000" y="3657600"/>
                <a:ext cx="914400" cy="838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724400" y="3657600"/>
                <a:ext cx="914400" cy="838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638800" y="3657600"/>
                <a:ext cx="914400" cy="838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553200" y="3657600"/>
                <a:ext cx="914400" cy="838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Oval 25"/>
            <p:cNvSpPr/>
            <p:nvPr/>
          </p:nvSpPr>
          <p:spPr>
            <a:xfrm>
              <a:off x="6284642" y="1562100"/>
              <a:ext cx="395868" cy="381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4900961" y="1562100"/>
              <a:ext cx="395868" cy="381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2621466" y="1562100"/>
              <a:ext cx="395868" cy="381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505200" y="1524000"/>
              <a:ext cx="3200400" cy="457200"/>
              <a:chOff x="1066800" y="3657600"/>
              <a:chExt cx="6400800" cy="8382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66800" y="3657600"/>
                <a:ext cx="914400" cy="838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981200" y="3657600"/>
                <a:ext cx="914400" cy="838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95600" y="3657600"/>
                <a:ext cx="914400" cy="838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810000" y="3657600"/>
                <a:ext cx="914400" cy="838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724400" y="3657600"/>
                <a:ext cx="914400" cy="838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800" y="3657600"/>
                <a:ext cx="914400" cy="838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553200" y="3657600"/>
                <a:ext cx="914400" cy="838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69849" y="2027009"/>
              <a:ext cx="64326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0      1         2        3      4        5       6        7       8       9       10     11      12      13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7001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Hash Codes</a:t>
            </a:r>
            <a:endParaRPr lang="en-US" altLang="en-US">
              <a:cs typeface="Tahoma" panose="020B0604030504040204" pitchFamily="34" charset="0"/>
            </a:endParaRPr>
          </a:p>
        </p:txBody>
      </p:sp>
      <p:sp>
        <p:nvSpPr>
          <p:cNvPr id="147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How do we deal with non-integer keys?</a:t>
            </a:r>
          </a:p>
          <a:p>
            <a:pPr lvl="1"/>
            <a:r>
              <a:rPr lang="en-US" altLang="en-US" sz="2000" dirty="0"/>
              <a:t>Char</a:t>
            </a:r>
          </a:p>
          <a:p>
            <a:pPr lvl="1"/>
            <a:r>
              <a:rPr lang="en-US" altLang="en-US" sz="2000" dirty="0"/>
              <a:t>Strings</a:t>
            </a:r>
          </a:p>
          <a:p>
            <a:r>
              <a:rPr lang="en-US" altLang="en-US" sz="2400" dirty="0"/>
              <a:t>The goal of a hash function is to  “disperse” the keys in an apparently random way</a:t>
            </a:r>
          </a:p>
        </p:txBody>
      </p:sp>
      <p:sp>
        <p:nvSpPr>
          <p:cNvPr id="3080" name="Date Placeholder 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© 2010 Goodrich, Tamassia</a:t>
            </a:r>
          </a:p>
        </p:txBody>
      </p:sp>
      <p:sp>
        <p:nvSpPr>
          <p:cNvPr id="307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Hash Tables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C7F048A-9003-4F72-9200-992499CCC9D7}" type="slidenum">
              <a:rPr lang="en-US" altLang="en-US" sz="1400"/>
              <a:pPr eaLnBrk="1" hangingPunct="1"/>
              <a:t>32</a:t>
            </a:fld>
            <a:endParaRPr lang="en-US" altLang="en-US" sz="140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6934200" y="228600"/>
          <a:ext cx="18192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Clip" r:id="rId3" imgW="1818720" imgH="1216080" progId="MS_ClipArt_Gallery.2">
                  <p:embed/>
                </p:oleObj>
              </mc:Choice>
              <mc:Fallback>
                <p:oleObj name="Clip" r:id="rId3" imgW="1818720" imgH="1216080" progId="MS_ClipArt_Gallery.2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8192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093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Hash Codes</a:t>
            </a:r>
            <a:endParaRPr lang="en-US" altLang="en-US">
              <a:cs typeface="Tahoma" panose="020B0604030504040204" pitchFamily="34" charset="0"/>
            </a:endParaRPr>
          </a:p>
        </p:txBody>
      </p:sp>
      <p:sp>
        <p:nvSpPr>
          <p:cNvPr id="147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600" dirty="0"/>
              <a:t>ASCII code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200" dirty="0"/>
              <a:t>A number for every character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200" dirty="0"/>
              <a:t>“A” = 65; “B” = 66, “C” = 67, …, “Z”=90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200" dirty="0"/>
              <a:t>“a” = 97; “b” = 98, “c” = 99, …, “z”=122</a:t>
            </a:r>
          </a:p>
          <a:p>
            <a:pPr lvl="1">
              <a:lnSpc>
                <a:spcPct val="110000"/>
              </a:lnSpc>
              <a:defRPr/>
            </a:pPr>
            <a:endParaRPr lang="en-US" sz="2200" dirty="0"/>
          </a:p>
        </p:txBody>
      </p:sp>
      <p:sp>
        <p:nvSpPr>
          <p:cNvPr id="3080" name="Date Placeholder 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© 2010 Goodrich, Tamassia</a:t>
            </a:r>
          </a:p>
        </p:txBody>
      </p:sp>
      <p:sp>
        <p:nvSpPr>
          <p:cNvPr id="307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Hash Tables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C7F048A-9003-4F72-9200-992499CCC9D7}" type="slidenum">
              <a:rPr lang="en-US" altLang="en-US" sz="1400"/>
              <a:pPr eaLnBrk="1" hangingPunct="1"/>
              <a:t>33</a:t>
            </a:fld>
            <a:endParaRPr lang="en-US" altLang="en-US" sz="140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6934200" y="228600"/>
          <a:ext cx="18192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Clip" r:id="rId3" imgW="1818720" imgH="1216080" progId="MS_ClipArt_Gallery.2">
                  <p:embed/>
                </p:oleObj>
              </mc:Choice>
              <mc:Fallback>
                <p:oleObj name="Clip" r:id="rId3" imgW="1818720" imgH="1216080" progId="MS_ClipArt_Gallery.2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8192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0654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0" t="11039" r="2036" b="646"/>
          <a:stretch/>
        </p:blipFill>
        <p:spPr>
          <a:xfrm>
            <a:off x="2590800" y="1295400"/>
            <a:ext cx="5715000" cy="4876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48000" y="1295400"/>
            <a:ext cx="7620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44637" y="1295400"/>
            <a:ext cx="7620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41274" y="1295400"/>
            <a:ext cx="7620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63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Hash Codes</a:t>
            </a:r>
            <a:endParaRPr lang="en-US" altLang="en-US">
              <a:cs typeface="Tahoma" panose="020B0604030504040204" pitchFamily="34" charset="0"/>
            </a:endParaRPr>
          </a:p>
        </p:txBody>
      </p:sp>
      <p:sp>
        <p:nvSpPr>
          <p:cNvPr id="307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Component sum</a:t>
            </a:r>
            <a:endParaRPr lang="en-US" altLang="en-US" sz="2400" dirty="0"/>
          </a:p>
          <a:p>
            <a:pPr lvl="1" eaLnBrk="1" hangingPunct="1"/>
            <a:r>
              <a:rPr lang="en-US" altLang="en-US" sz="2000" dirty="0"/>
              <a:t>If the key is longer than an integer</a:t>
            </a:r>
          </a:p>
          <a:p>
            <a:pPr lvl="1" eaLnBrk="1" hangingPunct="1"/>
            <a:r>
              <a:rPr lang="en-US" altLang="en-US" sz="2000" dirty="0"/>
              <a:t>Partition the key into components of fixed length (e.g., 16 or 32 bits) and sum the components (ignoring overflows)</a:t>
            </a:r>
          </a:p>
          <a:p>
            <a:pPr lvl="1" eaLnBrk="1" hangingPunct="1"/>
            <a:r>
              <a:rPr lang="en-US" altLang="en-US" sz="2000" dirty="0"/>
              <a:t>Can we do this for strings?</a:t>
            </a:r>
          </a:p>
          <a:p>
            <a:pPr lvl="2"/>
            <a:r>
              <a:rPr lang="en-US" altLang="en-US" sz="2000" dirty="0"/>
              <a:t>“A” = 65</a:t>
            </a:r>
          </a:p>
          <a:p>
            <a:pPr lvl="2"/>
            <a:r>
              <a:rPr lang="en-US" altLang="en-US" sz="2000" dirty="0"/>
              <a:t>“AB” = 65 + 66 = 131</a:t>
            </a:r>
          </a:p>
          <a:p>
            <a:pPr lvl="2"/>
            <a:r>
              <a:rPr lang="en-US" altLang="en-US" sz="2000" dirty="0"/>
              <a:t>“ABE” = 65 + 66 + 69 = 200</a:t>
            </a:r>
          </a:p>
          <a:p>
            <a:pPr lvl="1"/>
            <a:endParaRPr lang="en-US" altLang="en-US" sz="2000" dirty="0"/>
          </a:p>
          <a:p>
            <a:pPr lvl="1" eaLnBrk="1" hangingPunct="1"/>
            <a:endParaRPr lang="en-US" altLang="en-US" sz="2000" dirty="0"/>
          </a:p>
        </p:txBody>
      </p:sp>
      <p:sp>
        <p:nvSpPr>
          <p:cNvPr id="3080" name="Date Placeholder 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© 2010 Goodrich, Tamassia</a:t>
            </a:r>
          </a:p>
        </p:txBody>
      </p:sp>
      <p:sp>
        <p:nvSpPr>
          <p:cNvPr id="307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Hash Tables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C7F048A-9003-4F72-9200-992499CCC9D7}" type="slidenum">
              <a:rPr lang="en-US" altLang="en-US" sz="1400"/>
              <a:pPr eaLnBrk="1" hangingPunct="1"/>
              <a:t>35</a:t>
            </a:fld>
            <a:endParaRPr lang="en-US" altLang="en-US" sz="140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6934200" y="228600"/>
          <a:ext cx="18192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Clip" r:id="rId3" imgW="1818720" imgH="1216080" progId="MS_ClipArt_Gallery.2">
                  <p:embed/>
                </p:oleObj>
              </mc:Choice>
              <mc:Fallback>
                <p:oleObj name="Clip" r:id="rId3" imgW="1818720" imgH="1216080" progId="MS_ClipArt_Gallery.2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8192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30197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Hash Codes</a:t>
            </a:r>
            <a:endParaRPr lang="en-US" altLang="en-US">
              <a:cs typeface="Tahoma" panose="020B0604030504040204" pitchFamily="34" charset="0"/>
            </a:endParaRPr>
          </a:p>
        </p:txBody>
      </p:sp>
      <p:sp>
        <p:nvSpPr>
          <p:cNvPr id="307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Component sum for strings</a:t>
            </a:r>
            <a:endParaRPr lang="en-US" altLang="en-US" sz="2400" dirty="0"/>
          </a:p>
          <a:p>
            <a:pPr lvl="1" eaLnBrk="1" hangingPunct="1"/>
            <a:r>
              <a:rPr lang="en-US" altLang="en-US" sz="2000" dirty="0"/>
              <a:t>“A” = 65</a:t>
            </a:r>
          </a:p>
          <a:p>
            <a:pPr lvl="1"/>
            <a:r>
              <a:rPr lang="en-US" altLang="en-US" sz="2000" dirty="0"/>
              <a:t>“AB” = 65 + 66 = 131</a:t>
            </a:r>
          </a:p>
          <a:p>
            <a:pPr lvl="1"/>
            <a:r>
              <a:rPr lang="en-US" altLang="en-US" sz="2000" dirty="0"/>
              <a:t>“ABE” = 65 + 66 + 69 = 200</a:t>
            </a:r>
          </a:p>
          <a:p>
            <a:r>
              <a:rPr lang="en-US" altLang="en-US" sz="2400" dirty="0"/>
              <a:t>What is the issue?</a:t>
            </a:r>
          </a:p>
          <a:p>
            <a:pPr lvl="1"/>
            <a:r>
              <a:rPr lang="en-US" altLang="en-US" sz="2000" dirty="0"/>
              <a:t>Order does </a:t>
            </a:r>
            <a:r>
              <a:rPr lang="en-US" altLang="en-US" sz="2000" dirty="0">
                <a:solidFill>
                  <a:srgbClr val="FF0000"/>
                </a:solidFill>
              </a:rPr>
              <a:t>not</a:t>
            </a:r>
            <a:r>
              <a:rPr lang="en-US" altLang="en-US" sz="2000" dirty="0"/>
              <a:t> matter</a:t>
            </a:r>
          </a:p>
          <a:p>
            <a:pPr lvl="1"/>
            <a:r>
              <a:rPr lang="en-US" altLang="en-US" sz="2000" dirty="0"/>
              <a:t>“RAMON” and “NORMA” have the same hash code</a:t>
            </a:r>
          </a:p>
          <a:p>
            <a:pPr lvl="1"/>
            <a:endParaRPr lang="en-US" altLang="en-US" sz="2000" dirty="0"/>
          </a:p>
          <a:p>
            <a:pPr lvl="1" eaLnBrk="1" hangingPunct="1"/>
            <a:endParaRPr lang="en-US" altLang="en-US" sz="2000" dirty="0"/>
          </a:p>
        </p:txBody>
      </p:sp>
      <p:sp>
        <p:nvSpPr>
          <p:cNvPr id="3080" name="Date Placeholder 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© 2010 Goodrich, Tamassia</a:t>
            </a:r>
          </a:p>
        </p:txBody>
      </p:sp>
      <p:sp>
        <p:nvSpPr>
          <p:cNvPr id="307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Hash Tables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C7F048A-9003-4F72-9200-992499CCC9D7}" type="slidenum">
              <a:rPr lang="en-US" altLang="en-US" sz="1400"/>
              <a:pPr eaLnBrk="1" hangingPunct="1"/>
              <a:t>36</a:t>
            </a:fld>
            <a:endParaRPr lang="en-US" altLang="en-US" sz="140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6934200" y="228600"/>
          <a:ext cx="18192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Clip" r:id="rId3" imgW="1818720" imgH="1216080" progId="MS_ClipArt_Gallery.2">
                  <p:embed/>
                </p:oleObj>
              </mc:Choice>
              <mc:Fallback>
                <p:oleObj name="Clip" r:id="rId3" imgW="1818720" imgH="1216080" progId="MS_ClipArt_Gallery.2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8192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7517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codes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Polynomial accumulation</a:t>
            </a:r>
          </a:p>
          <a:p>
            <a:pPr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Again, split key into components (</a:t>
            </a:r>
            <a:r>
              <a:rPr lang="en-US" sz="2400" dirty="0"/>
              <a:t>x</a:t>
            </a:r>
            <a:r>
              <a:rPr lang="en-US" sz="2400" baseline="-25000" dirty="0"/>
              <a:t>0</a:t>
            </a:r>
            <a:r>
              <a:rPr lang="en-US" sz="2400" dirty="0"/>
              <a:t>,</a:t>
            </a:r>
            <a:r>
              <a:rPr lang="en-US" sz="2400" baseline="30000" dirty="0"/>
              <a:t>  </a:t>
            </a:r>
            <a:r>
              <a:rPr lang="en-US" sz="2400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 ,…)</a:t>
            </a:r>
            <a:r>
              <a:rPr lang="en-US" sz="2400" baseline="30000" dirty="0"/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But instead of just adding,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Treat components as the coefficients of a polynomial: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x</a:t>
            </a:r>
            <a:r>
              <a:rPr lang="en-US" sz="2400" baseline="-25000" dirty="0">
                <a:solidFill>
                  <a:schemeClr val="tx1"/>
                </a:solidFill>
              </a:rPr>
              <a:t>0</a:t>
            </a: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aseline="30000" dirty="0">
                <a:solidFill>
                  <a:schemeClr val="tx1"/>
                </a:solidFill>
              </a:rPr>
              <a:t>k-1  </a:t>
            </a:r>
            <a:r>
              <a:rPr lang="en-US" sz="2400" dirty="0">
                <a:solidFill>
                  <a:schemeClr val="tx1"/>
                </a:solidFill>
              </a:rPr>
              <a:t>+</a:t>
            </a:r>
            <a:r>
              <a:rPr lang="en-US" sz="2400" baseline="300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aseline="30000" dirty="0">
                <a:solidFill>
                  <a:schemeClr val="tx1"/>
                </a:solidFill>
              </a:rPr>
              <a:t>k-2  </a:t>
            </a:r>
            <a:r>
              <a:rPr lang="en-US" sz="2400" dirty="0">
                <a:solidFill>
                  <a:schemeClr val="tx1"/>
                </a:solidFill>
              </a:rPr>
              <a:t>+. . .+</a:t>
            </a:r>
            <a:r>
              <a:rPr lang="en-US" sz="2400" baseline="300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</a:rPr>
              <a:t>k-2</a:t>
            </a: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aseline="300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+</a:t>
            </a:r>
            <a:r>
              <a:rPr lang="en-US" sz="2400" baseline="300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</a:rPr>
              <a:t>k-1</a:t>
            </a:r>
          </a:p>
          <a:p>
            <a:pPr marL="342900" indent="-342900">
              <a:buFont typeface="Arial" charset="0"/>
              <a:buChar char="•"/>
            </a:pPr>
            <a:endParaRPr lang="en-US" sz="2400" baseline="-250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Easier to write code when rewritten like this: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x</a:t>
            </a:r>
            <a:r>
              <a:rPr lang="en-US" sz="2400" baseline="-25000" dirty="0">
                <a:solidFill>
                  <a:schemeClr val="tx1"/>
                </a:solidFill>
              </a:rPr>
              <a:t>k-1 </a:t>
            </a:r>
            <a:r>
              <a:rPr lang="en-US" sz="2400" dirty="0">
                <a:solidFill>
                  <a:schemeClr val="tx1"/>
                </a:solidFill>
              </a:rPr>
              <a:t>+ a(x</a:t>
            </a:r>
            <a:r>
              <a:rPr lang="en-US" sz="2400" baseline="-25000" dirty="0">
                <a:solidFill>
                  <a:schemeClr val="tx1"/>
                </a:solidFill>
              </a:rPr>
              <a:t>k-2 </a:t>
            </a:r>
            <a:r>
              <a:rPr lang="en-US" sz="2400" dirty="0">
                <a:solidFill>
                  <a:schemeClr val="tx1"/>
                </a:solidFill>
              </a:rPr>
              <a:t>+ a(x</a:t>
            </a:r>
            <a:r>
              <a:rPr lang="en-US" sz="2400" baseline="-25000" dirty="0">
                <a:solidFill>
                  <a:schemeClr val="tx1"/>
                </a:solidFill>
              </a:rPr>
              <a:t>k-3 </a:t>
            </a:r>
            <a:r>
              <a:rPr lang="en-US" sz="2400" dirty="0">
                <a:solidFill>
                  <a:schemeClr val="tx1"/>
                </a:solidFill>
              </a:rPr>
              <a:t>+ . . . a(x</a:t>
            </a:r>
            <a:r>
              <a:rPr lang="en-US" sz="2400" baseline="-25000" dirty="0">
                <a:solidFill>
                  <a:schemeClr val="tx1"/>
                </a:solidFill>
              </a:rPr>
              <a:t>2 </a:t>
            </a:r>
            <a:r>
              <a:rPr lang="en-US" sz="2400" dirty="0">
                <a:solidFill>
                  <a:schemeClr val="tx1"/>
                </a:solidFill>
              </a:rPr>
              <a:t>+ a(x</a:t>
            </a:r>
            <a:r>
              <a:rPr lang="en-US" sz="2400" baseline="-25000" dirty="0">
                <a:solidFill>
                  <a:schemeClr val="tx1"/>
                </a:solidFill>
              </a:rPr>
              <a:t>1 </a:t>
            </a:r>
            <a:r>
              <a:rPr lang="en-US" sz="2400" dirty="0">
                <a:solidFill>
                  <a:schemeClr val="tx1"/>
                </a:solidFill>
              </a:rPr>
              <a:t>+ a x</a:t>
            </a:r>
            <a:r>
              <a:rPr lang="en-US" sz="2400" baseline="-25000" dirty="0">
                <a:solidFill>
                  <a:schemeClr val="tx1"/>
                </a:solidFill>
              </a:rPr>
              <a:t>0 </a:t>
            </a:r>
            <a:r>
              <a:rPr lang="en-US" sz="2400" dirty="0">
                <a:solidFill>
                  <a:schemeClr val="tx1"/>
                </a:solidFill>
              </a:rPr>
              <a:t>)). . .)) </a:t>
            </a:r>
          </a:p>
          <a:p>
            <a:pPr marL="342900" indent="-342900">
              <a:buFont typeface="Arial" charset="0"/>
              <a:buChar char="•"/>
            </a:pPr>
            <a:endParaRPr lang="en-US" sz="2400" baseline="30000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6934200" y="228600"/>
          <a:ext cx="18192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Clip" r:id="rId3" imgW="1818720" imgH="1216080" progId="MS_ClipArt_Gallery.2">
                  <p:embed/>
                </p:oleObj>
              </mc:Choice>
              <mc:Fallback>
                <p:oleObj name="Clip" r:id="rId3" imgW="1818720" imgH="1216080" progId="MS_ClipArt_Gallery.2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8192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074273"/>
              </p:ext>
            </p:extLst>
          </p:nvPr>
        </p:nvGraphicFramePr>
        <p:xfrm>
          <a:off x="4876798" y="5257800"/>
          <a:ext cx="28194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34932299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14923937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299848549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3818989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256143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993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93762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36945" y="3493849"/>
            <a:ext cx="217239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“a” is some number</a:t>
            </a:r>
          </a:p>
        </p:txBody>
      </p:sp>
    </p:spTree>
    <p:extLst>
      <p:ext uri="{BB962C8B-B14F-4D97-AF65-F5344CB8AC3E}">
        <p14:creationId xmlns:p14="http://schemas.microsoft.com/office/powerpoint/2010/main" val="1460061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codes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C++ implementation of Polynomial accumulation</a:t>
            </a:r>
          </a:p>
          <a:p>
            <a:pPr marL="800100" lvl="2" indent="0">
              <a:buNone/>
              <a:tabLst>
                <a:tab pos="342900" algn="l"/>
                <a:tab pos="723900" algn="l"/>
                <a:tab pos="1028700" algn="l"/>
                <a:tab pos="1409700" algn="l"/>
              </a:tabLst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polynomial_hash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 word) {</a:t>
            </a:r>
          </a:p>
          <a:p>
            <a:pPr marL="1257300" lvl="3" indent="0">
              <a:buNone/>
              <a:tabLst>
                <a:tab pos="342900" algn="l"/>
                <a:tab pos="723900" algn="l"/>
                <a:tab pos="1028700" algn="l"/>
                <a:tab pos="14097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33;</a:t>
            </a:r>
          </a:p>
          <a:p>
            <a:pPr marL="1257300" lvl="3" indent="0">
              <a:buNone/>
              <a:tabLst>
                <a:tab pos="342900" algn="l"/>
                <a:tab pos="723900" algn="l"/>
                <a:tab pos="1028700" algn="l"/>
                <a:tab pos="14097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hash = 0;</a:t>
            </a:r>
          </a:p>
          <a:p>
            <a:pPr marL="1257300" lvl="3" indent="0">
              <a:buNone/>
              <a:tabLst>
                <a:tab pos="342900" algn="l"/>
                <a:tab pos="723900" algn="l"/>
                <a:tab pos="1028700" algn="l"/>
                <a:tab pos="14097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i++)</a:t>
            </a:r>
          </a:p>
          <a:p>
            <a:pPr marL="1257300" lvl="3" indent="0">
              <a:buNone/>
              <a:tabLst>
                <a:tab pos="342900" algn="l"/>
                <a:tab pos="723900" algn="l"/>
                <a:tab pos="1028700" algn="l"/>
                <a:tab pos="14097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hash = hash*a + word[i];</a:t>
            </a:r>
          </a:p>
          <a:p>
            <a:pPr marL="1257300" lvl="3" indent="0">
              <a:buNone/>
              <a:tabLst>
                <a:tab pos="342900" algn="l"/>
                <a:tab pos="723900" algn="l"/>
                <a:tab pos="1028700" algn="l"/>
                <a:tab pos="14097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return hash;</a:t>
            </a:r>
          </a:p>
          <a:p>
            <a:pPr marL="800100" lvl="2" indent="0">
              <a:buNone/>
              <a:tabLst>
                <a:tab pos="342900" algn="l"/>
                <a:tab pos="723900" algn="l"/>
                <a:tab pos="1028700" algn="l"/>
                <a:tab pos="14097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>
              <a:buFont typeface="Arial" charset="0"/>
              <a:buChar char="•"/>
            </a:pPr>
            <a:endParaRPr lang="en-US" sz="2400" baseline="30000" dirty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400" baseline="30000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6934200" y="228600"/>
          <a:ext cx="18192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Clip" r:id="rId3" imgW="1818720" imgH="1216080" progId="MS_ClipArt_Gallery.2">
                  <p:embed/>
                </p:oleObj>
              </mc:Choice>
              <mc:Fallback>
                <p:oleObj name="Clip" r:id="rId3" imgW="1818720" imgH="1216080" progId="MS_ClipArt_Gallery.2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8192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386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codes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Polynomial accumulation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Especially suitable for strings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Choice of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a </a:t>
            </a:r>
            <a:r>
              <a:rPr lang="en-US" altLang="en-US" sz="2400" dirty="0">
                <a:latin typeface="Symbol" panose="05050102010706020507" pitchFamily="18" charset="2"/>
              </a:rPr>
              <a:t>=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/>
              <a:t>33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/>
              <a:t>gives at most 6 collisions on a set of 50,000 English words</a:t>
            </a:r>
          </a:p>
          <a:p>
            <a:pPr marL="342900" indent="-342900">
              <a:buFont typeface="Arial" charset="0"/>
              <a:buChar char="•"/>
            </a:pPr>
            <a:endParaRPr lang="en-US" sz="2400" baseline="30000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6934200" y="228600"/>
          <a:ext cx="18192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Clip" r:id="rId3" imgW="1818720" imgH="1216080" progId="MS_ClipArt_Gallery.2">
                  <p:embed/>
                </p:oleObj>
              </mc:Choice>
              <mc:Fallback>
                <p:oleObj name="Clip" r:id="rId3" imgW="1818720" imgH="1216080" progId="MS_ClipArt_Gallery.2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8192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81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E9D2-B8FC-4E01-A3D0-2844CB36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1B927-57C3-44C2-AEF8-1618AD239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Unordered containers are typically implemented as a hash table. </a:t>
            </a:r>
          </a:p>
          <a:p>
            <a:pPr lvl="1"/>
            <a:r>
              <a:rPr lang="en-US" dirty="0"/>
              <a:t>Internally, the container is an array of linked lists. </a:t>
            </a:r>
          </a:p>
          <a:p>
            <a:r>
              <a:rPr lang="en-US" dirty="0"/>
              <a:t>Using a hash function, the position of an element in the array gets processed. </a:t>
            </a:r>
          </a:p>
          <a:p>
            <a:pPr lvl="1"/>
            <a:r>
              <a:rPr lang="en-US" dirty="0"/>
              <a:t>The goal is that each element has its own position so that you have fast access to each element, provided that the hash function is fast. </a:t>
            </a:r>
          </a:p>
          <a:p>
            <a:pPr lvl="1"/>
            <a:r>
              <a:rPr lang="en-US" dirty="0"/>
              <a:t>Multiple elements might have the same position because such a fast perfect hash function is not always possible or might require that the array consumes a huge amount of memory.</a:t>
            </a:r>
          </a:p>
          <a:p>
            <a:pPr lvl="1"/>
            <a:r>
              <a:rPr lang="en-US" dirty="0"/>
              <a:t>For this reason, the elements in the array are linked lists so that you can store more than one element at each array position.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3BB0E-28F1-4BE9-93BB-FB80C13A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E5833-1044-455B-A0B3-54779694A824}"/>
              </a:ext>
            </a:extLst>
          </p:cNvPr>
          <p:cNvSpPr/>
          <p:nvPr/>
        </p:nvSpPr>
        <p:spPr>
          <a:xfrm>
            <a:off x="7747958" y="1045445"/>
            <a:ext cx="1371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i="1" dirty="0" err="1"/>
              <a:t>Josuttis</a:t>
            </a:r>
            <a:r>
              <a:rPr lang="en-US" sz="1100" i="1" dirty="0"/>
              <a:t>, The C++ Standard Library</a:t>
            </a:r>
          </a:p>
        </p:txBody>
      </p:sp>
    </p:spTree>
    <p:extLst>
      <p:ext uri="{BB962C8B-B14F-4D97-AF65-F5344CB8AC3E}">
        <p14:creationId xmlns:p14="http://schemas.microsoft.com/office/powerpoint/2010/main" val="3790408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Hash Codes</a:t>
            </a:r>
            <a:endParaRPr lang="en-US" altLang="en-US">
              <a:cs typeface="Tahoma" panose="020B0604030504040204" pitchFamily="34" charset="0"/>
            </a:endParaRPr>
          </a:p>
        </p:txBody>
      </p:sp>
      <p:sp>
        <p:nvSpPr>
          <p:cNvPr id="147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400" dirty="0">
                <a:solidFill>
                  <a:schemeClr val="tx2"/>
                </a:solidFill>
              </a:rPr>
              <a:t>Integer cast</a:t>
            </a:r>
            <a:endParaRPr lang="en-US" sz="2400" dirty="0"/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dirty="0"/>
              <a:t>We reinterpret the bits of the key as an integer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dirty="0"/>
              <a:t>Suitable for keys of length less than or equal to the number of bits of the integer type</a:t>
            </a:r>
          </a:p>
          <a:p>
            <a:pPr lvl="2">
              <a:lnSpc>
                <a:spcPct val="110000"/>
              </a:lnSpc>
              <a:defRPr/>
            </a:pPr>
            <a:r>
              <a:rPr lang="en-US" sz="1800" dirty="0"/>
              <a:t>byte, short, </a:t>
            </a:r>
            <a:r>
              <a:rPr lang="en-US" sz="1800" dirty="0" err="1"/>
              <a:t>int</a:t>
            </a:r>
            <a:r>
              <a:rPr lang="en-US" sz="1800" dirty="0"/>
              <a:t>, float in C++</a:t>
            </a:r>
          </a:p>
          <a:p>
            <a:pPr lvl="2">
              <a:lnSpc>
                <a:spcPct val="110000"/>
              </a:lnSpc>
              <a:defRPr/>
            </a:pPr>
            <a:endParaRPr lang="en-US" sz="1800" dirty="0"/>
          </a:p>
        </p:txBody>
      </p:sp>
      <p:sp>
        <p:nvSpPr>
          <p:cNvPr id="3080" name="Date Placeholder 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© 2010 Goodrich, Tamassia</a:t>
            </a:r>
          </a:p>
        </p:txBody>
      </p:sp>
      <p:sp>
        <p:nvSpPr>
          <p:cNvPr id="307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Hash Tables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C7F048A-9003-4F72-9200-992499CCC9D7}" type="slidenum">
              <a:rPr lang="en-US" altLang="en-US" sz="1400"/>
              <a:pPr eaLnBrk="1" hangingPunct="1"/>
              <a:t>40</a:t>
            </a:fld>
            <a:endParaRPr lang="en-US" altLang="en-US" sz="140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6934200" y="228600"/>
          <a:ext cx="18192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Clip" r:id="rId3" imgW="1818720" imgH="1216080" progId="MS_ClipArt_Gallery.2">
                  <p:embed/>
                </p:oleObj>
              </mc:Choice>
              <mc:Fallback>
                <p:oleObj name="Clip" r:id="rId3" imgW="1818720" imgH="1216080" progId="MS_ClipArt_Gallery.2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8192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65904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Usage similar to a map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“</a:t>
            </a:r>
            <a:r>
              <a:rPr lang="en-US" sz="2400" dirty="0" err="1">
                <a:solidFill>
                  <a:srgbClr val="FF0000"/>
                </a:solidFill>
              </a:rPr>
              <a:t>unordered_map</a:t>
            </a:r>
            <a:r>
              <a:rPr lang="en-US" sz="2400" dirty="0"/>
              <a:t> containers are </a:t>
            </a:r>
            <a:r>
              <a:rPr lang="en-US" sz="2400" dirty="0">
                <a:solidFill>
                  <a:srgbClr val="FF0000"/>
                </a:solidFill>
              </a:rPr>
              <a:t>faster</a:t>
            </a:r>
            <a:r>
              <a:rPr lang="en-US" sz="2400" dirty="0"/>
              <a:t> than </a:t>
            </a:r>
            <a:r>
              <a:rPr lang="en-US" sz="2400" dirty="0">
                <a:solidFill>
                  <a:srgbClr val="FF0000"/>
                </a:solidFill>
              </a:rPr>
              <a:t>map</a:t>
            </a:r>
            <a:r>
              <a:rPr lang="en-US" sz="2400" dirty="0"/>
              <a:t> containers to access individual elements by their key, although they are generally </a:t>
            </a:r>
            <a:r>
              <a:rPr lang="en-US" sz="2400" dirty="0">
                <a:solidFill>
                  <a:srgbClr val="FF0000"/>
                </a:solidFill>
              </a:rPr>
              <a:t>less efficient for range iteration </a:t>
            </a:r>
            <a:r>
              <a:rPr lang="en-US" sz="2400" dirty="0"/>
              <a:t>through a subset of their elements.”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4000" y="2590800"/>
            <a:ext cx="7010400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 &lt;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unordered_map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using namespace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unordered_map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string,double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gpaRecord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gpaRecord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["Allen"] = 3.42;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new element inserted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gpaRecord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["Beth"] = 3.5;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new element inserted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gpaRecord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["Allen"];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existing element read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376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Using the operator[key] automatically inserts (key, default value) if key is not found!</a:t>
            </a:r>
          </a:p>
          <a:p>
            <a:pPr lvl="1"/>
            <a:r>
              <a:rPr lang="en-US" sz="2000" dirty="0"/>
              <a:t>Same as in </a:t>
            </a:r>
            <a:r>
              <a:rPr lang="en-US" sz="2000" dirty="0" err="1"/>
              <a:t>std</a:t>
            </a:r>
            <a:r>
              <a:rPr lang="en-US" sz="2000" dirty="0"/>
              <a:t>::map</a:t>
            </a:r>
          </a:p>
          <a:p>
            <a:pPr lvl="1"/>
            <a:r>
              <a:rPr lang="en-US" sz="2000" dirty="0"/>
              <a:t>Check for key using find()  and end iterator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71600" y="3733800"/>
            <a:ext cx="7010400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 &lt;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unordered_map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using namespace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unordered_map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string,double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gpaRecord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gpaRecord.find</a:t>
            </a:r>
            <a:r>
              <a:rPr lang="en-US" alt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("Allen") !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gpaRecord.end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gpaRecord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[“</a:t>
            </a:r>
            <a:r>
              <a:rPr lang="en-US" alt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729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DCAA-7292-4AAC-8A6B-B690648E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EF653-7ED8-45F1-8A14-4949DD2C4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Major advantage of unordered containers</a:t>
            </a:r>
          </a:p>
          <a:p>
            <a:r>
              <a:rPr lang="en-US" dirty="0"/>
              <a:t>Finding an element with a specific value is even faster than for associative containers. </a:t>
            </a:r>
          </a:p>
          <a:p>
            <a:pPr lvl="1"/>
            <a:r>
              <a:rPr lang="en-US" dirty="0"/>
              <a:t>The use of unordered containers provides amortized constant complexity, provided that you have a good hash function. </a:t>
            </a:r>
          </a:p>
          <a:p>
            <a:pPr lvl="1"/>
            <a:r>
              <a:rPr lang="en-US" dirty="0"/>
              <a:t>However, providing a good hash function is not easy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764E3-5A11-4D17-B864-85E90106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B511AF-2D4B-4D02-BB05-D92DA3FDA6B5}"/>
              </a:ext>
            </a:extLst>
          </p:cNvPr>
          <p:cNvSpPr/>
          <p:nvPr/>
        </p:nvSpPr>
        <p:spPr>
          <a:xfrm>
            <a:off x="7747958" y="1045445"/>
            <a:ext cx="1371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i="1" dirty="0" err="1"/>
              <a:t>Josuttis</a:t>
            </a:r>
            <a:r>
              <a:rPr lang="en-US" sz="1100" i="1" dirty="0"/>
              <a:t>, The C++ Standard Library</a:t>
            </a:r>
          </a:p>
        </p:txBody>
      </p:sp>
    </p:spTree>
    <p:extLst>
      <p:ext uri="{BB962C8B-B14F-4D97-AF65-F5344CB8AC3E}">
        <p14:creationId xmlns:p14="http://schemas.microsoft.com/office/powerpoint/2010/main" val="151658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constant time data structure?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3434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How long does it take to find an entry in a data structure?</a:t>
            </a:r>
          </a:p>
          <a:p>
            <a:pPr lvl="1" indent="-342900">
              <a:buFont typeface="Arial" charset="0"/>
              <a:buChar char="•"/>
            </a:pPr>
            <a:r>
              <a:rPr lang="en-US" dirty="0"/>
              <a:t>Linked lists: </a:t>
            </a:r>
            <a:r>
              <a:rPr lang="en-US" dirty="0">
                <a:solidFill>
                  <a:srgbClr val="FF0000"/>
                </a:solidFill>
              </a:rPr>
              <a:t>O(n)</a:t>
            </a:r>
          </a:p>
          <a:p>
            <a:pPr lvl="1" indent="-342900">
              <a:buFont typeface="Arial" charset="0"/>
              <a:buChar char="•"/>
            </a:pPr>
            <a:r>
              <a:rPr lang="en-US" dirty="0"/>
              <a:t>Balanced trees (AVL): </a:t>
            </a:r>
            <a:r>
              <a:rPr lang="en-US" dirty="0">
                <a:solidFill>
                  <a:srgbClr val="FF0000"/>
                </a:solidFill>
              </a:rPr>
              <a:t>O(log n)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Can we get to </a:t>
            </a:r>
            <a:r>
              <a:rPr lang="en-US" dirty="0">
                <a:solidFill>
                  <a:srgbClr val="FF0000"/>
                </a:solidFill>
              </a:rPr>
              <a:t>O(1)</a:t>
            </a:r>
            <a:r>
              <a:rPr lang="en-US" dirty="0"/>
              <a:t>?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An array can get values in O(1) </a:t>
            </a:r>
            <a:r>
              <a:rPr lang="en-US" b="1" i="1" dirty="0"/>
              <a:t>if</a:t>
            </a:r>
          </a:p>
          <a:p>
            <a:pPr lvl="1" indent="-342900">
              <a:buFont typeface="Arial" charset="0"/>
              <a:buChar char="•"/>
            </a:pPr>
            <a:r>
              <a:rPr lang="en-US" dirty="0"/>
              <a:t>Keys are the same as array index</a:t>
            </a:r>
          </a:p>
          <a:p>
            <a:pPr marL="342900" indent="-34290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39694" y="1219200"/>
            <a:ext cx="1529115" cy="1352272"/>
            <a:chOff x="4992690" y="4560365"/>
            <a:chExt cx="1529115" cy="1352272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5243689" y="4560365"/>
              <a:ext cx="320675" cy="319088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 dirty="0">
                  <a:latin typeface="Times New Roman" charset="0"/>
                  <a:sym typeface="Symbol" charset="0"/>
                </a:rPr>
                <a:t>5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5708652" y="5078318"/>
              <a:ext cx="319088" cy="320675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dirty="0">
                  <a:latin typeface="Times New Roman" charset="0"/>
                  <a:sym typeface="Symbol" charset="0"/>
                </a:rPr>
                <a:t>15</a:t>
              </a:r>
              <a:endParaRPr lang="en-US" sz="1800" dirty="0">
                <a:latin typeface="Times New Roman" charset="0"/>
                <a:sym typeface="Symbol" charset="0"/>
              </a:endParaRPr>
            </a:p>
          </p:txBody>
        </p:sp>
        <p:cxnSp>
          <p:nvCxnSpPr>
            <p:cNvPr id="7" name="AutoShape 14"/>
            <p:cNvCxnSpPr>
              <a:cxnSpLocks noChangeShapeType="1"/>
              <a:stCxn id="6" idx="0"/>
              <a:endCxn id="5" idx="5"/>
            </p:cNvCxnSpPr>
            <p:nvPr/>
          </p:nvCxnSpPr>
          <p:spPr bwMode="auto">
            <a:xfrm flipH="1" flipV="1">
              <a:off x="5517402" y="4832724"/>
              <a:ext cx="350794" cy="2455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AutoShape 15"/>
            <p:cNvCxnSpPr>
              <a:cxnSpLocks noChangeShapeType="1"/>
              <a:endCxn id="6" idx="5"/>
            </p:cNvCxnSpPr>
            <p:nvPr/>
          </p:nvCxnSpPr>
          <p:spPr bwMode="auto">
            <a:xfrm flipH="1" flipV="1">
              <a:off x="5981702" y="5360893"/>
              <a:ext cx="374650" cy="2476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16"/>
            <p:cNvCxnSpPr>
              <a:cxnSpLocks noChangeShapeType="1"/>
              <a:stCxn id="10" idx="0"/>
              <a:endCxn id="6" idx="3"/>
            </p:cNvCxnSpPr>
            <p:nvPr/>
          </p:nvCxnSpPr>
          <p:spPr bwMode="auto">
            <a:xfrm flipV="1">
              <a:off x="5375278" y="5352031"/>
              <a:ext cx="380103" cy="2356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26"/>
            <p:cNvSpPr>
              <a:spLocks noChangeArrowheads="1"/>
            </p:cNvSpPr>
            <p:nvPr/>
          </p:nvSpPr>
          <p:spPr bwMode="auto">
            <a:xfrm>
              <a:off x="5214940" y="5587729"/>
              <a:ext cx="320675" cy="320675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dirty="0">
                  <a:latin typeface="Times New Roman" charset="0"/>
                  <a:sym typeface="Symbol" charset="0"/>
                </a:rPr>
                <a:t>11</a:t>
              </a:r>
              <a:endParaRPr lang="en-US" sz="1800" dirty="0">
                <a:latin typeface="Times New Roman" charset="0"/>
                <a:sym typeface="Symbol" charset="0"/>
              </a:endParaRP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6201130" y="5591962"/>
              <a:ext cx="320675" cy="320675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dirty="0">
                  <a:latin typeface="Times New Roman" charset="0"/>
                  <a:sym typeface="Symbol" charset="0"/>
                </a:rPr>
                <a:t>20</a:t>
              </a:r>
              <a:endParaRPr lang="en-US" sz="1800" dirty="0">
                <a:latin typeface="Times New Roman" charset="0"/>
                <a:sym typeface="Symbol" charset="0"/>
              </a:endParaRPr>
            </a:p>
          </p:txBody>
        </p:sp>
        <p:cxnSp>
          <p:nvCxnSpPr>
            <p:cNvPr id="21" name="AutoShape 30"/>
            <p:cNvCxnSpPr>
              <a:cxnSpLocks noChangeShapeType="1"/>
              <a:endCxn id="5" idx="3"/>
            </p:cNvCxnSpPr>
            <p:nvPr/>
          </p:nvCxnSpPr>
          <p:spPr bwMode="auto">
            <a:xfrm flipV="1">
              <a:off x="4992690" y="4832724"/>
              <a:ext cx="297961" cy="29571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6315119" y="1700853"/>
            <a:ext cx="320675" cy="320675"/>
          </a:xfrm>
          <a:prstGeom prst="ellipse">
            <a:avLst/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dirty="0">
                <a:latin typeface="Times New Roman" charset="0"/>
                <a:sym typeface="Symbol" charset="0"/>
              </a:rPr>
              <a:t>1</a:t>
            </a:r>
            <a:endParaRPr lang="en-US" sz="1800" dirty="0">
              <a:latin typeface="Times New Roman" charset="0"/>
              <a:sym typeface="Symbol" charset="0"/>
            </a:endParaRP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8294864" y="3087786"/>
            <a:ext cx="386468" cy="3804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20</a:t>
            </a:r>
          </a:p>
        </p:txBody>
      </p:sp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8681332" y="3087786"/>
            <a:ext cx="386468" cy="3804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224795" y="3087786"/>
            <a:ext cx="772936" cy="380477"/>
            <a:chOff x="5429956" y="2302932"/>
            <a:chExt cx="1219200" cy="609600"/>
          </a:xfrm>
        </p:grpSpPr>
        <p:sp>
          <p:nvSpPr>
            <p:cNvPr id="41" name="Rectangle 5"/>
            <p:cNvSpPr>
              <a:spLocks noChangeArrowheads="1"/>
            </p:cNvSpPr>
            <p:nvPr/>
          </p:nvSpPr>
          <p:spPr bwMode="auto">
            <a:xfrm>
              <a:off x="5429956" y="2302932"/>
              <a:ext cx="6096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>
              <a:off x="6039556" y="2302932"/>
              <a:ext cx="6096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Line 19"/>
          <p:cNvSpPr>
            <a:spLocks noChangeShapeType="1"/>
          </p:cNvSpPr>
          <p:nvPr/>
        </p:nvSpPr>
        <p:spPr bwMode="auto">
          <a:xfrm flipV="1">
            <a:off x="7834043" y="3287643"/>
            <a:ext cx="47413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149538" y="3084965"/>
            <a:ext cx="772936" cy="380477"/>
            <a:chOff x="5429956" y="2302932"/>
            <a:chExt cx="1219200" cy="609600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5429956" y="2302932"/>
              <a:ext cx="6096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40" name="Rectangle 17"/>
            <p:cNvSpPr>
              <a:spLocks noChangeArrowheads="1"/>
            </p:cNvSpPr>
            <p:nvPr/>
          </p:nvSpPr>
          <p:spPr bwMode="auto">
            <a:xfrm>
              <a:off x="6039556" y="2302932"/>
              <a:ext cx="6096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6758786" y="3284822"/>
            <a:ext cx="47413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049662" y="3087786"/>
            <a:ext cx="772936" cy="380477"/>
            <a:chOff x="5429956" y="2302932"/>
            <a:chExt cx="1219200" cy="609600"/>
          </a:xfrm>
        </p:grpSpPr>
        <p:sp>
          <p:nvSpPr>
            <p:cNvPr id="48" name="Rectangle 5"/>
            <p:cNvSpPr>
              <a:spLocks noChangeArrowheads="1"/>
            </p:cNvSpPr>
            <p:nvPr/>
          </p:nvSpPr>
          <p:spPr bwMode="auto">
            <a:xfrm>
              <a:off x="5429956" y="2302932"/>
              <a:ext cx="6096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6039556" y="2302932"/>
              <a:ext cx="6096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Line 19"/>
          <p:cNvSpPr>
            <a:spLocks noChangeShapeType="1"/>
          </p:cNvSpPr>
          <p:nvPr/>
        </p:nvSpPr>
        <p:spPr bwMode="auto">
          <a:xfrm flipV="1">
            <a:off x="5658910" y="3287643"/>
            <a:ext cx="47413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974405" y="3084965"/>
            <a:ext cx="772936" cy="380477"/>
            <a:chOff x="5429956" y="2302932"/>
            <a:chExt cx="1219200" cy="609600"/>
          </a:xfrm>
        </p:grpSpPr>
        <p:sp>
          <p:nvSpPr>
            <p:cNvPr id="52" name="Rectangle 5"/>
            <p:cNvSpPr>
              <a:spLocks noChangeArrowheads="1"/>
            </p:cNvSpPr>
            <p:nvPr/>
          </p:nvSpPr>
          <p:spPr bwMode="auto">
            <a:xfrm>
              <a:off x="5429956" y="2302932"/>
              <a:ext cx="6096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3" name="Rectangle 17"/>
            <p:cNvSpPr>
              <a:spLocks noChangeArrowheads="1"/>
            </p:cNvSpPr>
            <p:nvPr/>
          </p:nvSpPr>
          <p:spPr bwMode="auto">
            <a:xfrm>
              <a:off x="6039556" y="2302932"/>
              <a:ext cx="6096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" name="Line 19"/>
          <p:cNvSpPr>
            <a:spLocks noChangeShapeType="1"/>
          </p:cNvSpPr>
          <p:nvPr/>
        </p:nvSpPr>
        <p:spPr bwMode="auto">
          <a:xfrm flipV="1">
            <a:off x="4583653" y="3284822"/>
            <a:ext cx="47413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8681332" y="3084965"/>
            <a:ext cx="386468" cy="3804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013809" y="4342244"/>
            <a:ext cx="4937042" cy="380477"/>
            <a:chOff x="4013809" y="4342244"/>
            <a:chExt cx="4937042" cy="380477"/>
          </a:xfrm>
        </p:grpSpPr>
        <p:sp>
          <p:nvSpPr>
            <p:cNvPr id="58" name="Rectangle 5"/>
            <p:cNvSpPr>
              <a:spLocks noChangeArrowheads="1"/>
            </p:cNvSpPr>
            <p:nvPr/>
          </p:nvSpPr>
          <p:spPr bwMode="auto">
            <a:xfrm>
              <a:off x="7385932" y="4342244"/>
              <a:ext cx="386468" cy="3804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Rectangle 17"/>
            <p:cNvSpPr>
              <a:spLocks noChangeArrowheads="1"/>
            </p:cNvSpPr>
            <p:nvPr/>
          </p:nvSpPr>
          <p:spPr bwMode="auto">
            <a:xfrm>
              <a:off x="7010400" y="4342244"/>
              <a:ext cx="386468" cy="3804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6282444" y="4342244"/>
              <a:ext cx="772936" cy="380477"/>
              <a:chOff x="5429956" y="2302932"/>
              <a:chExt cx="1219200" cy="609600"/>
            </a:xfrm>
          </p:grpSpPr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5429956" y="2302932"/>
                <a:ext cx="609600" cy="609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2" name="Rectangle 17"/>
              <p:cNvSpPr>
                <a:spLocks noChangeArrowheads="1"/>
              </p:cNvSpPr>
              <p:nvPr/>
            </p:nvSpPr>
            <p:spPr bwMode="auto">
              <a:xfrm>
                <a:off x="6039556" y="2302932"/>
                <a:ext cx="609600" cy="609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509508" y="4342244"/>
              <a:ext cx="772936" cy="380477"/>
              <a:chOff x="5429956" y="2302932"/>
              <a:chExt cx="1219200" cy="609600"/>
            </a:xfrm>
          </p:grpSpPr>
          <p:sp>
            <p:nvSpPr>
              <p:cNvPr id="65" name="Rectangle 5"/>
              <p:cNvSpPr>
                <a:spLocks noChangeArrowheads="1"/>
              </p:cNvSpPr>
              <p:nvPr/>
            </p:nvSpPr>
            <p:spPr bwMode="auto">
              <a:xfrm>
                <a:off x="5429956" y="2302932"/>
                <a:ext cx="609600" cy="609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6" name="Rectangle 17"/>
              <p:cNvSpPr>
                <a:spLocks noChangeArrowheads="1"/>
              </p:cNvSpPr>
              <p:nvPr/>
            </p:nvSpPr>
            <p:spPr bwMode="auto">
              <a:xfrm>
                <a:off x="6039556" y="2302932"/>
                <a:ext cx="609600" cy="609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5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4760163" y="4342244"/>
              <a:ext cx="772936" cy="380477"/>
              <a:chOff x="5429956" y="2302932"/>
              <a:chExt cx="1219200" cy="609600"/>
            </a:xfrm>
          </p:grpSpPr>
          <p:sp>
            <p:nvSpPr>
              <p:cNvPr id="69" name="Rectangle 5"/>
              <p:cNvSpPr>
                <a:spLocks noChangeArrowheads="1"/>
              </p:cNvSpPr>
              <p:nvPr/>
            </p:nvSpPr>
            <p:spPr bwMode="auto">
              <a:xfrm>
                <a:off x="5429956" y="2302932"/>
                <a:ext cx="609600" cy="609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0" name="Rectangle 17"/>
              <p:cNvSpPr>
                <a:spLocks noChangeArrowheads="1"/>
              </p:cNvSpPr>
              <p:nvPr/>
            </p:nvSpPr>
            <p:spPr bwMode="auto">
              <a:xfrm>
                <a:off x="6039556" y="2302932"/>
                <a:ext cx="609600" cy="609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4013809" y="4342244"/>
              <a:ext cx="772936" cy="380477"/>
              <a:chOff x="5429956" y="2302932"/>
              <a:chExt cx="1219200" cy="609600"/>
            </a:xfrm>
          </p:grpSpPr>
          <p:sp>
            <p:nvSpPr>
              <p:cNvPr id="73" name="Rectangle 5"/>
              <p:cNvSpPr>
                <a:spLocks noChangeArrowheads="1"/>
              </p:cNvSpPr>
              <p:nvPr/>
            </p:nvSpPr>
            <p:spPr bwMode="auto">
              <a:xfrm>
                <a:off x="5429956" y="2302932"/>
                <a:ext cx="609600" cy="609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4" name="Rectangle 17"/>
              <p:cNvSpPr>
                <a:spLocks noChangeArrowheads="1"/>
              </p:cNvSpPr>
              <p:nvPr/>
            </p:nvSpPr>
            <p:spPr bwMode="auto">
              <a:xfrm>
                <a:off x="6039556" y="2302932"/>
                <a:ext cx="609600" cy="609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77" name="Rectangle 5"/>
            <p:cNvSpPr>
              <a:spLocks noChangeArrowheads="1"/>
            </p:cNvSpPr>
            <p:nvPr/>
          </p:nvSpPr>
          <p:spPr bwMode="auto">
            <a:xfrm>
              <a:off x="8564383" y="4342244"/>
              <a:ext cx="386468" cy="3804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20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834043" y="424009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807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constant time data structure?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An array can get values in O(1) </a:t>
            </a:r>
            <a:r>
              <a:rPr lang="en-US" b="1" i="1" dirty="0"/>
              <a:t>if</a:t>
            </a:r>
          </a:p>
          <a:p>
            <a:pPr lvl="1" indent="-342900">
              <a:buFont typeface="Arial" charset="0"/>
              <a:buChar char="•"/>
            </a:pPr>
            <a:r>
              <a:rPr lang="en-US" dirty="0"/>
              <a:t>Keys are the same as array index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Disadvantages:</a:t>
            </a:r>
          </a:p>
          <a:p>
            <a:pPr marL="685800" lvl="1" indent="-34290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Requires keys be unique integers in the range 0,1,…, N-1</a:t>
            </a:r>
          </a:p>
          <a:p>
            <a:pPr marL="685800" lvl="1" indent="-34290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wastes a lot of space if the number of entries are much smaller than 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hash table is an attempt to reach O(1) by:</a:t>
            </a:r>
          </a:p>
          <a:p>
            <a:pPr marL="685800" lvl="1" indent="-34290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converting keys into codes, which may not be unique</a:t>
            </a:r>
          </a:p>
          <a:p>
            <a:pPr marL="685800" lvl="1" indent="-34290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compressing codes into indexes within a reduced storage space</a:t>
            </a:r>
          </a:p>
          <a:p>
            <a:pPr marL="342900" indent="-34290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83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Convert any data type into an array index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Hashing function</a:t>
            </a:r>
          </a:p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9430"/>
          <a:stretch/>
        </p:blipFill>
        <p:spPr>
          <a:xfrm>
            <a:off x="4648200" y="1843881"/>
            <a:ext cx="4038600" cy="2042319"/>
          </a:xfrm>
          <a:prstGeom prst="rect">
            <a:avLst/>
          </a:prstGeom>
        </p:spPr>
      </p:pic>
      <p:pic>
        <p:nvPicPr>
          <p:cNvPr id="10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83" b="11694"/>
          <a:stretch/>
        </p:blipFill>
        <p:spPr>
          <a:xfrm>
            <a:off x="4648200" y="3810000"/>
            <a:ext cx="40386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Verdana" panose="020B0604030504040204" pitchFamily="34" charset="0"/>
              </a:rPr>
              <a:t>A </a:t>
            </a:r>
            <a:r>
              <a:rPr lang="en-US" altLang="en-US" sz="2400" dirty="0">
                <a:solidFill>
                  <a:srgbClr val="FF0000"/>
                </a:solidFill>
                <a:latin typeface="Verdana" panose="020B0604030504040204" pitchFamily="34" charset="0"/>
              </a:rPr>
              <a:t>hash table </a:t>
            </a:r>
            <a:r>
              <a:rPr lang="en-US" altLang="en-US" sz="2400" dirty="0">
                <a:latin typeface="Verdana" panose="020B0604030504040204" pitchFamily="34" charset="0"/>
              </a:rPr>
              <a:t>for a given key type consists of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  <a:latin typeface="Verdana" panose="020B0604030504040204" pitchFamily="34" charset="0"/>
              </a:rPr>
              <a:t>Hash function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h</a:t>
            </a:r>
            <a:endParaRPr lang="en-US" altLang="en-US" sz="2400" dirty="0"/>
          </a:p>
          <a:p>
            <a:pPr lvl="1"/>
            <a:r>
              <a:rPr lang="en-US" altLang="en-US" sz="2400" dirty="0"/>
              <a:t>Array (called </a:t>
            </a:r>
            <a:r>
              <a:rPr lang="en-US" altLang="en-US" sz="2400" dirty="0">
                <a:solidFill>
                  <a:srgbClr val="FF0000"/>
                </a:solidFill>
              </a:rPr>
              <a:t>table</a:t>
            </a:r>
            <a:r>
              <a:rPr lang="en-US" altLang="en-US" sz="2400" dirty="0"/>
              <a:t>) of size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</a:p>
          <a:p>
            <a:r>
              <a:rPr lang="en-US" altLang="en-US" sz="2400" dirty="0"/>
              <a:t>When implementing a map with a hash table, the goal is to store item 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  <a:r>
              <a:rPr lang="en-US" altLang="en-US" sz="2400" dirty="0"/>
              <a:t> at index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Symbol" panose="05050102010706020507" pitchFamily="18" charset="2"/>
              </a:rPr>
              <a:t>=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h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  <a:endParaRPr lang="en-US" altLang="en-US" sz="2400" dirty="0">
              <a:latin typeface="Verdana" panose="020B0604030504040204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5896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3955</TotalTime>
  <Words>2597</Words>
  <Application>Microsoft Office PowerPoint</Application>
  <PresentationFormat>On-screen Show (4:3)</PresentationFormat>
  <Paragraphs>447</Paragraphs>
  <Slides>42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Arial</vt:lpstr>
      <vt:lpstr>Calibri</vt:lpstr>
      <vt:lpstr>Cambria Math</vt:lpstr>
      <vt:lpstr>Courier New</vt:lpstr>
      <vt:lpstr>Symbol</vt:lpstr>
      <vt:lpstr>Tahoma</vt:lpstr>
      <vt:lpstr>Times New Roman</vt:lpstr>
      <vt:lpstr>Verdana</vt:lpstr>
      <vt:lpstr>Wingdings</vt:lpstr>
      <vt:lpstr>Default Design</vt:lpstr>
      <vt:lpstr>1_Office Theme</vt:lpstr>
      <vt:lpstr>Clip</vt:lpstr>
      <vt:lpstr>CPSC 131 Data Structures Concepts Unordered Containers / Hash Tables</vt:lpstr>
      <vt:lpstr>Unordered Containers / Hash Tables</vt:lpstr>
      <vt:lpstr>Unordered Containers</vt:lpstr>
      <vt:lpstr>Unordered Containers</vt:lpstr>
      <vt:lpstr>Unordered Containers</vt:lpstr>
      <vt:lpstr>A constant time data structure?</vt:lpstr>
      <vt:lpstr>A constant time data structure?</vt:lpstr>
      <vt:lpstr>Main idea</vt:lpstr>
      <vt:lpstr>Hashtable</vt:lpstr>
      <vt:lpstr>(Key, value) pairs</vt:lpstr>
      <vt:lpstr>Compression function</vt:lpstr>
      <vt:lpstr>Compression function</vt:lpstr>
      <vt:lpstr>Compression function</vt:lpstr>
      <vt:lpstr>Compression function</vt:lpstr>
      <vt:lpstr>Collisions</vt:lpstr>
      <vt:lpstr>Chaining</vt:lpstr>
      <vt:lpstr>Chaining</vt:lpstr>
      <vt:lpstr>Chaining</vt:lpstr>
      <vt:lpstr>Chaining</vt:lpstr>
      <vt:lpstr>Linear probing</vt:lpstr>
      <vt:lpstr>Resolving collisions with linear probing</vt:lpstr>
      <vt:lpstr>PowerPoint Presentation</vt:lpstr>
      <vt:lpstr>Values of “empty” cells</vt:lpstr>
      <vt:lpstr>Search with Linear Probing</vt:lpstr>
      <vt:lpstr>Insert with Linear Probing</vt:lpstr>
      <vt:lpstr>Remove with Linear Probing</vt:lpstr>
      <vt:lpstr>Performance of Linear Probing</vt:lpstr>
      <vt:lpstr>Performance of Hashing</vt:lpstr>
      <vt:lpstr>Quadratic probing</vt:lpstr>
      <vt:lpstr>Quadratic probing</vt:lpstr>
      <vt:lpstr>Direct Hashing</vt:lpstr>
      <vt:lpstr>Hash Codes</vt:lpstr>
      <vt:lpstr>Hash Codes</vt:lpstr>
      <vt:lpstr>ASCII table</vt:lpstr>
      <vt:lpstr>Hash Codes</vt:lpstr>
      <vt:lpstr>Hash Codes</vt:lpstr>
      <vt:lpstr>Hash codes</vt:lpstr>
      <vt:lpstr>Hash codes</vt:lpstr>
      <vt:lpstr>Hash codes</vt:lpstr>
      <vt:lpstr>Hash Codes</vt:lpstr>
      <vt:lpstr>hash table in C++</vt:lpstr>
      <vt:lpstr>hash table in C++</vt:lpstr>
    </vt:vector>
  </TitlesOfParts>
  <Company>Cal State Fullerton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Recursive Functions</dc:title>
  <dc:creator>Mariko Molodowitch</dc:creator>
  <cp:lastModifiedBy>Bettens, Thomas</cp:lastModifiedBy>
  <cp:revision>187</cp:revision>
  <dcterms:created xsi:type="dcterms:W3CDTF">2008-04-23T23:59:47Z</dcterms:created>
  <dcterms:modified xsi:type="dcterms:W3CDTF">2019-11-19T18:13:06Z</dcterms:modified>
</cp:coreProperties>
</file>