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455" r:id="rId3"/>
    <p:sldId id="317" r:id="rId4"/>
    <p:sldId id="421" r:id="rId5"/>
    <p:sldId id="433" r:id="rId6"/>
    <p:sldId id="422" r:id="rId7"/>
    <p:sldId id="423" r:id="rId8"/>
    <p:sldId id="442" r:id="rId9"/>
    <p:sldId id="443" r:id="rId10"/>
    <p:sldId id="444" r:id="rId11"/>
    <p:sldId id="424" r:id="rId12"/>
    <p:sldId id="425" r:id="rId13"/>
    <p:sldId id="428" r:id="rId14"/>
    <p:sldId id="441" r:id="rId15"/>
    <p:sldId id="430" r:id="rId16"/>
    <p:sldId id="427" r:id="rId17"/>
    <p:sldId id="435" r:id="rId18"/>
    <p:sldId id="446" r:id="rId19"/>
    <p:sldId id="431" r:id="rId20"/>
    <p:sldId id="449" r:id="rId21"/>
    <p:sldId id="456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0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45B001-05F6-4BC5-922C-948C99DEC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9A21-16EA-4575-AF24-74AE53FFA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F222-2F9D-4C1E-8105-D984EF321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4CBC3-48B7-4F48-8E02-ED676B389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86CE-610E-48A5-95E5-FD24C2D9EA02}" type="datetime8">
              <a:rPr lang="en-US" altLang="en-US"/>
              <a:pPr/>
              <a:t>12/7/2018 3:33 PM</a:t>
            </a:fld>
            <a:endParaRPr lang="en-US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B01BE-1833-47B9-8975-6E428529B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13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A969599-B8A2-42AD-9F29-B44667E0D18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47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E817DE-4078-426E-8023-E58F7BCC94A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26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848DB39-9739-41D9-9A51-65F7915A600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3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B825004-FA77-47E3-85C0-5B6542999D9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67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4DE0C64-D267-4B20-BB48-C0CDB2F43C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47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42C0ABD-B1B2-4B74-85E6-DDA35015872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33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DA3B81-7573-4E26-A52A-566EBCC79C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7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C1CA6-3286-4EFF-9254-184938596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8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CBD114D-8AF6-4C16-9D37-38B8F7A7266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29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B8D5359-C19D-4270-B2D7-8642F5C1B16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45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9EB5FB0-247E-41F9-AD87-1041688E9A8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452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9853D80-2348-4BF9-8718-8C6A7E1A58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591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BAACD65-5B8C-4EFC-95A4-3CDADBE66BB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0D96950-646D-4C61-ACE5-9A561975C43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141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51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C54B-6788-42E4-A24A-6B46BACD9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B851B-343C-4429-9E4C-41B7EAAC1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82CCE-7DF4-4212-A630-1721A878C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E0E30-99EE-4DDF-9756-F014C1BC3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F438F-FE14-44F4-95E2-0BBF54502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BECA9-07F8-4932-93DD-936D09EB5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C4F1C-BF8B-4485-9CD5-EF0E91D6E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988D74-A490-482F-98EF-3AA74D31C1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CAF4E2B-2192-4B67-91D2-F4302F18905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131</a:t>
            </a:r>
            <a:br>
              <a:rPr lang="en-US" dirty="0" smtClean="0"/>
            </a:br>
            <a:r>
              <a:rPr lang="en-US" dirty="0"/>
              <a:t>Data Structures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End vertices (or </a:t>
            </a:r>
            <a:r>
              <a:rPr lang="en-US" altLang="en-US" sz="2000" dirty="0" smtClean="0">
                <a:solidFill>
                  <a:srgbClr val="FF0000"/>
                </a:solidFill>
              </a:rPr>
              <a:t>endpoints</a:t>
            </a:r>
            <a:r>
              <a:rPr lang="en-US" altLang="en-US" sz="2000" dirty="0" smtClean="0"/>
              <a:t>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Endpoints of 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U and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Edges </a:t>
            </a:r>
            <a:r>
              <a:rPr lang="en-US" altLang="en-US" sz="2000" dirty="0" smtClean="0">
                <a:solidFill>
                  <a:srgbClr val="FF0000"/>
                </a:solidFill>
              </a:rPr>
              <a:t>incident</a:t>
            </a:r>
            <a:r>
              <a:rPr lang="en-US" altLang="en-US" sz="2000" dirty="0" smtClean="0"/>
              <a:t>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Incident on V?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a, d, and b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Adjacent</a:t>
            </a:r>
            <a:r>
              <a:rPr lang="en-US" altLang="en-US" sz="2400" dirty="0" smtClean="0"/>
              <a:t>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U and V?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U and V are adjacent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U and X?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Degree</a:t>
            </a:r>
            <a:r>
              <a:rPr lang="en-US" altLang="en-US" sz="2000" dirty="0" smtClean="0"/>
              <a:t>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Degree of X?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X has degree 5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C0EECC-FD77-440A-880C-9048B014C085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7175" name="Oval 4"/>
          <p:cNvSpPr>
            <a:spLocks noChangeArrowheads="1"/>
          </p:cNvSpPr>
          <p:nvPr/>
        </p:nvSpPr>
        <p:spPr bwMode="auto">
          <a:xfrm>
            <a:off x="6405563" y="312261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7176" name="Oval 5"/>
          <p:cNvSpPr>
            <a:spLocks noChangeArrowheads="1"/>
          </p:cNvSpPr>
          <p:nvPr/>
        </p:nvSpPr>
        <p:spPr bwMode="auto">
          <a:xfrm>
            <a:off x="4576763" y="312261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U</a:t>
            </a:r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5491163" y="220821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7178" name="Oval 7"/>
          <p:cNvSpPr>
            <a:spLocks noChangeArrowheads="1"/>
          </p:cNvSpPr>
          <p:nvPr/>
        </p:nvSpPr>
        <p:spPr bwMode="auto">
          <a:xfrm>
            <a:off x="5491163" y="403701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</a:t>
            </a:r>
          </a:p>
        </p:txBody>
      </p:sp>
      <p:sp>
        <p:nvSpPr>
          <p:cNvPr id="7179" name="Oval 8"/>
          <p:cNvSpPr>
            <a:spLocks noChangeArrowheads="1"/>
          </p:cNvSpPr>
          <p:nvPr/>
        </p:nvSpPr>
        <p:spPr bwMode="auto">
          <a:xfrm>
            <a:off x="7624763" y="312261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cxnSp>
        <p:nvCxnSpPr>
          <p:cNvPr id="7180" name="AutoShape 9"/>
          <p:cNvCxnSpPr>
            <a:cxnSpLocks noChangeShapeType="1"/>
            <a:stCxn id="7177" idx="3"/>
            <a:endCxn id="7176" idx="7"/>
          </p:cNvCxnSpPr>
          <p:nvPr/>
        </p:nvCxnSpPr>
        <p:spPr bwMode="auto">
          <a:xfrm flipH="1">
            <a:off x="4967288" y="2608263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0"/>
          <p:cNvCxnSpPr>
            <a:cxnSpLocks noChangeShapeType="1"/>
            <a:stCxn id="7178" idx="1"/>
            <a:endCxn id="7176" idx="5"/>
          </p:cNvCxnSpPr>
          <p:nvPr/>
        </p:nvCxnSpPr>
        <p:spPr bwMode="auto">
          <a:xfrm flipH="1" flipV="1">
            <a:off x="4967288" y="3522663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1"/>
          <p:cNvCxnSpPr>
            <a:cxnSpLocks noChangeShapeType="1"/>
            <a:stCxn id="7178" idx="7"/>
            <a:endCxn id="7175" idx="3"/>
          </p:cNvCxnSpPr>
          <p:nvPr/>
        </p:nvCxnSpPr>
        <p:spPr bwMode="auto">
          <a:xfrm flipV="1">
            <a:off x="5881688" y="3522663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3"/>
          <p:cNvCxnSpPr>
            <a:cxnSpLocks noChangeShapeType="1"/>
            <a:stCxn id="7177" idx="5"/>
            <a:endCxn id="7175" idx="1"/>
          </p:cNvCxnSpPr>
          <p:nvPr/>
        </p:nvCxnSpPr>
        <p:spPr bwMode="auto">
          <a:xfrm>
            <a:off x="5881688" y="2608263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4"/>
          <p:cNvCxnSpPr>
            <a:cxnSpLocks noChangeShapeType="1"/>
            <a:stCxn id="7177" idx="4"/>
            <a:endCxn id="7178" idx="0"/>
          </p:cNvCxnSpPr>
          <p:nvPr/>
        </p:nvCxnSpPr>
        <p:spPr bwMode="auto">
          <a:xfrm>
            <a:off x="5719763" y="2674938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Oval 15"/>
          <p:cNvSpPr>
            <a:spLocks noChangeArrowheads="1"/>
          </p:cNvSpPr>
          <p:nvPr/>
        </p:nvSpPr>
        <p:spPr bwMode="auto">
          <a:xfrm>
            <a:off x="6415088" y="495141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cxnSp>
        <p:nvCxnSpPr>
          <p:cNvPr id="7186" name="AutoShape 16"/>
          <p:cNvCxnSpPr>
            <a:cxnSpLocks noChangeShapeType="1"/>
            <a:stCxn id="7178" idx="5"/>
            <a:endCxn id="7185" idx="1"/>
          </p:cNvCxnSpPr>
          <p:nvPr/>
        </p:nvCxnSpPr>
        <p:spPr bwMode="auto">
          <a:xfrm>
            <a:off x="5881688" y="4437063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7"/>
          <p:cNvCxnSpPr>
            <a:cxnSpLocks noChangeShapeType="1"/>
            <a:stCxn id="7175" idx="4"/>
            <a:endCxn id="7185" idx="0"/>
          </p:cNvCxnSpPr>
          <p:nvPr/>
        </p:nvCxnSpPr>
        <p:spPr bwMode="auto">
          <a:xfrm>
            <a:off x="6634163" y="3589338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8" name="Text Box 18"/>
          <p:cNvSpPr txBox="1">
            <a:spLocks noChangeArrowheads="1"/>
          </p:cNvSpPr>
          <p:nvPr/>
        </p:nvSpPr>
        <p:spPr bwMode="auto">
          <a:xfrm>
            <a:off x="4967288" y="2446338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7189" name="Text Box 19"/>
          <p:cNvSpPr txBox="1">
            <a:spLocks noChangeArrowheads="1"/>
          </p:cNvSpPr>
          <p:nvPr/>
        </p:nvSpPr>
        <p:spPr bwMode="auto">
          <a:xfrm>
            <a:off x="4954588" y="3589338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7190" name="Text Box 20"/>
          <p:cNvSpPr txBox="1">
            <a:spLocks noChangeArrowheads="1"/>
          </p:cNvSpPr>
          <p:nvPr/>
        </p:nvSpPr>
        <p:spPr bwMode="auto">
          <a:xfrm>
            <a:off x="6129338" y="244633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7191" name="Text Box 21"/>
          <p:cNvSpPr txBox="1">
            <a:spLocks noChangeArrowheads="1"/>
          </p:cNvSpPr>
          <p:nvPr/>
        </p:nvSpPr>
        <p:spPr bwMode="auto">
          <a:xfrm>
            <a:off x="6134101" y="3636963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7192" name="Text Box 22"/>
          <p:cNvSpPr txBox="1">
            <a:spLocks noChangeArrowheads="1"/>
          </p:cNvSpPr>
          <p:nvPr/>
        </p:nvSpPr>
        <p:spPr bwMode="auto">
          <a:xfrm>
            <a:off x="5681663" y="312261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7193" name="Text Box 23"/>
          <p:cNvSpPr txBox="1">
            <a:spLocks noChangeArrowheads="1"/>
          </p:cNvSpPr>
          <p:nvPr/>
        </p:nvSpPr>
        <p:spPr bwMode="auto">
          <a:xfrm>
            <a:off x="5954713" y="4656138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7194" name="Text Box 24"/>
          <p:cNvSpPr txBox="1">
            <a:spLocks noChangeArrowheads="1"/>
          </p:cNvSpPr>
          <p:nvPr/>
        </p:nvSpPr>
        <p:spPr bwMode="auto">
          <a:xfrm>
            <a:off x="6596063" y="40941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7195" name="Text Box 25"/>
          <p:cNvSpPr txBox="1">
            <a:spLocks noChangeArrowheads="1"/>
          </p:cNvSpPr>
          <p:nvPr/>
        </p:nvSpPr>
        <p:spPr bwMode="auto">
          <a:xfrm>
            <a:off x="7067550" y="29511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h</a:t>
            </a:r>
          </a:p>
        </p:txBody>
      </p:sp>
      <p:cxnSp>
        <p:nvCxnSpPr>
          <p:cNvPr id="33" name="AutoShape 16"/>
          <p:cNvCxnSpPr>
            <a:cxnSpLocks noChangeShapeType="1"/>
            <a:stCxn id="7175" idx="6"/>
            <a:endCxn id="7179" idx="2"/>
          </p:cNvCxnSpPr>
          <p:nvPr/>
        </p:nvCxnSpPr>
        <p:spPr bwMode="auto">
          <a:xfrm>
            <a:off x="6862763" y="3351213"/>
            <a:ext cx="762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761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 (cont.)</a:t>
            </a:r>
          </a:p>
        </p:txBody>
      </p:sp>
      <p:sp>
        <p:nvSpPr>
          <p:cNvPr id="82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862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tx2"/>
                </a:solidFill>
              </a:rPr>
              <a:t>P</a:t>
            </a:r>
            <a:r>
              <a:rPr lang="en-US" altLang="en-US" sz="1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en-US" sz="1800" dirty="0" smtClean="0">
                <a:solidFill>
                  <a:schemeClr val="tx2"/>
                </a:solidFill>
              </a:rPr>
              <a:t>=(</a:t>
            </a:r>
            <a:r>
              <a:rPr lang="en-US" altLang="en-US" sz="1800" dirty="0" err="1" smtClean="0">
                <a:solidFill>
                  <a:schemeClr val="tx2"/>
                </a:solidFill>
              </a:rPr>
              <a:t>V,b,X,h,Z</a:t>
            </a:r>
            <a:r>
              <a:rPr lang="en-US" altLang="en-US" sz="1800" dirty="0" smtClean="0">
                <a:solidFill>
                  <a:schemeClr val="tx2"/>
                </a:solidFill>
              </a:rPr>
              <a:t>)</a:t>
            </a:r>
            <a:r>
              <a:rPr lang="en-US" altLang="en-US" sz="1800" dirty="0" smtClean="0"/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</a:rPr>
              <a:t>P</a:t>
            </a:r>
            <a:r>
              <a:rPr lang="en-US" altLang="en-US" sz="180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en-US" sz="1800" dirty="0" smtClean="0">
                <a:solidFill>
                  <a:schemeClr val="accent2"/>
                </a:solidFill>
              </a:rPr>
              <a:t>=(</a:t>
            </a:r>
            <a:r>
              <a:rPr lang="en-US" altLang="en-US" sz="1800" dirty="0" err="1" smtClean="0">
                <a:solidFill>
                  <a:schemeClr val="accent2"/>
                </a:solidFill>
              </a:rPr>
              <a:t>U,c,W,e,X,g,Y,f,W,d,V</a:t>
            </a:r>
            <a:r>
              <a:rPr lang="en-US" altLang="en-US" sz="1800" dirty="0" smtClean="0">
                <a:solidFill>
                  <a:schemeClr val="accent2"/>
                </a:solidFill>
              </a:rPr>
              <a:t>)</a:t>
            </a:r>
            <a:r>
              <a:rPr lang="en-US" altLang="en-US" sz="1800" dirty="0" smtClean="0"/>
              <a:t> is a path that is not simple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C11F72-5C55-4EC6-AC39-64D573EFD61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8196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P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198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8202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U</a:t>
            </a:r>
          </a:p>
        </p:txBody>
      </p:sp>
      <p:sp>
        <p:nvSpPr>
          <p:cNvPr id="8203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8204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</a:t>
            </a:r>
          </a:p>
        </p:txBody>
      </p:sp>
      <p:sp>
        <p:nvSpPr>
          <p:cNvPr id="8205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cxnSp>
        <p:nvCxnSpPr>
          <p:cNvPr id="8206" name="AutoShape 9"/>
          <p:cNvCxnSpPr>
            <a:cxnSpLocks noChangeShapeType="1"/>
            <a:stCxn id="8203" idx="3"/>
            <a:endCxn id="8202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"/>
          <p:cNvCxnSpPr>
            <a:cxnSpLocks noChangeShapeType="1"/>
            <a:stCxn id="8204" idx="1"/>
            <a:endCxn id="8202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1"/>
          <p:cNvCxnSpPr>
            <a:cxnSpLocks noChangeShapeType="1"/>
            <a:stCxn id="8204" idx="7"/>
            <a:endCxn id="8201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2"/>
          <p:cNvCxnSpPr>
            <a:cxnSpLocks noChangeShapeType="1"/>
            <a:stCxn id="8201" idx="6"/>
            <a:endCxn id="8205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3"/>
          <p:cNvCxnSpPr>
            <a:cxnSpLocks noChangeShapeType="1"/>
            <a:stCxn id="8203" idx="5"/>
            <a:endCxn id="8201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4"/>
          <p:cNvCxnSpPr>
            <a:cxnSpLocks noChangeShapeType="1"/>
            <a:stCxn id="8203" idx="4"/>
            <a:endCxn id="8204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cxnSp>
        <p:nvCxnSpPr>
          <p:cNvPr id="8213" name="AutoShape 16"/>
          <p:cNvCxnSpPr>
            <a:cxnSpLocks noChangeShapeType="1"/>
            <a:stCxn id="8204" idx="5"/>
            <a:endCxn id="8212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7"/>
          <p:cNvCxnSpPr>
            <a:cxnSpLocks noChangeShapeType="1"/>
            <a:stCxn id="8201" idx="4"/>
            <a:endCxn id="8212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8216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8217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8218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8219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8220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8221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8222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Graph </a:t>
            </a:r>
            <a:r>
              <a:rPr lang="en-US" altLang="en-US" sz="4000" dirty="0" smtClean="0">
                <a:solidFill>
                  <a:srgbClr val="FF0000"/>
                </a:solidFill>
              </a:rPr>
              <a:t>Representations</a:t>
            </a:r>
            <a:endParaRPr lang="en-US" alt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a graph in a computer program?</a:t>
            </a:r>
          </a:p>
          <a:p>
            <a:r>
              <a:rPr lang="en-US" dirty="0" smtClean="0"/>
              <a:t>Efficiently:</a:t>
            </a:r>
          </a:p>
          <a:p>
            <a:pPr lvl="1"/>
            <a:r>
              <a:rPr lang="en-US" dirty="0" smtClean="0"/>
              <a:t>Check if two vertices are adjacent?</a:t>
            </a:r>
          </a:p>
          <a:p>
            <a:pPr lvl="1"/>
            <a:r>
              <a:rPr lang="en-US" dirty="0" smtClean="0"/>
              <a:t>List all adjacent vertices of a vertex</a:t>
            </a:r>
          </a:p>
          <a:p>
            <a:pPr lvl="1"/>
            <a:r>
              <a:rPr lang="en-US" dirty="0" smtClean="0"/>
              <a:t>Add/remove a vertex to/from the graph</a:t>
            </a:r>
          </a:p>
          <a:p>
            <a:pPr lvl="1"/>
            <a:r>
              <a:rPr lang="en-US" dirty="0" smtClean="0"/>
              <a:t>Add/remove an edge to/from the graph</a:t>
            </a:r>
            <a:endParaRPr lang="en-US" dirty="0"/>
          </a:p>
        </p:txBody>
      </p:sp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8996B7-4435-45AE-8582-160EEF2758D4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0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representations </a:t>
            </a:r>
            <a:r>
              <a:rPr lang="en-US" dirty="0" smtClean="0"/>
              <a:t>of </a:t>
            </a:r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Adjacency </a:t>
            </a:r>
            <a:r>
              <a:rPr lang="en-US" dirty="0" smtClean="0">
                <a:solidFill>
                  <a:srgbClr val="0070C0"/>
                </a:solidFill>
              </a:rPr>
              <a:t>List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Adjacency Matrix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E30-99EE-4DDF-9756-F014C1BC39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6650B0-72FF-446B-ADD2-C638160F5B22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Adjacency </a:t>
            </a:r>
            <a:r>
              <a:rPr lang="en-US" altLang="en-US" dirty="0" smtClean="0">
                <a:solidFill>
                  <a:srgbClr val="0070C0"/>
                </a:solidFill>
              </a:rPr>
              <a:t>List</a:t>
            </a:r>
            <a:endParaRPr lang="en-US" altLang="en-US" dirty="0" smtClean="0">
              <a:solidFill>
                <a:srgbClr val="0070C0"/>
              </a:solidFill>
              <a:cs typeface="Tahoma" panose="020B0604030504040204" pitchFamily="34" charset="0"/>
            </a:endParaRP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5226050" y="1976438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6172859" y="1265238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/>
              <a:t>B</a:t>
            </a:r>
            <a:endParaRPr lang="en-US" altLang="en-US" sz="1800" dirty="0"/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7054850" y="1976438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 smtClean="0"/>
              <a:t>C</a:t>
            </a:r>
            <a:endParaRPr lang="en-US" altLang="en-US" sz="1800" dirty="0"/>
          </a:p>
        </p:txBody>
      </p:sp>
      <p:cxnSp>
        <p:nvCxnSpPr>
          <p:cNvPr id="13323" name="AutoShape 9"/>
          <p:cNvCxnSpPr>
            <a:cxnSpLocks noChangeShapeType="1"/>
            <a:stCxn id="13321" idx="5"/>
            <a:endCxn id="13322" idx="1"/>
          </p:cNvCxnSpPr>
          <p:nvPr/>
        </p:nvCxnSpPr>
        <p:spPr bwMode="auto">
          <a:xfrm>
            <a:off x="6433022" y="1525401"/>
            <a:ext cx="666465" cy="4956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0"/>
          <p:cNvCxnSpPr>
            <a:cxnSpLocks noChangeShapeType="1"/>
            <a:stCxn id="13321" idx="3"/>
            <a:endCxn id="13320" idx="7"/>
          </p:cNvCxnSpPr>
          <p:nvPr/>
        </p:nvCxnSpPr>
        <p:spPr bwMode="auto">
          <a:xfrm flipH="1">
            <a:off x="5486213" y="1525401"/>
            <a:ext cx="731283" cy="4956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Rectangle 32"/>
          <p:cNvSpPr>
            <a:spLocks noChangeArrowheads="1"/>
          </p:cNvSpPr>
          <p:nvPr/>
        </p:nvSpPr>
        <p:spPr bwMode="auto">
          <a:xfrm>
            <a:off x="4667250" y="3409892"/>
            <a:ext cx="314325" cy="3143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13337" name="Rectangle 33"/>
          <p:cNvSpPr>
            <a:spLocks noChangeArrowheads="1"/>
          </p:cNvSpPr>
          <p:nvPr/>
        </p:nvSpPr>
        <p:spPr bwMode="auto">
          <a:xfrm>
            <a:off x="5310188" y="3409892"/>
            <a:ext cx="314325" cy="3143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B</a:t>
            </a:r>
            <a:endParaRPr lang="en-US" altLang="en-US" sz="1800" dirty="0"/>
          </a:p>
        </p:txBody>
      </p:sp>
      <p:sp>
        <p:nvSpPr>
          <p:cNvPr id="13338" name="Rectangle 34"/>
          <p:cNvSpPr>
            <a:spLocks noChangeArrowheads="1"/>
          </p:cNvSpPr>
          <p:nvPr/>
        </p:nvSpPr>
        <p:spPr bwMode="auto">
          <a:xfrm>
            <a:off x="6026382" y="3409892"/>
            <a:ext cx="314325" cy="3143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C</a:t>
            </a:r>
            <a:endParaRPr lang="en-US" altLang="en-US" sz="1800" dirty="0"/>
          </a:p>
        </p:txBody>
      </p:sp>
      <p:sp>
        <p:nvSpPr>
          <p:cNvPr id="13344" name="Line 42"/>
          <p:cNvSpPr>
            <a:spLocks noChangeShapeType="1"/>
          </p:cNvSpPr>
          <p:nvPr/>
        </p:nvSpPr>
        <p:spPr bwMode="auto">
          <a:xfrm flipH="1">
            <a:off x="4803774" y="4419597"/>
            <a:ext cx="0" cy="1857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7839869" y="1264927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 smtClean="0"/>
              <a:t>D</a:t>
            </a:r>
            <a:endParaRPr lang="en-US" altLang="en-US" sz="1800" dirty="0"/>
          </a:p>
        </p:txBody>
      </p:sp>
      <p:cxnSp>
        <p:nvCxnSpPr>
          <p:cNvPr id="78" name="AutoShape 9"/>
          <p:cNvCxnSpPr>
            <a:cxnSpLocks noChangeShapeType="1"/>
            <a:stCxn id="13321" idx="6"/>
            <a:endCxn id="77" idx="2"/>
          </p:cNvCxnSpPr>
          <p:nvPr/>
        </p:nvCxnSpPr>
        <p:spPr bwMode="auto">
          <a:xfrm flipV="1">
            <a:off x="6477659" y="1417327"/>
            <a:ext cx="1362210" cy="3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9"/>
          <p:cNvCxnSpPr>
            <a:cxnSpLocks noChangeShapeType="1"/>
            <a:stCxn id="13320" idx="6"/>
            <a:endCxn id="13322" idx="2"/>
          </p:cNvCxnSpPr>
          <p:nvPr/>
        </p:nvCxnSpPr>
        <p:spPr bwMode="auto">
          <a:xfrm>
            <a:off x="5530850" y="2128838"/>
            <a:ext cx="1524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Rectangle 34"/>
          <p:cNvSpPr>
            <a:spLocks noChangeArrowheads="1"/>
          </p:cNvSpPr>
          <p:nvPr/>
        </p:nvSpPr>
        <p:spPr bwMode="auto">
          <a:xfrm>
            <a:off x="6742112" y="3409892"/>
            <a:ext cx="314325" cy="3143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D</a:t>
            </a:r>
            <a:endParaRPr lang="en-US" altLang="en-US" sz="1800" dirty="0"/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 flipV="1">
            <a:off x="4981575" y="3581400"/>
            <a:ext cx="3383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42"/>
          <p:cNvSpPr>
            <a:spLocks noChangeShapeType="1"/>
          </p:cNvSpPr>
          <p:nvPr/>
        </p:nvSpPr>
        <p:spPr bwMode="auto">
          <a:xfrm>
            <a:off x="6340706" y="3581399"/>
            <a:ext cx="401405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 flipV="1">
            <a:off x="5624515" y="3581398"/>
            <a:ext cx="395286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2"/>
          <p:cNvSpPr>
            <a:spLocks noChangeArrowheads="1"/>
          </p:cNvSpPr>
          <p:nvPr/>
        </p:nvSpPr>
        <p:spPr bwMode="auto">
          <a:xfrm>
            <a:off x="4661362" y="410527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B</a:t>
            </a:r>
            <a:endParaRPr lang="en-US" altLang="en-US" sz="1800" dirty="0"/>
          </a:p>
        </p:txBody>
      </p:sp>
      <p:sp>
        <p:nvSpPr>
          <p:cNvPr id="90" name="Rectangle 32"/>
          <p:cNvSpPr>
            <a:spLocks noChangeArrowheads="1"/>
          </p:cNvSpPr>
          <p:nvPr/>
        </p:nvSpPr>
        <p:spPr bwMode="auto">
          <a:xfrm>
            <a:off x="4665706" y="460533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C</a:t>
            </a:r>
            <a:endParaRPr lang="en-US" altLang="en-US" sz="1800" dirty="0"/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5310187" y="410527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92" name="Rectangle 32"/>
          <p:cNvSpPr>
            <a:spLocks noChangeArrowheads="1"/>
          </p:cNvSpPr>
          <p:nvPr/>
        </p:nvSpPr>
        <p:spPr bwMode="auto">
          <a:xfrm>
            <a:off x="6026381" y="410900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6031280" y="4615566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B</a:t>
            </a:r>
            <a:endParaRPr lang="en-US" altLang="en-US" sz="1800" dirty="0"/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5321073" y="461123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C</a:t>
            </a:r>
            <a:endParaRPr lang="en-US" altLang="en-US" sz="1800" dirty="0"/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6742111" y="410527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5486211" y="4419597"/>
            <a:ext cx="1" cy="2336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6163894" y="4419597"/>
            <a:ext cx="8964" cy="2336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42"/>
          <p:cNvSpPr>
            <a:spLocks noChangeShapeType="1"/>
          </p:cNvSpPr>
          <p:nvPr/>
        </p:nvSpPr>
        <p:spPr bwMode="auto">
          <a:xfrm>
            <a:off x="6880087" y="3724217"/>
            <a:ext cx="787" cy="3810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42"/>
          <p:cNvSpPr>
            <a:spLocks noChangeShapeType="1"/>
          </p:cNvSpPr>
          <p:nvPr/>
        </p:nvSpPr>
        <p:spPr bwMode="auto">
          <a:xfrm>
            <a:off x="4823194" y="3729008"/>
            <a:ext cx="787" cy="3810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42"/>
          <p:cNvSpPr>
            <a:spLocks noChangeShapeType="1"/>
          </p:cNvSpPr>
          <p:nvPr/>
        </p:nvSpPr>
        <p:spPr bwMode="auto">
          <a:xfrm>
            <a:off x="5466401" y="3734228"/>
            <a:ext cx="787" cy="3810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6168819" y="3724217"/>
            <a:ext cx="787" cy="3810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Content Placeholder 2"/>
          <p:cNvSpPr txBox="1">
            <a:spLocks/>
          </p:cNvSpPr>
          <p:nvPr/>
        </p:nvSpPr>
        <p:spPr>
          <a:xfrm>
            <a:off x="457200" y="1600200"/>
            <a:ext cx="377406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rgbClr val="0070C0"/>
                </a:solidFill>
              </a:rPr>
              <a:t>Separate list of incident edges for each vertex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Property 1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114300" indent="-1143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Notation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b="1" i="1" dirty="0" smtClean="0">
                <a:latin typeface="Times New Roman" panose="02020603050405020304" pitchFamily="18" charset="0"/>
              </a:rPr>
              <a:t>   n	</a:t>
            </a:r>
            <a:r>
              <a:rPr lang="en-US" altLang="en-US" sz="2000" dirty="0" smtClean="0"/>
              <a:t>number of vertices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b="1" i="1" dirty="0" smtClean="0">
                <a:latin typeface="Times New Roman" panose="02020603050405020304" pitchFamily="18" charset="0"/>
              </a:rPr>
              <a:t>   m	</a:t>
            </a:r>
            <a:r>
              <a:rPr lang="en-US" altLang="en-US" sz="2000" dirty="0" smtClean="0"/>
              <a:t>number of edges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imes New Roman" panose="02020603050405020304" pitchFamily="18" charset="0"/>
              </a:rPr>
              <a:t>deg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000" dirty="0" smtClean="0"/>
              <a:t>degree of vertex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v</a:t>
            </a:r>
            <a:endParaRPr lang="en-US" altLang="en-US" sz="2000" dirty="0" smtClean="0"/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5BF2C1-352E-4FED-BCAA-C5D76C7DAEB0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0482" y="1368425"/>
            <a:ext cx="5275167" cy="464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0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deg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Symbol" panose="05050102010706020507" pitchFamily="18" charset="2"/>
              </a:rPr>
              <a:t>=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Proof:</a:t>
            </a:r>
            <a:r>
              <a:rPr lang="en-US" altLang="en-US" sz="2000" dirty="0" smtClean="0"/>
              <a:t> each edge is counted twice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51" name="AutoShape 9"/>
          <p:cNvCxnSpPr>
            <a:cxnSpLocks noChangeShapeType="1"/>
            <a:stCxn id="10248" idx="5"/>
            <a:endCxn id="10250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/>
          <p:cNvCxnSpPr>
            <a:cxnSpLocks noChangeShapeType="1"/>
            <a:stCxn id="10248" idx="3"/>
            <a:endCxn id="10247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9" idx="1"/>
            <a:endCxn id="10247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50" idx="2"/>
            <a:endCxn id="10247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49" idx="0"/>
            <a:endCxn id="10248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/>
              <a:t>Example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i="1">
                <a:latin typeface="Times New Roman" panose="02020603050405020304" pitchFamily="18" charset="0"/>
              </a:rPr>
              <a:t>n </a:t>
            </a:r>
            <a:r>
              <a:rPr lang="en-US" altLang="en-US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4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i="1">
                <a:latin typeface="Times New Roman" panose="02020603050405020304" pitchFamily="18" charset="0"/>
              </a:rPr>
              <a:t>m </a:t>
            </a:r>
            <a:r>
              <a:rPr lang="en-US" altLang="en-US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6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Times New Roman" panose="02020603050405020304" pitchFamily="18" charset="0"/>
              </a:rPr>
              <a:t>deg(</a:t>
            </a:r>
            <a:r>
              <a:rPr lang="en-US" altLang="en-US" b="1" i="1">
                <a:latin typeface="Times New Roman" panose="02020603050405020304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 b="1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8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Property 2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marL="114300" indent="-11430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Notation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b="1" i="1" dirty="0" smtClean="0">
                <a:latin typeface="Times New Roman" panose="02020603050405020304" pitchFamily="18" charset="0"/>
              </a:rPr>
              <a:t>   n	</a:t>
            </a:r>
            <a:r>
              <a:rPr lang="en-US" altLang="en-US" sz="2000" dirty="0" smtClean="0"/>
              <a:t>number of vertices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b="1" i="1" dirty="0" smtClean="0">
                <a:latin typeface="Times New Roman" panose="02020603050405020304" pitchFamily="18" charset="0"/>
              </a:rPr>
              <a:t>   m	</a:t>
            </a:r>
            <a:r>
              <a:rPr lang="en-US" altLang="en-US" sz="2000" dirty="0" smtClean="0"/>
              <a:t>number of edges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imes New Roman" panose="02020603050405020304" pitchFamily="18" charset="0"/>
              </a:rPr>
              <a:t>deg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000" dirty="0" smtClean="0"/>
              <a:t>degree of vertex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v</a:t>
            </a:r>
            <a:endParaRPr lang="en-US" altLang="en-US" sz="2000" dirty="0" smtClean="0"/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5BF2C1-352E-4FED-BCAA-C5D76C7DAEB0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934" y="1216025"/>
            <a:ext cx="7827866" cy="464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	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m </a:t>
            </a:r>
            <a:r>
              <a:rPr lang="en-US" altLang="en-US" sz="2000" b="1" dirty="0" smtClean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 smtClean="0">
                <a:latin typeface="Symbol" panose="05050102010706020507" pitchFamily="18" charset="2"/>
              </a:rPr>
              <a:t>-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1)</a:t>
            </a:r>
            <a:r>
              <a:rPr lang="en-US" altLang="en-US" sz="2000" b="1" dirty="0" smtClean="0">
                <a:latin typeface="Symbol" panose="05050102010706020507" pitchFamily="18" charset="2"/>
              </a:rPr>
              <a:t>/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2</a:t>
            </a:r>
            <a:endParaRPr lang="en-US" altLang="en-US" sz="2000" baseline="30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Proof:</a:t>
            </a:r>
            <a:r>
              <a:rPr lang="en-US" altLang="en-US" sz="2000" dirty="0" smtClean="0"/>
              <a:t> each vertex has degree at most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 smtClean="0">
                <a:latin typeface="Symbol" panose="05050102010706020507" pitchFamily="18" charset="2"/>
              </a:rPr>
              <a:t>-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>
              <a:latin typeface="Times New Roman" panose="02020603050405020304" pitchFamily="18" charset="0"/>
            </a:endParaRP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51" name="AutoShape 9"/>
          <p:cNvCxnSpPr>
            <a:cxnSpLocks noChangeShapeType="1"/>
            <a:stCxn id="10248" idx="5"/>
            <a:endCxn id="10250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/>
          <p:cNvCxnSpPr>
            <a:cxnSpLocks noChangeShapeType="1"/>
            <a:stCxn id="10248" idx="3"/>
            <a:endCxn id="10247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9" idx="1"/>
            <a:endCxn id="10247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50" idx="2"/>
            <a:endCxn id="10247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49" idx="0"/>
            <a:endCxn id="10248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/>
              <a:t>Example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i="1">
                <a:latin typeface="Times New Roman" panose="02020603050405020304" pitchFamily="18" charset="0"/>
              </a:rPr>
              <a:t>n </a:t>
            </a:r>
            <a:r>
              <a:rPr lang="en-US" altLang="en-US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4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i="1">
                <a:latin typeface="Times New Roman" panose="02020603050405020304" pitchFamily="18" charset="0"/>
              </a:rPr>
              <a:t>m </a:t>
            </a:r>
            <a:r>
              <a:rPr lang="en-US" altLang="en-US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6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Times New Roman" panose="02020603050405020304" pitchFamily="18" charset="0"/>
              </a:rPr>
              <a:t>deg(</a:t>
            </a:r>
            <a:r>
              <a:rPr lang="en-US" altLang="en-US" b="1" i="1">
                <a:latin typeface="Times New Roman" panose="02020603050405020304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 b="1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42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0070C0"/>
                </a:solidFill>
              </a:rPr>
              <a:t>Performance of Adjacency List structure</a:t>
            </a: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1538"/>
              </p:ext>
            </p:extLst>
          </p:nvPr>
        </p:nvGraphicFramePr>
        <p:xfrm>
          <a:off x="454446" y="1066800"/>
          <a:ext cx="8229600" cy="5370800"/>
        </p:xfrm>
        <a:graphic>
          <a:graphicData uri="http://schemas.openxmlformats.org/drawingml/2006/table">
            <a:tbl>
              <a:tblPr/>
              <a:tblGrid>
                <a:gridCol w="415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5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vertices, </a:t>
                      </a: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 parallel edges,  no self-loops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Adjacency</a:t>
                      </a:r>
                      <a:b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Space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incidentEdges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isAdjacentTo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O(min(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),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)))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insertVertex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insertEdge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v, w, o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eraseVertex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eraseEdge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vertices()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edges()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isIncidentOn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endVertices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opposite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02870" marR="1028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02870" marR="1028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DA66BCB-FBB0-4645-B676-9018885D1408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001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Adjacency </a:t>
            </a:r>
            <a:r>
              <a:rPr lang="en-US" altLang="en-US" dirty="0" smtClean="0">
                <a:solidFill>
                  <a:srgbClr val="FF0000"/>
                </a:solidFill>
              </a:rPr>
              <a:t>Matrix</a:t>
            </a:r>
            <a:endParaRPr lang="en-US" altLang="en-US" dirty="0" smtClean="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82204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2D-array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>
                <a:solidFill>
                  <a:srgbClr val="FF0000"/>
                </a:solidFill>
              </a:rPr>
              <a:t>True when cell </a:t>
            </a:r>
            <a:r>
              <a:rPr lang="en-US" altLang="en-US" sz="1600" dirty="0" err="1" smtClean="0">
                <a:solidFill>
                  <a:srgbClr val="FF0000"/>
                </a:solidFill>
              </a:rPr>
              <a:t>myarray</a:t>
            </a:r>
            <a:r>
              <a:rPr lang="en-US" altLang="en-US" sz="1600" dirty="0" smtClean="0">
                <a:solidFill>
                  <a:srgbClr val="FF0000"/>
                </a:solidFill>
              </a:rPr>
              <a:t>[i][j] represents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False </a:t>
            </a:r>
            <a:r>
              <a:rPr lang="en-US" altLang="en-US" sz="1800" dirty="0" smtClean="0">
                <a:solidFill>
                  <a:srgbClr val="FF0000"/>
                </a:solidFill>
              </a:rPr>
              <a:t>for </a:t>
            </a:r>
            <a:r>
              <a:rPr lang="en-US" altLang="en-US" sz="1800" dirty="0" smtClean="0">
                <a:solidFill>
                  <a:srgbClr val="FF0000"/>
                </a:solidFill>
              </a:rPr>
              <a:t>nonadjacent </a:t>
            </a:r>
            <a:r>
              <a:rPr lang="en-US" altLang="en-US" sz="1800" dirty="0" smtClean="0">
                <a:solidFill>
                  <a:srgbClr val="FF0000"/>
                </a:solidFill>
              </a:rPr>
              <a:t>vertices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CDAA89-0927-4D9D-9E2B-B115656FDDA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5226050" y="1976438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172859" y="1265238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/>
              <a:t>B</a:t>
            </a:r>
            <a:endParaRPr lang="en-US" altLang="en-US" sz="1800" dirty="0"/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7054850" y="1976438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 smtClean="0"/>
              <a:t>C</a:t>
            </a:r>
            <a:endParaRPr lang="en-US" altLang="en-US" sz="1800" dirty="0"/>
          </a:p>
        </p:txBody>
      </p:sp>
      <p:cxnSp>
        <p:nvCxnSpPr>
          <p:cNvPr id="60" name="AutoShape 9"/>
          <p:cNvCxnSpPr>
            <a:cxnSpLocks noChangeShapeType="1"/>
            <a:stCxn id="58" idx="5"/>
            <a:endCxn id="59" idx="1"/>
          </p:cNvCxnSpPr>
          <p:nvPr/>
        </p:nvCxnSpPr>
        <p:spPr bwMode="auto">
          <a:xfrm>
            <a:off x="6433022" y="1525401"/>
            <a:ext cx="666465" cy="4956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0"/>
          <p:cNvCxnSpPr>
            <a:cxnSpLocks noChangeShapeType="1"/>
            <a:stCxn id="58" idx="3"/>
            <a:endCxn id="57" idx="7"/>
          </p:cNvCxnSpPr>
          <p:nvPr/>
        </p:nvCxnSpPr>
        <p:spPr bwMode="auto">
          <a:xfrm flipH="1">
            <a:off x="5486213" y="1525401"/>
            <a:ext cx="731283" cy="4956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9660" y="2530411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A</a:t>
            </a:r>
            <a:endParaRPr lang="en-US" altLang="en-US" sz="1400" dirty="0"/>
          </a:p>
        </p:txBody>
      </p:sp>
      <p:sp>
        <p:nvSpPr>
          <p:cNvPr id="66" name="Oval 8"/>
          <p:cNvSpPr>
            <a:spLocks noChangeArrowheads="1"/>
          </p:cNvSpPr>
          <p:nvPr/>
        </p:nvSpPr>
        <p:spPr bwMode="auto">
          <a:xfrm>
            <a:off x="7839869" y="1264927"/>
            <a:ext cx="304800" cy="3048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dirty="0" smtClean="0"/>
              <a:t>D</a:t>
            </a:r>
            <a:endParaRPr lang="en-US" altLang="en-US" sz="1800" dirty="0"/>
          </a:p>
        </p:txBody>
      </p:sp>
      <p:cxnSp>
        <p:nvCxnSpPr>
          <p:cNvPr id="67" name="AutoShape 9"/>
          <p:cNvCxnSpPr>
            <a:cxnSpLocks noChangeShapeType="1"/>
            <a:stCxn id="58" idx="6"/>
            <a:endCxn id="66" idx="2"/>
          </p:cNvCxnSpPr>
          <p:nvPr/>
        </p:nvCxnSpPr>
        <p:spPr bwMode="auto">
          <a:xfrm flipV="1">
            <a:off x="6477659" y="1417327"/>
            <a:ext cx="1362210" cy="3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9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5530850" y="2128838"/>
            <a:ext cx="1524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7099487" y="2836170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●</a:t>
            </a:r>
            <a:endParaRPr lang="en-US" altLang="en-US" sz="1800" dirty="0"/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6780400" y="2840038"/>
            <a:ext cx="314325" cy="310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●</a:t>
            </a:r>
            <a:endParaRPr lang="en-US" altLang="en-US" sz="1800" dirty="0"/>
          </a:p>
        </p:txBody>
      </p:sp>
      <p:sp>
        <p:nvSpPr>
          <p:cNvPr id="87" name="Rectangle 34"/>
          <p:cNvSpPr>
            <a:spLocks noChangeArrowheads="1"/>
          </p:cNvSpPr>
          <p:nvPr/>
        </p:nvSpPr>
        <p:spPr bwMode="auto">
          <a:xfrm>
            <a:off x="6479660" y="2836170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88" name="Rectangle 34"/>
          <p:cNvSpPr>
            <a:spLocks noChangeArrowheads="1"/>
          </p:cNvSpPr>
          <p:nvPr/>
        </p:nvSpPr>
        <p:spPr bwMode="auto">
          <a:xfrm>
            <a:off x="7420586" y="2836170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89" name="Rectangle 34"/>
          <p:cNvSpPr>
            <a:spLocks noChangeArrowheads="1"/>
          </p:cNvSpPr>
          <p:nvPr/>
        </p:nvSpPr>
        <p:spPr bwMode="auto">
          <a:xfrm>
            <a:off x="7099487" y="3138539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●</a:t>
            </a:r>
            <a:endParaRPr lang="en-US" altLang="en-US" sz="1800" dirty="0"/>
          </a:p>
        </p:txBody>
      </p:sp>
      <p:sp>
        <p:nvSpPr>
          <p:cNvPr id="90" name="Rectangle 34"/>
          <p:cNvSpPr>
            <a:spLocks noChangeArrowheads="1"/>
          </p:cNvSpPr>
          <p:nvPr/>
        </p:nvSpPr>
        <p:spPr bwMode="auto">
          <a:xfrm>
            <a:off x="6780400" y="3142407"/>
            <a:ext cx="314325" cy="310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6479660" y="3138539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●</a:t>
            </a:r>
            <a:endParaRPr lang="en-US" altLang="en-US" sz="1800" dirty="0"/>
          </a:p>
        </p:txBody>
      </p:sp>
      <p:sp>
        <p:nvSpPr>
          <p:cNvPr id="92" name="Rectangle 34"/>
          <p:cNvSpPr>
            <a:spLocks noChangeArrowheads="1"/>
          </p:cNvSpPr>
          <p:nvPr/>
        </p:nvSpPr>
        <p:spPr bwMode="auto">
          <a:xfrm>
            <a:off x="7420586" y="3138539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●</a:t>
            </a:r>
            <a:endParaRPr lang="en-US" altLang="en-US" sz="1800" dirty="0"/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7099487" y="3444776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6780400" y="3448644"/>
            <a:ext cx="314325" cy="310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●</a:t>
            </a:r>
            <a:endParaRPr lang="en-US" altLang="en-US" sz="1800" dirty="0"/>
          </a:p>
        </p:txBody>
      </p:sp>
      <p:sp>
        <p:nvSpPr>
          <p:cNvPr id="95" name="Rectangle 34"/>
          <p:cNvSpPr>
            <a:spLocks noChangeArrowheads="1"/>
          </p:cNvSpPr>
          <p:nvPr/>
        </p:nvSpPr>
        <p:spPr bwMode="auto">
          <a:xfrm>
            <a:off x="6479660" y="3444776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●</a:t>
            </a:r>
            <a:endParaRPr lang="en-US" altLang="en-US" sz="1800" dirty="0"/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7420586" y="3444776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97" name="Rectangle 34"/>
          <p:cNvSpPr>
            <a:spLocks noChangeArrowheads="1"/>
          </p:cNvSpPr>
          <p:nvPr/>
        </p:nvSpPr>
        <p:spPr bwMode="auto">
          <a:xfrm>
            <a:off x="7099487" y="3755233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6780400" y="3759101"/>
            <a:ext cx="314325" cy="310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●</a:t>
            </a:r>
            <a:endParaRPr lang="en-US" altLang="en-US" sz="1800" dirty="0"/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6479660" y="3755233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100" name="Rectangle 34"/>
          <p:cNvSpPr>
            <a:spLocks noChangeArrowheads="1"/>
          </p:cNvSpPr>
          <p:nvPr/>
        </p:nvSpPr>
        <p:spPr bwMode="auto">
          <a:xfrm>
            <a:off x="7420586" y="3755233"/>
            <a:ext cx="314325" cy="31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 dirty="0"/>
          </a:p>
        </p:txBody>
      </p:sp>
      <p:sp>
        <p:nvSpPr>
          <p:cNvPr id="101" name="Rectangle 32"/>
          <p:cNvSpPr>
            <a:spLocks noChangeArrowheads="1"/>
          </p:cNvSpPr>
          <p:nvPr/>
        </p:nvSpPr>
        <p:spPr bwMode="auto">
          <a:xfrm>
            <a:off x="6793030" y="2530411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B</a:t>
            </a:r>
            <a:endParaRPr lang="en-US" altLang="en-US" sz="1400" dirty="0"/>
          </a:p>
        </p:txBody>
      </p:sp>
      <p:sp>
        <p:nvSpPr>
          <p:cNvPr id="102" name="Rectangle 32"/>
          <p:cNvSpPr>
            <a:spLocks noChangeArrowheads="1"/>
          </p:cNvSpPr>
          <p:nvPr/>
        </p:nvSpPr>
        <p:spPr bwMode="auto">
          <a:xfrm>
            <a:off x="7113211" y="2530411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C</a:t>
            </a:r>
            <a:endParaRPr lang="en-US" altLang="en-US" sz="1400" dirty="0"/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7408095" y="2530411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D</a:t>
            </a:r>
            <a:endParaRPr lang="en-US" altLang="en-US" sz="1400" dirty="0"/>
          </a:p>
        </p:txBody>
      </p:sp>
      <p:sp>
        <p:nvSpPr>
          <p:cNvPr id="104" name="Rectangle 32"/>
          <p:cNvSpPr>
            <a:spLocks noChangeArrowheads="1"/>
          </p:cNvSpPr>
          <p:nvPr/>
        </p:nvSpPr>
        <p:spPr bwMode="auto">
          <a:xfrm>
            <a:off x="6164707" y="2826043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A</a:t>
            </a:r>
            <a:endParaRPr lang="en-US" altLang="en-US" sz="1400" dirty="0"/>
          </a:p>
        </p:txBody>
      </p:sp>
      <p:sp>
        <p:nvSpPr>
          <p:cNvPr id="105" name="Rectangle 32"/>
          <p:cNvSpPr>
            <a:spLocks noChangeArrowheads="1"/>
          </p:cNvSpPr>
          <p:nvPr/>
        </p:nvSpPr>
        <p:spPr bwMode="auto">
          <a:xfrm>
            <a:off x="6164707" y="3151702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B</a:t>
            </a:r>
            <a:endParaRPr lang="en-US" altLang="en-US" sz="1400" dirty="0"/>
          </a:p>
        </p:txBody>
      </p:sp>
      <p:sp>
        <p:nvSpPr>
          <p:cNvPr id="106" name="Rectangle 32"/>
          <p:cNvSpPr>
            <a:spLocks noChangeArrowheads="1"/>
          </p:cNvSpPr>
          <p:nvPr/>
        </p:nvSpPr>
        <p:spPr bwMode="auto">
          <a:xfrm>
            <a:off x="6171481" y="3419280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C</a:t>
            </a:r>
            <a:endParaRPr lang="en-US" altLang="en-US" sz="1400" dirty="0"/>
          </a:p>
        </p:txBody>
      </p:sp>
      <p:sp>
        <p:nvSpPr>
          <p:cNvPr id="107" name="Rectangle 32"/>
          <p:cNvSpPr>
            <a:spLocks noChangeArrowheads="1"/>
          </p:cNvSpPr>
          <p:nvPr/>
        </p:nvSpPr>
        <p:spPr bwMode="auto">
          <a:xfrm>
            <a:off x="6171481" y="3755232"/>
            <a:ext cx="314325" cy="31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D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65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Comparative performance</a:t>
            </a:r>
            <a:endParaRPr lang="en-US" altLang="en-US" sz="2800" dirty="0" smtClean="0"/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20397"/>
              </p:ext>
            </p:extLst>
          </p:nvPr>
        </p:nvGraphicFramePr>
        <p:xfrm>
          <a:off x="914400" y="2209800"/>
          <a:ext cx="6916565" cy="2740280"/>
        </p:xfrm>
        <a:graphic>
          <a:graphicData uri="http://schemas.openxmlformats.org/drawingml/2006/table">
            <a:tbl>
              <a:tblPr/>
              <a:tblGrid>
                <a:gridCol w="326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vertices, </a:t>
                      </a: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edges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Adjacency List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Adj. Matrix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Space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 adjacent vertices of 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isAdjacentTo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insertVertex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insertEdge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v, 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DA66BCB-FBB0-4645-B676-9018885D1408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6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Abstract Data Structure</a:t>
            </a:r>
          </a:p>
          <a:p>
            <a:pPr lvl="1"/>
            <a:r>
              <a:rPr lang="en-US" dirty="0" smtClean="0"/>
              <a:t>Two possible implementations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Adjacency list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Adjacency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Comparative performance</a:t>
            </a:r>
            <a:endParaRPr lang="en-US" altLang="en-US" sz="2800" dirty="0" smtClean="0"/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59093"/>
              </p:ext>
            </p:extLst>
          </p:nvPr>
        </p:nvGraphicFramePr>
        <p:xfrm>
          <a:off x="914400" y="2209800"/>
          <a:ext cx="6916565" cy="2740280"/>
        </p:xfrm>
        <a:graphic>
          <a:graphicData uri="http://schemas.openxmlformats.org/drawingml/2006/table">
            <a:tbl>
              <a:tblPr/>
              <a:tblGrid>
                <a:gridCol w="326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vertices, </a:t>
                      </a: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edges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Adjacency List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Adj. Matrix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Space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anose="05050102010706020507" pitchFamily="18" charset="2"/>
                        </a:rPr>
                        <a:t>+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m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 adjacent vertices of 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isAdjacentTo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insertVertex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insertEdge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v, 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DA66BCB-FBB0-4645-B676-9018885D1408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95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graph is a pair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V, E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en-US" sz="1800" dirty="0" smtClean="0"/>
              <a:t> is a set of nodes, called </a:t>
            </a:r>
            <a:r>
              <a:rPr lang="en-US" altLang="en-US" sz="1800" dirty="0" smtClean="0">
                <a:solidFill>
                  <a:srgbClr val="FF0000"/>
                </a:solidFill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en-US" sz="1800" dirty="0" smtClean="0"/>
              <a:t> is a collection of pairs of vertices, called </a:t>
            </a:r>
            <a:r>
              <a:rPr lang="en-US" altLang="en-US" sz="1800" dirty="0" smtClean="0">
                <a:solidFill>
                  <a:srgbClr val="FF0000"/>
                </a:solidFill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Vertices and edges are positions and store </a:t>
            </a:r>
            <a:r>
              <a:rPr lang="en-US" altLang="en-US" sz="1800" dirty="0" smtClean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0A59EC-EFDB-4814-AD4E-DF42A413AA8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6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7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8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0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2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3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cxnSp>
        <p:nvCxnSpPr>
          <p:cNvPr id="5135" name="AutoShape 107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08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09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10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11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12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13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14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116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395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 vertex: an airport (three-letter airport code)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An edge: a flight route between two airports (mileage of the route)</a:t>
            </a:r>
          </a:p>
        </p:txBody>
      </p:sp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0A59EC-EFDB-4814-AD4E-DF42A413AA8A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5126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ORD</a:t>
            </a:r>
          </a:p>
        </p:txBody>
      </p:sp>
      <p:sp>
        <p:nvSpPr>
          <p:cNvPr id="5127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PVD</a:t>
            </a:r>
          </a:p>
        </p:txBody>
      </p:sp>
      <p:sp>
        <p:nvSpPr>
          <p:cNvPr id="5128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MIA</a:t>
            </a:r>
          </a:p>
        </p:txBody>
      </p:sp>
      <p:sp>
        <p:nvSpPr>
          <p:cNvPr id="5129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DFW</a:t>
            </a:r>
          </a:p>
        </p:txBody>
      </p:sp>
      <p:sp>
        <p:nvSpPr>
          <p:cNvPr id="5130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SFO</a:t>
            </a:r>
          </a:p>
        </p:txBody>
      </p:sp>
      <p:sp>
        <p:nvSpPr>
          <p:cNvPr id="5131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LAX</a:t>
            </a:r>
          </a:p>
        </p:txBody>
      </p:sp>
      <p:sp>
        <p:nvSpPr>
          <p:cNvPr id="5132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LGA</a:t>
            </a:r>
          </a:p>
        </p:txBody>
      </p:sp>
      <p:sp>
        <p:nvSpPr>
          <p:cNvPr id="5133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HNL</a:t>
            </a:r>
          </a:p>
        </p:txBody>
      </p:sp>
      <p:cxnSp>
        <p:nvCxnSpPr>
          <p:cNvPr id="5134" name="AutoShape 106"/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07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08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09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10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11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12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13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14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15"/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116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849</a:t>
            </a:r>
          </a:p>
        </p:txBody>
      </p:sp>
      <p:sp>
        <p:nvSpPr>
          <p:cNvPr id="5146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802</a:t>
            </a:r>
          </a:p>
        </p:txBody>
      </p:sp>
      <p:sp>
        <p:nvSpPr>
          <p:cNvPr id="5147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1387</a:t>
            </a:r>
          </a:p>
        </p:txBody>
      </p:sp>
      <p:sp>
        <p:nvSpPr>
          <p:cNvPr id="5148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1743</a:t>
            </a:r>
          </a:p>
        </p:txBody>
      </p:sp>
      <p:sp>
        <p:nvSpPr>
          <p:cNvPr id="5149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1843</a:t>
            </a:r>
          </a:p>
        </p:txBody>
      </p:sp>
      <p:sp>
        <p:nvSpPr>
          <p:cNvPr id="5150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1099</a:t>
            </a:r>
          </a:p>
        </p:txBody>
      </p:sp>
      <p:sp>
        <p:nvSpPr>
          <p:cNvPr id="5151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1120</a:t>
            </a:r>
          </a:p>
        </p:txBody>
      </p:sp>
      <p:sp>
        <p:nvSpPr>
          <p:cNvPr id="5152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1233</a:t>
            </a:r>
          </a:p>
        </p:txBody>
      </p:sp>
      <p:sp>
        <p:nvSpPr>
          <p:cNvPr id="5153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337</a:t>
            </a:r>
          </a:p>
        </p:txBody>
      </p:sp>
      <p:sp>
        <p:nvSpPr>
          <p:cNvPr id="5154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2555</a:t>
            </a:r>
          </a:p>
        </p:txBody>
      </p:sp>
      <p:sp>
        <p:nvSpPr>
          <p:cNvPr id="5155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24218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Types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ordered</a:t>
            </a:r>
            <a:r>
              <a:rPr lang="en-US" altLang="en-US" sz="1800" dirty="0" smtClean="0"/>
              <a:t> pair of vertices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1800" b="1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en-US" sz="1800" dirty="0" err="1" smtClean="0">
                <a:latin typeface="Times New Roman" panose="02020603050405020304" pitchFamily="18" charset="0"/>
              </a:rPr>
              <a:t>,</a:t>
            </a:r>
            <a:r>
              <a:rPr lang="en-US" altLang="en-US" sz="1800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first vertex 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u</a:t>
            </a:r>
            <a:r>
              <a:rPr lang="en-US" altLang="en-US" sz="1800" dirty="0" smtClean="0"/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second vertex 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en-US" sz="1800" dirty="0" smtClean="0"/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unordered</a:t>
            </a:r>
            <a:r>
              <a:rPr lang="en-US" altLang="en-US" sz="1800" dirty="0" smtClean="0"/>
              <a:t> pair of vertices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1800" b="1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en-US" sz="1800" dirty="0" err="1" smtClean="0">
                <a:latin typeface="Times New Roman" panose="02020603050405020304" pitchFamily="18" charset="0"/>
              </a:rPr>
              <a:t>,</a:t>
            </a:r>
            <a:r>
              <a:rPr lang="en-US" altLang="en-US" sz="1800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e.g., a flight route</a:t>
            </a:r>
            <a:endParaRPr lang="en-US" altLang="en-US" sz="1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e.g., flight network</a:t>
            </a: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D67698-EF86-4A3D-819C-7BC09CB39BFA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5257800" y="1993363"/>
            <a:ext cx="3429000" cy="822325"/>
            <a:chOff x="5257800" y="1993363"/>
            <a:chExt cx="3429000" cy="822325"/>
          </a:xfrm>
        </p:grpSpPr>
        <p:sp>
          <p:nvSpPr>
            <p:cNvPr id="6150" name="Oval 4"/>
            <p:cNvSpPr>
              <a:spLocks noChangeArrowheads="1"/>
            </p:cNvSpPr>
            <p:nvPr/>
          </p:nvSpPr>
          <p:spPr bwMode="auto">
            <a:xfrm>
              <a:off x="5257800" y="2200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ORD</a:t>
              </a:r>
            </a:p>
          </p:txBody>
        </p:sp>
        <p:sp>
          <p:nvSpPr>
            <p:cNvPr id="6151" name="Oval 5"/>
            <p:cNvSpPr>
              <a:spLocks noChangeArrowheads="1"/>
            </p:cNvSpPr>
            <p:nvPr/>
          </p:nvSpPr>
          <p:spPr bwMode="auto">
            <a:xfrm>
              <a:off x="7750175" y="2200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PVD</a:t>
              </a:r>
            </a:p>
          </p:txBody>
        </p:sp>
        <p:cxnSp>
          <p:nvCxnSpPr>
            <p:cNvPr id="6152" name="AutoShape 7"/>
            <p:cNvCxnSpPr>
              <a:cxnSpLocks noChangeShapeType="1"/>
              <a:stCxn id="6150" idx="6"/>
              <a:endCxn id="6151" idx="2"/>
            </p:cNvCxnSpPr>
            <p:nvPr/>
          </p:nvCxnSpPr>
          <p:spPr bwMode="auto">
            <a:xfrm>
              <a:off x="6203950" y="2428875"/>
              <a:ext cx="15367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6194425" y="1993363"/>
              <a:ext cx="1987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flight</a:t>
              </a:r>
            </a:p>
            <a:p>
              <a:pPr eaLnBrk="1" hangingPunct="1"/>
              <a:r>
                <a:rPr lang="en-US" altLang="en-US" dirty="0"/>
                <a:t>AA 1206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67325" y="3352800"/>
            <a:ext cx="3429000" cy="822325"/>
            <a:chOff x="5267325" y="3352800"/>
            <a:chExt cx="3429000" cy="822325"/>
          </a:xfrm>
        </p:grpSpPr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5267325" y="353695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ORD</a:t>
              </a:r>
            </a:p>
          </p:txBody>
        </p:sp>
        <p:sp>
          <p:nvSpPr>
            <p:cNvPr id="6155" name="Oval 10"/>
            <p:cNvSpPr>
              <a:spLocks noChangeArrowheads="1"/>
            </p:cNvSpPr>
            <p:nvPr/>
          </p:nvSpPr>
          <p:spPr bwMode="auto">
            <a:xfrm>
              <a:off x="7759700" y="353695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PVD</a:t>
              </a:r>
            </a:p>
          </p:txBody>
        </p:sp>
        <p:cxnSp>
          <p:nvCxnSpPr>
            <p:cNvPr id="6156" name="AutoShape 11"/>
            <p:cNvCxnSpPr>
              <a:cxnSpLocks noChangeShapeType="1"/>
              <a:stCxn id="6154" idx="6"/>
              <a:endCxn id="6155" idx="2"/>
            </p:cNvCxnSpPr>
            <p:nvPr/>
          </p:nvCxnSpPr>
          <p:spPr bwMode="auto">
            <a:xfrm>
              <a:off x="6213475" y="3765550"/>
              <a:ext cx="15367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6527800" y="3352800"/>
              <a:ext cx="8763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849</a:t>
              </a:r>
            </a:p>
            <a:p>
              <a:pPr eaLnBrk="1" hangingPunct="1"/>
              <a:r>
                <a:rPr lang="en-US" altLang="en-US" dirty="0"/>
                <a:t>miles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</a:t>
            </a:r>
          </a:p>
        </p:txBody>
      </p:sp>
      <p:sp>
        <p:nvSpPr>
          <p:cNvPr id="1030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Electronic circuits</a:t>
            </a:r>
          </a:p>
          <a:p>
            <a:pPr lvl="1" eaLnBrk="1" hangingPunct="1"/>
            <a:r>
              <a:rPr lang="en-US" altLang="en-US" sz="2000" dirty="0" smtClean="0"/>
              <a:t>Printed circuit board</a:t>
            </a:r>
          </a:p>
          <a:p>
            <a:pPr lvl="1" eaLnBrk="1" hangingPunct="1"/>
            <a:r>
              <a:rPr lang="en-US" altLang="en-US" sz="2000" dirty="0" smtClean="0"/>
              <a:t>Integrated circuit</a:t>
            </a:r>
          </a:p>
          <a:p>
            <a:pPr eaLnBrk="1" hangingPunct="1"/>
            <a:r>
              <a:rPr lang="en-US" altLang="en-US" sz="2400" dirty="0" smtClean="0"/>
              <a:t>Transportation networks</a:t>
            </a:r>
          </a:p>
          <a:p>
            <a:pPr lvl="1" eaLnBrk="1" hangingPunct="1"/>
            <a:r>
              <a:rPr lang="en-US" altLang="en-US" sz="2000" dirty="0" smtClean="0"/>
              <a:t>Highway network</a:t>
            </a:r>
          </a:p>
          <a:p>
            <a:pPr lvl="1" eaLnBrk="1" hangingPunct="1"/>
            <a:r>
              <a:rPr lang="en-US" altLang="en-US" sz="2000" dirty="0" smtClean="0"/>
              <a:t>Flight network</a:t>
            </a:r>
          </a:p>
          <a:p>
            <a:pPr eaLnBrk="1" hangingPunct="1"/>
            <a:r>
              <a:rPr lang="en-US" altLang="en-US" sz="2400" dirty="0" smtClean="0"/>
              <a:t>Computer networks</a:t>
            </a:r>
          </a:p>
          <a:p>
            <a:pPr lvl="1" eaLnBrk="1" hangingPunct="1"/>
            <a:r>
              <a:rPr lang="en-US" altLang="en-US" sz="2000" dirty="0" smtClean="0"/>
              <a:t>Local area network</a:t>
            </a:r>
          </a:p>
          <a:p>
            <a:pPr lvl="1" eaLnBrk="1" hangingPunct="1"/>
            <a:r>
              <a:rPr lang="en-US" altLang="en-US" sz="2000" dirty="0" smtClean="0"/>
              <a:t>Internet</a:t>
            </a:r>
          </a:p>
          <a:p>
            <a:pPr lvl="1" eaLnBrk="1" hangingPunct="1"/>
            <a:r>
              <a:rPr lang="en-US" altLang="en-US" sz="2000" dirty="0" smtClean="0"/>
              <a:t>Web</a:t>
            </a:r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Graphs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117BB7-8491-4CE0-B858-4C0B34EE5A6C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graphicFrame>
        <p:nvGraphicFramePr>
          <p:cNvPr id="1026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39117"/>
              </p:ext>
            </p:extLst>
          </p:nvPr>
        </p:nvGraphicFramePr>
        <p:xfrm>
          <a:off x="685800" y="1241922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41922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0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E30-99EE-4DDF-9756-F014C1BC390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http://blog.socialmaximizer.com/wp-content/uploads/2010/08/Facebook-Network-Marke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34194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2600" y="2590800"/>
            <a:ext cx="296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Vertex element/label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element/label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E30-99EE-4DDF-9756-F014C1BC39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2590800"/>
            <a:ext cx="296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Vertex element/label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element/label</a:t>
            </a:r>
            <a:endParaRPr lang="en-US" dirty="0"/>
          </a:p>
        </p:txBody>
      </p:sp>
      <p:pic>
        <p:nvPicPr>
          <p:cNvPr id="25602" name="Picture 2" descr="http://i.infopls.com/images/states_img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572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collaboration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E30-99EE-4DDF-9756-F014C1BC39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2590800"/>
            <a:ext cx="296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Vertex element/label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element/label</a:t>
            </a:r>
            <a:endParaRPr lang="en-US" dirty="0"/>
          </a:p>
        </p:txBody>
      </p:sp>
      <p:pic>
        <p:nvPicPr>
          <p:cNvPr id="26626" name="Picture 2" descr="http://image.slidesharecdn.com/networks1-120706063808-phpapp01/95/complex-networks-27-728.jpg?cb=134682125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/>
          <a:stretch/>
        </p:blipFill>
        <p:spPr bwMode="auto">
          <a:xfrm>
            <a:off x="651840" y="1905000"/>
            <a:ext cx="4897907" cy="326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758</Words>
  <Application>Microsoft Office PowerPoint</Application>
  <PresentationFormat>On-screen Show (4:3)</PresentationFormat>
  <Paragraphs>315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Default Design</vt:lpstr>
      <vt:lpstr>1_Office Theme</vt:lpstr>
      <vt:lpstr>VISIO</vt:lpstr>
      <vt:lpstr>CPSC 131 Data Structures Concepts</vt:lpstr>
      <vt:lpstr>Goals</vt:lpstr>
      <vt:lpstr>Graphs</vt:lpstr>
      <vt:lpstr>Graphs</vt:lpstr>
      <vt:lpstr>Edge Types</vt:lpstr>
      <vt:lpstr>Applications</vt:lpstr>
      <vt:lpstr>Social network</vt:lpstr>
      <vt:lpstr>State map</vt:lpstr>
      <vt:lpstr>Actor collaboration network</vt:lpstr>
      <vt:lpstr>Terminology</vt:lpstr>
      <vt:lpstr>Terminology (cont.)</vt:lpstr>
      <vt:lpstr>Graph Representations</vt:lpstr>
      <vt:lpstr>Two representations of a Graph</vt:lpstr>
      <vt:lpstr>Adjacency List</vt:lpstr>
      <vt:lpstr>Property 1</vt:lpstr>
      <vt:lpstr>Property 2</vt:lpstr>
      <vt:lpstr>Performance of Adjacency List structure</vt:lpstr>
      <vt:lpstr>Adjacency Matrix</vt:lpstr>
      <vt:lpstr>Comparative performance</vt:lpstr>
      <vt:lpstr>Comparative performance</vt:lpstr>
    </vt:vector>
  </TitlesOfParts>
  <Company>Cal State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Recursive Functions</dc:title>
  <dc:creator>Mariko Molodowitch</dc:creator>
  <cp:lastModifiedBy>Panangadan, Anand</cp:lastModifiedBy>
  <cp:revision>205</cp:revision>
  <cp:lastPrinted>2016-11-28T20:38:36Z</cp:lastPrinted>
  <dcterms:created xsi:type="dcterms:W3CDTF">2008-04-23T23:59:47Z</dcterms:created>
  <dcterms:modified xsi:type="dcterms:W3CDTF">2018-12-08T00:12:28Z</dcterms:modified>
</cp:coreProperties>
</file>