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72" r:id="rId11"/>
    <p:sldId id="269" r:id="rId12"/>
    <p:sldId id="270" r:id="rId13"/>
    <p:sldId id="271" r:id="rId14"/>
    <p:sldId id="407" r:id="rId15"/>
    <p:sldId id="408" r:id="rId16"/>
    <p:sldId id="409" r:id="rId17"/>
    <p:sldId id="410" r:id="rId18"/>
    <p:sldId id="411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8810" autoAdjust="0"/>
  </p:normalViewPr>
  <p:slideViewPr>
    <p:cSldViewPr snapToGrid="0" snapToObjects="1">
      <p:cViewPr varScale="1">
        <p:scale>
          <a:sx n="108" d="100"/>
          <a:sy n="108" d="100"/>
        </p:scale>
        <p:origin x="12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74811-3373-3945-85B4-BC44F0E3DD15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9CB2-F4DC-2345-8818-4B1ED7EE3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91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12B0-017C-EE42-A261-E4B742435CF7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2CBF-E50E-8245-BB4C-D07D404C5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u="none" strike="noStrike" dirty="0">
                <a:effectLst/>
              </a:rPr>
              <a:t>preorder: visit on the left side (before the left child)</a:t>
            </a:r>
          </a:p>
          <a:p>
            <a:pPr lvl="0"/>
            <a:r>
              <a:rPr lang="en-US" u="none" strike="noStrike" dirty="0" err="1">
                <a:effectLst/>
              </a:rPr>
              <a:t>inorder</a:t>
            </a:r>
            <a:r>
              <a:rPr lang="en-US" u="none" strike="noStrike" dirty="0">
                <a:effectLst/>
              </a:rPr>
              <a:t>: visit underneath (between the children)</a:t>
            </a:r>
          </a:p>
          <a:p>
            <a:pPr lvl="0"/>
            <a:r>
              <a:rPr lang="en-US" u="none" strike="noStrike" dirty="0" err="1">
                <a:effectLst/>
              </a:rPr>
              <a:t>postorder</a:t>
            </a:r>
            <a:r>
              <a:rPr lang="en-US" u="none" strike="noStrike" dirty="0">
                <a:effectLst/>
              </a:rPr>
              <a:t>: visit on the right side (after the right child)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52CBF-E50E-8245-BB4C-D07D404C5C9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 userDrawn="1"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A0A12AC-3A3E-9042-8D73-D5A2F5D75827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suf-logo-header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68961" y="463885"/>
            <a:ext cx="268605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34899" y="783579"/>
            <a:ext cx="3965933" cy="5458028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38282"/>
            <a:ext cx="3580861" cy="1285718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200" baseline="0">
                <a:solidFill>
                  <a:srgbClr val="000000"/>
                </a:solidFill>
              </a:defRPr>
            </a:lvl2pPr>
            <a:lvl3pPr>
              <a:defRPr sz="2000" baseline="0">
                <a:solidFill>
                  <a:srgbClr val="000000"/>
                </a:solidFill>
              </a:defRPr>
            </a:lvl3pPr>
            <a:lvl4pPr>
              <a:defRPr sz="1800" baseline="0">
                <a:solidFill>
                  <a:srgbClr val="000000"/>
                </a:solidFill>
              </a:defRPr>
            </a:lvl4pPr>
            <a:lvl5pPr>
              <a:defRPr sz="1800" baseline="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1636890"/>
            <a:ext cx="3580861" cy="47194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DE68-BCE4-2241-B771-7000EB22A389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9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65" y="1694329"/>
            <a:ext cx="327977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8" y="609600"/>
            <a:ext cx="4550505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765" y="2672323"/>
            <a:ext cx="3279774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A88D-736A-5E4A-9C11-B593391A437A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258764" y="310123"/>
            <a:ext cx="3492966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696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612775"/>
            <a:ext cx="4501443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1E83-198B-0E48-ACA8-308113110EE2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6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AF4-195F-314C-8537-79C20E8E4D93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13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C319-BBB9-1744-A321-ED324A95911A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3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3A12-259E-5749-98F8-1E9EDC05F4DE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50" y="1792111"/>
            <a:ext cx="8589374" cy="4579480"/>
          </a:xfrm>
        </p:spPr>
        <p:txBody>
          <a:bodyPr/>
          <a:lstStyle>
            <a:lvl1pPr marL="342900" indent="-342900">
              <a:buFont typeface="Wingdings" charset="2"/>
              <a:buChar char="q"/>
              <a:defRPr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C978-29FF-B04D-8BDD-1CFFC4798935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9120" y="6412838"/>
            <a:ext cx="762000" cy="27146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5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2F2CDB1-4494-354F-8EF0-0232ACE1156C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7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568F-9A45-1B49-8DE3-600339642F2B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24384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6032" y="1602706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E591-3C68-974E-9AE2-7BA455DC0861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4711938" y="1733562"/>
            <a:ext cx="4161010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06132" y="1735554"/>
            <a:ext cx="4155425" cy="448313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 marL="808038" indent="-228600"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77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56032" y="1602706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08990"/>
            <a:ext cx="3942429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" y="2590801"/>
            <a:ext cx="3942429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933284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2901-F8D8-7244-B315-259DADEC5C47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945538" y="2603583"/>
            <a:ext cx="3933285" cy="3484562"/>
          </a:xfrm>
        </p:spPr>
        <p:txBody>
          <a:bodyPr>
            <a:normAutofit/>
          </a:bodyPr>
          <a:lstStyle>
            <a:lvl1pPr marL="342900" indent="-342900">
              <a:buFont typeface="Wingdings" charset="2"/>
              <a:buChar char="q"/>
              <a:defRPr sz="2000">
                <a:solidFill>
                  <a:srgbClr val="000000"/>
                </a:solidFill>
              </a:defRPr>
            </a:lvl1pPr>
            <a:lvl2pPr marL="579438" indent="-228600">
              <a:buClrTx/>
              <a:buFont typeface="Wingdings" charset="2"/>
              <a:buChar char="§"/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 marL="1036638" indent="-228600">
              <a:buClrTx/>
              <a:buFont typeface="Courier New"/>
              <a:buChar char="o"/>
              <a:defRPr sz="1800">
                <a:solidFill>
                  <a:srgbClr val="000000"/>
                </a:solidFill>
              </a:defRPr>
            </a:lvl4pPr>
            <a:lvl5pPr marL="1265238" indent="-228600">
              <a:buFont typeface="Wingdings" charset="2"/>
              <a:buChar char="v"/>
              <a:defRPr sz="18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3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13398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A0F-FA5B-5249-AA12-E5D54C9B4395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5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>
            <a:xfrm>
              <a:off x="256032" y="237744"/>
              <a:ext cx="8622792" cy="6364224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CAA6-B49D-9F4B-8A9F-13E8EB73F8AD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7000" y="6316816"/>
            <a:ext cx="541824" cy="25622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3840" y="969273"/>
            <a:ext cx="8634984" cy="0"/>
          </a:xfrm>
          <a:prstGeom prst="line">
            <a:avLst/>
          </a:prstGeom>
          <a:ln w="38100" cmpd="dbl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6032" y="244158"/>
            <a:ext cx="8622792" cy="70840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7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A9807373-51C9-ED49-8C34-D8ACA23C4DFA}" type="datetime1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2AFE102-A273-8544-BB2F-FAAE6DB027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CPSC 131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41" y="3175000"/>
            <a:ext cx="7605059" cy="3177024"/>
          </a:xfrm>
        </p:spPr>
        <p:txBody>
          <a:bodyPr>
            <a:noAutofit/>
          </a:bodyPr>
          <a:lstStyle/>
          <a:p>
            <a:endParaRPr lang="en-US" sz="800" dirty="0"/>
          </a:p>
          <a:p>
            <a:r>
              <a:rPr lang="en-US" sz="3600" dirty="0"/>
              <a:t>Trees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5" name="AutoShape 251"/>
          <p:cNvSpPr>
            <a:spLocks noChangeAspect="1" noChangeArrowheads="1"/>
          </p:cNvSpPr>
          <p:nvPr/>
        </p:nvSpPr>
        <p:spPr bwMode="auto">
          <a:xfrm>
            <a:off x="3699582" y="3957286"/>
            <a:ext cx="1865313" cy="384175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6" name="AutoShape 252"/>
          <p:cNvSpPr>
            <a:spLocks noChangeAspect="1" noChangeArrowheads="1"/>
          </p:cNvSpPr>
          <p:nvPr/>
        </p:nvSpPr>
        <p:spPr bwMode="auto">
          <a:xfrm>
            <a:off x="2635957" y="4957411"/>
            <a:ext cx="765175" cy="65405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" name="AutoShape 253"/>
          <p:cNvSpPr>
            <a:spLocks noChangeAspect="1" noChangeArrowheads="1"/>
          </p:cNvSpPr>
          <p:nvPr/>
        </p:nvSpPr>
        <p:spPr bwMode="auto">
          <a:xfrm>
            <a:off x="4150432" y="4957411"/>
            <a:ext cx="957263" cy="65405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cxnSp>
        <p:nvCxnSpPr>
          <p:cNvPr id="8" name="AutoShape 254"/>
          <p:cNvCxnSpPr>
            <a:cxnSpLocks noChangeShapeType="1"/>
            <a:stCxn id="5" idx="2"/>
            <a:endCxn id="7" idx="0"/>
          </p:cNvCxnSpPr>
          <p:nvPr/>
        </p:nvCxnSpPr>
        <p:spPr bwMode="auto">
          <a:xfrm flipH="1">
            <a:off x="4629857" y="4350986"/>
            <a:ext cx="3175" cy="596900"/>
          </a:xfrm>
          <a:prstGeom prst="straightConnector1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255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3018545" y="4350986"/>
            <a:ext cx="1614487" cy="596900"/>
          </a:xfrm>
          <a:prstGeom prst="straightConnector1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AutoShape 256"/>
          <p:cNvSpPr>
            <a:spLocks noChangeAspect="1" noChangeArrowheads="1"/>
          </p:cNvSpPr>
          <p:nvPr/>
        </p:nvSpPr>
        <p:spPr bwMode="auto">
          <a:xfrm>
            <a:off x="5753807" y="4955824"/>
            <a:ext cx="996950" cy="65405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11" name="AutoShape 257"/>
          <p:cNvCxnSpPr>
            <a:cxnSpLocks noChangeShapeType="1"/>
            <a:stCxn id="5" idx="2"/>
            <a:endCxn id="10" idx="0"/>
          </p:cNvCxnSpPr>
          <p:nvPr/>
        </p:nvCxnSpPr>
        <p:spPr bwMode="auto">
          <a:xfrm>
            <a:off x="4633032" y="4350986"/>
            <a:ext cx="1619250" cy="595313"/>
          </a:xfrm>
          <a:prstGeom prst="straightConnector1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4317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55085" y="1063982"/>
            <a:ext cx="3752850" cy="2590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In an </a:t>
            </a:r>
            <a:r>
              <a:rPr lang="en-US" sz="2000" dirty="0" err="1"/>
              <a:t>inorder</a:t>
            </a:r>
            <a:r>
              <a:rPr lang="en-US" sz="2000" dirty="0"/>
              <a:t> traversal a node is visited after its left </a:t>
            </a:r>
            <a:r>
              <a:rPr lang="en-US" sz="2000" dirty="0" err="1"/>
              <a:t>subtree</a:t>
            </a:r>
            <a:r>
              <a:rPr lang="en-US" sz="2000" dirty="0"/>
              <a:t> and before its right </a:t>
            </a:r>
            <a:r>
              <a:rPr lang="en-US" sz="2000" dirty="0" err="1"/>
              <a:t>subtree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Application: draw a binary tree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1800" dirty="0"/>
              <a:t>x(v) = </a:t>
            </a:r>
            <a:r>
              <a:rPr lang="en-US" sz="1800" dirty="0" err="1"/>
              <a:t>inorder</a:t>
            </a:r>
            <a:r>
              <a:rPr lang="en-US" sz="1800" dirty="0"/>
              <a:t> rank of v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1800" dirty="0"/>
              <a:t>y(v) = depth of v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436535" y="1063982"/>
            <a:ext cx="4191000" cy="206723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Algorithm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+mn-lt"/>
              </a:rPr>
              <a:t>inOrder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sz="2000" b="1" i="1" dirty="0">
                <a:solidFill>
                  <a:srgbClr val="0000FF"/>
                </a:solidFill>
                <a:latin typeface="+mn-lt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577052"/>
                </a:solidFill>
                <a:latin typeface="+mn-lt"/>
                <a:sym typeface="Symbol" charset="0"/>
              </a:rPr>
              <a:t> 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</a:t>
            </a:r>
            <a:r>
              <a:rPr lang="en-US" sz="2000" b="1" dirty="0" err="1">
                <a:solidFill>
                  <a:srgbClr val="008000"/>
                </a:solidFill>
                <a:latin typeface="+mn-lt"/>
              </a:rPr>
              <a:t>.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isExternal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inOrder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</a:t>
            </a:r>
            <a:r>
              <a:rPr lang="en-US" sz="2000" b="1" dirty="0" err="1">
                <a:solidFill>
                  <a:srgbClr val="008000"/>
                </a:solidFill>
                <a:latin typeface="+mn-lt"/>
              </a:rPr>
              <a:t>.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left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visit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v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577052"/>
                </a:solidFill>
                <a:latin typeface="+mn-lt"/>
                <a:sym typeface="Symbol" charset="0"/>
              </a:rPr>
              <a:t> 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</a:t>
            </a:r>
            <a:r>
              <a:rPr lang="en-US" sz="2000" b="1" dirty="0" err="1">
                <a:solidFill>
                  <a:srgbClr val="008000"/>
                </a:solidFill>
                <a:latin typeface="+mn-lt"/>
              </a:rPr>
              <a:t>.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isExternal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inOrder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</a:t>
            </a:r>
            <a:r>
              <a:rPr lang="en-US" sz="2000" b="1" dirty="0" err="1">
                <a:solidFill>
                  <a:srgbClr val="008000"/>
                </a:solidFill>
                <a:latin typeface="+mn-lt"/>
              </a:rPr>
              <a:t>.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right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())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811038" y="3962400"/>
            <a:ext cx="3429000" cy="2286000"/>
            <a:chOff x="2928" y="2256"/>
            <a:chExt cx="2160" cy="1440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sym typeface="Symbol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15"/>
            <p:cNvCxnSpPr>
              <a:cxnSpLocks noChangeShapeType="1"/>
              <a:stCxn id="9" idx="3"/>
              <a:endCxn id="11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7" idx="0"/>
              <a:endCxn id="10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6" idx="0"/>
              <a:endCxn id="10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5" idx="0"/>
              <a:endCxn id="12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4" idx="0"/>
              <a:endCxn id="12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AutoShape 21"/>
            <p:cNvCxnSpPr>
              <a:cxnSpLocks noChangeShapeType="1"/>
              <a:stCxn id="13" idx="0"/>
              <a:endCxn id="11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  <a:stCxn id="12" idx="1"/>
              <a:endCxn id="11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403175" y="5486400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3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593550" y="4838700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1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022175" y="4259263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2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487438" y="5486400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5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2469975" y="3733800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944638" y="4838700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7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087638" y="4838700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3639963" y="4259263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8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030238" y="4838700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36" name="Content Placeholder 4"/>
          <p:cNvSpPr txBox="1">
            <a:spLocks/>
          </p:cNvSpPr>
          <p:nvPr/>
        </p:nvSpPr>
        <p:spPr>
          <a:xfrm>
            <a:off x="4570764" y="3733800"/>
            <a:ext cx="405677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lvl="1" indent="0">
              <a:buFont typeface="Arial" pitchFamily="34" charset="0"/>
              <a:buNone/>
            </a:pPr>
            <a:r>
              <a:rPr lang="en-US" sz="1600" dirty="0">
                <a:solidFill>
                  <a:srgbClr val="0432FF"/>
                </a:solidFill>
                <a:ea typeface="Menlo"/>
                <a:cs typeface="Menlo"/>
              </a:rPr>
              <a:t>void</a:t>
            </a:r>
            <a:r>
              <a:rPr lang="en-US" sz="1600" dirty="0">
                <a:ea typeface="Menlo"/>
                <a:cs typeface="Menlo"/>
              </a:rPr>
              <a:t> </a:t>
            </a:r>
            <a:r>
              <a:rPr lang="en-US" sz="1600" dirty="0" err="1">
                <a:ea typeface="Menlo"/>
                <a:cs typeface="Menlo"/>
              </a:rPr>
              <a:t>inorder</a:t>
            </a:r>
            <a:r>
              <a:rPr lang="en-US" sz="1600" dirty="0">
                <a:ea typeface="Menlo"/>
                <a:cs typeface="Menlo"/>
              </a:rPr>
              <a:t> (Node *</a:t>
            </a:r>
            <a:r>
              <a:rPr lang="en-US" sz="1600" dirty="0" err="1">
                <a:ea typeface="Menlo"/>
                <a:cs typeface="Menlo"/>
              </a:rPr>
              <a:t>ptr</a:t>
            </a:r>
            <a:r>
              <a:rPr lang="en-US" sz="1600" dirty="0">
                <a:ea typeface="Menlo"/>
                <a:cs typeface="Menlo"/>
              </a:rPr>
              <a:t>) {</a:t>
            </a:r>
          </a:p>
          <a:p>
            <a:pPr marL="236538" lvl="1" indent="0">
              <a:buFont typeface="Arial" pitchFamily="34" charset="0"/>
              <a:buNone/>
            </a:pPr>
            <a:r>
              <a:rPr lang="en-US" sz="1600" dirty="0">
                <a:ea typeface="Menlo"/>
                <a:cs typeface="Menlo"/>
              </a:rPr>
              <a:t>  </a:t>
            </a:r>
            <a:r>
              <a:rPr lang="en-US" sz="1600" dirty="0">
                <a:solidFill>
                  <a:srgbClr val="0432FF"/>
                </a:solidFill>
                <a:ea typeface="Menlo"/>
                <a:cs typeface="Menlo"/>
              </a:rPr>
              <a:t> i</a:t>
            </a:r>
            <a:r>
              <a:rPr lang="en-US" sz="1600" dirty="0">
                <a:ea typeface="Menlo"/>
                <a:cs typeface="Menlo"/>
              </a:rPr>
              <a:t>f (</a:t>
            </a:r>
            <a:r>
              <a:rPr lang="en-US" sz="1600" dirty="0" err="1">
                <a:ea typeface="Menlo"/>
                <a:cs typeface="Menlo"/>
              </a:rPr>
              <a:t>ptr</a:t>
            </a:r>
            <a:r>
              <a:rPr lang="en-US" sz="1600" dirty="0">
                <a:ea typeface="Menlo"/>
                <a:cs typeface="Menlo"/>
              </a:rPr>
              <a:t> ==</a:t>
            </a:r>
            <a:r>
              <a:rPr lang="en-US" sz="1600" dirty="0">
                <a:solidFill>
                  <a:srgbClr val="0432FF"/>
                </a:solidFill>
                <a:ea typeface="Menlo"/>
                <a:cs typeface="Menlo"/>
              </a:rPr>
              <a:t> </a:t>
            </a:r>
            <a:r>
              <a:rPr lang="en-US" sz="1600" dirty="0" err="1">
                <a:solidFill>
                  <a:srgbClr val="0432FF"/>
                </a:solidFill>
                <a:ea typeface="Menlo"/>
                <a:cs typeface="Menlo"/>
              </a:rPr>
              <a:t>nullptr</a:t>
            </a:r>
            <a:r>
              <a:rPr lang="en-US" sz="1600" dirty="0">
                <a:ea typeface="Menlo"/>
                <a:cs typeface="Menlo"/>
              </a:rPr>
              <a:t>)</a:t>
            </a:r>
            <a:r>
              <a:rPr lang="en-US" sz="1600" dirty="0">
                <a:solidFill>
                  <a:srgbClr val="0432FF"/>
                </a:solidFill>
                <a:ea typeface="Menlo"/>
                <a:cs typeface="Menlo"/>
              </a:rPr>
              <a:t> return</a:t>
            </a:r>
            <a:r>
              <a:rPr lang="en-US" sz="1600" dirty="0">
                <a:ea typeface="Menlo"/>
                <a:cs typeface="Menlo"/>
              </a:rPr>
              <a:t>;</a:t>
            </a:r>
          </a:p>
          <a:p>
            <a:pPr marL="236538" lvl="1" indent="0">
              <a:buFont typeface="Arial" pitchFamily="34" charset="0"/>
              <a:buNone/>
            </a:pPr>
            <a:r>
              <a:rPr lang="en-US" sz="1600" dirty="0">
                <a:ea typeface="Menlo"/>
                <a:cs typeface="Menlo"/>
              </a:rPr>
              <a:t>      </a:t>
            </a:r>
            <a:r>
              <a:rPr lang="en-US" sz="1600" dirty="0" err="1">
                <a:ea typeface="Menlo"/>
                <a:cs typeface="Menlo"/>
              </a:rPr>
              <a:t>inorder</a:t>
            </a:r>
            <a:r>
              <a:rPr lang="en-US" sz="1600" dirty="0">
                <a:ea typeface="Menlo"/>
                <a:cs typeface="Menlo"/>
              </a:rPr>
              <a:t>(</a:t>
            </a:r>
            <a:r>
              <a:rPr lang="en-US" sz="1600" dirty="0" err="1">
                <a:ea typeface="Menlo"/>
                <a:cs typeface="Menlo"/>
              </a:rPr>
              <a:t>ptr</a:t>
            </a:r>
            <a:r>
              <a:rPr lang="en-US" sz="1600" dirty="0">
                <a:ea typeface="Menlo"/>
                <a:cs typeface="Menlo"/>
              </a:rPr>
              <a:t>-&gt;left);</a:t>
            </a:r>
          </a:p>
          <a:p>
            <a:pPr marL="236538" lvl="1" indent="0">
              <a:buFont typeface="Arial" pitchFamily="34" charset="0"/>
              <a:buNone/>
            </a:pPr>
            <a:r>
              <a:rPr lang="en-US" sz="1600" dirty="0">
                <a:ea typeface="Menlo"/>
                <a:cs typeface="Menlo"/>
              </a:rPr>
              <a:t>      </a:t>
            </a:r>
            <a:r>
              <a:rPr lang="en-US" sz="1600" dirty="0" err="1">
                <a:ea typeface="Menlo"/>
                <a:cs typeface="Menlo"/>
              </a:rPr>
              <a:t>cout</a:t>
            </a:r>
            <a:r>
              <a:rPr lang="en-US" sz="1600" dirty="0">
                <a:ea typeface="Menlo"/>
                <a:cs typeface="Menlo"/>
              </a:rPr>
              <a:t> &lt;&lt; </a:t>
            </a:r>
            <a:r>
              <a:rPr lang="en-US" sz="1600" dirty="0" err="1">
                <a:ea typeface="Menlo"/>
                <a:cs typeface="Menlo"/>
              </a:rPr>
              <a:t>ptr</a:t>
            </a:r>
            <a:r>
              <a:rPr lang="en-US" sz="1600" dirty="0">
                <a:ea typeface="Menlo"/>
                <a:cs typeface="Menlo"/>
              </a:rPr>
              <a:t>-&gt;element;  </a:t>
            </a:r>
            <a:r>
              <a:rPr lang="en-US" sz="1600" dirty="0">
                <a:solidFill>
                  <a:srgbClr val="008F00"/>
                </a:solidFill>
                <a:ea typeface="Menlo"/>
                <a:cs typeface="Menlo"/>
              </a:rPr>
              <a:t>  // the “vis</a:t>
            </a:r>
            <a:r>
              <a:rPr lang="en-US" sz="1600" dirty="0">
                <a:solidFill>
                  <a:srgbClr val="008000"/>
                </a:solidFill>
                <a:ea typeface="Menlo"/>
                <a:cs typeface="Menlo"/>
              </a:rPr>
              <a:t>it”</a:t>
            </a:r>
          </a:p>
          <a:p>
            <a:pPr marL="236538" lvl="1" indent="0">
              <a:buFont typeface="Arial" pitchFamily="34" charset="0"/>
              <a:buNone/>
            </a:pPr>
            <a:r>
              <a:rPr lang="en-US" sz="1600" dirty="0">
                <a:ea typeface="Menlo"/>
                <a:cs typeface="Menlo"/>
              </a:rPr>
              <a:t>      </a:t>
            </a:r>
            <a:r>
              <a:rPr lang="en-US" sz="1600" dirty="0" err="1">
                <a:ea typeface="Menlo"/>
                <a:cs typeface="Menlo"/>
              </a:rPr>
              <a:t>inorder</a:t>
            </a:r>
            <a:r>
              <a:rPr lang="en-US" sz="1600" dirty="0">
                <a:ea typeface="Menlo"/>
                <a:cs typeface="Menlo"/>
              </a:rPr>
              <a:t>(</a:t>
            </a:r>
            <a:r>
              <a:rPr lang="en-US" sz="1600" dirty="0" err="1">
                <a:ea typeface="Menlo"/>
                <a:cs typeface="Menlo"/>
              </a:rPr>
              <a:t>ptr</a:t>
            </a:r>
            <a:r>
              <a:rPr lang="en-US" sz="1600" dirty="0">
                <a:ea typeface="Menlo"/>
                <a:cs typeface="Menlo"/>
              </a:rPr>
              <a:t>-&gt;right</a:t>
            </a:r>
            <a:r>
              <a:rPr lang="en-US" sz="1600" dirty="0"/>
              <a:t>);</a:t>
            </a:r>
          </a:p>
          <a:p>
            <a:pPr marL="236538" lvl="1" indent="0">
              <a:buFont typeface="Arial" pitchFamily="34" charset="0"/>
              <a:buNone/>
            </a:pPr>
            <a:r>
              <a:rPr lang="en-US" sz="1600" dirty="0"/>
              <a:t>}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5271" y="3347005"/>
            <a:ext cx="1974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Code for a binary tree</a:t>
            </a:r>
          </a:p>
        </p:txBody>
      </p:sp>
    </p:spTree>
    <p:extLst>
      <p:ext uri="{BB962C8B-B14F-4D97-AF65-F5344CB8AC3E}">
        <p14:creationId xmlns:p14="http://schemas.microsoft.com/office/powerpoint/2010/main" val="42620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Arithmetic Expressions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57200" y="1182512"/>
            <a:ext cx="3657600" cy="2133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charset="2"/>
              <a:buChar char="q"/>
            </a:pPr>
            <a:r>
              <a:rPr lang="en-US" sz="1800" dirty="0"/>
              <a:t>Specialization of an </a:t>
            </a:r>
            <a:r>
              <a:rPr lang="en-US" sz="1800" dirty="0" err="1"/>
              <a:t>inorder</a:t>
            </a:r>
            <a:r>
              <a:rPr lang="en-US" sz="1800" dirty="0"/>
              <a:t> traversal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1600" dirty="0"/>
              <a:t>print operand or operator when visiting node</a:t>
            </a:r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1600" dirty="0"/>
              <a:t>print </a:t>
            </a:r>
            <a:r>
              <a:rPr lang="ja-JP" altLang="en-US" sz="1600" dirty="0"/>
              <a:t>“</a:t>
            </a:r>
            <a:r>
              <a:rPr lang="en-US" sz="1600" dirty="0"/>
              <a:t>(</a:t>
            </a:r>
            <a:r>
              <a:rPr lang="ja-JP" altLang="en-US" sz="1600" dirty="0"/>
              <a:t>“</a:t>
            </a:r>
            <a:r>
              <a:rPr lang="en-US" sz="1600" dirty="0"/>
              <a:t> before traversing left </a:t>
            </a:r>
            <a:r>
              <a:rPr lang="en-US" sz="1600" dirty="0" err="1"/>
              <a:t>subtree</a:t>
            </a:r>
            <a:endParaRPr lang="en-US" sz="1600" dirty="0"/>
          </a:p>
          <a:p>
            <a:pPr lvl="1">
              <a:lnSpc>
                <a:spcPct val="90000"/>
              </a:lnSpc>
              <a:buClrTx/>
              <a:buFont typeface="Wingdings" charset="2"/>
              <a:buChar char="§"/>
            </a:pPr>
            <a:r>
              <a:rPr lang="en-US" sz="1600" dirty="0"/>
              <a:t>print </a:t>
            </a:r>
            <a:r>
              <a:rPr lang="ja-JP" altLang="en-US" sz="1600" dirty="0"/>
              <a:t>“</a:t>
            </a:r>
            <a:r>
              <a:rPr lang="en-US" sz="1600" dirty="0"/>
              <a:t>)</a:t>
            </a:r>
            <a:r>
              <a:rPr lang="ja-JP" altLang="en-US" sz="1600" dirty="0"/>
              <a:t>“</a:t>
            </a:r>
            <a:r>
              <a:rPr lang="en-US" sz="1600" dirty="0"/>
              <a:t> after traversing right </a:t>
            </a:r>
            <a:r>
              <a:rPr lang="en-US" sz="1600" dirty="0" err="1"/>
              <a:t>subtree</a:t>
            </a:r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48200" y="1182512"/>
            <a:ext cx="4191000" cy="27515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Algorithm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+mn-lt"/>
              </a:rPr>
              <a:t>printExpression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sz="2000" b="1" i="1" dirty="0">
                <a:solidFill>
                  <a:srgbClr val="0000FF"/>
                </a:solidFill>
                <a:latin typeface="+mn-lt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+mn-lt"/>
                <a:sym typeface="Symbol" charset="0"/>
              </a:rPr>
              <a:t>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v.isExternal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</a:t>
            </a:r>
            <a:br>
              <a:rPr lang="en-US" sz="2000" dirty="0">
                <a:solidFill>
                  <a:srgbClr val="008000"/>
                </a:solidFill>
                <a:latin typeface="+mn-lt"/>
              </a:rPr>
            </a:br>
            <a:r>
              <a:rPr lang="en-US" sz="2000" dirty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(“</a:t>
            </a:r>
            <a:r>
              <a:rPr lang="en-US" sz="2000" dirty="0">
                <a:latin typeface="+mn-lt"/>
              </a:rPr>
              <a:t>(</a:t>
            </a:r>
            <a:r>
              <a:rPr lang="en-US" altLang="ja-JP" sz="2000" dirty="0">
                <a:solidFill>
                  <a:srgbClr val="008000"/>
                </a:solidFill>
                <a:latin typeface="+mn-lt"/>
              </a:rPr>
              <a:t>”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inOrder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v.left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print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v.element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+mn-lt"/>
                <a:sym typeface="Symbol" charset="0"/>
              </a:rPr>
              <a:t>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v.isExternal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inOrder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v.right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print 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altLang="ja-JP" sz="2000" dirty="0">
                <a:solidFill>
                  <a:srgbClr val="008000"/>
                </a:solidFill>
                <a:latin typeface="+mn-lt"/>
              </a:rPr>
              <a:t>“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”)</a:t>
            </a: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762000" y="3843867"/>
            <a:ext cx="3429000" cy="2286000"/>
            <a:chOff x="2928" y="2256"/>
            <a:chExt cx="2160" cy="1440"/>
          </a:xfrm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/>
                <a:t>+</a:t>
              </a: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sym typeface="Symbol" charset="0"/>
                </a:rPr>
                <a:t></a:t>
              </a: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sym typeface="Symbol" charset="0"/>
                </a:rPr>
                <a:t></a:t>
              </a:r>
              <a:endParaRPr 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/>
                <a:t>-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1" idx="3"/>
              <a:endCxn id="13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16"/>
            <p:cNvCxnSpPr>
              <a:cxnSpLocks noChangeShapeType="1"/>
              <a:stCxn id="12" idx="1"/>
              <a:endCxn id="11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17"/>
            <p:cNvCxnSpPr>
              <a:cxnSpLocks noChangeShapeType="1"/>
              <a:stCxn id="19" idx="0"/>
              <a:endCxn id="12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18"/>
            <p:cNvCxnSpPr>
              <a:cxnSpLocks noChangeShapeType="1"/>
              <a:stCxn id="18" idx="0"/>
              <a:endCxn id="12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AutoShape 19"/>
            <p:cNvCxnSpPr>
              <a:cxnSpLocks noChangeShapeType="1"/>
              <a:stCxn id="17" idx="0"/>
              <a:endCxn id="14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20"/>
            <p:cNvCxnSpPr>
              <a:cxnSpLocks noChangeShapeType="1"/>
              <a:stCxn id="16" idx="0"/>
              <a:endCxn id="14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21"/>
            <p:cNvCxnSpPr>
              <a:cxnSpLocks noChangeShapeType="1"/>
              <a:stCxn id="15" idx="0"/>
              <a:endCxn id="13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AutoShape 22"/>
            <p:cNvCxnSpPr>
              <a:cxnSpLocks noChangeShapeType="1"/>
              <a:stCxn id="14" idx="1"/>
              <a:endCxn id="13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5099755" y="4677602"/>
            <a:ext cx="3019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((2 </a:t>
            </a:r>
            <a:r>
              <a:rPr lang="en-US" dirty="0">
                <a:latin typeface="+mn-lt"/>
                <a:sym typeface="Symbol" charset="0"/>
              </a:rPr>
              <a:t> (</a:t>
            </a:r>
            <a:r>
              <a:rPr lang="en-US" dirty="0">
                <a:latin typeface="+mn-lt"/>
              </a:rPr>
              <a:t>a - 1)) + (3 </a:t>
            </a:r>
            <a:r>
              <a:rPr lang="en-US" dirty="0">
                <a:latin typeface="+mn-lt"/>
                <a:sym typeface="Symbol" charset="0"/>
              </a:rPr>
              <a:t> </a:t>
            </a:r>
            <a:r>
              <a:rPr lang="en-US" dirty="0">
                <a:latin typeface="+mn-lt"/>
              </a:rPr>
              <a:t>b))</a:t>
            </a:r>
          </a:p>
        </p:txBody>
      </p:sp>
    </p:spTree>
    <p:extLst>
      <p:ext uri="{BB962C8B-B14F-4D97-AF65-F5344CB8AC3E}">
        <p14:creationId xmlns:p14="http://schemas.microsoft.com/office/powerpoint/2010/main" val="34354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28978" y="1219199"/>
            <a:ext cx="4038600" cy="18852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/>
              <a:t>In a </a:t>
            </a:r>
            <a:r>
              <a:rPr lang="en-US" sz="2000" dirty="0" err="1"/>
              <a:t>postorder</a:t>
            </a:r>
            <a:r>
              <a:rPr lang="en-US" sz="2000" dirty="0"/>
              <a:t> traversal, a node is visited after its descendants</a:t>
            </a:r>
          </a:p>
          <a:p>
            <a:pPr>
              <a:buFont typeface="Wingdings" charset="2"/>
              <a:buChar char="q"/>
            </a:pPr>
            <a:r>
              <a:rPr lang="en-US" sz="2000" dirty="0"/>
              <a:t>Application: compute space used by files in a directory and its subdirectories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5181600" y="1219199"/>
            <a:ext cx="3352800" cy="13901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Algorithm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+mn-lt"/>
              </a:rPr>
              <a:t>postOrder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sz="2000" b="1" i="1" dirty="0">
                <a:solidFill>
                  <a:srgbClr val="0000FF"/>
                </a:solidFill>
                <a:latin typeface="+mn-lt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each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 child 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w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 of 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	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postOrder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 (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w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visit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v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)</a:t>
            </a:r>
          </a:p>
        </p:txBody>
      </p:sp>
      <p:sp>
        <p:nvSpPr>
          <p:cNvPr id="6" name="AutoShape 1029"/>
          <p:cNvSpPr>
            <a:spLocks noChangeAspect="1" noChangeArrowheads="1"/>
          </p:cNvSpPr>
          <p:nvPr/>
        </p:nvSpPr>
        <p:spPr bwMode="auto">
          <a:xfrm>
            <a:off x="4314474" y="3606801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7" name="AutoShape 1030"/>
          <p:cNvSpPr>
            <a:spLocks noChangeAspect="1" noChangeArrowheads="1"/>
          </p:cNvSpPr>
          <p:nvPr/>
        </p:nvSpPr>
        <p:spPr bwMode="auto">
          <a:xfrm>
            <a:off x="1158524" y="4521201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 err="1"/>
              <a:t>homeworks</a:t>
            </a:r>
            <a:r>
              <a:rPr lang="en-US" sz="1600" dirty="0"/>
              <a:t>/</a:t>
            </a:r>
          </a:p>
        </p:txBody>
      </p:sp>
      <p:sp>
        <p:nvSpPr>
          <p:cNvPr id="8" name="AutoShape 1031"/>
          <p:cNvSpPr>
            <a:spLocks noChangeAspect="1" noChangeArrowheads="1"/>
          </p:cNvSpPr>
          <p:nvPr/>
        </p:nvSpPr>
        <p:spPr bwMode="auto">
          <a:xfrm>
            <a:off x="7454549" y="4389796"/>
            <a:ext cx="917933" cy="64698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9" name="AutoShape 1032"/>
          <p:cNvSpPr>
            <a:spLocks noChangeAspect="1" noChangeArrowheads="1"/>
          </p:cNvSpPr>
          <p:nvPr/>
        </p:nvSpPr>
        <p:spPr bwMode="auto">
          <a:xfrm>
            <a:off x="5179662" y="4521201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10" name="AutoShape 1033"/>
          <p:cNvSpPr>
            <a:spLocks noChangeAspect="1" noChangeArrowheads="1"/>
          </p:cNvSpPr>
          <p:nvPr/>
        </p:nvSpPr>
        <p:spPr bwMode="auto">
          <a:xfrm>
            <a:off x="3693762" y="5440721"/>
            <a:ext cx="1093212" cy="646986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DDR.cpp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11" name="AutoShape 1034"/>
          <p:cNvSpPr>
            <a:spLocks noChangeAspect="1" noChangeArrowheads="1"/>
          </p:cNvSpPr>
          <p:nvPr/>
        </p:nvSpPr>
        <p:spPr bwMode="auto">
          <a:xfrm>
            <a:off x="5166962" y="5440364"/>
            <a:ext cx="1208087" cy="647700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Stocks.cpp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12" name="AutoShape 1035"/>
          <p:cNvSpPr>
            <a:spLocks noChangeAspect="1" noChangeArrowheads="1"/>
          </p:cNvSpPr>
          <p:nvPr/>
        </p:nvSpPr>
        <p:spPr bwMode="auto">
          <a:xfrm>
            <a:off x="620362" y="5437189"/>
            <a:ext cx="957262" cy="654050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13" name="AutoShape 1036"/>
          <p:cNvSpPr>
            <a:spLocks noChangeAspect="1" noChangeArrowheads="1"/>
          </p:cNvSpPr>
          <p:nvPr/>
        </p:nvSpPr>
        <p:spPr bwMode="auto">
          <a:xfrm>
            <a:off x="2101499" y="5437189"/>
            <a:ext cx="1069975" cy="654050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14" name="AutoShape 1037"/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1831624" y="4000501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038"/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4673249" y="4000501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039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4672456" y="3990976"/>
            <a:ext cx="3241060" cy="3988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040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5499543" y="5169695"/>
            <a:ext cx="53498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041"/>
          <p:cNvCxnSpPr>
            <a:cxnSpLocks noChangeShapeType="1"/>
            <a:stCxn id="9" idx="2"/>
            <a:endCxn id="10" idx="0"/>
          </p:cNvCxnSpPr>
          <p:nvPr/>
        </p:nvCxnSpPr>
        <p:spPr bwMode="auto">
          <a:xfrm flipH="1">
            <a:off x="4240368" y="4905376"/>
            <a:ext cx="1522700" cy="5353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042"/>
          <p:cNvCxnSpPr>
            <a:cxnSpLocks noChangeShapeType="1"/>
            <a:stCxn id="7" idx="2"/>
          </p:cNvCxnSpPr>
          <p:nvPr/>
        </p:nvCxnSpPr>
        <p:spPr bwMode="auto">
          <a:xfrm>
            <a:off x="1831624" y="4914901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043"/>
          <p:cNvCxnSpPr>
            <a:cxnSpLocks noChangeShapeType="1"/>
            <a:stCxn id="7" idx="2"/>
          </p:cNvCxnSpPr>
          <p:nvPr/>
        </p:nvCxnSpPr>
        <p:spPr bwMode="auto">
          <a:xfrm flipH="1">
            <a:off x="1099787" y="4914901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AutoShape 1044"/>
          <p:cNvSpPr>
            <a:spLocks noChangeAspect="1" noChangeArrowheads="1"/>
          </p:cNvSpPr>
          <p:nvPr/>
        </p:nvSpPr>
        <p:spPr bwMode="auto">
          <a:xfrm>
            <a:off x="6817962" y="5438776"/>
            <a:ext cx="1152525" cy="647700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Robot.cpp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22" name="AutoShape 1045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6312343" y="4356895"/>
            <a:ext cx="533400" cy="163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 Box 1046"/>
          <p:cNvSpPr txBox="1">
            <a:spLocks noChangeArrowheads="1"/>
          </p:cNvSpPr>
          <p:nvPr/>
        </p:nvSpPr>
        <p:spPr bwMode="auto">
          <a:xfrm>
            <a:off x="3965224" y="3378201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24" name="Text Box 1047"/>
          <p:cNvSpPr txBox="1">
            <a:spLocks noChangeArrowheads="1"/>
          </p:cNvSpPr>
          <p:nvPr/>
        </p:nvSpPr>
        <p:spPr bwMode="auto">
          <a:xfrm>
            <a:off x="1633187" y="4191001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tx2"/>
                </a:solidFill>
                <a:latin typeface="+mn-lt"/>
              </a:rPr>
              <a:t>3</a:t>
            </a:r>
          </a:p>
        </p:txBody>
      </p:sp>
      <p:sp>
        <p:nvSpPr>
          <p:cNvPr id="25" name="Text Box 1048"/>
          <p:cNvSpPr txBox="1">
            <a:spLocks noChangeArrowheads="1"/>
          </p:cNvSpPr>
          <p:nvPr/>
        </p:nvSpPr>
        <p:spPr bwMode="auto">
          <a:xfrm>
            <a:off x="899762" y="5067301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1</a:t>
            </a:r>
          </a:p>
        </p:txBody>
      </p:sp>
      <p:sp>
        <p:nvSpPr>
          <p:cNvPr id="26" name="Text Box 1049"/>
          <p:cNvSpPr txBox="1">
            <a:spLocks noChangeArrowheads="1"/>
          </p:cNvSpPr>
          <p:nvPr/>
        </p:nvSpPr>
        <p:spPr bwMode="auto">
          <a:xfrm>
            <a:off x="4955824" y="4191001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tx2"/>
                </a:solidFill>
                <a:latin typeface="+mn-lt"/>
              </a:rPr>
              <a:t>7</a:t>
            </a:r>
          </a:p>
        </p:txBody>
      </p:sp>
      <p:sp>
        <p:nvSpPr>
          <p:cNvPr id="27" name="Text Box 1050"/>
          <p:cNvSpPr txBox="1">
            <a:spLocks noChangeArrowheads="1"/>
          </p:cNvSpPr>
          <p:nvPr/>
        </p:nvSpPr>
        <p:spPr bwMode="auto">
          <a:xfrm>
            <a:off x="2499962" y="5067301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2</a:t>
            </a:r>
          </a:p>
        </p:txBody>
      </p:sp>
      <p:sp>
        <p:nvSpPr>
          <p:cNvPr id="28" name="Text Box 1051"/>
          <p:cNvSpPr txBox="1">
            <a:spLocks noChangeArrowheads="1"/>
          </p:cNvSpPr>
          <p:nvPr/>
        </p:nvSpPr>
        <p:spPr bwMode="auto">
          <a:xfrm>
            <a:off x="3804887" y="5054601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29" name="Text Box 1052"/>
          <p:cNvSpPr txBox="1">
            <a:spLocks noChangeArrowheads="1"/>
          </p:cNvSpPr>
          <p:nvPr/>
        </p:nvSpPr>
        <p:spPr bwMode="auto">
          <a:xfrm>
            <a:off x="5405087" y="5054601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5</a:t>
            </a:r>
          </a:p>
        </p:txBody>
      </p:sp>
      <p:sp>
        <p:nvSpPr>
          <p:cNvPr id="30" name="Text Box 1053"/>
          <p:cNvSpPr txBox="1">
            <a:spLocks noChangeArrowheads="1"/>
          </p:cNvSpPr>
          <p:nvPr/>
        </p:nvSpPr>
        <p:spPr bwMode="auto">
          <a:xfrm>
            <a:off x="7260874" y="5054601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31" name="Text Box 1054"/>
          <p:cNvSpPr txBox="1">
            <a:spLocks noChangeArrowheads="1"/>
          </p:cNvSpPr>
          <p:nvPr/>
        </p:nvSpPr>
        <p:spPr bwMode="auto">
          <a:xfrm>
            <a:off x="7805387" y="3987801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8</a:t>
            </a:r>
          </a:p>
        </p:txBody>
      </p:sp>
      <p:sp>
        <p:nvSpPr>
          <p:cNvPr id="32" name="Date Placeholder 29"/>
          <p:cNvSpPr>
            <a:spLocks noGrp="1"/>
          </p:cNvSpPr>
          <p:nvPr>
            <p:ph type="dt" sz="quarter" idx="10"/>
          </p:nvPr>
        </p:nvSpPr>
        <p:spPr>
          <a:xfrm>
            <a:off x="273757" y="6202892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+mn-lt"/>
              </a:rPr>
              <a:t>© 2010 Goodrich, </a:t>
            </a:r>
            <a:r>
              <a:rPr lang="en-US" altLang="en-US" sz="1200" dirty="0" err="1">
                <a:latin typeface="+mn-lt"/>
              </a:rPr>
              <a:t>Tamassia</a:t>
            </a:r>
            <a:endParaRPr lang="en-US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574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Evaluate Arithmetic Expressions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23336" y="1233314"/>
            <a:ext cx="3733800" cy="2362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/>
              <a:t>Specialization of a </a:t>
            </a:r>
            <a:r>
              <a:rPr lang="en-US" sz="2000" dirty="0" err="1"/>
              <a:t>postorder</a:t>
            </a:r>
            <a:r>
              <a:rPr lang="en-US" sz="2000" dirty="0"/>
              <a:t> traversal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/>
              <a:t>recursive method returning the value of a </a:t>
            </a:r>
            <a:r>
              <a:rPr lang="en-US" sz="1800" dirty="0" err="1"/>
              <a:t>subtree</a:t>
            </a:r>
            <a:endParaRPr lang="en-US" sz="1800" dirty="0"/>
          </a:p>
          <a:p>
            <a:pPr lvl="1">
              <a:buClrTx/>
              <a:buFont typeface="Wingdings" charset="2"/>
              <a:buChar char="§"/>
            </a:pPr>
            <a:r>
              <a:rPr lang="en-US" sz="1800" dirty="0"/>
              <a:t>when visiting an internal node, combine the values of the </a:t>
            </a:r>
            <a:r>
              <a:rPr lang="en-US" sz="1800" dirty="0" err="1"/>
              <a:t>subtrees</a:t>
            </a:r>
            <a:endParaRPr lang="en-US" sz="1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43425" y="1233314"/>
            <a:ext cx="4191000" cy="2738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Algorithm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+mn-lt"/>
              </a:rPr>
              <a:t>evalExpr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sz="2000" b="1" i="1" dirty="0">
                <a:solidFill>
                  <a:srgbClr val="0000FF"/>
                </a:solidFill>
                <a:latin typeface="+mn-lt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v.isExternal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v.element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+mn-lt"/>
              </a:rPr>
              <a:t>	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x</a:t>
            </a:r>
            <a:r>
              <a:rPr lang="en-US" sz="2000" b="1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n-lt"/>
                <a:sym typeface="Symbol" charset="0"/>
              </a:rPr>
              <a:t></a:t>
            </a:r>
            <a:r>
              <a:rPr lang="en-US" sz="2000" b="1" i="1" dirty="0">
                <a:solidFill>
                  <a:srgbClr val="008000"/>
                </a:solidFill>
                <a:latin typeface="+mn-lt"/>
                <a:sym typeface="Symbol" charset="0"/>
              </a:rPr>
              <a:t> 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evalExpr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v.left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+mn-lt"/>
              </a:rPr>
              <a:t>	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y</a:t>
            </a:r>
            <a:r>
              <a:rPr lang="en-US" sz="2000" b="1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n-lt"/>
                <a:sym typeface="Symbol" charset="0"/>
              </a:rPr>
              <a:t></a:t>
            </a:r>
            <a:r>
              <a:rPr lang="en-US" sz="2000" b="1" i="1" dirty="0">
                <a:solidFill>
                  <a:srgbClr val="008000"/>
                </a:solidFill>
                <a:latin typeface="+mn-lt"/>
                <a:sym typeface="Symbol" charset="0"/>
              </a:rPr>
              <a:t> 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evalExpr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2000" b="1" i="1" dirty="0" err="1">
                <a:solidFill>
                  <a:srgbClr val="008000"/>
                </a:solidFill>
                <a:latin typeface="+mn-lt"/>
              </a:rPr>
              <a:t>v.right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+mn-lt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+mn-lt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+mn-lt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+mn-lt"/>
                <a:sym typeface="Symbol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operator stored at 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+mn-lt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y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dirty="0">
                  <a:latin typeface="Symbol" charset="0"/>
                  <a:sym typeface="Symbol" charset="0"/>
                </a:rPr>
                <a:t></a:t>
              </a:r>
              <a:endParaRPr lang="en-US" dirty="0">
                <a:latin typeface="Symbol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" name="AutoShape 15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5" idx="0"/>
              <a:endCxn id="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8"/>
            <p:cNvCxnSpPr>
              <a:cxnSpLocks noChangeShapeType="1"/>
              <a:stCxn id="14" idx="0"/>
              <a:endCxn id="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9"/>
            <p:cNvCxnSpPr>
              <a:cxnSpLocks noChangeShapeType="1"/>
              <a:stCxn id="13" idx="0"/>
              <a:endCxn id="1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20"/>
            <p:cNvCxnSpPr>
              <a:cxnSpLocks noChangeShapeType="1"/>
              <a:stCxn id="12" idx="0"/>
              <a:endCxn id="1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22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961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Tour Traversal Technique</a:t>
            </a: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30590" y="906817"/>
            <a:ext cx="7924800" cy="25080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1800" dirty="0"/>
              <a:t>Generic traversal of a binary tree</a:t>
            </a:r>
          </a:p>
          <a:p>
            <a:pPr>
              <a:buFont typeface="Wingdings" charset="2"/>
              <a:buChar char="q"/>
            </a:pPr>
            <a:r>
              <a:rPr lang="en-US" sz="1800" dirty="0"/>
              <a:t>Includes as special cases the preorder, </a:t>
            </a:r>
            <a:r>
              <a:rPr lang="en-US" sz="1800" dirty="0" err="1"/>
              <a:t>postorder</a:t>
            </a:r>
            <a:r>
              <a:rPr lang="en-US" sz="1800" dirty="0"/>
              <a:t> and </a:t>
            </a:r>
            <a:r>
              <a:rPr lang="en-US" sz="1800" dirty="0" err="1"/>
              <a:t>inorder</a:t>
            </a:r>
            <a:r>
              <a:rPr lang="en-US" sz="1800" dirty="0"/>
              <a:t> traversals</a:t>
            </a:r>
          </a:p>
          <a:p>
            <a:pPr>
              <a:buFont typeface="Wingdings" charset="2"/>
              <a:buChar char="q"/>
            </a:pPr>
            <a:r>
              <a:rPr lang="en-US" sz="1800" dirty="0"/>
              <a:t>Walk around the tree and visit each node three times: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/>
              <a:t>preorder: visit on the left side 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 err="1"/>
              <a:t>inorder</a:t>
            </a:r>
            <a:r>
              <a:rPr lang="en-US" sz="1800" dirty="0"/>
              <a:t>: visit from below (between the children)</a:t>
            </a:r>
          </a:p>
          <a:p>
            <a:pPr lvl="1">
              <a:buClrTx/>
              <a:buFont typeface="Wingdings" charset="2"/>
              <a:buChar char="§"/>
            </a:pPr>
            <a:r>
              <a:rPr lang="en-US" sz="1800" dirty="0" err="1"/>
              <a:t>postorder</a:t>
            </a:r>
            <a:r>
              <a:rPr lang="en-US" sz="1800" dirty="0"/>
              <a:t>: visit on the right side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818069" y="3889902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dirty="0"/>
              <a:t>+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903919" y="4499502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ym typeface="Symbol" charset="0"/>
              </a:rPr>
              <a:t>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732219" y="5109102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/>
              <a:t>-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103444" y="5109102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189294" y="5794902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275144" y="5794902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360994" y="5109102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446844" y="5109102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13" name="AutoShape 15"/>
          <p:cNvCxnSpPr>
            <a:cxnSpLocks noChangeShapeType="1"/>
            <a:stCxn id="6" idx="1"/>
            <a:endCxn id="5" idx="5"/>
          </p:cNvCxnSpPr>
          <p:nvPr/>
        </p:nvCxnSpPr>
        <p:spPr bwMode="auto">
          <a:xfrm flipH="1" flipV="1">
            <a:off x="5143506" y="4224864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6"/>
          <p:cNvCxnSpPr>
            <a:cxnSpLocks noChangeShapeType="1"/>
            <a:stCxn id="12" idx="0"/>
            <a:endCxn id="6" idx="5"/>
          </p:cNvCxnSpPr>
          <p:nvPr/>
        </p:nvCxnSpPr>
        <p:spPr bwMode="auto">
          <a:xfrm flipH="1" flipV="1">
            <a:off x="6229356" y="4834464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7"/>
          <p:cNvCxnSpPr>
            <a:cxnSpLocks noChangeShapeType="1"/>
            <a:stCxn id="11" idx="0"/>
            <a:endCxn id="6" idx="3"/>
          </p:cNvCxnSpPr>
          <p:nvPr/>
        </p:nvCxnSpPr>
        <p:spPr bwMode="auto">
          <a:xfrm flipV="1">
            <a:off x="5551494" y="4834464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8"/>
          <p:cNvCxnSpPr>
            <a:cxnSpLocks noChangeShapeType="1"/>
            <a:stCxn id="10" idx="0"/>
            <a:endCxn id="7" idx="5"/>
          </p:cNvCxnSpPr>
          <p:nvPr/>
        </p:nvCxnSpPr>
        <p:spPr bwMode="auto">
          <a:xfrm flipH="1" flipV="1">
            <a:off x="4057656" y="5444064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9"/>
          <p:cNvCxnSpPr>
            <a:cxnSpLocks noChangeShapeType="1"/>
            <a:stCxn id="9" idx="0"/>
            <a:endCxn id="7" idx="3"/>
          </p:cNvCxnSpPr>
          <p:nvPr/>
        </p:nvCxnSpPr>
        <p:spPr bwMode="auto">
          <a:xfrm flipV="1">
            <a:off x="3379794" y="5444064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Freeform 23"/>
          <p:cNvSpPr>
            <a:spLocks/>
          </p:cNvSpPr>
          <p:nvPr/>
        </p:nvSpPr>
        <p:spPr bwMode="auto">
          <a:xfrm>
            <a:off x="1838331" y="3661302"/>
            <a:ext cx="5246688" cy="2790825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2286006" y="4529664"/>
            <a:ext cx="33603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+mn-lt"/>
              </a:rPr>
              <a:t>L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681294" y="4848752"/>
            <a:ext cx="33378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+mn-lt"/>
              </a:rPr>
              <a:t>B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3048006" y="4529664"/>
            <a:ext cx="35137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+mn-lt"/>
              </a:rPr>
              <a:t>R</a:t>
            </a:r>
          </a:p>
        </p:txBody>
      </p:sp>
      <p:cxnSp>
        <p:nvCxnSpPr>
          <p:cNvPr id="22" name="AutoShape 14"/>
          <p:cNvCxnSpPr>
            <a:cxnSpLocks noChangeShapeType="1"/>
            <a:stCxn id="5" idx="3"/>
            <a:endCxn id="25" idx="7"/>
          </p:cNvCxnSpPr>
          <p:nvPr/>
        </p:nvCxnSpPr>
        <p:spPr bwMode="auto">
          <a:xfrm flipH="1">
            <a:off x="2971806" y="4224864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0"/>
          <p:cNvCxnSpPr>
            <a:cxnSpLocks noChangeShapeType="1"/>
            <a:stCxn id="8" idx="0"/>
            <a:endCxn id="25" idx="3"/>
          </p:cNvCxnSpPr>
          <p:nvPr/>
        </p:nvCxnSpPr>
        <p:spPr bwMode="auto">
          <a:xfrm flipV="1">
            <a:off x="2293944" y="4834464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7" idx="1"/>
            <a:endCxn id="25" idx="5"/>
          </p:cNvCxnSpPr>
          <p:nvPr/>
        </p:nvCxnSpPr>
        <p:spPr bwMode="auto">
          <a:xfrm flipH="1" flipV="1">
            <a:off x="2971806" y="4834464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2646369" y="4499502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ym typeface="Symbol" charset="0"/>
              </a:rPr>
              <a:t>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Euler Tour Traversal Technique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929" y="4188726"/>
            <a:ext cx="23283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preorder</a:t>
            </a:r>
            <a:r>
              <a:rPr lang="en-US" dirty="0"/>
              <a:t>(node):</a:t>
            </a:r>
          </a:p>
          <a:p>
            <a:r>
              <a:rPr lang="en-US" dirty="0"/>
              <a:t>if node == NULL</a:t>
            </a:r>
          </a:p>
          <a:p>
            <a:r>
              <a:rPr lang="en-US" dirty="0"/>
              <a:t>     return</a:t>
            </a:r>
          </a:p>
          <a:p>
            <a:r>
              <a:rPr lang="en-US" dirty="0">
                <a:solidFill>
                  <a:srgbClr val="0000FF"/>
                </a:solidFill>
              </a:rPr>
              <a:t>visit(node)</a:t>
            </a:r>
          </a:p>
          <a:p>
            <a:r>
              <a:rPr lang="en-US" b="1" i="1" dirty="0"/>
              <a:t>preorder</a:t>
            </a:r>
            <a:r>
              <a:rPr lang="en-US" dirty="0"/>
              <a:t>(node-&gt;left)</a:t>
            </a:r>
          </a:p>
          <a:p>
            <a:r>
              <a:rPr lang="en-US" b="1" i="1" dirty="0"/>
              <a:t>preorder</a:t>
            </a:r>
            <a:r>
              <a:rPr lang="en-US" dirty="0"/>
              <a:t>(node-&gt;right)</a:t>
            </a:r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4916846" y="132397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dirty="0"/>
              <a:t>+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6002696" y="193357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ym typeface="Symbol" charset="0"/>
              </a:rPr>
              <a:t></a:t>
            </a: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3830996" y="254317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/>
              <a:t>-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202221" y="254317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288071" y="322897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4373921" y="322897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5459771" y="254317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6545621" y="254317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36" name="AutoShape 15"/>
          <p:cNvCxnSpPr>
            <a:cxnSpLocks noChangeShapeType="1"/>
            <a:stCxn id="29" idx="1"/>
            <a:endCxn id="28" idx="5"/>
          </p:cNvCxnSpPr>
          <p:nvPr/>
        </p:nvCxnSpPr>
        <p:spPr bwMode="auto">
          <a:xfrm flipH="1" flipV="1">
            <a:off x="5242283" y="1658937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6"/>
          <p:cNvCxnSpPr>
            <a:cxnSpLocks noChangeShapeType="1"/>
            <a:stCxn id="35" idx="0"/>
            <a:endCxn id="29" idx="5"/>
          </p:cNvCxnSpPr>
          <p:nvPr/>
        </p:nvCxnSpPr>
        <p:spPr bwMode="auto">
          <a:xfrm flipH="1" flipV="1">
            <a:off x="6328133" y="2268537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7"/>
          <p:cNvCxnSpPr>
            <a:cxnSpLocks noChangeShapeType="1"/>
            <a:stCxn id="34" idx="0"/>
            <a:endCxn id="29" idx="3"/>
          </p:cNvCxnSpPr>
          <p:nvPr/>
        </p:nvCxnSpPr>
        <p:spPr bwMode="auto">
          <a:xfrm flipV="1">
            <a:off x="5650271" y="2268537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8"/>
          <p:cNvCxnSpPr>
            <a:cxnSpLocks noChangeShapeType="1"/>
            <a:stCxn id="33" idx="0"/>
            <a:endCxn id="30" idx="5"/>
          </p:cNvCxnSpPr>
          <p:nvPr/>
        </p:nvCxnSpPr>
        <p:spPr bwMode="auto">
          <a:xfrm flipH="1" flipV="1">
            <a:off x="4156433" y="2878137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9"/>
          <p:cNvCxnSpPr>
            <a:cxnSpLocks noChangeShapeType="1"/>
            <a:stCxn id="32" idx="0"/>
            <a:endCxn id="30" idx="3"/>
          </p:cNvCxnSpPr>
          <p:nvPr/>
        </p:nvCxnSpPr>
        <p:spPr bwMode="auto">
          <a:xfrm flipV="1">
            <a:off x="3478571" y="2878137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Freeform 23"/>
          <p:cNvSpPr>
            <a:spLocks/>
          </p:cNvSpPr>
          <p:nvPr/>
        </p:nvSpPr>
        <p:spPr bwMode="auto">
          <a:xfrm>
            <a:off x="1937108" y="1095375"/>
            <a:ext cx="5246688" cy="2790825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2384783" y="1963737"/>
            <a:ext cx="33603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FF"/>
                </a:solidFill>
                <a:latin typeface="+mn-lt"/>
              </a:rPr>
              <a:t>L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2780071" y="2282825"/>
            <a:ext cx="33378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FF"/>
                </a:solidFill>
                <a:latin typeface="+mn-lt"/>
              </a:rPr>
              <a:t>B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3146783" y="1963737"/>
            <a:ext cx="35137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FF"/>
                </a:solidFill>
                <a:latin typeface="+mn-lt"/>
              </a:rPr>
              <a:t>R</a:t>
            </a:r>
          </a:p>
        </p:txBody>
      </p:sp>
      <p:cxnSp>
        <p:nvCxnSpPr>
          <p:cNvPr id="45" name="AutoShape 14"/>
          <p:cNvCxnSpPr>
            <a:cxnSpLocks noChangeShapeType="1"/>
            <a:stCxn id="28" idx="3"/>
            <a:endCxn id="48" idx="7"/>
          </p:cNvCxnSpPr>
          <p:nvPr/>
        </p:nvCxnSpPr>
        <p:spPr bwMode="auto">
          <a:xfrm flipH="1">
            <a:off x="3070583" y="1658937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0"/>
          <p:cNvCxnSpPr>
            <a:cxnSpLocks noChangeShapeType="1"/>
            <a:stCxn id="31" idx="0"/>
            <a:endCxn id="48" idx="3"/>
          </p:cNvCxnSpPr>
          <p:nvPr/>
        </p:nvCxnSpPr>
        <p:spPr bwMode="auto">
          <a:xfrm flipV="1">
            <a:off x="2392721" y="2268537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21"/>
          <p:cNvCxnSpPr>
            <a:cxnSpLocks noChangeShapeType="1"/>
            <a:stCxn id="30" idx="1"/>
            <a:endCxn id="48" idx="5"/>
          </p:cNvCxnSpPr>
          <p:nvPr/>
        </p:nvCxnSpPr>
        <p:spPr bwMode="auto">
          <a:xfrm flipH="1" flipV="1">
            <a:off x="3070583" y="2268537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2745146" y="193357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ym typeface="Symbol" charset="0"/>
              </a:rPr>
              <a:t></a:t>
            </a: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22030" y="4188726"/>
            <a:ext cx="231439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inorder</a:t>
            </a:r>
            <a:r>
              <a:rPr lang="en-US" dirty="0"/>
              <a:t>(node):</a:t>
            </a:r>
          </a:p>
          <a:p>
            <a:r>
              <a:rPr lang="en-US" dirty="0"/>
              <a:t>if node == NULL</a:t>
            </a:r>
          </a:p>
          <a:p>
            <a:r>
              <a:rPr lang="en-US" dirty="0"/>
              <a:t>return</a:t>
            </a:r>
          </a:p>
          <a:p>
            <a:r>
              <a:rPr lang="en-US" b="1" i="1" dirty="0" err="1"/>
              <a:t>inorder</a:t>
            </a:r>
            <a:r>
              <a:rPr lang="en-US" dirty="0"/>
              <a:t>(node-&gt;left)</a:t>
            </a:r>
          </a:p>
          <a:p>
            <a:r>
              <a:rPr lang="en-US" dirty="0">
                <a:solidFill>
                  <a:srgbClr val="0000FF"/>
                </a:solidFill>
              </a:rPr>
              <a:t>visit(node)</a:t>
            </a:r>
          </a:p>
          <a:p>
            <a:r>
              <a:rPr lang="en-US" b="1" i="1" dirty="0" err="1"/>
              <a:t>inorder</a:t>
            </a:r>
            <a:r>
              <a:rPr lang="en-US" dirty="0"/>
              <a:t>(node-&gt;right)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960191" y="4188726"/>
            <a:ext cx="246892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postorder</a:t>
            </a:r>
            <a:r>
              <a:rPr lang="en-US" dirty="0"/>
              <a:t>(node):</a:t>
            </a:r>
          </a:p>
          <a:p>
            <a:r>
              <a:rPr lang="en-US" dirty="0"/>
              <a:t>if node == NULL</a:t>
            </a:r>
          </a:p>
          <a:p>
            <a:r>
              <a:rPr lang="en-US" dirty="0"/>
              <a:t>return</a:t>
            </a:r>
          </a:p>
          <a:p>
            <a:r>
              <a:rPr lang="en-US" b="1" i="1" dirty="0" err="1"/>
              <a:t>postorder</a:t>
            </a:r>
            <a:r>
              <a:rPr lang="en-US" dirty="0"/>
              <a:t>(node-&gt;left)</a:t>
            </a:r>
          </a:p>
          <a:p>
            <a:r>
              <a:rPr lang="en-US" b="1" i="1" dirty="0" err="1"/>
              <a:t>postorder</a:t>
            </a:r>
            <a:r>
              <a:rPr lang="en-US" dirty="0"/>
              <a:t>(node-&gt;right)</a:t>
            </a:r>
          </a:p>
          <a:p>
            <a:r>
              <a:rPr lang="en-US" dirty="0">
                <a:solidFill>
                  <a:srgbClr val="0000FF"/>
                </a:solidFill>
              </a:rPr>
              <a:t>visit(node)</a:t>
            </a:r>
          </a:p>
        </p:txBody>
      </p:sp>
    </p:spTree>
    <p:extLst>
      <p:ext uri="{BB962C8B-B14F-4D97-AF65-F5344CB8AC3E}">
        <p14:creationId xmlns:p14="http://schemas.microsoft.com/office/powerpoint/2010/main" val="245658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0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773895" y="3577339"/>
            <a:ext cx="5840413" cy="2568575"/>
            <a:chOff x="318561" y="3869262"/>
            <a:chExt cx="5840413" cy="2568575"/>
          </a:xfrm>
        </p:grpSpPr>
        <p:sp>
          <p:nvSpPr>
            <p:cNvPr id="24" name="AutoShape 5"/>
            <p:cNvSpPr>
              <a:spLocks noChangeAspect="1" noChangeArrowheads="1"/>
            </p:cNvSpPr>
            <p:nvPr/>
          </p:nvSpPr>
          <p:spPr bwMode="auto">
            <a:xfrm>
              <a:off x="3517374" y="4097862"/>
              <a:ext cx="1865312" cy="384175"/>
            </a:xfrm>
            <a:prstGeom prst="roundRect">
              <a:avLst>
                <a:gd name="adj" fmla="val 16667"/>
              </a:avLst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Make Money Fast!</a:t>
              </a:r>
            </a:p>
          </p:txBody>
        </p:sp>
        <p:sp>
          <p:nvSpPr>
            <p:cNvPr id="25" name="AutoShape 6"/>
            <p:cNvSpPr>
              <a:spLocks noChangeAspect="1" noChangeArrowheads="1"/>
            </p:cNvSpPr>
            <p:nvPr/>
          </p:nvSpPr>
          <p:spPr bwMode="auto">
            <a:xfrm>
              <a:off x="863074" y="5012262"/>
              <a:ext cx="1493837" cy="384175"/>
            </a:xfrm>
            <a:prstGeom prst="roundRect">
              <a:avLst>
                <a:gd name="adj" fmla="val 16667"/>
              </a:avLst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 Motivations</a:t>
              </a:r>
            </a:p>
          </p:txBody>
        </p:sp>
        <p:sp>
          <p:nvSpPr>
            <p:cNvPr id="26" name="AutoShape 8"/>
            <p:cNvSpPr>
              <a:spLocks noChangeAspect="1" noChangeArrowheads="1"/>
            </p:cNvSpPr>
            <p:nvPr/>
          </p:nvSpPr>
          <p:spPr bwMode="auto">
            <a:xfrm>
              <a:off x="4925486" y="5012262"/>
              <a:ext cx="1233488" cy="384175"/>
            </a:xfrm>
            <a:prstGeom prst="roundRect">
              <a:avLst>
                <a:gd name="adj" fmla="val 16667"/>
              </a:avLst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 Methods</a:t>
              </a:r>
            </a:p>
          </p:txBody>
        </p:sp>
        <p:sp>
          <p:nvSpPr>
            <p:cNvPr id="27" name="AutoShape 9"/>
            <p:cNvSpPr>
              <a:spLocks noChangeAspect="1" noChangeArrowheads="1"/>
            </p:cNvSpPr>
            <p:nvPr/>
          </p:nvSpPr>
          <p:spPr bwMode="auto">
            <a:xfrm>
              <a:off x="3442761" y="5787319"/>
              <a:ext cx="1043922" cy="646986"/>
            </a:xfrm>
            <a:prstGeom prst="roundRect">
              <a:avLst>
                <a:gd name="adj" fmla="val 16667"/>
              </a:avLst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2.1 Stock</a:t>
              </a:r>
              <a:br>
                <a:rPr lang="en-US" sz="1600"/>
              </a:br>
              <a:r>
                <a:rPr lang="en-US" sz="1600"/>
                <a:t>Fraud</a:t>
              </a:r>
            </a:p>
          </p:txBody>
        </p:sp>
        <p:sp>
          <p:nvSpPr>
            <p:cNvPr id="28" name="AutoShape 10"/>
            <p:cNvSpPr>
              <a:spLocks noChangeAspect="1" noChangeArrowheads="1"/>
            </p:cNvSpPr>
            <p:nvPr/>
          </p:nvSpPr>
          <p:spPr bwMode="auto">
            <a:xfrm>
              <a:off x="5008036" y="5783787"/>
              <a:ext cx="1077913" cy="654050"/>
            </a:xfrm>
            <a:prstGeom prst="roundRect">
              <a:avLst>
                <a:gd name="adj" fmla="val 16667"/>
              </a:avLst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2.2 Ponzi</a:t>
              </a:r>
              <a:br>
                <a:rPr lang="en-US" sz="1600"/>
              </a:br>
              <a:r>
                <a:rPr lang="en-US" sz="1600"/>
                <a:t>Scheme</a:t>
              </a:r>
            </a:p>
          </p:txBody>
        </p:sp>
        <p:sp>
          <p:nvSpPr>
            <p:cNvPr id="29" name="AutoShape 11"/>
            <p:cNvSpPr>
              <a:spLocks noChangeAspect="1" noChangeArrowheads="1"/>
            </p:cNvSpPr>
            <p:nvPr/>
          </p:nvSpPr>
          <p:spPr bwMode="auto">
            <a:xfrm>
              <a:off x="318561" y="5918725"/>
              <a:ext cx="1119188" cy="384175"/>
            </a:xfrm>
            <a:prstGeom prst="roundRect">
              <a:avLst>
                <a:gd name="adj" fmla="val 16667"/>
              </a:avLst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1.1 Greed</a:t>
              </a:r>
            </a:p>
          </p:txBody>
        </p:sp>
        <p:sp>
          <p:nvSpPr>
            <p:cNvPr id="30" name="AutoShape 12"/>
            <p:cNvSpPr>
              <a:spLocks noChangeAspect="1" noChangeArrowheads="1"/>
            </p:cNvSpPr>
            <p:nvPr/>
          </p:nvSpPr>
          <p:spPr bwMode="auto">
            <a:xfrm>
              <a:off x="1823511" y="5918725"/>
              <a:ext cx="1184275" cy="384175"/>
            </a:xfrm>
            <a:prstGeom prst="roundRect">
              <a:avLst>
                <a:gd name="adj" fmla="val 16667"/>
              </a:avLst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1.2 Avidity</a:t>
              </a:r>
            </a:p>
          </p:txBody>
        </p:sp>
        <p:cxnSp>
          <p:nvCxnSpPr>
            <p:cNvPr id="31" name="AutoShape 13"/>
            <p:cNvCxnSpPr>
              <a:cxnSpLocks noChangeShapeType="1"/>
              <a:stCxn id="24" idx="2"/>
              <a:endCxn id="25" idx="0"/>
            </p:cNvCxnSpPr>
            <p:nvPr/>
          </p:nvCxnSpPr>
          <p:spPr bwMode="auto">
            <a:xfrm flipH="1">
              <a:off x="1610786" y="4491562"/>
              <a:ext cx="2840038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4"/>
            <p:cNvCxnSpPr>
              <a:cxnSpLocks noChangeShapeType="1"/>
              <a:stCxn id="24" idx="2"/>
              <a:endCxn id="26" idx="0"/>
            </p:cNvCxnSpPr>
            <p:nvPr/>
          </p:nvCxnSpPr>
          <p:spPr bwMode="auto">
            <a:xfrm>
              <a:off x="4450824" y="4491562"/>
              <a:ext cx="1092200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6"/>
            <p:cNvCxnSpPr>
              <a:cxnSpLocks noChangeShapeType="1"/>
              <a:stCxn id="26" idx="2"/>
              <a:endCxn id="28" idx="0"/>
            </p:cNvCxnSpPr>
            <p:nvPr/>
          </p:nvCxnSpPr>
          <p:spPr bwMode="auto">
            <a:xfrm>
              <a:off x="5543024" y="5405962"/>
              <a:ext cx="4762" cy="368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7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 flipH="1">
              <a:off x="3964722" y="5396437"/>
              <a:ext cx="1577508" cy="3908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8"/>
            <p:cNvCxnSpPr>
              <a:cxnSpLocks noChangeShapeType="1"/>
              <a:stCxn id="25" idx="2"/>
              <a:endCxn id="30" idx="0"/>
            </p:cNvCxnSpPr>
            <p:nvPr/>
          </p:nvCxnSpPr>
          <p:spPr bwMode="auto">
            <a:xfrm>
              <a:off x="1610786" y="5405962"/>
              <a:ext cx="804863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9"/>
            <p:cNvCxnSpPr>
              <a:cxnSpLocks noChangeShapeType="1"/>
              <a:stCxn id="25" idx="2"/>
              <a:endCxn id="29" idx="0"/>
            </p:cNvCxnSpPr>
            <p:nvPr/>
          </p:nvCxnSpPr>
          <p:spPr bwMode="auto">
            <a:xfrm flipH="1">
              <a:off x="878949" y="5405962"/>
              <a:ext cx="731837" cy="503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3137961" y="386926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1415524" y="468206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2</a:t>
              </a:r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682099" y="555836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3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4692124" y="468206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5</a:t>
              </a:r>
            </a:p>
          </p:txBody>
        </p:sp>
        <p:sp>
          <p:nvSpPr>
            <p:cNvPr id="41" name="Text Box 33"/>
            <p:cNvSpPr txBox="1">
              <a:spLocks noChangeArrowheads="1"/>
            </p:cNvSpPr>
            <p:nvPr/>
          </p:nvSpPr>
          <p:spPr bwMode="auto">
            <a:xfrm>
              <a:off x="2282299" y="555836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4</a:t>
              </a:r>
            </a:p>
          </p:txBody>
        </p:sp>
        <p:sp>
          <p:nvSpPr>
            <p:cNvPr id="42" name="Text Box 34"/>
            <p:cNvSpPr txBox="1">
              <a:spLocks noChangeArrowheads="1"/>
            </p:cNvSpPr>
            <p:nvPr/>
          </p:nvSpPr>
          <p:spPr bwMode="auto">
            <a:xfrm>
              <a:off x="3587224" y="542501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6</a:t>
              </a:r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5187424" y="542501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7</a:t>
              </a:r>
            </a:p>
          </p:txBody>
        </p:sp>
      </p:grp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3314089" y="125782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dirty="0"/>
              <a:t>+</a:t>
            </a: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>
            <a:off x="4399939" y="186742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ym typeface="Symbol" charset="0"/>
              </a:rPr>
              <a:t>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2228239" y="247702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/>
              <a:t>-</a:t>
            </a: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599464" y="24770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1685314" y="31628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771164" y="31628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3857014" y="24770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4942864" y="24770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53" name="AutoShape 15"/>
          <p:cNvCxnSpPr>
            <a:cxnSpLocks noChangeShapeType="1"/>
            <a:stCxn id="46" idx="1"/>
            <a:endCxn id="45" idx="5"/>
          </p:cNvCxnSpPr>
          <p:nvPr/>
        </p:nvCxnSpPr>
        <p:spPr bwMode="auto">
          <a:xfrm flipH="1" flipV="1">
            <a:off x="3639526" y="1592787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6"/>
          <p:cNvCxnSpPr>
            <a:cxnSpLocks noChangeShapeType="1"/>
            <a:stCxn id="52" idx="0"/>
            <a:endCxn id="46" idx="5"/>
          </p:cNvCxnSpPr>
          <p:nvPr/>
        </p:nvCxnSpPr>
        <p:spPr bwMode="auto">
          <a:xfrm flipH="1" flipV="1">
            <a:off x="4725376" y="2202387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7"/>
          <p:cNvCxnSpPr>
            <a:cxnSpLocks noChangeShapeType="1"/>
            <a:stCxn id="51" idx="0"/>
            <a:endCxn id="46" idx="3"/>
          </p:cNvCxnSpPr>
          <p:nvPr/>
        </p:nvCxnSpPr>
        <p:spPr bwMode="auto">
          <a:xfrm flipV="1">
            <a:off x="4047514" y="2202387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8"/>
          <p:cNvCxnSpPr>
            <a:cxnSpLocks noChangeShapeType="1"/>
            <a:stCxn id="50" idx="0"/>
            <a:endCxn id="47" idx="5"/>
          </p:cNvCxnSpPr>
          <p:nvPr/>
        </p:nvCxnSpPr>
        <p:spPr bwMode="auto">
          <a:xfrm flipH="1" flipV="1">
            <a:off x="2553676" y="2811987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9"/>
          <p:cNvCxnSpPr>
            <a:cxnSpLocks noChangeShapeType="1"/>
            <a:stCxn id="49" idx="0"/>
            <a:endCxn id="47" idx="3"/>
          </p:cNvCxnSpPr>
          <p:nvPr/>
        </p:nvCxnSpPr>
        <p:spPr bwMode="auto">
          <a:xfrm flipV="1">
            <a:off x="1875814" y="2811987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" name="Freeform 23"/>
          <p:cNvSpPr>
            <a:spLocks/>
          </p:cNvSpPr>
          <p:nvPr/>
        </p:nvSpPr>
        <p:spPr bwMode="auto">
          <a:xfrm>
            <a:off x="334351" y="1029225"/>
            <a:ext cx="5246688" cy="2790825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782026" y="1897587"/>
            <a:ext cx="33603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FF"/>
                </a:solidFill>
                <a:latin typeface="+mn-lt"/>
              </a:rPr>
              <a:t>L</a:t>
            </a: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1177314" y="2216675"/>
            <a:ext cx="33378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FF"/>
                </a:solidFill>
                <a:latin typeface="+mn-lt"/>
              </a:rPr>
              <a:t>B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1544026" y="1897587"/>
            <a:ext cx="35137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FF"/>
                </a:solidFill>
                <a:latin typeface="+mn-lt"/>
              </a:rPr>
              <a:t>R</a:t>
            </a:r>
          </a:p>
        </p:txBody>
      </p:sp>
      <p:cxnSp>
        <p:nvCxnSpPr>
          <p:cNvPr id="62" name="AutoShape 14"/>
          <p:cNvCxnSpPr>
            <a:cxnSpLocks noChangeShapeType="1"/>
            <a:stCxn id="45" idx="3"/>
            <a:endCxn id="65" idx="7"/>
          </p:cNvCxnSpPr>
          <p:nvPr/>
        </p:nvCxnSpPr>
        <p:spPr bwMode="auto">
          <a:xfrm flipH="1">
            <a:off x="1467826" y="1592787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20"/>
          <p:cNvCxnSpPr>
            <a:cxnSpLocks noChangeShapeType="1"/>
            <a:stCxn id="48" idx="0"/>
            <a:endCxn id="65" idx="3"/>
          </p:cNvCxnSpPr>
          <p:nvPr/>
        </p:nvCxnSpPr>
        <p:spPr bwMode="auto">
          <a:xfrm flipV="1">
            <a:off x="789964" y="2202387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21"/>
          <p:cNvCxnSpPr>
            <a:cxnSpLocks noChangeShapeType="1"/>
            <a:stCxn id="47" idx="1"/>
            <a:endCxn id="65" idx="5"/>
          </p:cNvCxnSpPr>
          <p:nvPr/>
        </p:nvCxnSpPr>
        <p:spPr bwMode="auto">
          <a:xfrm flipH="1" flipV="1">
            <a:off x="1467826" y="2202387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142389" y="186742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ym typeface="Symbol" charset="0"/>
              </a:rPr>
              <a:t></a:t>
            </a: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59487" y="4188726"/>
            <a:ext cx="23283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preorder</a:t>
            </a:r>
            <a:r>
              <a:rPr lang="en-US" dirty="0"/>
              <a:t>(node):</a:t>
            </a:r>
          </a:p>
          <a:p>
            <a:r>
              <a:rPr lang="en-US" dirty="0"/>
              <a:t>if node == NULL</a:t>
            </a:r>
          </a:p>
          <a:p>
            <a:r>
              <a:rPr lang="en-US" dirty="0"/>
              <a:t>     return</a:t>
            </a:r>
          </a:p>
          <a:p>
            <a:r>
              <a:rPr lang="en-US" dirty="0">
                <a:solidFill>
                  <a:srgbClr val="0000FF"/>
                </a:solidFill>
              </a:rPr>
              <a:t>visit(node)</a:t>
            </a:r>
          </a:p>
          <a:p>
            <a:r>
              <a:rPr lang="en-US" b="1" i="1" dirty="0"/>
              <a:t>preorder</a:t>
            </a:r>
            <a:r>
              <a:rPr lang="en-US" dirty="0"/>
              <a:t>(node-&gt;left)</a:t>
            </a:r>
          </a:p>
          <a:p>
            <a:r>
              <a:rPr lang="en-US" b="1" i="1" dirty="0"/>
              <a:t>preorder</a:t>
            </a:r>
            <a:r>
              <a:rPr lang="en-US" dirty="0"/>
              <a:t>(node-&gt;right)</a:t>
            </a:r>
          </a:p>
        </p:txBody>
      </p:sp>
    </p:spTree>
    <p:extLst>
      <p:ext uri="{BB962C8B-B14F-4D97-AF65-F5344CB8AC3E}">
        <p14:creationId xmlns:p14="http://schemas.microsoft.com/office/powerpoint/2010/main" val="255105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3314089" y="125782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dirty="0"/>
              <a:t>+</a:t>
            </a: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>
            <a:off x="4399939" y="186742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ym typeface="Symbol" charset="0"/>
              </a:rPr>
              <a:t>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2228239" y="247702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/>
              <a:t>-</a:t>
            </a: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599464" y="24770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1685314" y="31628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771164" y="31628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3857014" y="24770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4942864" y="24770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53" name="AutoShape 15"/>
          <p:cNvCxnSpPr>
            <a:cxnSpLocks noChangeShapeType="1"/>
            <a:stCxn id="46" idx="1"/>
            <a:endCxn id="45" idx="5"/>
          </p:cNvCxnSpPr>
          <p:nvPr/>
        </p:nvCxnSpPr>
        <p:spPr bwMode="auto">
          <a:xfrm flipH="1" flipV="1">
            <a:off x="3639526" y="1592787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6"/>
          <p:cNvCxnSpPr>
            <a:cxnSpLocks noChangeShapeType="1"/>
            <a:stCxn id="52" idx="0"/>
            <a:endCxn id="46" idx="5"/>
          </p:cNvCxnSpPr>
          <p:nvPr/>
        </p:nvCxnSpPr>
        <p:spPr bwMode="auto">
          <a:xfrm flipH="1" flipV="1">
            <a:off x="4725376" y="2202387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7"/>
          <p:cNvCxnSpPr>
            <a:cxnSpLocks noChangeShapeType="1"/>
            <a:stCxn id="51" idx="0"/>
            <a:endCxn id="46" idx="3"/>
          </p:cNvCxnSpPr>
          <p:nvPr/>
        </p:nvCxnSpPr>
        <p:spPr bwMode="auto">
          <a:xfrm flipV="1">
            <a:off x="4047514" y="2202387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8"/>
          <p:cNvCxnSpPr>
            <a:cxnSpLocks noChangeShapeType="1"/>
            <a:stCxn id="50" idx="0"/>
            <a:endCxn id="47" idx="5"/>
          </p:cNvCxnSpPr>
          <p:nvPr/>
        </p:nvCxnSpPr>
        <p:spPr bwMode="auto">
          <a:xfrm flipH="1" flipV="1">
            <a:off x="2553676" y="2811987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9"/>
          <p:cNvCxnSpPr>
            <a:cxnSpLocks noChangeShapeType="1"/>
            <a:stCxn id="49" idx="0"/>
            <a:endCxn id="47" idx="3"/>
          </p:cNvCxnSpPr>
          <p:nvPr/>
        </p:nvCxnSpPr>
        <p:spPr bwMode="auto">
          <a:xfrm flipV="1">
            <a:off x="1875814" y="2811987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" name="Freeform 23"/>
          <p:cNvSpPr>
            <a:spLocks/>
          </p:cNvSpPr>
          <p:nvPr/>
        </p:nvSpPr>
        <p:spPr bwMode="auto">
          <a:xfrm>
            <a:off x="334351" y="1029225"/>
            <a:ext cx="5246688" cy="2790825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782026" y="1897587"/>
            <a:ext cx="33603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FF"/>
                </a:solidFill>
                <a:latin typeface="+mn-lt"/>
              </a:rPr>
              <a:t>L</a:t>
            </a: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1177314" y="2216675"/>
            <a:ext cx="33378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FF"/>
                </a:solidFill>
                <a:latin typeface="+mn-lt"/>
              </a:rPr>
              <a:t>B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1544026" y="1897587"/>
            <a:ext cx="35137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FF"/>
                </a:solidFill>
                <a:latin typeface="+mn-lt"/>
              </a:rPr>
              <a:t>R</a:t>
            </a:r>
          </a:p>
        </p:txBody>
      </p:sp>
      <p:cxnSp>
        <p:nvCxnSpPr>
          <p:cNvPr id="62" name="AutoShape 14"/>
          <p:cNvCxnSpPr>
            <a:cxnSpLocks noChangeShapeType="1"/>
            <a:stCxn id="45" idx="3"/>
            <a:endCxn id="65" idx="7"/>
          </p:cNvCxnSpPr>
          <p:nvPr/>
        </p:nvCxnSpPr>
        <p:spPr bwMode="auto">
          <a:xfrm flipH="1">
            <a:off x="1467826" y="1592787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20"/>
          <p:cNvCxnSpPr>
            <a:cxnSpLocks noChangeShapeType="1"/>
            <a:stCxn id="48" idx="0"/>
            <a:endCxn id="65" idx="3"/>
          </p:cNvCxnSpPr>
          <p:nvPr/>
        </p:nvCxnSpPr>
        <p:spPr bwMode="auto">
          <a:xfrm flipV="1">
            <a:off x="789964" y="2202387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21"/>
          <p:cNvCxnSpPr>
            <a:cxnSpLocks noChangeShapeType="1"/>
            <a:stCxn id="47" idx="1"/>
            <a:endCxn id="65" idx="5"/>
          </p:cNvCxnSpPr>
          <p:nvPr/>
        </p:nvCxnSpPr>
        <p:spPr bwMode="auto">
          <a:xfrm flipH="1" flipV="1">
            <a:off x="1467826" y="2202387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142389" y="186742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ym typeface="Symbol" charset="0"/>
              </a:rPr>
              <a:t></a:t>
            </a:r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30632" y="4310820"/>
            <a:ext cx="231439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inorder</a:t>
            </a:r>
            <a:r>
              <a:rPr lang="en-US" dirty="0"/>
              <a:t>(node):</a:t>
            </a:r>
          </a:p>
          <a:p>
            <a:r>
              <a:rPr lang="en-US" dirty="0"/>
              <a:t>if node == NULL</a:t>
            </a:r>
          </a:p>
          <a:p>
            <a:r>
              <a:rPr lang="en-US" dirty="0"/>
              <a:t>return</a:t>
            </a:r>
          </a:p>
          <a:p>
            <a:r>
              <a:rPr lang="en-US" b="1" i="1" dirty="0" err="1"/>
              <a:t>inorder</a:t>
            </a:r>
            <a:r>
              <a:rPr lang="en-US" dirty="0"/>
              <a:t>(node-&gt;left)</a:t>
            </a:r>
          </a:p>
          <a:p>
            <a:r>
              <a:rPr lang="en-US" dirty="0">
                <a:solidFill>
                  <a:srgbClr val="0000FF"/>
                </a:solidFill>
              </a:rPr>
              <a:t>visit(node)</a:t>
            </a:r>
          </a:p>
          <a:p>
            <a:r>
              <a:rPr lang="en-US" b="1" i="1" dirty="0" err="1"/>
              <a:t>inorder</a:t>
            </a:r>
            <a:r>
              <a:rPr lang="en-US" dirty="0"/>
              <a:t>(node-&gt;right)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68635" y="3695700"/>
            <a:ext cx="3783350" cy="2514600"/>
            <a:chOff x="593550" y="3733800"/>
            <a:chExt cx="3783350" cy="2514600"/>
          </a:xfrm>
        </p:grpSpPr>
        <p:grpSp>
          <p:nvGrpSpPr>
            <p:cNvPr id="68" name="Group 5"/>
            <p:cNvGrpSpPr>
              <a:grpSpLocks/>
            </p:cNvGrpSpPr>
            <p:nvPr/>
          </p:nvGrpSpPr>
          <p:grpSpPr bwMode="auto">
            <a:xfrm>
              <a:off x="811038" y="3962400"/>
              <a:ext cx="3429000" cy="2286000"/>
              <a:chOff x="2928" y="2256"/>
              <a:chExt cx="2160" cy="1440"/>
            </a:xfrm>
          </p:grpSpPr>
          <p:sp>
            <p:nvSpPr>
              <p:cNvPr id="69" name="Oval 6"/>
              <p:cNvSpPr>
                <a:spLocks noChangeArrowheads="1"/>
              </p:cNvSpPr>
              <p:nvPr/>
            </p:nvSpPr>
            <p:spPr bwMode="auto">
              <a:xfrm>
                <a:off x="4128" y="2256"/>
                <a:ext cx="240" cy="24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/>
              </a:p>
            </p:txBody>
          </p:sp>
          <p:sp>
            <p:nvSpPr>
              <p:cNvPr id="70" name="Oval 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240" cy="24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>
                  <a:sym typeface="Symbol" charset="0"/>
                </a:endParaRPr>
              </a:p>
            </p:txBody>
          </p:sp>
          <p:sp>
            <p:nvSpPr>
              <p:cNvPr id="71" name="Oval 8"/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240" cy="24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/>
              </a:p>
            </p:txBody>
          </p:sp>
          <p:sp>
            <p:nvSpPr>
              <p:cNvPr id="72" name="Oval 9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240" cy="24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/>
              </a:p>
            </p:txBody>
          </p:sp>
          <p:sp>
            <p:nvSpPr>
              <p:cNvPr id="73" name="Rectangle 10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240" cy="2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1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240" cy="2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12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240" cy="2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3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240" cy="2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4"/>
              <p:cNvSpPr>
                <a:spLocks noChangeArrowheads="1"/>
              </p:cNvSpPr>
              <p:nvPr/>
            </p:nvSpPr>
            <p:spPr bwMode="auto">
              <a:xfrm>
                <a:off x="4848" y="3024"/>
                <a:ext cx="240" cy="2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8" name="AutoShape 15"/>
              <p:cNvCxnSpPr>
                <a:cxnSpLocks noChangeShapeType="1"/>
                <a:stCxn id="69" idx="3"/>
                <a:endCxn id="71" idx="7"/>
              </p:cNvCxnSpPr>
              <p:nvPr/>
            </p:nvCxnSpPr>
            <p:spPr bwMode="auto">
              <a:xfrm flipH="1">
                <a:off x="3373" y="2467"/>
                <a:ext cx="79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AutoShape 16"/>
              <p:cNvCxnSpPr>
                <a:cxnSpLocks noChangeShapeType="1"/>
                <a:stCxn id="70" idx="1"/>
                <a:endCxn id="69" idx="5"/>
              </p:cNvCxnSpPr>
              <p:nvPr/>
            </p:nvCxnSpPr>
            <p:spPr bwMode="auto">
              <a:xfrm flipH="1" flipV="1">
                <a:off x="4333" y="2467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AutoShape 17"/>
              <p:cNvCxnSpPr>
                <a:cxnSpLocks noChangeShapeType="1"/>
                <a:stCxn id="77" idx="0"/>
                <a:endCxn id="70" idx="5"/>
              </p:cNvCxnSpPr>
              <p:nvPr/>
            </p:nvCxnSpPr>
            <p:spPr bwMode="auto">
              <a:xfrm flipH="1" flipV="1">
                <a:off x="4813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AutoShape 18"/>
              <p:cNvCxnSpPr>
                <a:cxnSpLocks noChangeShapeType="1"/>
                <a:stCxn id="76" idx="0"/>
                <a:endCxn id="70" idx="3"/>
              </p:cNvCxnSpPr>
              <p:nvPr/>
            </p:nvCxnSpPr>
            <p:spPr bwMode="auto">
              <a:xfrm flipV="1">
                <a:off x="448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AutoShape 19"/>
              <p:cNvCxnSpPr>
                <a:cxnSpLocks noChangeShapeType="1"/>
                <a:stCxn id="75" idx="0"/>
                <a:endCxn id="72" idx="5"/>
              </p:cNvCxnSpPr>
              <p:nvPr/>
            </p:nvCxnSpPr>
            <p:spPr bwMode="auto">
              <a:xfrm flipH="1" flipV="1">
                <a:off x="3853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AutoShape 20"/>
              <p:cNvCxnSpPr>
                <a:cxnSpLocks noChangeShapeType="1"/>
                <a:stCxn id="74" idx="0"/>
                <a:endCxn id="72" idx="3"/>
              </p:cNvCxnSpPr>
              <p:nvPr/>
            </p:nvCxnSpPr>
            <p:spPr bwMode="auto">
              <a:xfrm flipV="1">
                <a:off x="3528" y="3235"/>
                <a:ext cx="155" cy="2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AutoShape 21"/>
              <p:cNvCxnSpPr>
                <a:cxnSpLocks noChangeShapeType="1"/>
                <a:stCxn id="73" idx="0"/>
                <a:endCxn id="71" idx="3"/>
              </p:cNvCxnSpPr>
              <p:nvPr/>
            </p:nvCxnSpPr>
            <p:spPr bwMode="auto">
              <a:xfrm flipV="1">
                <a:off x="3048" y="2851"/>
                <a:ext cx="155" cy="1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AutoShape 22"/>
              <p:cNvCxnSpPr>
                <a:cxnSpLocks noChangeShapeType="1"/>
                <a:stCxn id="72" idx="1"/>
                <a:endCxn id="71" idx="5"/>
              </p:cNvCxnSpPr>
              <p:nvPr/>
            </p:nvCxnSpPr>
            <p:spPr bwMode="auto">
              <a:xfrm flipH="1" flipV="1">
                <a:off x="3373" y="2851"/>
                <a:ext cx="310" cy="20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1403175" y="5486400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3</a:t>
              </a:r>
            </a:p>
          </p:txBody>
        </p:sp>
        <p:sp>
          <p:nvSpPr>
            <p:cNvPr id="87" name="Text Box 24"/>
            <p:cNvSpPr txBox="1">
              <a:spLocks noChangeArrowheads="1"/>
            </p:cNvSpPr>
            <p:nvPr/>
          </p:nvSpPr>
          <p:spPr bwMode="auto">
            <a:xfrm>
              <a:off x="593550" y="4838700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sp>
          <p:nvSpPr>
            <p:cNvPr id="88" name="Text Box 25"/>
            <p:cNvSpPr txBox="1">
              <a:spLocks noChangeArrowheads="1"/>
            </p:cNvSpPr>
            <p:nvPr/>
          </p:nvSpPr>
          <p:spPr bwMode="auto">
            <a:xfrm>
              <a:off x="1022175" y="4259263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2</a:t>
              </a: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2487438" y="5486400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5</a:t>
              </a:r>
            </a:p>
          </p:txBody>
        </p:sp>
        <p:sp>
          <p:nvSpPr>
            <p:cNvPr id="90" name="Text Box 27"/>
            <p:cNvSpPr txBox="1">
              <a:spLocks noChangeArrowheads="1"/>
            </p:cNvSpPr>
            <p:nvPr/>
          </p:nvSpPr>
          <p:spPr bwMode="auto">
            <a:xfrm>
              <a:off x="2469975" y="3733800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6</a:t>
              </a:r>
            </a:p>
          </p:txBody>
        </p:sp>
        <p:sp>
          <p:nvSpPr>
            <p:cNvPr id="91" name="Text Box 28"/>
            <p:cNvSpPr txBox="1">
              <a:spLocks noChangeArrowheads="1"/>
            </p:cNvSpPr>
            <p:nvPr/>
          </p:nvSpPr>
          <p:spPr bwMode="auto">
            <a:xfrm>
              <a:off x="2944638" y="4838700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7</a:t>
              </a:r>
            </a:p>
          </p:txBody>
        </p:sp>
        <p:sp>
          <p:nvSpPr>
            <p:cNvPr id="92" name="Text Box 29"/>
            <p:cNvSpPr txBox="1">
              <a:spLocks noChangeArrowheads="1"/>
            </p:cNvSpPr>
            <p:nvPr/>
          </p:nvSpPr>
          <p:spPr bwMode="auto">
            <a:xfrm>
              <a:off x="4087638" y="4838700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9</a:t>
              </a:r>
            </a:p>
          </p:txBody>
        </p:sp>
        <p:sp>
          <p:nvSpPr>
            <p:cNvPr id="93" name="Text Box 30"/>
            <p:cNvSpPr txBox="1">
              <a:spLocks noChangeArrowheads="1"/>
            </p:cNvSpPr>
            <p:nvPr/>
          </p:nvSpPr>
          <p:spPr bwMode="auto">
            <a:xfrm>
              <a:off x="3639963" y="4259263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8</a:t>
              </a:r>
            </a:p>
          </p:txBody>
        </p:sp>
        <p:sp>
          <p:nvSpPr>
            <p:cNvPr id="94" name="Text Box 31"/>
            <p:cNvSpPr txBox="1">
              <a:spLocks noChangeArrowheads="1"/>
            </p:cNvSpPr>
            <p:nvPr/>
          </p:nvSpPr>
          <p:spPr bwMode="auto">
            <a:xfrm>
              <a:off x="2030238" y="4838700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15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3314089" y="125782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dirty="0"/>
              <a:t>+</a:t>
            </a:r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>
            <a:off x="4399939" y="186742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ym typeface="Symbol" charset="0"/>
              </a:rPr>
              <a:t></a:t>
            </a:r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2228239" y="247702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/>
              <a:t>-</a:t>
            </a: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599464" y="24770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1685314" y="31628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5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771164" y="31628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1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3857014" y="24770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4942864" y="2477025"/>
            <a:ext cx="381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2</a:t>
            </a:r>
          </a:p>
        </p:txBody>
      </p:sp>
      <p:cxnSp>
        <p:nvCxnSpPr>
          <p:cNvPr id="53" name="AutoShape 15"/>
          <p:cNvCxnSpPr>
            <a:cxnSpLocks noChangeShapeType="1"/>
            <a:stCxn id="46" idx="1"/>
            <a:endCxn id="45" idx="5"/>
          </p:cNvCxnSpPr>
          <p:nvPr/>
        </p:nvCxnSpPr>
        <p:spPr bwMode="auto">
          <a:xfrm flipH="1" flipV="1">
            <a:off x="3639526" y="1592787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6"/>
          <p:cNvCxnSpPr>
            <a:cxnSpLocks noChangeShapeType="1"/>
            <a:stCxn id="52" idx="0"/>
            <a:endCxn id="46" idx="5"/>
          </p:cNvCxnSpPr>
          <p:nvPr/>
        </p:nvCxnSpPr>
        <p:spPr bwMode="auto">
          <a:xfrm flipH="1" flipV="1">
            <a:off x="4725376" y="2202387"/>
            <a:ext cx="4079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17"/>
          <p:cNvCxnSpPr>
            <a:cxnSpLocks noChangeShapeType="1"/>
            <a:stCxn id="51" idx="0"/>
            <a:endCxn id="46" idx="3"/>
          </p:cNvCxnSpPr>
          <p:nvPr/>
        </p:nvCxnSpPr>
        <p:spPr bwMode="auto">
          <a:xfrm flipV="1">
            <a:off x="4047514" y="2202387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8"/>
          <p:cNvCxnSpPr>
            <a:cxnSpLocks noChangeShapeType="1"/>
            <a:stCxn id="50" idx="0"/>
            <a:endCxn id="47" idx="5"/>
          </p:cNvCxnSpPr>
          <p:nvPr/>
        </p:nvCxnSpPr>
        <p:spPr bwMode="auto">
          <a:xfrm flipH="1" flipV="1">
            <a:off x="2553676" y="2811987"/>
            <a:ext cx="407988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9"/>
          <p:cNvCxnSpPr>
            <a:cxnSpLocks noChangeShapeType="1"/>
            <a:stCxn id="49" idx="0"/>
            <a:endCxn id="47" idx="3"/>
          </p:cNvCxnSpPr>
          <p:nvPr/>
        </p:nvCxnSpPr>
        <p:spPr bwMode="auto">
          <a:xfrm flipV="1">
            <a:off x="1875814" y="2811987"/>
            <a:ext cx="407987" cy="341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" name="Freeform 23"/>
          <p:cNvSpPr>
            <a:spLocks/>
          </p:cNvSpPr>
          <p:nvPr/>
        </p:nvSpPr>
        <p:spPr bwMode="auto">
          <a:xfrm>
            <a:off x="334351" y="1029225"/>
            <a:ext cx="5246688" cy="2790825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782026" y="1897587"/>
            <a:ext cx="33603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FF"/>
                </a:solidFill>
                <a:latin typeface="+mn-lt"/>
              </a:rPr>
              <a:t>L</a:t>
            </a: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1177314" y="2216675"/>
            <a:ext cx="33378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FF"/>
                </a:solidFill>
                <a:latin typeface="+mn-lt"/>
              </a:rPr>
              <a:t>B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1544026" y="1897587"/>
            <a:ext cx="35137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00FF"/>
                </a:solidFill>
                <a:latin typeface="+mn-lt"/>
              </a:rPr>
              <a:t>R</a:t>
            </a:r>
          </a:p>
        </p:txBody>
      </p:sp>
      <p:cxnSp>
        <p:nvCxnSpPr>
          <p:cNvPr id="62" name="AutoShape 14"/>
          <p:cNvCxnSpPr>
            <a:cxnSpLocks noChangeShapeType="1"/>
            <a:stCxn id="45" idx="3"/>
            <a:endCxn id="65" idx="7"/>
          </p:cNvCxnSpPr>
          <p:nvPr/>
        </p:nvCxnSpPr>
        <p:spPr bwMode="auto">
          <a:xfrm flipH="1">
            <a:off x="1467826" y="1592787"/>
            <a:ext cx="19018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20"/>
          <p:cNvCxnSpPr>
            <a:cxnSpLocks noChangeShapeType="1"/>
            <a:stCxn id="48" idx="0"/>
            <a:endCxn id="65" idx="3"/>
          </p:cNvCxnSpPr>
          <p:nvPr/>
        </p:nvCxnSpPr>
        <p:spPr bwMode="auto">
          <a:xfrm flipV="1">
            <a:off x="789964" y="2202387"/>
            <a:ext cx="4079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21"/>
          <p:cNvCxnSpPr>
            <a:cxnSpLocks noChangeShapeType="1"/>
            <a:stCxn id="47" idx="1"/>
            <a:endCxn id="65" idx="5"/>
          </p:cNvCxnSpPr>
          <p:nvPr/>
        </p:nvCxnSpPr>
        <p:spPr bwMode="auto">
          <a:xfrm flipH="1" flipV="1">
            <a:off x="1467826" y="2202387"/>
            <a:ext cx="81597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142389" y="1867425"/>
            <a:ext cx="381000" cy="381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ym typeface="Symbol" charset="0"/>
              </a:rPr>
              <a:t></a:t>
            </a: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5695" y="4317137"/>
            <a:ext cx="246892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postorder</a:t>
            </a:r>
            <a:r>
              <a:rPr lang="en-US" dirty="0"/>
              <a:t>(node):</a:t>
            </a:r>
          </a:p>
          <a:p>
            <a:r>
              <a:rPr lang="en-US" dirty="0"/>
              <a:t>if node == NULL</a:t>
            </a:r>
          </a:p>
          <a:p>
            <a:r>
              <a:rPr lang="en-US" dirty="0"/>
              <a:t>return</a:t>
            </a:r>
          </a:p>
          <a:p>
            <a:r>
              <a:rPr lang="en-US" b="1" i="1" dirty="0" err="1"/>
              <a:t>postorder</a:t>
            </a:r>
            <a:r>
              <a:rPr lang="en-US" dirty="0"/>
              <a:t>(node-&gt;left)</a:t>
            </a:r>
          </a:p>
          <a:p>
            <a:r>
              <a:rPr lang="en-US" b="1" i="1" dirty="0" err="1"/>
              <a:t>postorder</a:t>
            </a:r>
            <a:r>
              <a:rPr lang="en-US" dirty="0"/>
              <a:t>(node-&gt;right)</a:t>
            </a:r>
          </a:p>
          <a:p>
            <a:r>
              <a:rPr lang="en-US" dirty="0">
                <a:solidFill>
                  <a:srgbClr val="0000FF"/>
                </a:solidFill>
              </a:rPr>
              <a:t>visit(node)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40274" y="3399362"/>
            <a:ext cx="5528911" cy="2713038"/>
            <a:chOff x="3324940" y="3399362"/>
            <a:chExt cx="5528911" cy="2713038"/>
          </a:xfrm>
        </p:grpSpPr>
        <p:sp>
          <p:nvSpPr>
            <p:cNvPr id="95" name="AutoShape 1029"/>
            <p:cNvSpPr>
              <a:spLocks noChangeAspect="1" noChangeArrowheads="1"/>
            </p:cNvSpPr>
            <p:nvPr/>
          </p:nvSpPr>
          <p:spPr bwMode="auto">
            <a:xfrm>
              <a:off x="6793276" y="3627962"/>
              <a:ext cx="715963" cy="384175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cs16/</a:t>
              </a:r>
            </a:p>
          </p:txBody>
        </p:sp>
        <p:sp>
          <p:nvSpPr>
            <p:cNvPr id="96" name="AutoShape 1030"/>
            <p:cNvSpPr>
              <a:spLocks noChangeAspect="1" noChangeArrowheads="1"/>
            </p:cNvSpPr>
            <p:nvPr/>
          </p:nvSpPr>
          <p:spPr bwMode="auto">
            <a:xfrm>
              <a:off x="3863102" y="4542362"/>
              <a:ext cx="1344613" cy="384175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 err="1"/>
                <a:t>homeworks</a:t>
              </a:r>
              <a:r>
                <a:rPr lang="en-US" sz="1600" dirty="0"/>
                <a:t>/</a:t>
              </a:r>
            </a:p>
          </p:txBody>
        </p:sp>
        <p:sp>
          <p:nvSpPr>
            <p:cNvPr id="97" name="AutoShape 1032"/>
            <p:cNvSpPr>
              <a:spLocks noChangeAspect="1" noChangeArrowheads="1"/>
            </p:cNvSpPr>
            <p:nvPr/>
          </p:nvSpPr>
          <p:spPr bwMode="auto">
            <a:xfrm>
              <a:off x="7658464" y="4542362"/>
              <a:ext cx="1166812" cy="384175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programs/</a:t>
              </a:r>
            </a:p>
          </p:txBody>
        </p:sp>
        <p:sp>
          <p:nvSpPr>
            <p:cNvPr id="98" name="AutoShape 1033"/>
            <p:cNvSpPr>
              <a:spLocks noChangeAspect="1" noChangeArrowheads="1"/>
            </p:cNvSpPr>
            <p:nvPr/>
          </p:nvSpPr>
          <p:spPr bwMode="auto">
            <a:xfrm>
              <a:off x="6214897" y="5461882"/>
              <a:ext cx="1093212" cy="646986"/>
            </a:xfrm>
            <a:prstGeom prst="roundRect">
              <a:avLst>
                <a:gd name="adj" fmla="val 16667"/>
              </a:avLst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 err="1"/>
                <a:t>DDR.cpp</a:t>
              </a:r>
              <a:br>
                <a:rPr lang="en-US" sz="1600" dirty="0"/>
              </a:br>
              <a:r>
                <a:rPr lang="en-US" sz="1600" dirty="0"/>
                <a:t>10K</a:t>
              </a:r>
            </a:p>
          </p:txBody>
        </p:sp>
        <p:sp>
          <p:nvSpPr>
            <p:cNvPr id="99" name="AutoShape 1034"/>
            <p:cNvSpPr>
              <a:spLocks noChangeAspect="1" noChangeArrowheads="1"/>
            </p:cNvSpPr>
            <p:nvPr/>
          </p:nvSpPr>
          <p:spPr bwMode="auto">
            <a:xfrm>
              <a:off x="7645764" y="5461525"/>
              <a:ext cx="1208087" cy="647700"/>
            </a:xfrm>
            <a:prstGeom prst="roundRect">
              <a:avLst>
                <a:gd name="adj" fmla="val 16667"/>
              </a:avLst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Stocks.cpp</a:t>
              </a:r>
              <a:br>
                <a:rPr lang="en-US" sz="1600"/>
              </a:br>
              <a:r>
                <a:rPr lang="en-US" sz="1600"/>
                <a:t>25K</a:t>
              </a:r>
            </a:p>
          </p:txBody>
        </p:sp>
        <p:sp>
          <p:nvSpPr>
            <p:cNvPr id="100" name="AutoShape 1035"/>
            <p:cNvSpPr>
              <a:spLocks noChangeAspect="1" noChangeArrowheads="1"/>
            </p:cNvSpPr>
            <p:nvPr/>
          </p:nvSpPr>
          <p:spPr bwMode="auto">
            <a:xfrm>
              <a:off x="3324940" y="5458350"/>
              <a:ext cx="957262" cy="654050"/>
            </a:xfrm>
            <a:prstGeom prst="roundRect">
              <a:avLst>
                <a:gd name="adj" fmla="val 16667"/>
              </a:avLst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h1c.doc</a:t>
              </a:r>
              <a:br>
                <a:rPr lang="en-US" sz="1600"/>
              </a:br>
              <a:r>
                <a:rPr lang="en-US" sz="1600"/>
                <a:t>3K</a:t>
              </a:r>
            </a:p>
          </p:txBody>
        </p:sp>
        <p:sp>
          <p:nvSpPr>
            <p:cNvPr id="101" name="AutoShape 1036"/>
            <p:cNvSpPr>
              <a:spLocks noChangeAspect="1" noChangeArrowheads="1"/>
            </p:cNvSpPr>
            <p:nvPr/>
          </p:nvSpPr>
          <p:spPr bwMode="auto">
            <a:xfrm>
              <a:off x="4806077" y="5458350"/>
              <a:ext cx="1069975" cy="654050"/>
            </a:xfrm>
            <a:prstGeom prst="roundRect">
              <a:avLst>
                <a:gd name="adj" fmla="val 16667"/>
              </a:avLst>
            </a:prstGeom>
            <a:solidFill>
              <a:srgbClr val="CFDCF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h1nc.doc</a:t>
              </a:r>
              <a:br>
                <a:rPr lang="en-US" sz="1600"/>
              </a:br>
              <a:r>
                <a:rPr lang="en-US" sz="1600"/>
                <a:t>2K</a:t>
              </a:r>
            </a:p>
          </p:txBody>
        </p:sp>
        <p:cxnSp>
          <p:nvCxnSpPr>
            <p:cNvPr id="102" name="AutoShape 1037"/>
            <p:cNvCxnSpPr>
              <a:cxnSpLocks noChangeShapeType="1"/>
              <a:stCxn id="95" idx="2"/>
              <a:endCxn id="96" idx="0"/>
            </p:cNvCxnSpPr>
            <p:nvPr/>
          </p:nvCxnSpPr>
          <p:spPr bwMode="auto">
            <a:xfrm flipH="1">
              <a:off x="4535409" y="4012137"/>
              <a:ext cx="2615849" cy="530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1038"/>
            <p:cNvCxnSpPr>
              <a:cxnSpLocks noChangeShapeType="1"/>
              <a:stCxn id="95" idx="2"/>
              <a:endCxn id="97" idx="0"/>
            </p:cNvCxnSpPr>
            <p:nvPr/>
          </p:nvCxnSpPr>
          <p:spPr bwMode="auto">
            <a:xfrm>
              <a:off x="7152051" y="4021662"/>
              <a:ext cx="1090613" cy="511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1040"/>
            <p:cNvCxnSpPr>
              <a:cxnSpLocks noChangeShapeType="1"/>
              <a:stCxn id="97" idx="2"/>
            </p:cNvCxnSpPr>
            <p:nvPr/>
          </p:nvCxnSpPr>
          <p:spPr bwMode="auto">
            <a:xfrm rot="16200000" flipH="1">
              <a:off x="7978345" y="5190856"/>
              <a:ext cx="534988" cy="63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1041"/>
            <p:cNvCxnSpPr>
              <a:cxnSpLocks noChangeShapeType="1"/>
              <a:stCxn id="97" idx="2"/>
              <a:endCxn id="98" idx="0"/>
            </p:cNvCxnSpPr>
            <p:nvPr/>
          </p:nvCxnSpPr>
          <p:spPr bwMode="auto">
            <a:xfrm flipH="1">
              <a:off x="6761503" y="4926537"/>
              <a:ext cx="1480367" cy="5353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1042"/>
            <p:cNvCxnSpPr>
              <a:cxnSpLocks noChangeShapeType="1"/>
              <a:stCxn id="96" idx="2"/>
            </p:cNvCxnSpPr>
            <p:nvPr/>
          </p:nvCxnSpPr>
          <p:spPr bwMode="auto">
            <a:xfrm>
              <a:off x="4536202" y="4936062"/>
              <a:ext cx="804863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1043"/>
            <p:cNvCxnSpPr>
              <a:cxnSpLocks noChangeShapeType="1"/>
              <a:stCxn id="96" idx="2"/>
            </p:cNvCxnSpPr>
            <p:nvPr/>
          </p:nvCxnSpPr>
          <p:spPr bwMode="auto">
            <a:xfrm flipH="1">
              <a:off x="3804365" y="4936062"/>
              <a:ext cx="731837" cy="5127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Text Box 1046"/>
            <p:cNvSpPr txBox="1">
              <a:spLocks noChangeArrowheads="1"/>
            </p:cNvSpPr>
            <p:nvPr/>
          </p:nvSpPr>
          <p:spPr bwMode="auto">
            <a:xfrm>
              <a:off x="6444026" y="339936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chemeClr val="tx2"/>
                  </a:solidFill>
                  <a:latin typeface="+mn-lt"/>
                </a:rPr>
                <a:t>7</a:t>
              </a:r>
            </a:p>
          </p:txBody>
        </p:sp>
        <p:sp>
          <p:nvSpPr>
            <p:cNvPr id="109" name="Text Box 1047"/>
            <p:cNvSpPr txBox="1">
              <a:spLocks noChangeArrowheads="1"/>
            </p:cNvSpPr>
            <p:nvPr/>
          </p:nvSpPr>
          <p:spPr bwMode="auto">
            <a:xfrm>
              <a:off x="4337765" y="421216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chemeClr val="tx2"/>
                  </a:solidFill>
                  <a:latin typeface="+mn-lt"/>
                </a:rPr>
                <a:t>3</a:t>
              </a:r>
            </a:p>
          </p:txBody>
        </p:sp>
        <p:sp>
          <p:nvSpPr>
            <p:cNvPr id="110" name="Text Box 1048"/>
            <p:cNvSpPr txBox="1">
              <a:spLocks noChangeArrowheads="1"/>
            </p:cNvSpPr>
            <p:nvPr/>
          </p:nvSpPr>
          <p:spPr bwMode="auto">
            <a:xfrm>
              <a:off x="3604340" y="508846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sp>
          <p:nvSpPr>
            <p:cNvPr id="111" name="Text Box 1049"/>
            <p:cNvSpPr txBox="1">
              <a:spLocks noChangeArrowheads="1"/>
            </p:cNvSpPr>
            <p:nvPr/>
          </p:nvSpPr>
          <p:spPr bwMode="auto">
            <a:xfrm>
              <a:off x="7434626" y="421216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chemeClr val="tx2"/>
                  </a:solidFill>
                  <a:latin typeface="+mn-lt"/>
                </a:rPr>
                <a:t>6</a:t>
              </a:r>
            </a:p>
          </p:txBody>
        </p:sp>
        <p:sp>
          <p:nvSpPr>
            <p:cNvPr id="112" name="Text Box 1050"/>
            <p:cNvSpPr txBox="1">
              <a:spLocks noChangeArrowheads="1"/>
            </p:cNvSpPr>
            <p:nvPr/>
          </p:nvSpPr>
          <p:spPr bwMode="auto">
            <a:xfrm>
              <a:off x="5204540" y="508846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2</a:t>
              </a:r>
            </a:p>
          </p:txBody>
        </p:sp>
        <p:sp>
          <p:nvSpPr>
            <p:cNvPr id="113" name="Text Box 1051"/>
            <p:cNvSpPr txBox="1">
              <a:spLocks noChangeArrowheads="1"/>
            </p:cNvSpPr>
            <p:nvPr/>
          </p:nvSpPr>
          <p:spPr bwMode="auto">
            <a:xfrm>
              <a:off x="6326022" y="507576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4</a:t>
              </a:r>
            </a:p>
          </p:txBody>
        </p:sp>
        <p:sp>
          <p:nvSpPr>
            <p:cNvPr id="114" name="Text Box 1052"/>
            <p:cNvSpPr txBox="1">
              <a:spLocks noChangeArrowheads="1"/>
            </p:cNvSpPr>
            <p:nvPr/>
          </p:nvSpPr>
          <p:spPr bwMode="auto">
            <a:xfrm>
              <a:off x="7883889" y="5075762"/>
              <a:ext cx="289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tx2"/>
                  </a:solidFill>
                  <a:latin typeface="+mn-l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76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and Algorithms in C++, 2</a:t>
            </a:r>
            <a:r>
              <a:rPr lang="en-US" baseline="30000" dirty="0"/>
              <a:t>nd</a:t>
            </a:r>
            <a:r>
              <a:rPr lang="en-US" dirty="0"/>
              <a:t> Edition by Goodrich, </a:t>
            </a:r>
            <a:r>
              <a:rPr lang="en-US" dirty="0" err="1"/>
              <a:t>Tamassia</a:t>
            </a:r>
            <a:r>
              <a:rPr lang="en-US" dirty="0"/>
              <a:t>, and Mount</a:t>
            </a:r>
            <a:endParaRPr lang="hr-HR" dirty="0"/>
          </a:p>
          <a:p>
            <a:r>
              <a:rPr lang="en-US" dirty="0"/>
              <a:t>Section:  7.3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4"/>
          </p:nvPr>
        </p:nvSpPr>
        <p:spPr>
          <a:xfrm>
            <a:off x="406132" y="1735554"/>
            <a:ext cx="3389757" cy="44831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000090"/>
                </a:solidFill>
              </a:rPr>
              <a:t>tree</a:t>
            </a:r>
            <a:r>
              <a:rPr lang="en-US" dirty="0"/>
              <a:t> is an abstract model of a hierarchical structure</a:t>
            </a:r>
          </a:p>
          <a:p>
            <a:r>
              <a:rPr lang="en-US" dirty="0"/>
              <a:t>A tree consists of </a:t>
            </a:r>
            <a:r>
              <a:rPr lang="en-US" b="1" i="1" dirty="0">
                <a:solidFill>
                  <a:srgbClr val="000090"/>
                </a:solidFill>
              </a:rPr>
              <a:t>nodes</a:t>
            </a:r>
            <a:r>
              <a:rPr lang="en-US" dirty="0"/>
              <a:t> with a parent-child relation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Organization charts</a:t>
            </a:r>
          </a:p>
          <a:p>
            <a:pPr lvl="1"/>
            <a:r>
              <a:rPr lang="en-US" dirty="0"/>
              <a:t>File systems</a:t>
            </a:r>
          </a:p>
          <a:p>
            <a:pPr lvl="1"/>
            <a:r>
              <a:rPr lang="en-US" dirty="0"/>
              <a:t>Programming environments</a:t>
            </a:r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3530601" y="2037644"/>
            <a:ext cx="5240338" cy="3132138"/>
            <a:chOff x="2180" y="957"/>
            <a:chExt cx="3301" cy="1973"/>
          </a:xfrm>
          <a:solidFill>
            <a:srgbClr val="CFDCF0"/>
          </a:solidFill>
        </p:grpSpPr>
        <p:sp>
          <p:nvSpPr>
            <p:cNvPr id="9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299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r>
                <a:rPr lang="en-US" sz="1600" dirty="0"/>
                <a:t>Computers “R” Us</a:t>
              </a:r>
            </a:p>
          </p:txBody>
        </p:sp>
        <p:sp>
          <p:nvSpPr>
            <p:cNvPr id="10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Sales</a:t>
              </a:r>
            </a:p>
          </p:txBody>
        </p:sp>
        <p:sp>
          <p:nvSpPr>
            <p:cNvPr id="11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R&amp;D</a:t>
              </a:r>
            </a:p>
          </p:txBody>
        </p:sp>
        <p:sp>
          <p:nvSpPr>
            <p:cNvPr id="12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Manufacturing</a:t>
              </a:r>
            </a:p>
          </p:txBody>
        </p:sp>
        <p:sp>
          <p:nvSpPr>
            <p:cNvPr id="13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Laptops</a:t>
              </a:r>
            </a:p>
          </p:txBody>
        </p:sp>
        <p:sp>
          <p:nvSpPr>
            <p:cNvPr id="14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Desktops</a:t>
              </a:r>
            </a:p>
          </p:txBody>
        </p:sp>
        <p:sp>
          <p:nvSpPr>
            <p:cNvPr id="15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US</a:t>
              </a:r>
            </a:p>
          </p:txBody>
        </p:sp>
        <p:sp>
          <p:nvSpPr>
            <p:cNvPr id="16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International</a:t>
              </a:r>
            </a:p>
          </p:txBody>
        </p:sp>
        <p:cxnSp>
          <p:nvCxnSpPr>
            <p:cNvPr id="17" name="AutoShape 56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2823" y="1199"/>
              <a:ext cx="1160" cy="33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" name="AutoShape 57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982" y="1199"/>
              <a:ext cx="473" cy="33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AutoShape 58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>
              <a:off x="3982" y="1199"/>
              <a:ext cx="1301" cy="33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60"/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" name="AutoShape 61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AutoShape 62"/>
            <p:cNvCxnSpPr>
              <a:cxnSpLocks noChangeShapeType="1"/>
              <a:stCxn id="10" idx="2"/>
              <a:endCxn id="16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AutoShape 63"/>
            <p:cNvCxnSpPr>
              <a:cxnSpLocks noChangeShapeType="1"/>
              <a:stCxn id="10" idx="2"/>
              <a:endCxn id="15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Europe</a:t>
              </a:r>
            </a:p>
          </p:txBody>
        </p:sp>
        <p:sp>
          <p:nvSpPr>
            <p:cNvPr id="25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Asia</a:t>
              </a:r>
            </a:p>
          </p:txBody>
        </p:sp>
        <p:cxnSp>
          <p:nvCxnSpPr>
            <p:cNvPr id="26" name="AutoShape 66"/>
            <p:cNvCxnSpPr>
              <a:cxnSpLocks noChangeShapeType="1"/>
              <a:stCxn id="16" idx="2"/>
              <a:endCxn id="25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AutoShape 67"/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Canada</a:t>
              </a:r>
            </a:p>
          </p:txBody>
        </p:sp>
        <p:cxnSp>
          <p:nvCxnSpPr>
            <p:cNvPr id="29" name="AutoShape 69"/>
            <p:cNvCxnSpPr>
              <a:cxnSpLocks noChangeShapeType="1"/>
              <a:stCxn id="16" idx="2"/>
              <a:endCxn id="28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3" name="Date Placeholder 29"/>
          <p:cNvSpPr>
            <a:spLocks noGrp="1"/>
          </p:cNvSpPr>
          <p:nvPr>
            <p:ph type="dt" sz="quarter" idx="10"/>
          </p:nvPr>
        </p:nvSpPr>
        <p:spPr>
          <a:xfrm>
            <a:off x="273757" y="6217003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+mn-lt"/>
              </a:rPr>
              <a:t>© 2010 Goodrich, </a:t>
            </a:r>
            <a:r>
              <a:rPr lang="en-US" altLang="en-US" sz="1200" dirty="0" err="1">
                <a:latin typeface="+mn-lt"/>
              </a:rPr>
              <a:t>Tamassia</a:t>
            </a:r>
            <a:endParaRPr lang="en-US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814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6659387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endParaRPr lang="en-US" dirty="0"/>
          </a:p>
        </p:txBody>
      </p:sp>
      <p:sp>
        <p:nvSpPr>
          <p:cNvPr id="6" name="AutoShape 5"/>
          <p:cNvSpPr>
            <a:spLocks noChangeAspect="1" noChangeArrowheads="1"/>
          </p:cNvSpPr>
          <p:nvPr/>
        </p:nvSpPr>
        <p:spPr bwMode="auto">
          <a:xfrm>
            <a:off x="6632400" y="2667000"/>
            <a:ext cx="341313" cy="377825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7" name="AutoShape 6"/>
          <p:cNvSpPr>
            <a:spLocks noChangeAspect="1" noChangeArrowheads="1"/>
          </p:cNvSpPr>
          <p:nvPr/>
        </p:nvSpPr>
        <p:spPr bwMode="auto">
          <a:xfrm>
            <a:off x="5311600" y="3581400"/>
            <a:ext cx="338138" cy="377825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8" name="AutoShape 7"/>
          <p:cNvSpPr>
            <a:spLocks noChangeAspect="1" noChangeArrowheads="1"/>
          </p:cNvSpPr>
          <p:nvPr/>
        </p:nvSpPr>
        <p:spPr bwMode="auto">
          <a:xfrm>
            <a:off x="8269112" y="3579813"/>
            <a:ext cx="357188" cy="381000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" name="AutoShape 8"/>
          <p:cNvSpPr>
            <a:spLocks noChangeAspect="1" noChangeArrowheads="1"/>
          </p:cNvSpPr>
          <p:nvPr/>
        </p:nvSpPr>
        <p:spPr bwMode="auto">
          <a:xfrm>
            <a:off x="7486475" y="3579813"/>
            <a:ext cx="341313" cy="381000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10" name="AutoShape 9"/>
          <p:cNvSpPr>
            <a:spLocks noChangeAspect="1" noChangeArrowheads="1"/>
          </p:cNvSpPr>
          <p:nvPr/>
        </p:nvSpPr>
        <p:spPr bwMode="auto">
          <a:xfrm>
            <a:off x="7073725" y="4494213"/>
            <a:ext cx="354013" cy="381000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11" name="AutoShape 10"/>
          <p:cNvSpPr>
            <a:spLocks noChangeAspect="1" noChangeArrowheads="1"/>
          </p:cNvSpPr>
          <p:nvPr/>
        </p:nvSpPr>
        <p:spPr bwMode="auto">
          <a:xfrm>
            <a:off x="7888112" y="4494213"/>
            <a:ext cx="355600" cy="381000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sp>
        <p:nvSpPr>
          <p:cNvPr id="12" name="AutoShape 11"/>
          <p:cNvSpPr>
            <a:spLocks noChangeAspect="1" noChangeArrowheads="1"/>
          </p:cNvSpPr>
          <p:nvPr/>
        </p:nvSpPr>
        <p:spPr bwMode="auto">
          <a:xfrm>
            <a:off x="4916312" y="4491038"/>
            <a:ext cx="330200" cy="384175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E</a:t>
            </a:r>
          </a:p>
        </p:txBody>
      </p:sp>
      <p:sp>
        <p:nvSpPr>
          <p:cNvPr id="13" name="AutoShape 12"/>
          <p:cNvSpPr>
            <a:spLocks noChangeAspect="1" noChangeArrowheads="1"/>
          </p:cNvSpPr>
          <p:nvPr/>
        </p:nvSpPr>
        <p:spPr bwMode="auto">
          <a:xfrm>
            <a:off x="5716412" y="4495800"/>
            <a:ext cx="322263" cy="377825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cxnSp>
        <p:nvCxnSpPr>
          <p:cNvPr id="14" name="AutoShape 13"/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5481462" y="3054350"/>
            <a:ext cx="1322388" cy="517525"/>
          </a:xfrm>
          <a:prstGeom prst="straightConnector1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/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6803850" y="3054350"/>
            <a:ext cx="854075" cy="515938"/>
          </a:xfrm>
          <a:prstGeom prst="straightConnector1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6803850" y="3054350"/>
            <a:ext cx="1644650" cy="515938"/>
          </a:xfrm>
          <a:prstGeom prst="straightConnector1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/>
          <p:cNvCxnSpPr>
            <a:cxnSpLocks noChangeShapeType="1"/>
            <a:stCxn id="9" idx="2"/>
            <a:endCxn id="11" idx="0"/>
          </p:cNvCxnSpPr>
          <p:nvPr/>
        </p:nvCxnSpPr>
        <p:spPr bwMode="auto">
          <a:xfrm>
            <a:off x="7657925" y="3970338"/>
            <a:ext cx="407988" cy="514350"/>
          </a:xfrm>
          <a:prstGeom prst="straightConnector1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/>
          <p:cNvCxnSpPr>
            <a:cxnSpLocks noChangeShapeType="1"/>
            <a:stCxn id="9" idx="2"/>
            <a:endCxn id="10" idx="0"/>
          </p:cNvCxnSpPr>
          <p:nvPr/>
        </p:nvCxnSpPr>
        <p:spPr bwMode="auto">
          <a:xfrm flipH="1">
            <a:off x="7251525" y="3970338"/>
            <a:ext cx="406400" cy="514350"/>
          </a:xfrm>
          <a:prstGeom prst="straightConnector1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/>
          <p:cNvCxnSpPr>
            <a:cxnSpLocks noChangeShapeType="1"/>
            <a:stCxn id="7" idx="2"/>
            <a:endCxn id="13" idx="0"/>
          </p:cNvCxnSpPr>
          <p:nvPr/>
        </p:nvCxnSpPr>
        <p:spPr bwMode="auto">
          <a:xfrm>
            <a:off x="5481462" y="3968750"/>
            <a:ext cx="396875" cy="517525"/>
          </a:xfrm>
          <a:prstGeom prst="straightConnector1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9"/>
          <p:cNvCxnSpPr>
            <a:cxnSpLocks noChangeShapeType="1"/>
            <a:stCxn id="7" idx="2"/>
            <a:endCxn id="12" idx="0"/>
          </p:cNvCxnSpPr>
          <p:nvPr/>
        </p:nvCxnSpPr>
        <p:spPr bwMode="auto">
          <a:xfrm flipH="1">
            <a:off x="5081412" y="3968750"/>
            <a:ext cx="400050" cy="512763"/>
          </a:xfrm>
          <a:prstGeom prst="straightConnector1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AutoShape 20"/>
          <p:cNvSpPr>
            <a:spLocks noChangeAspect="1" noChangeArrowheads="1"/>
          </p:cNvSpPr>
          <p:nvPr/>
        </p:nvSpPr>
        <p:spPr bwMode="auto">
          <a:xfrm>
            <a:off x="5160787" y="5414963"/>
            <a:ext cx="288925" cy="377825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I</a:t>
            </a:r>
          </a:p>
        </p:txBody>
      </p:sp>
      <p:sp>
        <p:nvSpPr>
          <p:cNvPr id="22" name="AutoShape 21"/>
          <p:cNvSpPr>
            <a:spLocks noChangeAspect="1" noChangeArrowheads="1"/>
          </p:cNvSpPr>
          <p:nvPr/>
        </p:nvSpPr>
        <p:spPr bwMode="auto">
          <a:xfrm>
            <a:off x="5741812" y="5414963"/>
            <a:ext cx="296863" cy="377825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J</a:t>
            </a:r>
          </a:p>
        </p:txBody>
      </p:sp>
      <p:cxnSp>
        <p:nvCxnSpPr>
          <p:cNvPr id="23" name="AutoShape 22"/>
          <p:cNvCxnSpPr>
            <a:cxnSpLocks noChangeShapeType="1"/>
            <a:stCxn id="13" idx="2"/>
            <a:endCxn id="22" idx="0"/>
          </p:cNvCxnSpPr>
          <p:nvPr/>
        </p:nvCxnSpPr>
        <p:spPr bwMode="auto">
          <a:xfrm>
            <a:off x="5878337" y="4883150"/>
            <a:ext cx="12700" cy="522288"/>
          </a:xfrm>
          <a:prstGeom prst="straightConnector1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3"/>
          <p:cNvCxnSpPr>
            <a:cxnSpLocks noChangeShapeType="1"/>
            <a:stCxn id="13" idx="2"/>
            <a:endCxn id="21" idx="0"/>
          </p:cNvCxnSpPr>
          <p:nvPr/>
        </p:nvCxnSpPr>
        <p:spPr bwMode="auto">
          <a:xfrm flipH="1">
            <a:off x="5305250" y="4883150"/>
            <a:ext cx="573088" cy="522288"/>
          </a:xfrm>
          <a:prstGeom prst="straightConnector1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AutoShape 24"/>
          <p:cNvSpPr>
            <a:spLocks noChangeAspect="1" noChangeArrowheads="1"/>
          </p:cNvSpPr>
          <p:nvPr/>
        </p:nvSpPr>
        <p:spPr bwMode="auto">
          <a:xfrm>
            <a:off x="6330775" y="5413375"/>
            <a:ext cx="338138" cy="381000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K</a:t>
            </a:r>
          </a:p>
        </p:txBody>
      </p:sp>
      <p:cxnSp>
        <p:nvCxnSpPr>
          <p:cNvPr id="26" name="AutoShape 25"/>
          <p:cNvCxnSpPr>
            <a:cxnSpLocks noChangeShapeType="1"/>
            <a:stCxn id="13" idx="2"/>
            <a:endCxn id="25" idx="0"/>
          </p:cNvCxnSpPr>
          <p:nvPr/>
        </p:nvCxnSpPr>
        <p:spPr bwMode="auto">
          <a:xfrm>
            <a:off x="5878337" y="4883150"/>
            <a:ext cx="622300" cy="520700"/>
          </a:xfrm>
          <a:prstGeom prst="straightConnector1">
            <a:avLst/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35140" y="1093788"/>
            <a:ext cx="4552950" cy="54792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SzPct val="75000"/>
              <a:buFont typeface="Wingdings" charset="2"/>
              <a:buChar char="q"/>
            </a:pPr>
            <a:r>
              <a:rPr lang="en-US" sz="2000" dirty="0">
                <a:solidFill>
                  <a:srgbClr val="000090"/>
                </a:solidFill>
              </a:rPr>
              <a:t>Root</a:t>
            </a:r>
            <a:r>
              <a:rPr lang="en-US" sz="2000" dirty="0"/>
              <a:t>: node without parent (A)</a:t>
            </a:r>
          </a:p>
          <a:p>
            <a:pPr>
              <a:lnSpc>
                <a:spcPct val="90000"/>
              </a:lnSpc>
              <a:buSzPct val="75000"/>
              <a:buFont typeface="Wingdings" charset="2"/>
              <a:buChar char="q"/>
            </a:pPr>
            <a:r>
              <a:rPr lang="en-US" sz="2000" dirty="0">
                <a:solidFill>
                  <a:srgbClr val="000090"/>
                </a:solidFill>
              </a:rPr>
              <a:t>Internal node:</a:t>
            </a:r>
            <a:r>
              <a:rPr lang="en-US" sz="2000" dirty="0"/>
              <a:t> node with at least one child (A, B, C, F)</a:t>
            </a:r>
          </a:p>
          <a:p>
            <a:pPr>
              <a:lnSpc>
                <a:spcPct val="90000"/>
              </a:lnSpc>
              <a:buSzPct val="75000"/>
              <a:buFont typeface="Wingdings" charset="2"/>
              <a:buChar char="q"/>
            </a:pPr>
            <a:r>
              <a:rPr lang="en-US" sz="2000" dirty="0">
                <a:solidFill>
                  <a:srgbClr val="000090"/>
                </a:solidFill>
              </a:rPr>
              <a:t>External node</a:t>
            </a:r>
            <a:r>
              <a:rPr lang="en-US" sz="2000" dirty="0"/>
              <a:t> (a.k.a. leaf ): node without children (E, I, J, K, G, H, D)</a:t>
            </a:r>
          </a:p>
          <a:p>
            <a:pPr>
              <a:lnSpc>
                <a:spcPct val="90000"/>
              </a:lnSpc>
              <a:buSzPct val="75000"/>
              <a:buFont typeface="Wingdings" charset="2"/>
              <a:buChar char="q"/>
            </a:pPr>
            <a:r>
              <a:rPr lang="en-US" sz="2000" dirty="0">
                <a:solidFill>
                  <a:srgbClr val="000090"/>
                </a:solidFill>
              </a:rPr>
              <a:t>Ancestors</a:t>
            </a:r>
            <a:r>
              <a:rPr lang="en-US" sz="2000" dirty="0"/>
              <a:t> of a node: parent, grandparent, grand-grandparent, etc.</a:t>
            </a:r>
          </a:p>
          <a:p>
            <a:pPr>
              <a:lnSpc>
                <a:spcPct val="90000"/>
              </a:lnSpc>
              <a:buSzPct val="75000"/>
              <a:buFont typeface="Wingdings" charset="2"/>
              <a:buChar char="q"/>
            </a:pPr>
            <a:r>
              <a:rPr lang="en-US" sz="2000" dirty="0">
                <a:solidFill>
                  <a:srgbClr val="000090"/>
                </a:solidFill>
              </a:rPr>
              <a:t>Depth of a node:</a:t>
            </a:r>
            <a:r>
              <a:rPr lang="en-US" sz="2000" dirty="0"/>
              <a:t> number of ancestors (between the node and the root.  Root has depth 0)</a:t>
            </a:r>
          </a:p>
          <a:p>
            <a:pPr>
              <a:lnSpc>
                <a:spcPct val="90000"/>
              </a:lnSpc>
              <a:buSzPct val="75000"/>
              <a:buFont typeface="Wingdings" charset="2"/>
              <a:buChar char="q"/>
            </a:pPr>
            <a:r>
              <a:rPr lang="en-US" sz="2000" dirty="0">
                <a:solidFill>
                  <a:srgbClr val="000090"/>
                </a:solidFill>
              </a:rPr>
              <a:t>Height of a tree:</a:t>
            </a:r>
            <a:r>
              <a:rPr lang="en-US" sz="2000" dirty="0"/>
              <a:t> maximum depth</a:t>
            </a:r>
          </a:p>
          <a:p>
            <a:pPr>
              <a:lnSpc>
                <a:spcPct val="90000"/>
              </a:lnSpc>
              <a:buSzPct val="75000"/>
              <a:buFont typeface="Wingdings" charset="2"/>
              <a:buChar char="q"/>
            </a:pPr>
            <a:r>
              <a:rPr lang="en-US" sz="2000" dirty="0">
                <a:solidFill>
                  <a:srgbClr val="000090"/>
                </a:solidFill>
              </a:rPr>
              <a:t>Descendant of a node:</a:t>
            </a:r>
            <a:r>
              <a:rPr lang="en-US" sz="2000" dirty="0"/>
              <a:t> child, grandchild, grand-grandchild, etc.</a:t>
            </a:r>
          </a:p>
        </p:txBody>
      </p:sp>
      <p:sp>
        <p:nvSpPr>
          <p:cNvPr id="2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105078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75000"/>
              <a:buFont typeface="Wingdings" charset="2"/>
              <a:buChar char="q"/>
              <a:defRPr/>
            </a:pPr>
            <a:r>
              <a:rPr lang="en-US" sz="2000" kern="0" dirty="0">
                <a:solidFill>
                  <a:srgbClr val="000090"/>
                </a:solidFill>
                <a:ea typeface="+mn-ea"/>
              </a:rPr>
              <a:t>Subtree:</a:t>
            </a:r>
            <a:r>
              <a:rPr lang="en-US" sz="2000" kern="0" dirty="0">
                <a:ea typeface="+mn-ea"/>
              </a:rPr>
              <a:t> tree consisting of a node and its descendants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75000"/>
              <a:buFont typeface="Wingdings" charset="2"/>
              <a:buChar char="q"/>
              <a:defRPr/>
            </a:pPr>
            <a:r>
              <a:rPr lang="en-US" sz="2000" kern="0" dirty="0">
                <a:solidFill>
                  <a:srgbClr val="000090"/>
                </a:solidFill>
              </a:rPr>
              <a:t>Sibling</a:t>
            </a:r>
            <a:r>
              <a:rPr lang="en-US" sz="2000" kern="0" dirty="0"/>
              <a:t>: Nodes that share a parent; nodes at the same level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2969" y="5089187"/>
            <a:ext cx="88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32" name="Date Placeholder 29"/>
          <p:cNvSpPr>
            <a:spLocks noGrp="1"/>
          </p:cNvSpPr>
          <p:nvPr>
            <p:ph type="dt" sz="quarter" idx="10"/>
          </p:nvPr>
        </p:nvSpPr>
        <p:spPr>
          <a:xfrm>
            <a:off x="6314106" y="623887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800" dirty="0">
                <a:latin typeface="+mn-lt"/>
              </a:rPr>
              <a:t>© 2010 Goodrich, </a:t>
            </a:r>
            <a:r>
              <a:rPr lang="en-US" altLang="en-US" sz="800" dirty="0" err="1">
                <a:latin typeface="+mn-lt"/>
              </a:rPr>
              <a:t>Tamassia</a:t>
            </a:r>
            <a:endParaRPr lang="en-US" alt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43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  <p:bldP spid="22" grpId="0" animBg="1"/>
      <p:bldP spid="25" grpId="0" animBg="1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Trees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17689" y="1018903"/>
            <a:ext cx="4648200" cy="52979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Font typeface="Wingdings" charset="2"/>
              <a:buChar char="q"/>
              <a:defRPr/>
            </a:pPr>
            <a:r>
              <a:rPr lang="en-US" sz="2000" dirty="0"/>
              <a:t>A binary tree is a tree with the following properties:</a:t>
            </a:r>
          </a:p>
          <a:p>
            <a:pPr lvl="1">
              <a:buClrTx/>
              <a:buSzPct val="75000"/>
              <a:buFont typeface="Wingdings" charset="2"/>
              <a:buChar char="§"/>
              <a:defRPr/>
            </a:pPr>
            <a:r>
              <a:rPr lang="en-US" sz="1800" dirty="0"/>
              <a:t>Each internal node has at most two children</a:t>
            </a:r>
          </a:p>
          <a:p>
            <a:pPr lvl="1">
              <a:buClrTx/>
              <a:buSzPct val="75000"/>
              <a:buFont typeface="Wingdings" charset="2"/>
              <a:buChar char="§"/>
              <a:defRPr/>
            </a:pPr>
            <a:r>
              <a:rPr lang="en-US" sz="1800" dirty="0"/>
              <a:t>The children of a node are an ordered pair</a:t>
            </a:r>
          </a:p>
          <a:p>
            <a:pPr>
              <a:buSzPct val="75000"/>
              <a:buFont typeface="Wingdings" charset="2"/>
              <a:buChar char="q"/>
              <a:defRPr/>
            </a:pPr>
            <a:r>
              <a:rPr lang="en-US" sz="2000" dirty="0"/>
              <a:t>We call the children of an internal node </a:t>
            </a:r>
            <a:r>
              <a:rPr lang="en-US" sz="2000" dirty="0">
                <a:solidFill>
                  <a:srgbClr val="008000"/>
                </a:solidFill>
              </a:rPr>
              <a:t>left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child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8000"/>
                </a:solidFill>
              </a:rPr>
              <a:t>right</a:t>
            </a:r>
            <a:r>
              <a:rPr lang="en-US" sz="2000" dirty="0">
                <a:solidFill>
                  <a:srgbClr val="00009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child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altLang="en-US" sz="2000" dirty="0"/>
              <a:t>Types of Binary Trees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altLang="en-US" sz="2100" dirty="0">
                <a:solidFill>
                  <a:schemeClr val="tx2"/>
                </a:solidFill>
              </a:rPr>
              <a:t>Full</a:t>
            </a:r>
            <a:r>
              <a:rPr lang="en-US" altLang="en-US" sz="1800" dirty="0"/>
              <a:t>: if every node has 0 or 2 children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altLang="en-US" sz="2100" dirty="0">
                <a:solidFill>
                  <a:schemeClr val="tx2"/>
                </a:solidFill>
              </a:rPr>
              <a:t>Complete</a:t>
            </a:r>
            <a:r>
              <a:rPr lang="en-US" altLang="en-US" sz="1800" dirty="0"/>
              <a:t>: all levels are full except possibly the last level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altLang="en-US" sz="2100" dirty="0">
                <a:solidFill>
                  <a:schemeClr val="tx2"/>
                </a:solidFill>
              </a:rPr>
              <a:t>Perfect</a:t>
            </a:r>
            <a:r>
              <a:rPr lang="en-US" altLang="en-US" sz="1800" dirty="0"/>
              <a:t>: all internal nodes have 2 children and leaf nodes are at the same level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altLang="en-US" sz="2000" dirty="0"/>
              <a:t>Applications: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altLang="en-US" sz="1800" dirty="0"/>
              <a:t>arithmetic expressions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altLang="en-US" sz="1800" dirty="0"/>
              <a:t>decision processes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§"/>
            </a:pPr>
            <a:r>
              <a:rPr lang="en-US" altLang="en-US" sz="1800" dirty="0"/>
              <a:t>searching</a:t>
            </a:r>
          </a:p>
          <a:p>
            <a:pPr>
              <a:buSzPct val="75000"/>
              <a:buFont typeface="Wingdings" charset="2"/>
              <a:buChar char="q"/>
              <a:defRPr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6724472" y="1396296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A</a:t>
            </a:r>
          </a:p>
        </p:txBody>
      </p:sp>
      <p:sp>
        <p:nvSpPr>
          <p:cNvPr id="6" name="AutoShape 8"/>
          <p:cNvSpPr>
            <a:spLocks noChangeAspect="1" noChangeArrowheads="1"/>
          </p:cNvSpPr>
          <p:nvPr/>
        </p:nvSpPr>
        <p:spPr bwMode="auto">
          <a:xfrm>
            <a:off x="5738635" y="2310696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7" name="AutoShape 10"/>
          <p:cNvSpPr>
            <a:spLocks noChangeAspect="1" noChangeArrowheads="1"/>
          </p:cNvSpPr>
          <p:nvPr/>
        </p:nvSpPr>
        <p:spPr bwMode="auto">
          <a:xfrm>
            <a:off x="7705547" y="2309109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C</a:t>
            </a:r>
          </a:p>
        </p:txBody>
      </p:sp>
      <p:sp>
        <p:nvSpPr>
          <p:cNvPr id="8" name="AutoShape 11"/>
          <p:cNvSpPr>
            <a:spLocks noChangeAspect="1" noChangeArrowheads="1"/>
          </p:cNvSpPr>
          <p:nvPr/>
        </p:nvSpPr>
        <p:spPr bwMode="auto">
          <a:xfrm>
            <a:off x="7224535" y="3223509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F</a:t>
            </a:r>
          </a:p>
        </p:txBody>
      </p:sp>
      <p:sp>
        <p:nvSpPr>
          <p:cNvPr id="9" name="AutoShape 12"/>
          <p:cNvSpPr>
            <a:spLocks noChangeAspect="1" noChangeArrowheads="1"/>
          </p:cNvSpPr>
          <p:nvPr/>
        </p:nvSpPr>
        <p:spPr bwMode="auto">
          <a:xfrm>
            <a:off x="8207197" y="3223509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G</a:t>
            </a:r>
          </a:p>
        </p:txBody>
      </p:sp>
      <p:sp>
        <p:nvSpPr>
          <p:cNvPr id="10" name="AutoShape 13"/>
          <p:cNvSpPr>
            <a:spLocks noChangeAspect="1" noChangeArrowheads="1"/>
          </p:cNvSpPr>
          <p:nvPr/>
        </p:nvSpPr>
        <p:spPr bwMode="auto">
          <a:xfrm>
            <a:off x="5222697" y="3221921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D</a:t>
            </a:r>
          </a:p>
        </p:txBody>
      </p:sp>
      <p:sp>
        <p:nvSpPr>
          <p:cNvPr id="11" name="AutoShape 14"/>
          <p:cNvSpPr>
            <a:spLocks noChangeAspect="1" noChangeArrowheads="1"/>
          </p:cNvSpPr>
          <p:nvPr/>
        </p:nvSpPr>
        <p:spPr bwMode="auto">
          <a:xfrm>
            <a:off x="6249810" y="3223509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E</a:t>
            </a:r>
          </a:p>
        </p:txBody>
      </p:sp>
      <p:cxnSp>
        <p:nvCxnSpPr>
          <p:cNvPr id="12" name="AutoShape 15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5908497" y="1783646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6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895922" y="1783646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8"/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7876997" y="2699634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9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7386460" y="2699634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20"/>
          <p:cNvCxnSpPr>
            <a:cxnSpLocks noChangeShapeType="1"/>
            <a:stCxn id="6" idx="2"/>
            <a:endCxn id="11" idx="0"/>
          </p:cNvCxnSpPr>
          <p:nvPr/>
        </p:nvCxnSpPr>
        <p:spPr bwMode="auto">
          <a:xfrm>
            <a:off x="5908497" y="2698046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21"/>
          <p:cNvCxnSpPr>
            <a:cxnSpLocks noChangeShapeType="1"/>
            <a:stCxn id="6" idx="2"/>
            <a:endCxn id="10" idx="0"/>
          </p:cNvCxnSpPr>
          <p:nvPr/>
        </p:nvCxnSpPr>
        <p:spPr bwMode="auto">
          <a:xfrm flipH="1">
            <a:off x="5402085" y="2698046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AutoShape 22"/>
          <p:cNvSpPr>
            <a:spLocks noChangeAspect="1" noChangeArrowheads="1"/>
          </p:cNvSpPr>
          <p:nvPr/>
        </p:nvSpPr>
        <p:spPr bwMode="auto">
          <a:xfrm>
            <a:off x="5868810" y="4144259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dirty="0"/>
              <a:t>H</a:t>
            </a:r>
          </a:p>
        </p:txBody>
      </p:sp>
      <p:cxnSp>
        <p:nvCxnSpPr>
          <p:cNvPr id="19" name="AutoShape 25"/>
          <p:cNvCxnSpPr>
            <a:cxnSpLocks noChangeShapeType="1"/>
            <a:stCxn id="11" idx="2"/>
            <a:endCxn id="18" idx="0"/>
          </p:cNvCxnSpPr>
          <p:nvPr/>
        </p:nvCxnSpPr>
        <p:spPr bwMode="auto">
          <a:xfrm flipH="1">
            <a:off x="6046610" y="3614034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" name="AutoShape 26"/>
          <p:cNvSpPr>
            <a:spLocks noChangeAspect="1" noChangeArrowheads="1"/>
          </p:cNvSpPr>
          <p:nvPr/>
        </p:nvSpPr>
        <p:spPr bwMode="auto">
          <a:xfrm>
            <a:off x="6605410" y="4142671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/>
              <a:t>I</a:t>
            </a:r>
          </a:p>
        </p:txBody>
      </p:sp>
      <p:cxnSp>
        <p:nvCxnSpPr>
          <p:cNvPr id="21" name="AutoShape 27"/>
          <p:cNvCxnSpPr>
            <a:cxnSpLocks noChangeShapeType="1"/>
            <a:stCxn id="11" idx="2"/>
            <a:endCxn id="20" idx="0"/>
          </p:cNvCxnSpPr>
          <p:nvPr/>
        </p:nvCxnSpPr>
        <p:spPr bwMode="auto">
          <a:xfrm>
            <a:off x="6414910" y="3614034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Date Placeholder 29"/>
          <p:cNvSpPr>
            <a:spLocks noGrp="1"/>
          </p:cNvSpPr>
          <p:nvPr>
            <p:ph type="dt" sz="quarter" idx="10"/>
          </p:nvPr>
        </p:nvSpPr>
        <p:spPr>
          <a:xfrm>
            <a:off x="273757" y="6202892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+mn-lt"/>
              </a:rPr>
              <a:t>© 2010 Goodrich, </a:t>
            </a:r>
            <a:r>
              <a:rPr lang="en-US" altLang="en-US" sz="1200" dirty="0" err="1">
                <a:latin typeface="+mn-lt"/>
              </a:rPr>
              <a:t>Tamassia</a:t>
            </a:r>
            <a:endParaRPr lang="en-US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071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Arithmetic Expression Tree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93888" y="1196621"/>
            <a:ext cx="8198555" cy="24017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Font typeface="Wingdings" charset="2"/>
              <a:buChar char="q"/>
            </a:pPr>
            <a:r>
              <a:rPr lang="en-US" altLang="en-US" dirty="0"/>
              <a:t>Binary tree associated with an arithmetic expression</a:t>
            </a:r>
          </a:p>
          <a:p>
            <a:pPr lvl="1">
              <a:buClrTx/>
              <a:buSzPct val="75000"/>
              <a:buFont typeface="Wingdings" charset="2"/>
              <a:buChar char="§"/>
            </a:pPr>
            <a:r>
              <a:rPr lang="en-US" altLang="en-US" sz="2000" dirty="0"/>
              <a:t>internal nodes: operators</a:t>
            </a:r>
          </a:p>
          <a:p>
            <a:pPr lvl="1">
              <a:buClrTx/>
              <a:buSzPct val="75000"/>
              <a:buFont typeface="Wingdings" charset="2"/>
              <a:buChar char="§"/>
            </a:pPr>
            <a:r>
              <a:rPr lang="en-US" altLang="en-US" sz="2000" dirty="0"/>
              <a:t>external nodes: operands</a:t>
            </a:r>
          </a:p>
          <a:p>
            <a:pPr>
              <a:buSzPct val="75000"/>
              <a:buFont typeface="Wingdings" charset="2"/>
              <a:buChar char="q"/>
            </a:pPr>
            <a:r>
              <a:rPr lang="en-US" altLang="en-US" dirty="0"/>
              <a:t>Example: arithmetic expression tree for the expression </a:t>
            </a:r>
          </a:p>
          <a:p>
            <a:pPr lvl="1">
              <a:buSzPct val="75000"/>
              <a:buFont typeface="Wingdings" charset="2"/>
              <a:buChar char="q"/>
            </a:pPr>
            <a:r>
              <a:rPr lang="en-US" altLang="en-US" dirty="0"/>
              <a:t>(2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5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</a:rPr>
              <a:t>-</a:t>
            </a:r>
            <a:r>
              <a:rPr lang="en-US" altLang="en-US" dirty="0"/>
              <a:t> 1) </a:t>
            </a:r>
            <a:r>
              <a:rPr lang="en-US" altLang="en-US" dirty="0">
                <a:latin typeface="Symbol" panose="05050102010706020507" pitchFamily="18" charset="2"/>
              </a:rPr>
              <a:t>+</a:t>
            </a:r>
            <a:r>
              <a:rPr lang="en-US" altLang="en-US" dirty="0"/>
              <a:t> (3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 </a:t>
            </a:r>
            <a:r>
              <a:rPr lang="en-US" altLang="en-US" dirty="0"/>
              <a:t>7))</a:t>
            </a:r>
          </a:p>
        </p:txBody>
      </p:sp>
      <p:sp>
        <p:nvSpPr>
          <p:cNvPr id="5" name="Date Placeholder 29"/>
          <p:cNvSpPr>
            <a:spLocks noGrp="1"/>
          </p:cNvSpPr>
          <p:nvPr>
            <p:ph type="dt" sz="quarter" idx="10"/>
          </p:nvPr>
        </p:nvSpPr>
        <p:spPr>
          <a:xfrm>
            <a:off x="273757" y="6202892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+mn-lt"/>
              </a:rPr>
              <a:t>© 2010 Goodrich, </a:t>
            </a:r>
            <a:r>
              <a:rPr lang="en-US" altLang="en-US" sz="1200" dirty="0" err="1">
                <a:latin typeface="+mn-lt"/>
              </a:rPr>
              <a:t>Tamassia</a:t>
            </a:r>
            <a:endParaRPr lang="en-US" altLang="en-US" sz="1200" dirty="0">
              <a:latin typeface="+mn-lt"/>
            </a:endParaRP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Symbol" panose="05050102010706020507" pitchFamily="18" charset="2"/>
                </a:rPr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Symbol" panose="05050102010706020507" pitchFamily="18" charset="2"/>
                  <a:sym typeface="Symbol" panose="05050102010706020507" pitchFamily="18" charset="2"/>
                </a:rPr>
                <a:t></a:t>
              </a:r>
              <a:endParaRPr lang="en-US" altLang="en-US" dirty="0">
                <a:latin typeface="Symbol" panose="05050102010706020507" pitchFamily="18" charset="2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Symbol" panose="05050102010706020507" pitchFamily="18" charset="2"/>
                </a:rPr>
                <a:t>-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5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7</a:t>
              </a:r>
            </a:p>
          </p:txBody>
        </p:sp>
        <p:cxnSp>
          <p:nvCxnSpPr>
            <p:cNvPr id="16" name="AutoShape 13"/>
            <p:cNvCxnSpPr>
              <a:cxnSpLocks noChangeShapeType="1"/>
              <a:stCxn id="7" idx="3"/>
              <a:endCxn id="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8" idx="1"/>
              <a:endCxn id="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15" idx="0"/>
              <a:endCxn id="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14" idx="0"/>
              <a:endCxn id="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3" idx="0"/>
              <a:endCxn id="1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2" idx="0"/>
              <a:endCxn id="1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1" idx="0"/>
              <a:endCxn id="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1"/>
              <a:endCxn id="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2920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564600" y="1083734"/>
            <a:ext cx="8014956" cy="1828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Font typeface="Wingdings" charset="2"/>
              <a:buChar char="q"/>
            </a:pPr>
            <a:r>
              <a:rPr lang="en-US" dirty="0"/>
              <a:t>Binary tree associated with a decision process</a:t>
            </a:r>
          </a:p>
          <a:p>
            <a:pPr lvl="1">
              <a:buClrTx/>
              <a:buSzPct val="75000"/>
              <a:buFont typeface="Wingdings" charset="2"/>
              <a:buChar char="§"/>
            </a:pPr>
            <a:r>
              <a:rPr lang="en-US" sz="2000" dirty="0"/>
              <a:t>internal nodes: questions with yes/no answer</a:t>
            </a:r>
          </a:p>
          <a:p>
            <a:pPr lvl="1">
              <a:buClrTx/>
              <a:buSzPct val="75000"/>
              <a:buFont typeface="Wingdings" charset="2"/>
              <a:buChar char="§"/>
            </a:pPr>
            <a:r>
              <a:rPr lang="en-US" sz="2000" dirty="0"/>
              <a:t>external nodes: decisions</a:t>
            </a:r>
          </a:p>
          <a:p>
            <a:pPr>
              <a:buSzPct val="75000"/>
              <a:buFont typeface="Wingdings" charset="2"/>
              <a:buChar char="q"/>
            </a:pPr>
            <a:r>
              <a:rPr lang="en-US" dirty="0"/>
              <a:t>Example: dining decision</a:t>
            </a:r>
          </a:p>
        </p:txBody>
      </p:sp>
      <p:sp>
        <p:nvSpPr>
          <p:cNvPr id="5" name="AutoShape 1029"/>
          <p:cNvSpPr>
            <a:spLocks noChangeArrowheads="1"/>
          </p:cNvSpPr>
          <p:nvPr/>
        </p:nvSpPr>
        <p:spPr bwMode="auto">
          <a:xfrm>
            <a:off x="3642071" y="3456818"/>
            <a:ext cx="1951933" cy="408623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Want a fast meal?</a:t>
            </a:r>
          </a:p>
        </p:txBody>
      </p:sp>
      <p:sp>
        <p:nvSpPr>
          <p:cNvPr id="6" name="AutoShape 1030"/>
          <p:cNvSpPr>
            <a:spLocks noChangeArrowheads="1"/>
          </p:cNvSpPr>
          <p:nvPr/>
        </p:nvSpPr>
        <p:spPr bwMode="auto">
          <a:xfrm>
            <a:off x="1808370" y="4487105"/>
            <a:ext cx="2042697" cy="408623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How about coffee?</a:t>
            </a:r>
          </a:p>
        </p:txBody>
      </p:sp>
      <p:sp>
        <p:nvSpPr>
          <p:cNvPr id="7" name="AutoShape 1031"/>
          <p:cNvSpPr>
            <a:spLocks noChangeArrowheads="1"/>
          </p:cNvSpPr>
          <p:nvPr/>
        </p:nvSpPr>
        <p:spPr bwMode="auto">
          <a:xfrm>
            <a:off x="5307744" y="4487105"/>
            <a:ext cx="2265486" cy="408623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On expense account?</a:t>
            </a:r>
          </a:p>
        </p:txBody>
      </p:sp>
      <p:sp>
        <p:nvSpPr>
          <p:cNvPr id="8" name="Rectangle 1033"/>
          <p:cNvSpPr>
            <a:spLocks noChangeArrowheads="1"/>
          </p:cNvSpPr>
          <p:nvPr/>
        </p:nvSpPr>
        <p:spPr bwMode="auto">
          <a:xfrm>
            <a:off x="1481305" y="5551326"/>
            <a:ext cx="113155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Starbucks</a:t>
            </a:r>
          </a:p>
        </p:txBody>
      </p:sp>
      <p:sp>
        <p:nvSpPr>
          <p:cNvPr id="9" name="Rectangle 1034"/>
          <p:cNvSpPr>
            <a:spLocks noChangeArrowheads="1"/>
          </p:cNvSpPr>
          <p:nvPr/>
        </p:nvSpPr>
        <p:spPr bwMode="auto">
          <a:xfrm>
            <a:off x="3329941" y="5551326"/>
            <a:ext cx="86645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Spike’s</a:t>
            </a:r>
          </a:p>
        </p:txBody>
      </p:sp>
      <p:sp>
        <p:nvSpPr>
          <p:cNvPr id="10" name="Rectangle 1035"/>
          <p:cNvSpPr>
            <a:spLocks noChangeArrowheads="1"/>
          </p:cNvSpPr>
          <p:nvPr/>
        </p:nvSpPr>
        <p:spPr bwMode="auto">
          <a:xfrm>
            <a:off x="4841843" y="5551326"/>
            <a:ext cx="108432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Al Forno</a:t>
            </a:r>
          </a:p>
        </p:txBody>
      </p:sp>
      <p:sp>
        <p:nvSpPr>
          <p:cNvPr id="11" name="Rectangle 1036"/>
          <p:cNvSpPr>
            <a:spLocks noChangeArrowheads="1"/>
          </p:cNvSpPr>
          <p:nvPr/>
        </p:nvSpPr>
        <p:spPr bwMode="auto">
          <a:xfrm>
            <a:off x="6687745" y="5551326"/>
            <a:ext cx="15089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Café Paragon</a:t>
            </a:r>
          </a:p>
        </p:txBody>
      </p:sp>
      <p:cxnSp>
        <p:nvCxnSpPr>
          <p:cNvPr id="12" name="AutoShape 1037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2829719" y="3865441"/>
            <a:ext cx="1788319" cy="6216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038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4618038" y="3865441"/>
            <a:ext cx="1822449" cy="6216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039"/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2047081" y="4895728"/>
            <a:ext cx="782638" cy="6555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040"/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2829719" y="4895728"/>
            <a:ext cx="933450" cy="6555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041"/>
          <p:cNvCxnSpPr>
            <a:cxnSpLocks noChangeShapeType="1"/>
            <a:stCxn id="10" idx="0"/>
            <a:endCxn id="7" idx="2"/>
          </p:cNvCxnSpPr>
          <p:nvPr/>
        </p:nvCxnSpPr>
        <p:spPr bwMode="auto">
          <a:xfrm flipV="1">
            <a:off x="5384006" y="4895728"/>
            <a:ext cx="1056481" cy="6555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042"/>
          <p:cNvCxnSpPr>
            <a:cxnSpLocks noChangeShapeType="1"/>
            <a:stCxn id="11" idx="0"/>
            <a:endCxn id="7" idx="2"/>
          </p:cNvCxnSpPr>
          <p:nvPr/>
        </p:nvCxnSpPr>
        <p:spPr bwMode="auto">
          <a:xfrm flipH="1" flipV="1">
            <a:off x="6440487" y="4895728"/>
            <a:ext cx="1001713" cy="6555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Text Box 1043"/>
          <p:cNvSpPr txBox="1">
            <a:spLocks noChangeArrowheads="1"/>
          </p:cNvSpPr>
          <p:nvPr/>
        </p:nvSpPr>
        <p:spPr bwMode="auto">
          <a:xfrm>
            <a:off x="2859088" y="3943704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+mn-lt"/>
              </a:rPr>
              <a:t>Yes</a:t>
            </a:r>
          </a:p>
        </p:txBody>
      </p:sp>
      <p:sp>
        <p:nvSpPr>
          <p:cNvPr id="19" name="Text Box 1044"/>
          <p:cNvSpPr txBox="1">
            <a:spLocks noChangeArrowheads="1"/>
          </p:cNvSpPr>
          <p:nvPr/>
        </p:nvSpPr>
        <p:spPr bwMode="auto">
          <a:xfrm>
            <a:off x="5966430" y="3942117"/>
            <a:ext cx="532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+mn-lt"/>
              </a:rPr>
              <a:t>No</a:t>
            </a:r>
          </a:p>
        </p:txBody>
      </p:sp>
      <p:sp>
        <p:nvSpPr>
          <p:cNvPr id="20" name="Text Box 1045"/>
          <p:cNvSpPr txBox="1">
            <a:spLocks noChangeArrowheads="1"/>
          </p:cNvSpPr>
          <p:nvPr/>
        </p:nvSpPr>
        <p:spPr bwMode="auto">
          <a:xfrm>
            <a:off x="1752600" y="5026379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+mn-lt"/>
              </a:rPr>
              <a:t>Yes</a:t>
            </a:r>
          </a:p>
        </p:txBody>
      </p:sp>
      <p:sp>
        <p:nvSpPr>
          <p:cNvPr id="21" name="Text Box 1046"/>
          <p:cNvSpPr txBox="1">
            <a:spLocks noChangeArrowheads="1"/>
          </p:cNvSpPr>
          <p:nvPr/>
        </p:nvSpPr>
        <p:spPr bwMode="auto">
          <a:xfrm>
            <a:off x="3485167" y="5026379"/>
            <a:ext cx="532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+mn-lt"/>
              </a:rPr>
              <a:t>No</a:t>
            </a:r>
          </a:p>
        </p:txBody>
      </p:sp>
      <p:sp>
        <p:nvSpPr>
          <p:cNvPr id="22" name="Text Box 1047"/>
          <p:cNvSpPr txBox="1">
            <a:spLocks noChangeArrowheads="1"/>
          </p:cNvSpPr>
          <p:nvPr/>
        </p:nvSpPr>
        <p:spPr bwMode="auto">
          <a:xfrm>
            <a:off x="5105400" y="5026379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+mn-lt"/>
              </a:rPr>
              <a:t>Yes</a:t>
            </a:r>
          </a:p>
        </p:txBody>
      </p:sp>
      <p:sp>
        <p:nvSpPr>
          <p:cNvPr id="23" name="Text Box 1048"/>
          <p:cNvSpPr txBox="1">
            <a:spLocks noChangeArrowheads="1"/>
          </p:cNvSpPr>
          <p:nvPr/>
        </p:nvSpPr>
        <p:spPr bwMode="auto">
          <a:xfrm>
            <a:off x="7107842" y="5026379"/>
            <a:ext cx="532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+mn-lt"/>
              </a:rPr>
              <a:t>No</a:t>
            </a:r>
          </a:p>
        </p:txBody>
      </p:sp>
      <p:sp>
        <p:nvSpPr>
          <p:cNvPr id="24" name="Date Placeholder 29"/>
          <p:cNvSpPr>
            <a:spLocks noGrp="1"/>
          </p:cNvSpPr>
          <p:nvPr>
            <p:ph type="dt" sz="quarter" idx="10"/>
          </p:nvPr>
        </p:nvSpPr>
        <p:spPr>
          <a:xfrm>
            <a:off x="273757" y="6202892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+mn-lt"/>
              </a:rPr>
              <a:t>© 2010 Goodrich, </a:t>
            </a:r>
            <a:r>
              <a:rPr lang="en-US" altLang="en-US" sz="1200" dirty="0" err="1">
                <a:latin typeface="+mn-lt"/>
              </a:rPr>
              <a:t>Tamassia</a:t>
            </a:r>
            <a:endParaRPr lang="en-US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656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Node in C++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20417" y="1157114"/>
            <a:ext cx="2788356" cy="45155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/>
              <a:t>Singly linked list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62216" y="1192110"/>
            <a:ext cx="2554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template &lt;</a:t>
            </a:r>
            <a:r>
              <a:rPr lang="en-US" sz="1600" dirty="0" err="1">
                <a:cs typeface="Courier New" panose="02070309020205020404" pitchFamily="49" charset="0"/>
              </a:rPr>
              <a:t>typename</a:t>
            </a:r>
            <a:r>
              <a:rPr lang="en-US" sz="1600" dirty="0">
                <a:cs typeface="Courier New" panose="02070309020205020404" pitchFamily="49" charset="0"/>
              </a:rPr>
              <a:t> ELT&gt;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class Node {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ELT element;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Node *next;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0438" y="2698944"/>
            <a:ext cx="25547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template &lt;</a:t>
            </a:r>
            <a:r>
              <a:rPr lang="en-US" sz="1600" dirty="0" err="1">
                <a:cs typeface="Courier New" panose="02070309020205020404" pitchFamily="49" charset="0"/>
              </a:rPr>
              <a:t>typename</a:t>
            </a:r>
            <a:r>
              <a:rPr lang="en-US" sz="1600" dirty="0">
                <a:cs typeface="Courier New" panose="02070309020205020404" pitchFamily="49" charset="0"/>
              </a:rPr>
              <a:t> ELT&gt;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class Node {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ELT element;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Node *next;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Node *</a:t>
            </a:r>
            <a:r>
              <a:rPr lang="en-US" sz="1600" dirty="0" err="1">
                <a:cs typeface="Courier New" panose="02070309020205020404" pitchFamily="49" charset="0"/>
              </a:rPr>
              <a:t>prev</a:t>
            </a:r>
            <a:r>
              <a:rPr lang="en-US" sz="1600" dirty="0"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74040" y="2809863"/>
            <a:ext cx="2788356" cy="45155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/>
              <a:t>Doubly linked list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76327" y="4451999"/>
            <a:ext cx="25547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template &lt;</a:t>
            </a:r>
            <a:r>
              <a:rPr lang="en-US" sz="1600" dirty="0" err="1">
                <a:cs typeface="Courier New" panose="02070309020205020404" pitchFamily="49" charset="0"/>
              </a:rPr>
              <a:t>typename</a:t>
            </a:r>
            <a:r>
              <a:rPr lang="en-US" sz="1600" dirty="0">
                <a:cs typeface="Courier New" panose="02070309020205020404" pitchFamily="49" charset="0"/>
              </a:rPr>
              <a:t> ELT&gt;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class Node {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ELT element;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Node *left;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Node *right;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    Node *parent;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47228" y="4462612"/>
            <a:ext cx="2788356" cy="45155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/>
              <a:t>Tree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00756" y="1368061"/>
            <a:ext cx="4487654" cy="1401527"/>
            <a:chOff x="4385060" y="1721332"/>
            <a:chExt cx="4487654" cy="1401527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7641790" y="2845860"/>
              <a:ext cx="701484" cy="2769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rgbClr val="FF6600"/>
                  </a:solidFill>
                </a:rPr>
                <a:t>Toronto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577667" y="2201854"/>
              <a:ext cx="772935" cy="380477"/>
              <a:chOff x="5429956" y="2302932"/>
              <a:chExt cx="1219198" cy="609600"/>
            </a:xfrm>
          </p:grpSpPr>
          <p:sp>
            <p:nvSpPr>
              <p:cNvPr id="38" name="Rectangle 5"/>
              <p:cNvSpPr>
                <a:spLocks noChangeArrowheads="1"/>
              </p:cNvSpPr>
              <p:nvPr/>
            </p:nvSpPr>
            <p:spPr bwMode="auto">
              <a:xfrm>
                <a:off x="54299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7"/>
              <p:cNvSpPr>
                <a:spLocks noChangeArrowheads="1"/>
              </p:cNvSpPr>
              <p:nvPr/>
            </p:nvSpPr>
            <p:spPr bwMode="auto">
              <a:xfrm>
                <a:off x="6039554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780866" y="2418648"/>
              <a:ext cx="183268" cy="427212"/>
            </a:xfrm>
            <a:prstGeom prst="line">
              <a:avLst/>
            </a:prstGeom>
            <a:noFill/>
            <a:ln w="28575">
              <a:solidFill>
                <a:srgbClr val="FF7043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8186914" y="2401711"/>
              <a:ext cx="474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632825" y="2317045"/>
              <a:ext cx="239889" cy="186269"/>
              <a:chOff x="7732889" y="4004732"/>
              <a:chExt cx="254000" cy="29915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732889" y="4004732"/>
                <a:ext cx="254000" cy="29915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7732889" y="4004732"/>
                <a:ext cx="254000" cy="299157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6597269" y="2845860"/>
              <a:ext cx="650388" cy="2769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rgbClr val="FF6600"/>
                  </a:solidFill>
                </a:rPr>
                <a:t>Seattle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507598" y="2201854"/>
              <a:ext cx="772935" cy="380477"/>
              <a:chOff x="5429956" y="2302932"/>
              <a:chExt cx="1219198" cy="609600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54299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17"/>
              <p:cNvSpPr>
                <a:spLocks noChangeArrowheads="1"/>
              </p:cNvSpPr>
              <p:nvPr/>
            </p:nvSpPr>
            <p:spPr bwMode="auto">
              <a:xfrm>
                <a:off x="6039554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6710796" y="2418648"/>
              <a:ext cx="288313" cy="445910"/>
            </a:xfrm>
            <a:prstGeom prst="line">
              <a:avLst/>
            </a:prstGeom>
            <a:noFill/>
            <a:ln w="28575">
              <a:solidFill>
                <a:srgbClr val="FF7043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V="1">
              <a:off x="7116845" y="2401711"/>
              <a:ext cx="474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5561612" y="2843039"/>
              <a:ext cx="571190" cy="2769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>
                  <a:solidFill>
                    <a:srgbClr val="FF6600"/>
                  </a:solidFill>
                </a:rPr>
                <a:t>Rome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432341" y="2199033"/>
              <a:ext cx="772935" cy="380477"/>
              <a:chOff x="5429956" y="2302932"/>
              <a:chExt cx="1219198" cy="609600"/>
            </a:xfrm>
          </p:grpSpPr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5429956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7"/>
              <p:cNvSpPr>
                <a:spLocks noChangeArrowheads="1"/>
              </p:cNvSpPr>
              <p:nvPr/>
            </p:nvSpPr>
            <p:spPr bwMode="auto">
              <a:xfrm>
                <a:off x="6039554" y="2302932"/>
                <a:ext cx="609600" cy="609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5635539" y="2415827"/>
              <a:ext cx="288313" cy="445910"/>
            </a:xfrm>
            <a:prstGeom prst="line">
              <a:avLst/>
            </a:prstGeom>
            <a:noFill/>
            <a:ln w="28575">
              <a:solidFill>
                <a:srgbClr val="FF7043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 flipV="1">
              <a:off x="6041588" y="2398890"/>
              <a:ext cx="474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85060" y="1721332"/>
              <a:ext cx="596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5006623" y="1890889"/>
              <a:ext cx="530139" cy="3250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6507" y="3354558"/>
            <a:ext cx="5144287" cy="679252"/>
            <a:chOff x="1106617" y="1943446"/>
            <a:chExt cx="5144287" cy="679252"/>
          </a:xfrm>
        </p:grpSpPr>
        <p:grpSp>
          <p:nvGrpSpPr>
            <p:cNvPr id="41" name="Group 40"/>
            <p:cNvGrpSpPr/>
            <p:nvPr/>
          </p:nvGrpSpPr>
          <p:grpSpPr>
            <a:xfrm>
              <a:off x="1593668" y="2165498"/>
              <a:ext cx="4165247" cy="457200"/>
              <a:chOff x="1593668" y="2165498"/>
              <a:chExt cx="4165247" cy="457200"/>
            </a:xfrm>
          </p:grpSpPr>
          <p:sp>
            <p:nvSpPr>
              <p:cNvPr id="44" name="Rectangle 5"/>
              <p:cNvSpPr>
                <a:spLocks noChangeArrowheads="1"/>
              </p:cNvSpPr>
              <p:nvPr/>
            </p:nvSpPr>
            <p:spPr bwMode="auto">
              <a:xfrm>
                <a:off x="2710915" y="2279445"/>
                <a:ext cx="304800" cy="304800"/>
              </a:xfrm>
              <a:prstGeom prst="rect">
                <a:avLst/>
              </a:prstGeom>
              <a:solidFill>
                <a:srgbClr val="A0BAE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3015715" y="2279445"/>
                <a:ext cx="304800" cy="304800"/>
              </a:xfrm>
              <a:prstGeom prst="rect">
                <a:avLst/>
              </a:prstGeom>
              <a:solidFill>
                <a:srgbClr val="A0BAE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3168115" y="2293733"/>
                <a:ext cx="762000" cy="139700"/>
              </a:xfrm>
              <a:custGeom>
                <a:avLst/>
                <a:gdLst>
                  <a:gd name="T0" fmla="*/ 0 w 480"/>
                  <a:gd name="T1" fmla="*/ 138113 h 88"/>
                  <a:gd name="T2" fmla="*/ 376238 w 480"/>
                  <a:gd name="T3" fmla="*/ 0 h 88"/>
                  <a:gd name="T4" fmla="*/ 762000 w 480"/>
                  <a:gd name="T5" fmla="*/ 139700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3930115" y="2279445"/>
                <a:ext cx="304800" cy="304800"/>
              </a:xfrm>
              <a:prstGeom prst="rect">
                <a:avLst/>
              </a:prstGeom>
              <a:solidFill>
                <a:srgbClr val="A0BAE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4234915" y="2279445"/>
                <a:ext cx="304800" cy="304800"/>
              </a:xfrm>
              <a:prstGeom prst="rect">
                <a:avLst/>
              </a:prstGeom>
              <a:solidFill>
                <a:srgbClr val="A0BAE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4539715" y="2279445"/>
                <a:ext cx="304800" cy="304800"/>
              </a:xfrm>
              <a:prstGeom prst="rect">
                <a:avLst/>
              </a:prstGeom>
              <a:solidFill>
                <a:srgbClr val="A0BAE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Freeform 11"/>
              <p:cNvSpPr>
                <a:spLocks/>
              </p:cNvSpPr>
              <p:nvPr/>
            </p:nvSpPr>
            <p:spPr bwMode="auto">
              <a:xfrm>
                <a:off x="4692115" y="2293733"/>
                <a:ext cx="762000" cy="139700"/>
              </a:xfrm>
              <a:custGeom>
                <a:avLst/>
                <a:gdLst>
                  <a:gd name="T0" fmla="*/ 0 w 480"/>
                  <a:gd name="T1" fmla="*/ 138113 h 88"/>
                  <a:gd name="T2" fmla="*/ 376238 w 480"/>
                  <a:gd name="T3" fmla="*/ 0 h 88"/>
                  <a:gd name="T4" fmla="*/ 762000 w 480"/>
                  <a:gd name="T5" fmla="*/ 139700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 rot="10800000">
                <a:off x="3320515" y="2446133"/>
                <a:ext cx="762000" cy="139700"/>
              </a:xfrm>
              <a:custGeom>
                <a:avLst/>
                <a:gdLst>
                  <a:gd name="T0" fmla="*/ 0 w 480"/>
                  <a:gd name="T1" fmla="*/ 138113 h 88"/>
                  <a:gd name="T2" fmla="*/ 376238 w 480"/>
                  <a:gd name="T3" fmla="*/ 0 h 88"/>
                  <a:gd name="T4" fmla="*/ 762000 w 480"/>
                  <a:gd name="T5" fmla="*/ 139700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" name="Freeform 20"/>
              <p:cNvSpPr>
                <a:spLocks/>
              </p:cNvSpPr>
              <p:nvPr/>
            </p:nvSpPr>
            <p:spPr bwMode="auto">
              <a:xfrm rot="10800000">
                <a:off x="4844515" y="2446133"/>
                <a:ext cx="762000" cy="139700"/>
              </a:xfrm>
              <a:custGeom>
                <a:avLst/>
                <a:gdLst>
                  <a:gd name="T0" fmla="*/ 0 w 480"/>
                  <a:gd name="T1" fmla="*/ 138113 h 88"/>
                  <a:gd name="T2" fmla="*/ 376238 w 480"/>
                  <a:gd name="T3" fmla="*/ 0 h 88"/>
                  <a:gd name="T4" fmla="*/ 762000 w 480"/>
                  <a:gd name="T5" fmla="*/ 139700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Rectangle 31"/>
              <p:cNvSpPr>
                <a:spLocks noChangeArrowheads="1"/>
              </p:cNvSpPr>
              <p:nvPr/>
            </p:nvSpPr>
            <p:spPr bwMode="auto">
              <a:xfrm>
                <a:off x="1593668" y="2265060"/>
                <a:ext cx="304800" cy="304800"/>
              </a:xfrm>
              <a:prstGeom prst="rect">
                <a:avLst/>
              </a:prstGeom>
              <a:solidFill>
                <a:srgbClr val="A0BAE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Text Box 43"/>
              <p:cNvSpPr txBox="1">
                <a:spLocks noChangeArrowheads="1"/>
              </p:cNvSpPr>
              <p:nvPr/>
            </p:nvSpPr>
            <p:spPr bwMode="auto">
              <a:xfrm>
                <a:off x="2688690" y="2165498"/>
                <a:ext cx="3667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dirty="0">
                    <a:solidFill>
                      <a:srgbClr val="008000"/>
                    </a:solidFill>
                  </a:rPr>
                  <a:t>a</a:t>
                </a:r>
              </a:p>
            </p:txBody>
          </p:sp>
          <p:sp>
            <p:nvSpPr>
              <p:cNvPr id="55" name="Text Box 45"/>
              <p:cNvSpPr txBox="1">
                <a:spLocks noChangeArrowheads="1"/>
              </p:cNvSpPr>
              <p:nvPr/>
            </p:nvSpPr>
            <p:spPr bwMode="auto">
              <a:xfrm>
                <a:off x="4185703" y="2165498"/>
                <a:ext cx="366712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dirty="0">
                    <a:solidFill>
                      <a:srgbClr val="008000"/>
                    </a:solidFill>
                  </a:rPr>
                  <a:t>b</a:t>
                </a:r>
              </a:p>
            </p:txBody>
          </p:sp>
          <p:sp>
            <p:nvSpPr>
              <p:cNvPr id="56" name="Rectangle 4"/>
              <p:cNvSpPr>
                <a:spLocks noChangeArrowheads="1"/>
              </p:cNvSpPr>
              <p:nvPr/>
            </p:nvSpPr>
            <p:spPr bwMode="auto">
              <a:xfrm>
                <a:off x="2406115" y="2279445"/>
                <a:ext cx="304800" cy="304800"/>
              </a:xfrm>
              <a:prstGeom prst="rect">
                <a:avLst/>
              </a:prstGeom>
              <a:solidFill>
                <a:srgbClr val="A0BAE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4"/>
              <p:cNvSpPr>
                <a:spLocks noChangeArrowheads="1"/>
              </p:cNvSpPr>
              <p:nvPr/>
            </p:nvSpPr>
            <p:spPr bwMode="auto">
              <a:xfrm>
                <a:off x="5454115" y="2298644"/>
                <a:ext cx="304800" cy="304800"/>
              </a:xfrm>
              <a:prstGeom prst="rect">
                <a:avLst/>
              </a:prstGeom>
              <a:solidFill>
                <a:srgbClr val="A0BAE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7"/>
              <p:cNvSpPr>
                <a:spLocks/>
              </p:cNvSpPr>
              <p:nvPr/>
            </p:nvSpPr>
            <p:spPr bwMode="auto">
              <a:xfrm>
                <a:off x="1746068" y="2265060"/>
                <a:ext cx="762000" cy="139700"/>
              </a:xfrm>
              <a:custGeom>
                <a:avLst/>
                <a:gdLst>
                  <a:gd name="T0" fmla="*/ 0 w 480"/>
                  <a:gd name="T1" fmla="*/ 138113 h 88"/>
                  <a:gd name="T2" fmla="*/ 376238 w 480"/>
                  <a:gd name="T3" fmla="*/ 0 h 88"/>
                  <a:gd name="T4" fmla="*/ 762000 w 480"/>
                  <a:gd name="T5" fmla="*/ 139700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" name="Freeform 19"/>
              <p:cNvSpPr>
                <a:spLocks/>
              </p:cNvSpPr>
              <p:nvPr/>
            </p:nvSpPr>
            <p:spPr bwMode="auto">
              <a:xfrm rot="10800000">
                <a:off x="1898468" y="2417460"/>
                <a:ext cx="762000" cy="139700"/>
              </a:xfrm>
              <a:custGeom>
                <a:avLst/>
                <a:gdLst>
                  <a:gd name="T0" fmla="*/ 0 w 480"/>
                  <a:gd name="T1" fmla="*/ 138113 h 88"/>
                  <a:gd name="T2" fmla="*/ 376238 w 480"/>
                  <a:gd name="T3" fmla="*/ 0 h 88"/>
                  <a:gd name="T4" fmla="*/ 762000 w 480"/>
                  <a:gd name="T5" fmla="*/ 139700 h 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88"/>
                  <a:gd name="T11" fmla="*/ 480 w 48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88">
                    <a:moveTo>
                      <a:pt x="0" y="87"/>
                    </a:moveTo>
                    <a:cubicBezTo>
                      <a:pt x="39" y="73"/>
                      <a:pt x="157" y="0"/>
                      <a:pt x="237" y="0"/>
                    </a:cubicBezTo>
                    <a:cubicBezTo>
                      <a:pt x="317" y="0"/>
                      <a:pt x="430" y="70"/>
                      <a:pt x="480" y="88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 type="oval" w="sm" len="sm"/>
                <a:tailEnd type="triangle" w="sm" len="lg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06617" y="1943446"/>
              <a:ext cx="1327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header sentinel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84988" y="1993181"/>
              <a:ext cx="12659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trailer sentinel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385419" y="4688889"/>
            <a:ext cx="3330420" cy="1432509"/>
            <a:chOff x="976200" y="4688889"/>
            <a:chExt cx="3330420" cy="1432509"/>
          </a:xfrm>
        </p:grpSpPr>
        <p:grpSp>
          <p:nvGrpSpPr>
            <p:cNvPr id="65" name="Group 64"/>
            <p:cNvGrpSpPr/>
            <p:nvPr/>
          </p:nvGrpSpPr>
          <p:grpSpPr>
            <a:xfrm>
              <a:off x="1741732" y="5360810"/>
              <a:ext cx="1642213" cy="760588"/>
              <a:chOff x="1377792" y="5263444"/>
              <a:chExt cx="1642213" cy="76058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778580" y="5263444"/>
                <a:ext cx="83438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775985" y="5641621"/>
                <a:ext cx="834385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element</a:t>
                </a:r>
              </a:p>
            </p:txBody>
          </p:sp>
          <p:sp>
            <p:nvSpPr>
              <p:cNvPr id="62" name="Round Same Side Corner Rectangle 61"/>
              <p:cNvSpPr/>
              <p:nvPr/>
            </p:nvSpPr>
            <p:spPr>
              <a:xfrm rot="5400000">
                <a:off x="2440023" y="5442639"/>
                <a:ext cx="759176" cy="400788"/>
              </a:xfrm>
              <a:prstGeom prst="round2Same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 Same Side Corner Rectangle 63"/>
              <p:cNvSpPr/>
              <p:nvPr/>
            </p:nvSpPr>
            <p:spPr>
              <a:xfrm rot="16200000">
                <a:off x="1198598" y="5444050"/>
                <a:ext cx="759176" cy="400788"/>
              </a:xfrm>
              <a:prstGeom prst="round2Same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Freeform 11"/>
            <p:cNvSpPr>
              <a:spLocks/>
            </p:cNvSpPr>
            <p:nvPr/>
          </p:nvSpPr>
          <p:spPr bwMode="auto">
            <a:xfrm>
              <a:off x="3121606" y="5599287"/>
              <a:ext cx="76200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 flipH="1">
              <a:off x="1285790" y="5599286"/>
              <a:ext cx="730890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6739" y="5674012"/>
              <a:ext cx="539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right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6200" y="5675424"/>
              <a:ext cx="423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left</a:t>
              </a:r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 rot="16200000">
              <a:off x="2182864" y="5152958"/>
              <a:ext cx="539615" cy="139700"/>
            </a:xfrm>
            <a:custGeom>
              <a:avLst/>
              <a:gdLst>
                <a:gd name="T0" fmla="*/ 0 w 480"/>
                <a:gd name="T1" fmla="*/ 138113 h 88"/>
                <a:gd name="T2" fmla="*/ 376238 w 480"/>
                <a:gd name="T3" fmla="*/ 0 h 88"/>
                <a:gd name="T4" fmla="*/ 762000 w 480"/>
                <a:gd name="T5" fmla="*/ 139700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62276" y="4688889"/>
              <a:ext cx="66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95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traversal “visits” the nodes of a tree in a systematic manner</a:t>
            </a:r>
          </a:p>
          <a:p>
            <a:r>
              <a:rPr lang="en-US" dirty="0"/>
              <a:t>Three variants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Preorder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err="1"/>
              <a:t>Inorder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err="1"/>
              <a:t>Postorder</a:t>
            </a:r>
            <a:endParaRPr lang="en-US" sz="2000" dirty="0"/>
          </a:p>
          <a:p>
            <a:pPr marL="571500" indent="-514350"/>
            <a:r>
              <a:rPr lang="en-US" dirty="0"/>
              <a:t>Easiest to define these using recursion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5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E102-A273-8544-BB2F-FAAE6DB027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55778" y="1068394"/>
            <a:ext cx="4692121" cy="16030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sz="2000" dirty="0"/>
              <a:t>In a preorder traversal, a node is visited before its descendants </a:t>
            </a:r>
          </a:p>
          <a:p>
            <a:pPr>
              <a:buFont typeface="Wingdings" charset="2"/>
              <a:buChar char="q"/>
            </a:pPr>
            <a:r>
              <a:rPr lang="en-US" sz="2000" dirty="0"/>
              <a:t>Application: print a structured document</a:t>
            </a:r>
          </a:p>
        </p:txBody>
      </p:sp>
      <p:sp>
        <p:nvSpPr>
          <p:cNvPr id="5" name="AutoShape 5"/>
          <p:cNvSpPr>
            <a:spLocks noChangeAspect="1" noChangeArrowheads="1"/>
          </p:cNvSpPr>
          <p:nvPr/>
        </p:nvSpPr>
        <p:spPr bwMode="auto">
          <a:xfrm>
            <a:off x="3517374" y="4097862"/>
            <a:ext cx="1865312" cy="384175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Make Money Fast!</a:t>
            </a:r>
          </a:p>
        </p:txBody>
      </p:sp>
      <p:sp>
        <p:nvSpPr>
          <p:cNvPr id="6" name="AutoShape 6"/>
          <p:cNvSpPr>
            <a:spLocks noChangeAspect="1" noChangeArrowheads="1"/>
          </p:cNvSpPr>
          <p:nvPr/>
        </p:nvSpPr>
        <p:spPr bwMode="auto">
          <a:xfrm>
            <a:off x="863074" y="5012262"/>
            <a:ext cx="1493837" cy="384175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" name="AutoShape 7"/>
          <p:cNvSpPr>
            <a:spLocks noChangeAspect="1" noChangeArrowheads="1"/>
          </p:cNvSpPr>
          <p:nvPr/>
        </p:nvSpPr>
        <p:spPr bwMode="auto">
          <a:xfrm>
            <a:off x="7001584" y="5017064"/>
            <a:ext cx="1361252" cy="374571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3. References</a:t>
            </a:r>
          </a:p>
        </p:txBody>
      </p:sp>
      <p:sp>
        <p:nvSpPr>
          <p:cNvPr id="8" name="AutoShape 8"/>
          <p:cNvSpPr>
            <a:spLocks noChangeAspect="1" noChangeArrowheads="1"/>
          </p:cNvSpPr>
          <p:nvPr/>
        </p:nvSpPr>
        <p:spPr bwMode="auto">
          <a:xfrm>
            <a:off x="4925486" y="5012262"/>
            <a:ext cx="1233488" cy="384175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9" name="AutoShape 9"/>
          <p:cNvSpPr>
            <a:spLocks noChangeAspect="1" noChangeArrowheads="1"/>
          </p:cNvSpPr>
          <p:nvPr/>
        </p:nvSpPr>
        <p:spPr bwMode="auto">
          <a:xfrm>
            <a:off x="3442761" y="5787319"/>
            <a:ext cx="1043922" cy="646986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10" name="AutoShape 10"/>
          <p:cNvSpPr>
            <a:spLocks noChangeAspect="1" noChangeArrowheads="1"/>
          </p:cNvSpPr>
          <p:nvPr/>
        </p:nvSpPr>
        <p:spPr bwMode="auto">
          <a:xfrm>
            <a:off x="5008036" y="5783787"/>
            <a:ext cx="1077913" cy="654050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11" name="AutoShape 11"/>
          <p:cNvSpPr>
            <a:spLocks noChangeAspect="1" noChangeArrowheads="1"/>
          </p:cNvSpPr>
          <p:nvPr/>
        </p:nvSpPr>
        <p:spPr bwMode="auto">
          <a:xfrm>
            <a:off x="318561" y="5918725"/>
            <a:ext cx="1119188" cy="384175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12" name="AutoShape 12"/>
          <p:cNvSpPr>
            <a:spLocks noChangeAspect="1" noChangeArrowheads="1"/>
          </p:cNvSpPr>
          <p:nvPr/>
        </p:nvSpPr>
        <p:spPr bwMode="auto">
          <a:xfrm>
            <a:off x="1823511" y="5918725"/>
            <a:ext cx="1184275" cy="384175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13" name="AutoShape 13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610786" y="4491562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5" idx="2"/>
            <a:endCxn id="8" idx="0"/>
          </p:cNvCxnSpPr>
          <p:nvPr/>
        </p:nvCxnSpPr>
        <p:spPr bwMode="auto">
          <a:xfrm>
            <a:off x="4450824" y="4491562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4450030" y="4482037"/>
            <a:ext cx="3232180" cy="5350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5543024" y="5405962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3964722" y="5396437"/>
            <a:ext cx="1577508" cy="3908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1610786" y="5405962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6" idx="2"/>
            <a:endCxn id="11" idx="0"/>
          </p:cNvCxnSpPr>
          <p:nvPr/>
        </p:nvCxnSpPr>
        <p:spPr bwMode="auto">
          <a:xfrm flipH="1">
            <a:off x="878949" y="5405962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" name="AutoShape 27"/>
          <p:cNvSpPr>
            <a:spLocks noChangeAspect="1" noChangeArrowheads="1"/>
          </p:cNvSpPr>
          <p:nvPr/>
        </p:nvSpPr>
        <p:spPr bwMode="auto">
          <a:xfrm>
            <a:off x="6395511" y="5782200"/>
            <a:ext cx="1044575" cy="654050"/>
          </a:xfrm>
          <a:prstGeom prst="roundRect">
            <a:avLst>
              <a:gd name="adj" fmla="val 16667"/>
            </a:avLst>
          </a:prstGeom>
          <a:solidFill>
            <a:srgbClr val="CFDCF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21" name="AutoShape 28"/>
          <p:cNvCxnSpPr>
            <a:cxnSpLocks noChangeShapeType="1"/>
            <a:stCxn id="8" idx="2"/>
            <a:endCxn id="20" idx="0"/>
          </p:cNvCxnSpPr>
          <p:nvPr/>
        </p:nvCxnSpPr>
        <p:spPr bwMode="auto">
          <a:xfrm>
            <a:off x="5543024" y="5405962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3137961" y="3869262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1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415524" y="4682062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2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682099" y="5558362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3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4692124" y="4682062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5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2282299" y="5558362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3587224" y="5425012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5187424" y="5425012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7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6787624" y="5425012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8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7587724" y="4682062"/>
            <a:ext cx="289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5453064" y="1068394"/>
            <a:ext cx="3352800" cy="1390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Algorithm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+mn-lt"/>
              </a:rPr>
              <a:t>preOrder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sz="2000" b="1" i="1" dirty="0">
                <a:solidFill>
                  <a:srgbClr val="0000FF"/>
                </a:solidFill>
                <a:latin typeface="+mn-lt"/>
              </a:rPr>
              <a:t>v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+mn-lt"/>
              </a:rPr>
              <a:t>visit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+mn-lt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)</a:t>
            </a:r>
            <a:endParaRPr lang="en-US" sz="2000" b="1" i="1" dirty="0">
              <a:solidFill>
                <a:schemeClr val="accent2"/>
              </a:solidFill>
              <a:latin typeface="+mn-lt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+mn-lt"/>
              </a:rPr>
              <a:t>each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child 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w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 of 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	preorder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 (</a:t>
            </a:r>
            <a:r>
              <a:rPr lang="en-US" sz="2000" b="1" i="1" dirty="0">
                <a:solidFill>
                  <a:srgbClr val="008000"/>
                </a:solidFill>
                <a:latin typeface="+mn-lt"/>
              </a:rPr>
              <a:t>w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)</a:t>
            </a:r>
          </a:p>
        </p:txBody>
      </p:sp>
      <p:sp>
        <p:nvSpPr>
          <p:cNvPr id="32" name="Content Placeholder 4"/>
          <p:cNvSpPr txBox="1">
            <a:spLocks/>
          </p:cNvSpPr>
          <p:nvPr/>
        </p:nvSpPr>
        <p:spPr>
          <a:xfrm>
            <a:off x="5453065" y="2523070"/>
            <a:ext cx="335279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lvl="1" indent="0">
              <a:buFont typeface="Arial" pitchFamily="34" charset="0"/>
              <a:buNone/>
            </a:pPr>
            <a:r>
              <a:rPr lang="en-US" sz="1400" dirty="0">
                <a:solidFill>
                  <a:srgbClr val="0432FF"/>
                </a:solidFill>
                <a:ea typeface="Menlo"/>
                <a:cs typeface="Menlo"/>
              </a:rPr>
              <a:t>void</a:t>
            </a:r>
            <a:r>
              <a:rPr lang="en-US" sz="1400" dirty="0">
                <a:ea typeface="Menlo"/>
                <a:cs typeface="Menlo"/>
              </a:rPr>
              <a:t> preorder (Node *</a:t>
            </a:r>
            <a:r>
              <a:rPr lang="en-US" sz="1400" dirty="0" err="1">
                <a:ea typeface="Menlo"/>
                <a:cs typeface="Menlo"/>
              </a:rPr>
              <a:t>ptr</a:t>
            </a:r>
            <a:r>
              <a:rPr lang="en-US" sz="1400" dirty="0">
                <a:ea typeface="Menlo"/>
                <a:cs typeface="Menlo"/>
              </a:rPr>
              <a:t>) {</a:t>
            </a:r>
          </a:p>
          <a:p>
            <a:pPr marL="236538" lvl="1" indent="0">
              <a:buFont typeface="Arial" pitchFamily="34" charset="0"/>
              <a:buNone/>
            </a:pPr>
            <a:r>
              <a:rPr lang="en-US" sz="1400" dirty="0">
                <a:ea typeface="Menlo"/>
                <a:cs typeface="Menlo"/>
              </a:rPr>
              <a:t>  </a:t>
            </a:r>
            <a:r>
              <a:rPr lang="en-US" sz="1400" dirty="0">
                <a:solidFill>
                  <a:srgbClr val="0432FF"/>
                </a:solidFill>
                <a:ea typeface="Menlo"/>
                <a:cs typeface="Menlo"/>
              </a:rPr>
              <a:t> i</a:t>
            </a:r>
            <a:r>
              <a:rPr lang="en-US" sz="1400" dirty="0">
                <a:ea typeface="Menlo"/>
                <a:cs typeface="Menlo"/>
              </a:rPr>
              <a:t>f (</a:t>
            </a:r>
            <a:r>
              <a:rPr lang="en-US" sz="1400" dirty="0" err="1">
                <a:ea typeface="Menlo"/>
                <a:cs typeface="Menlo"/>
              </a:rPr>
              <a:t>ptr</a:t>
            </a:r>
            <a:r>
              <a:rPr lang="en-US" sz="1400" dirty="0">
                <a:ea typeface="Menlo"/>
                <a:cs typeface="Menlo"/>
              </a:rPr>
              <a:t> ==</a:t>
            </a:r>
            <a:r>
              <a:rPr lang="en-US" sz="1400" dirty="0">
                <a:solidFill>
                  <a:srgbClr val="0432FF"/>
                </a:solidFill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0432FF"/>
                </a:solidFill>
                <a:ea typeface="Menlo"/>
                <a:cs typeface="Menlo"/>
              </a:rPr>
              <a:t>nullptr</a:t>
            </a:r>
            <a:r>
              <a:rPr lang="en-US" sz="1400" dirty="0">
                <a:ea typeface="Menlo"/>
                <a:cs typeface="Menlo"/>
              </a:rPr>
              <a:t>)</a:t>
            </a:r>
            <a:r>
              <a:rPr lang="en-US" sz="1400" dirty="0">
                <a:solidFill>
                  <a:srgbClr val="0432FF"/>
                </a:solidFill>
                <a:ea typeface="Menlo"/>
                <a:cs typeface="Menlo"/>
              </a:rPr>
              <a:t> return</a:t>
            </a:r>
            <a:r>
              <a:rPr lang="en-US" sz="1400" dirty="0">
                <a:ea typeface="Menlo"/>
                <a:cs typeface="Menlo"/>
              </a:rPr>
              <a:t>;</a:t>
            </a:r>
          </a:p>
          <a:p>
            <a:pPr marL="236538" lvl="1" indent="0">
              <a:buFont typeface="Arial" pitchFamily="34" charset="0"/>
              <a:buNone/>
            </a:pPr>
            <a:r>
              <a:rPr lang="en-US" sz="1400" dirty="0">
                <a:ea typeface="Menlo"/>
                <a:cs typeface="Menlo"/>
              </a:rPr>
              <a:t>   </a:t>
            </a:r>
            <a:r>
              <a:rPr lang="en-US" sz="1400" dirty="0" err="1">
                <a:ea typeface="Menlo"/>
                <a:cs typeface="Menlo"/>
              </a:rPr>
              <a:t>cout</a:t>
            </a:r>
            <a:r>
              <a:rPr lang="en-US" sz="1400" dirty="0">
                <a:ea typeface="Menlo"/>
                <a:cs typeface="Menlo"/>
              </a:rPr>
              <a:t> &lt;&lt; </a:t>
            </a:r>
            <a:r>
              <a:rPr lang="en-US" sz="1400" dirty="0" err="1">
                <a:ea typeface="Menlo"/>
                <a:cs typeface="Menlo"/>
              </a:rPr>
              <a:t>ptr</a:t>
            </a:r>
            <a:r>
              <a:rPr lang="en-US" sz="1400" dirty="0">
                <a:ea typeface="Menlo"/>
                <a:cs typeface="Menlo"/>
              </a:rPr>
              <a:t>-&gt;element; </a:t>
            </a:r>
            <a:r>
              <a:rPr lang="en-US" sz="1400" dirty="0">
                <a:solidFill>
                  <a:srgbClr val="008F00"/>
                </a:solidFill>
                <a:ea typeface="Menlo"/>
                <a:cs typeface="Menlo"/>
              </a:rPr>
              <a:t> // the “</a:t>
            </a:r>
            <a:r>
              <a:rPr lang="en-US" sz="1400" dirty="0">
                <a:solidFill>
                  <a:srgbClr val="008000"/>
                </a:solidFill>
                <a:ea typeface="Menlo"/>
                <a:cs typeface="Menlo"/>
              </a:rPr>
              <a:t>visit”</a:t>
            </a:r>
          </a:p>
          <a:p>
            <a:pPr marL="236538" lvl="1" indent="0">
              <a:buFont typeface="Arial" pitchFamily="34" charset="0"/>
              <a:buNone/>
            </a:pPr>
            <a:r>
              <a:rPr lang="en-US" sz="1400" dirty="0">
                <a:ea typeface="Menlo"/>
                <a:cs typeface="Menlo"/>
              </a:rPr>
              <a:t>   preorder(</a:t>
            </a:r>
            <a:r>
              <a:rPr lang="en-US" sz="1400" dirty="0" err="1">
                <a:ea typeface="Menlo"/>
                <a:cs typeface="Menlo"/>
              </a:rPr>
              <a:t>ptr</a:t>
            </a:r>
            <a:r>
              <a:rPr lang="en-US" sz="1400" dirty="0">
                <a:ea typeface="Menlo"/>
                <a:cs typeface="Menlo"/>
              </a:rPr>
              <a:t>-&gt;left);</a:t>
            </a:r>
          </a:p>
          <a:p>
            <a:pPr marL="236538" lvl="1" indent="0">
              <a:buFont typeface="Arial" pitchFamily="34" charset="0"/>
              <a:buNone/>
            </a:pPr>
            <a:r>
              <a:rPr lang="en-US" sz="1400" dirty="0">
                <a:ea typeface="Menlo"/>
                <a:cs typeface="Menlo"/>
              </a:rPr>
              <a:t>   preorder(</a:t>
            </a:r>
            <a:r>
              <a:rPr lang="en-US" sz="1400" dirty="0" err="1">
                <a:ea typeface="Menlo"/>
                <a:cs typeface="Menlo"/>
              </a:rPr>
              <a:t>ptr</a:t>
            </a:r>
            <a:r>
              <a:rPr lang="en-US" sz="1400" dirty="0">
                <a:ea typeface="Menlo"/>
                <a:cs typeface="Menlo"/>
              </a:rPr>
              <a:t>-&gt;right</a:t>
            </a:r>
            <a:r>
              <a:rPr lang="en-US" sz="1400" dirty="0"/>
              <a:t>);</a:t>
            </a:r>
          </a:p>
          <a:p>
            <a:pPr marL="236538" lvl="1" indent="0">
              <a:buFont typeface="Arial" pitchFamily="34" charset="0"/>
              <a:buNone/>
            </a:pPr>
            <a:r>
              <a:rPr lang="en-US" sz="1400" dirty="0"/>
              <a:t>}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88716" y="3155555"/>
            <a:ext cx="987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Code for a binary tree</a:t>
            </a:r>
          </a:p>
        </p:txBody>
      </p:sp>
    </p:spTree>
    <p:extLst>
      <p:ext uri="{BB962C8B-B14F-4D97-AF65-F5344CB8AC3E}">
        <p14:creationId xmlns:p14="http://schemas.microsoft.com/office/powerpoint/2010/main" val="32649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41687</TotalTime>
  <Words>1411</Words>
  <Application>Microsoft Office PowerPoint</Application>
  <PresentationFormat>On-screen Show (4:3)</PresentationFormat>
  <Paragraphs>447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Brush Script MT</vt:lpstr>
      <vt:lpstr>Calibri</vt:lpstr>
      <vt:lpstr>Calisto MT</vt:lpstr>
      <vt:lpstr>Courier New</vt:lpstr>
      <vt:lpstr>Symbol</vt:lpstr>
      <vt:lpstr>Tahoma</vt:lpstr>
      <vt:lpstr>Times New Roman</vt:lpstr>
      <vt:lpstr>Wingdings</vt:lpstr>
      <vt:lpstr>Capital</vt:lpstr>
      <vt:lpstr>CPSC 131</vt:lpstr>
      <vt:lpstr>What is a Tree?</vt:lpstr>
      <vt:lpstr>Tree Terminology</vt:lpstr>
      <vt:lpstr>Binary Trees</vt:lpstr>
      <vt:lpstr>Arithmetic Expression Tree</vt:lpstr>
      <vt:lpstr>Decision Tree</vt:lpstr>
      <vt:lpstr>Defining a Node in C++</vt:lpstr>
      <vt:lpstr>Tree Traversal</vt:lpstr>
      <vt:lpstr>Preorder Traversal</vt:lpstr>
      <vt:lpstr>Inorder Traversal</vt:lpstr>
      <vt:lpstr>Print Arithmetic Expressions</vt:lpstr>
      <vt:lpstr>Postorder Traversal</vt:lpstr>
      <vt:lpstr>Evaluate Arithmetic Expressions</vt:lpstr>
      <vt:lpstr>Euler Tour Traversal Technique</vt:lpstr>
      <vt:lpstr>Euler Tour Traversal Technique (cont)</vt:lpstr>
      <vt:lpstr>Preorder Traversal</vt:lpstr>
      <vt:lpstr>Inorder Traversal</vt:lpstr>
      <vt:lpstr>Postorder Traversal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Analysis and Design Iterative and Agile Process </dc:title>
  <dc:creator>Gina Ackerman</dc:creator>
  <cp:lastModifiedBy>Bettens, Thomas</cp:lastModifiedBy>
  <cp:revision>896</cp:revision>
  <dcterms:created xsi:type="dcterms:W3CDTF">2015-01-12T05:55:10Z</dcterms:created>
  <dcterms:modified xsi:type="dcterms:W3CDTF">2019-10-26T19:28:40Z</dcterms:modified>
</cp:coreProperties>
</file>