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81" r:id="rId2"/>
    <p:sldId id="295" r:id="rId3"/>
    <p:sldId id="324" r:id="rId4"/>
    <p:sldId id="319" r:id="rId5"/>
    <p:sldId id="351" r:id="rId6"/>
    <p:sldId id="340" r:id="rId7"/>
    <p:sldId id="388" r:id="rId8"/>
    <p:sldId id="353" r:id="rId9"/>
    <p:sldId id="341" r:id="rId10"/>
    <p:sldId id="380" r:id="rId11"/>
    <p:sldId id="381" r:id="rId12"/>
    <p:sldId id="382" r:id="rId13"/>
    <p:sldId id="383" r:id="rId14"/>
    <p:sldId id="348" r:id="rId15"/>
    <p:sldId id="354" r:id="rId16"/>
    <p:sldId id="355" r:id="rId17"/>
    <p:sldId id="384" r:id="rId18"/>
    <p:sldId id="356" r:id="rId19"/>
    <p:sldId id="367" r:id="rId20"/>
    <p:sldId id="368" r:id="rId21"/>
    <p:sldId id="369" r:id="rId22"/>
    <p:sldId id="357" r:id="rId23"/>
    <p:sldId id="371" r:id="rId24"/>
    <p:sldId id="360" r:id="rId25"/>
    <p:sldId id="379" r:id="rId26"/>
    <p:sldId id="385" r:id="rId27"/>
    <p:sldId id="386" r:id="rId28"/>
    <p:sldId id="387" r:id="rId29"/>
    <p:sldId id="362" r:id="rId30"/>
    <p:sldId id="363" r:id="rId31"/>
    <p:sldId id="364" r:id="rId32"/>
    <p:sldId id="365" r:id="rId33"/>
    <p:sldId id="366" r:id="rId34"/>
    <p:sldId id="373" r:id="rId35"/>
    <p:sldId id="374" r:id="rId36"/>
    <p:sldId id="375" r:id="rId37"/>
    <p:sldId id="376" r:id="rId38"/>
    <p:sldId id="377" r:id="rId39"/>
    <p:sldId id="378" r:id="rId40"/>
    <p:sldId id="330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3" autoAdjust="0"/>
    <p:restoredTop sz="94628"/>
  </p:normalViewPr>
  <p:slideViewPr>
    <p:cSldViewPr snapToGrid="0" snapToObjects="1">
      <p:cViewPr varScale="1">
        <p:scale>
          <a:sx n="111" d="100"/>
          <a:sy n="111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CD8D-9737-4748-B3F4-A5E74ECB7F0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6A7F-4D66-4841-95B1-25FBC199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1800">
                <a:latin typeface="Menlo" charset="0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78E-09F4-F140-94DD-B1BF24CAC41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273" y="2675467"/>
            <a:ext cx="9144000" cy="1270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05772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818" y="856278"/>
            <a:ext cx="141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1" y="1669078"/>
            <a:ext cx="6059424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818" y="856278"/>
            <a:ext cx="141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1700364"/>
            <a:ext cx="6400800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818" y="856278"/>
            <a:ext cx="141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05" y="2413000"/>
            <a:ext cx="571804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818" y="856278"/>
            <a:ext cx="192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Perfect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08200"/>
            <a:ext cx="6400800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20" y="1100666"/>
            <a:ext cx="7504614" cy="3543846"/>
          </a:xfrm>
        </p:spPr>
      </p:pic>
      <p:sp>
        <p:nvSpPr>
          <p:cNvPr id="6" name="TextBox 5"/>
          <p:cNvSpPr txBox="1"/>
          <p:nvPr/>
        </p:nvSpPr>
        <p:spPr>
          <a:xfrm>
            <a:off x="1930398" y="4654024"/>
            <a:ext cx="6825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= n = 15;</a:t>
            </a:r>
          </a:p>
          <a:p>
            <a:r>
              <a:rPr lang="en-US" sz="2400" dirty="0"/>
              <a:t>h = height = 4</a:t>
            </a:r>
          </a:p>
          <a:p>
            <a:r>
              <a:rPr lang="en-US" sz="2400" dirty="0"/>
              <a:t>h = ceiling(log</a:t>
            </a:r>
            <a:r>
              <a:rPr lang="en-US" sz="2400" baseline="-25000" dirty="0"/>
              <a:t>2</a:t>
            </a:r>
            <a:r>
              <a:rPr lang="en-US" sz="2400" dirty="0"/>
              <a:t>(n)) = ceiling(log</a:t>
            </a:r>
            <a:r>
              <a:rPr lang="en-US" sz="2400" baseline="-25000" dirty="0"/>
              <a:t>2</a:t>
            </a:r>
            <a:r>
              <a:rPr lang="en-US" sz="2400" dirty="0"/>
              <a:t>(15)) = ceiling(3.9) =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932" y="406400"/>
            <a:ext cx="512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Properties of Binary Trees</a:t>
            </a:r>
          </a:p>
        </p:txBody>
      </p:sp>
    </p:spTree>
    <p:extLst>
      <p:ext uri="{BB962C8B-B14F-4D97-AF65-F5344CB8AC3E}">
        <p14:creationId xmlns:p14="http://schemas.microsoft.com/office/powerpoint/2010/main" val="13301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2455333"/>
            <a:ext cx="9144000" cy="123082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Binary </a:t>
            </a:r>
            <a:r>
              <a:rPr lang="en-US">
                <a:latin typeface="+mn-lt"/>
              </a:rPr>
              <a:t>Search Trees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72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067" y="762001"/>
            <a:ext cx="368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 Search Tree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249335" y="1807920"/>
            <a:ext cx="5825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Trees are made up of smaller trees— subtrees. Node B is the root of a subtree; so is A.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Internal nodes (circles) and leaves (boxes) contain keys and values; keys are node identifiers that are searched for.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Left subtree’s keys are less than the root’s key, right subtree’s keys are greater.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4" y="1807920"/>
            <a:ext cx="2974848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8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6" y="1828800"/>
            <a:ext cx="6632448" cy="4005072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973667" y="738423"/>
            <a:ext cx="10515600" cy="7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1800" kern="12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n-lt"/>
              </a:rPr>
              <a:t>Examples: Binary Search Tree, Yes or No?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86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7" y="1828800"/>
            <a:ext cx="6632448" cy="4005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2043854" y="1862670"/>
            <a:ext cx="6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BST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465581" y="3904174"/>
            <a:ext cx="12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BST;</a:t>
            </a:r>
          </a:p>
          <a:p>
            <a:r>
              <a:rPr lang="en-US" sz="2400" dirty="0"/>
              <a:t>C &gt; B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478778" y="1828800"/>
            <a:ext cx="12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BST;</a:t>
            </a:r>
          </a:p>
          <a:p>
            <a:r>
              <a:rPr lang="en-US" sz="2400" dirty="0"/>
              <a:t>B &gt; A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126055" y="3858008"/>
            <a:ext cx="6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BST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18067" y="399756"/>
            <a:ext cx="10515600" cy="1124244"/>
          </a:xfrm>
        </p:spPr>
        <p:txBody>
          <a:bodyPr>
            <a:normAutofit lnSpcReduction="10000"/>
          </a:bodyPr>
          <a:lstStyle/>
          <a:p>
            <a:pPr marL="2065338" indent="-2065338"/>
            <a:r>
              <a:rPr lang="en-US" sz="3600" b="1" dirty="0">
                <a:latin typeface="+mn-lt"/>
              </a:rPr>
              <a:t>Examples: Some Are Binary Search Trees,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Some Are Not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4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49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C++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906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4359"/>
          </a:xfrm>
        </p:spPr>
        <p:txBody>
          <a:bodyPr>
            <a:normAutofit/>
          </a:bodyPr>
          <a:lstStyle/>
          <a:p>
            <a:pPr algn="ctr"/>
            <a:br>
              <a:rPr lang="en-US" sz="4800" dirty="0"/>
            </a:br>
            <a:r>
              <a:rPr lang="en-US" dirty="0">
                <a:latin typeface="+mn-lt"/>
              </a:rPr>
              <a:t>Tree Definitions and Properties </a:t>
            </a:r>
          </a:p>
        </p:txBody>
      </p:sp>
    </p:spTree>
    <p:extLst>
      <p:ext uri="{BB962C8B-B14F-4D97-AF65-F5344CB8AC3E}">
        <p14:creationId xmlns:p14="http://schemas.microsoft.com/office/powerpoint/2010/main" val="154247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Node(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&gt;* 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: key_     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),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value_   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),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_( 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leftPtr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  (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),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 (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{}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key_;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leftPtr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value_;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627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21733"/>
            <a:ext cx="10515600" cy="6383867"/>
          </a:xfrm>
        </p:spPr>
        <p:txBody>
          <a:bodyPr>
            <a:norm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K, </a:t>
            </a:r>
            <a:r>
              <a:rPr lang="en-US" dirty="0" err="1"/>
              <a:t>typename</a:t>
            </a:r>
            <a:r>
              <a:rPr lang="en-US" dirty="0"/>
              <a:t> V&gt;</a:t>
            </a:r>
          </a:p>
          <a:p>
            <a:r>
              <a:rPr lang="en-US" dirty="0"/>
              <a:t>class </a:t>
            </a:r>
            <a:r>
              <a:rPr lang="en-US" dirty="0" err="1"/>
              <a:t>BinarySearchTree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public:			</a:t>
            </a:r>
            <a:r>
              <a:rPr lang="en-US" dirty="0" err="1"/>
              <a:t>BinarySearchTree</a:t>
            </a:r>
            <a:r>
              <a:rPr lang="en-US" dirty="0"/>
              <a:t>() : </a:t>
            </a:r>
            <a:r>
              <a:rPr lang="en-US" dirty="0" err="1"/>
              <a:t>rootPtr</a:t>
            </a:r>
            <a:r>
              <a:rPr lang="en-US" dirty="0"/>
              <a:t>_(</a:t>
            </a:r>
            <a:r>
              <a:rPr lang="en-US" dirty="0" err="1"/>
              <a:t>nullptr</a:t>
            </a:r>
            <a:r>
              <a:rPr lang="en-US" dirty="0"/>
              <a:t>) { }</a:t>
            </a:r>
          </a:p>
          <a:p>
            <a:r>
              <a:rPr lang="en-US" dirty="0"/>
              <a:t>		bool			Empty()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bool			Erase(</a:t>
            </a:r>
            <a:r>
              <a:rPr lang="en-US" dirty="0" err="1"/>
              <a:t>const</a:t>
            </a:r>
            <a:r>
              <a:rPr lang="en-US" dirty="0"/>
              <a:t> K&amp; key);</a:t>
            </a:r>
          </a:p>
          <a:p>
            <a:r>
              <a:rPr lang="en-US" dirty="0"/>
              <a:t>		Node&lt;K, V&gt;*	Find(</a:t>
            </a:r>
            <a:r>
              <a:rPr lang="en-US" dirty="0" err="1"/>
              <a:t>const</a:t>
            </a:r>
            <a:r>
              <a:rPr lang="en-US" dirty="0"/>
              <a:t> K&amp; key)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bool			Insert(</a:t>
            </a:r>
            <a:r>
              <a:rPr lang="en-US" dirty="0" err="1"/>
              <a:t>const</a:t>
            </a:r>
            <a:r>
              <a:rPr lang="en-US" dirty="0"/>
              <a:t> K&amp; key, </a:t>
            </a:r>
            <a:r>
              <a:rPr lang="en-US" dirty="0" err="1"/>
              <a:t>const</a:t>
            </a:r>
            <a:r>
              <a:rPr lang="en-US" dirty="0"/>
              <a:t> V&amp; value);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	Size()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private:</a:t>
            </a:r>
          </a:p>
          <a:p>
            <a:r>
              <a:rPr lang="en-US" dirty="0"/>
              <a:t>		Node&lt;K, V&gt;*	</a:t>
            </a:r>
            <a:r>
              <a:rPr lang="en-US" dirty="0" err="1"/>
              <a:t>rootPtr</a:t>
            </a:r>
            <a:r>
              <a:rPr lang="en-US" dirty="0"/>
              <a:t>_;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	size_;</a:t>
            </a:r>
          </a:p>
          <a:p>
            <a:r>
              <a:rPr lang="en-US" dirty="0"/>
              <a:t>};</a:t>
            </a:r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899444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Find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400" dirty="0">
                <a:latin typeface="+mn-lt"/>
              </a:rPr>
              <a:t>Navigate left and right down the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400" dirty="0">
                <a:latin typeface="+mn-lt"/>
              </a:rPr>
              <a:t>At each node, compare node key to search key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dirty="0"/>
              <a:t>If they match, search terminates successfully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dirty="0"/>
              <a:t>If search key is less, go down to left subtree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dirty="0"/>
              <a:t>If search key is greater, go down to right subtree</a:t>
            </a:r>
          </a:p>
          <a:p>
            <a:pPr marL="571500" indent="-571500"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latin typeface="+mn-lt"/>
              </a:rPr>
              <a:t>If no match has been found when bottom of tree is reached (no left or right subtree to descend to), search terminates unsuccessfully.</a:t>
            </a:r>
          </a:p>
          <a:p>
            <a:pPr marL="571500" indent="-571500"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latin typeface="+mn-lt"/>
              </a:rPr>
              <a:t>Note for the future: the leaf where the search fails is the point where :</a:t>
            </a:r>
          </a:p>
          <a:p>
            <a:pPr marL="1257300" lvl="1" indent="-571500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+mn-lt"/>
              </a:rPr>
              <a:t>the key would have been</a:t>
            </a:r>
          </a:p>
          <a:p>
            <a:pPr marL="1257300" lvl="1" indent="-571500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+mn-lt"/>
              </a:rPr>
              <a:t>a node with that key should be inserted</a:t>
            </a:r>
          </a:p>
          <a:p>
            <a:pPr marL="1257300" lvl="1" indent="-5715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1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Menlo" charset="0"/>
              </a:rPr>
              <a:t>template&lt;</a:t>
            </a:r>
            <a:r>
              <a:rPr lang="en-US" sz="1800" dirty="0" err="1">
                <a:latin typeface="Menlo" charset="0"/>
              </a:rPr>
              <a:t>typename</a:t>
            </a:r>
            <a:r>
              <a:rPr lang="en-US" sz="1800" dirty="0">
                <a:latin typeface="Menlo" charset="0"/>
              </a:rPr>
              <a:t> K, </a:t>
            </a:r>
            <a:r>
              <a:rPr lang="en-US" sz="1800" dirty="0" err="1">
                <a:latin typeface="Menlo" charset="0"/>
              </a:rPr>
              <a:t>typename</a:t>
            </a:r>
            <a:r>
              <a:rPr lang="en-US" sz="1800" dirty="0">
                <a:latin typeface="Menlo" charset="0"/>
              </a:rPr>
              <a:t> V&gt;</a:t>
            </a:r>
          </a:p>
          <a:p>
            <a:r>
              <a:rPr lang="en-US" sz="1800" dirty="0">
                <a:latin typeface="Menlo" charset="0"/>
              </a:rPr>
              <a:t>Node* </a:t>
            </a:r>
            <a:r>
              <a:rPr lang="en-US" sz="1800" dirty="0" err="1">
                <a:latin typeface="Menlo" charset="0"/>
              </a:rPr>
              <a:t>BinarySearchTree</a:t>
            </a:r>
            <a:r>
              <a:rPr lang="en-US" sz="1800" dirty="0">
                <a:latin typeface="Menlo" charset="0"/>
              </a:rPr>
              <a:t>&lt;K, V&gt;::</a:t>
            </a:r>
            <a:r>
              <a:rPr lang="en-US" sz="1800" b="1" dirty="0">
                <a:latin typeface="Menlo" charset="0"/>
              </a:rPr>
              <a:t>Find</a:t>
            </a:r>
            <a:r>
              <a:rPr lang="en-US" sz="1800" dirty="0">
                <a:latin typeface="Menlo" charset="0"/>
              </a:rPr>
              <a:t>(</a:t>
            </a:r>
            <a:r>
              <a:rPr lang="en-US" sz="1800" dirty="0" err="1">
                <a:latin typeface="Menlo" charset="0"/>
              </a:rPr>
              <a:t>const</a:t>
            </a:r>
            <a:r>
              <a:rPr lang="en-US" sz="1800" dirty="0">
                <a:latin typeface="Menlo" charset="0"/>
              </a:rPr>
              <a:t> K&amp; key)</a:t>
            </a:r>
          </a:p>
          <a:p>
            <a:r>
              <a:rPr lang="en-US" sz="1800" dirty="0">
                <a:latin typeface="Menlo" charset="0"/>
              </a:rPr>
              <a:t>{</a:t>
            </a:r>
          </a:p>
          <a:p>
            <a:r>
              <a:rPr lang="en-US" sz="1800" dirty="0">
                <a:latin typeface="Menlo" charset="0"/>
              </a:rPr>
              <a:t>	Node&lt;K, V&gt;* </a:t>
            </a:r>
            <a:r>
              <a:rPr lang="en-US" sz="1800" dirty="0" err="1">
                <a:latin typeface="Menlo" charset="0"/>
              </a:rPr>
              <a:t>nodePtr</a:t>
            </a:r>
            <a:r>
              <a:rPr lang="en-US" sz="1800" dirty="0">
                <a:latin typeface="Menlo" charset="0"/>
              </a:rPr>
              <a:t>;</a:t>
            </a:r>
          </a:p>
          <a:p>
            <a:r>
              <a:rPr lang="en-US" sz="1800" dirty="0">
                <a:latin typeface="Menlo" charset="0"/>
              </a:rPr>
              <a:t>	</a:t>
            </a:r>
            <a:r>
              <a:rPr lang="en-US" sz="1800" dirty="0" err="1">
                <a:latin typeface="Menlo" charset="0"/>
              </a:rPr>
              <a:t>nodePtr</a:t>
            </a:r>
            <a:r>
              <a:rPr lang="en-US" sz="1800" dirty="0">
                <a:latin typeface="Menlo" charset="0"/>
              </a:rPr>
              <a:t> = </a:t>
            </a:r>
            <a:r>
              <a:rPr lang="en-US" sz="1800" dirty="0" err="1">
                <a:latin typeface="Menlo" charset="0"/>
              </a:rPr>
              <a:t>rootPtr</a:t>
            </a:r>
            <a:r>
              <a:rPr lang="en-US" sz="1800" dirty="0">
                <a:latin typeface="Menlo" charset="0"/>
              </a:rPr>
              <a:t>_;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while 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!=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nullptr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if (key ==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-&gt;key_)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	return(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else if (key &lt;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-&gt;key_))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-&gt;left_;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else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nodePtr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-&gt;right_;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return(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nullptr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lang="en-US" sz="1800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6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231050" y="660404"/>
            <a:ext cx="603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032" y="1625897"/>
            <a:ext cx="33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node E is inserted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26" y="1625896"/>
            <a:ext cx="316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node E is inserted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70" y="2258900"/>
            <a:ext cx="2974848" cy="1944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4" y="2258900"/>
            <a:ext cx="2974848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1934" y="247355"/>
            <a:ext cx="10515600" cy="5760274"/>
          </a:xfrm>
        </p:spPr>
        <p:txBody>
          <a:bodyPr>
            <a:norm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K, </a:t>
            </a:r>
            <a:r>
              <a:rPr lang="en-US" dirty="0" err="1"/>
              <a:t>typename</a:t>
            </a:r>
            <a:r>
              <a:rPr lang="en-US" dirty="0"/>
              <a:t> V&gt;</a:t>
            </a:r>
          </a:p>
          <a:p>
            <a:r>
              <a:rPr lang="en-US" dirty="0"/>
              <a:t>bool </a:t>
            </a:r>
            <a:r>
              <a:rPr lang="en-US" dirty="0" err="1"/>
              <a:t>BinarySearchTree</a:t>
            </a:r>
            <a:r>
              <a:rPr lang="en-US" dirty="0"/>
              <a:t>&lt;K, V&gt;::Insert(</a:t>
            </a:r>
            <a:r>
              <a:rPr lang="en-US" dirty="0" err="1"/>
              <a:t>const</a:t>
            </a:r>
            <a:r>
              <a:rPr lang="en-US" dirty="0"/>
              <a:t> K&amp; key, </a:t>
            </a:r>
            <a:r>
              <a:rPr lang="en-US" dirty="0" err="1"/>
              <a:t>const</a:t>
            </a:r>
            <a:r>
              <a:rPr lang="en-US" dirty="0"/>
              <a:t> V&amp;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Node&lt;K, V&gt;* </a:t>
            </a:r>
            <a:r>
              <a:rPr lang="en-US" dirty="0" err="1"/>
              <a:t>nodePtr</a:t>
            </a:r>
            <a:r>
              <a:rPr lang="en-US" dirty="0"/>
              <a:t>;</a:t>
            </a:r>
          </a:p>
          <a:p>
            <a:r>
              <a:rPr lang="en-US" dirty="0"/>
              <a:t>	bool success = true;</a:t>
            </a:r>
          </a:p>
          <a:p>
            <a:r>
              <a:rPr lang="en-US" dirty="0"/>
              <a:t>	if (</a:t>
            </a:r>
            <a:r>
              <a:rPr lang="en-US" dirty="0" err="1"/>
              <a:t>rootPtr</a:t>
            </a:r>
            <a:r>
              <a:rPr lang="en-US" dirty="0"/>
              <a:t>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rootPtr</a:t>
            </a:r>
            <a:r>
              <a:rPr lang="en-US" dirty="0"/>
              <a:t>_ = new Node&lt;K, V&gt;(key, value, </a:t>
            </a:r>
            <a:r>
              <a:rPr lang="en-US" dirty="0" err="1"/>
              <a:t>nullptr</a:t>
            </a:r>
            <a:r>
              <a:rPr lang="en-US" dirty="0"/>
              <a:t>);</a:t>
            </a:r>
          </a:p>
          <a:p>
            <a:r>
              <a:rPr lang="en-US" dirty="0"/>
              <a:t>		size_ =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rootPtr</a:t>
            </a:r>
            <a:r>
              <a:rPr lang="en-US" dirty="0"/>
              <a:t>_;</a:t>
            </a:r>
          </a:p>
          <a:p>
            <a:r>
              <a:rPr lang="en-US" dirty="0"/>
              <a:t>		while (true)</a:t>
            </a:r>
          </a:p>
          <a:p>
            <a:r>
              <a:rPr lang="en-US" dirty="0"/>
              <a:t>		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if (key &lt; </a:t>
            </a:r>
            <a:r>
              <a:rPr lang="en-US" dirty="0" err="1"/>
              <a:t>nodePtr</a:t>
            </a:r>
            <a:r>
              <a:rPr lang="en-US" dirty="0"/>
              <a:t>-&gt;key_)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if (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 new Node&lt;K, V&gt;(key, value, </a:t>
            </a:r>
            <a:r>
              <a:rPr lang="en-US" dirty="0" err="1"/>
              <a:t>nodePtr</a:t>
            </a:r>
            <a:r>
              <a:rPr lang="en-US" dirty="0"/>
              <a:t>);</a:t>
            </a:r>
          </a:p>
          <a:p>
            <a:r>
              <a:rPr lang="en-US" dirty="0"/>
              <a:t>					break;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9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else if (key &gt; </a:t>
            </a:r>
            <a:r>
              <a:rPr lang="en-US" dirty="0" err="1"/>
              <a:t>nodePtr</a:t>
            </a:r>
            <a:r>
              <a:rPr lang="en-US" dirty="0"/>
              <a:t>-&gt;key_)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if (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 = new Node&lt;K, V&gt;(key, value, </a:t>
            </a:r>
            <a:r>
              <a:rPr lang="en-US" dirty="0" err="1"/>
              <a:t>nodePtr</a:t>
            </a:r>
            <a:r>
              <a:rPr lang="en-US" dirty="0"/>
              <a:t>);</a:t>
            </a:r>
          </a:p>
          <a:p>
            <a:r>
              <a:rPr lang="en-US" dirty="0"/>
              <a:t>					break;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else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success = false;</a:t>
            </a:r>
          </a:p>
          <a:p>
            <a:r>
              <a:rPr lang="en-US" dirty="0"/>
              <a:t>				break;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return(success);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86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Erase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The most complicated operation.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Removing a node leaves a hole that must be filled.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Filling the hole involves promoting another node, internal or leaf.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Three different situations, depending on number of node’s children: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two, one, or none.</a:t>
            </a:r>
          </a:p>
        </p:txBody>
      </p:sp>
    </p:spTree>
    <p:extLst>
      <p:ext uri="{BB962C8B-B14F-4D97-AF65-F5344CB8AC3E}">
        <p14:creationId xmlns:p14="http://schemas.microsoft.com/office/powerpoint/2010/main" val="197588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093" y="827996"/>
            <a:ext cx="2210707" cy="4758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Example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3" y="1752600"/>
            <a:ext cx="480364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5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0467" y="837140"/>
            <a:ext cx="10515600" cy="75171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No Children—Node is a Leaf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667" y="2252989"/>
            <a:ext cx="31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node C is erased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68" y="2904656"/>
            <a:ext cx="2633472" cy="1944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57" y="2904656"/>
            <a:ext cx="2633472" cy="1944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400" y="2252988"/>
            <a:ext cx="292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node C is erased</a:t>
            </a:r>
          </a:p>
        </p:txBody>
      </p:sp>
    </p:spTree>
    <p:extLst>
      <p:ext uri="{BB962C8B-B14F-4D97-AF65-F5344CB8AC3E}">
        <p14:creationId xmlns:p14="http://schemas.microsoft.com/office/powerpoint/2010/main" val="122232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90"/>
            <a:ext cx="10515600" cy="11750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One Child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Two complementary variations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838200" y="3761846"/>
            <a:ext cx="905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Erase node D by promoting its single child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4" y="1591733"/>
            <a:ext cx="5943600" cy="1944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4" y="4449000"/>
            <a:ext cx="605942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33625"/>
            <a:ext cx="10515600" cy="139517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Two Children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Most complicated case; there's no single child to promote.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1" y="4682404"/>
            <a:ext cx="10515600" cy="117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800" kern="1200">
                <a:solidFill>
                  <a:schemeClr val="tx1"/>
                </a:solidFill>
                <a:latin typeface="+mn-lt"/>
                <a:ea typeface="Menlo" charset="0"/>
                <a:cs typeface="Menl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400" dirty="0"/>
              <a:t>Node F should be replaced by its logical successor, node 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Find F’s successor by going right, then left, left,</a:t>
            </a:r>
            <a:r>
              <a:rPr lang="is-IS" sz="2400" dirty="0"/>
              <a:t>…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617133"/>
            <a:ext cx="5145024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400" y="924690"/>
            <a:ext cx="10515600" cy="1073444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Node G won’t be linked into node F’s position; its key and value will be copied.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+mn-lt"/>
              </a:rPr>
              <a:t>Old node G will be deleted.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497667"/>
            <a:ext cx="5145024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355600"/>
            <a:ext cx="10642601" cy="6299200"/>
          </a:xfrm>
        </p:spPr>
        <p:txBody>
          <a:bodyPr>
            <a:norm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K, </a:t>
            </a:r>
            <a:r>
              <a:rPr lang="en-US" dirty="0" err="1"/>
              <a:t>typename</a:t>
            </a:r>
            <a:r>
              <a:rPr lang="en-US" dirty="0"/>
              <a:t> V&gt;</a:t>
            </a:r>
          </a:p>
          <a:p>
            <a:r>
              <a:rPr lang="en-US" dirty="0"/>
              <a:t>bool </a:t>
            </a:r>
            <a:r>
              <a:rPr lang="en-US" dirty="0" err="1"/>
              <a:t>BinarySearchTree</a:t>
            </a:r>
            <a:r>
              <a:rPr lang="en-US" dirty="0"/>
              <a:t>&lt;K, V&gt;::Erase(</a:t>
            </a:r>
            <a:r>
              <a:rPr lang="en-US" dirty="0" err="1"/>
              <a:t>const</a:t>
            </a:r>
            <a:r>
              <a:rPr lang="en-US" dirty="0"/>
              <a:t> K&amp; key)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Node&lt;K, V&gt;*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Node&lt;K, V&gt;* </a:t>
            </a:r>
            <a:r>
              <a:rPr lang="en-US" dirty="0" err="1"/>
              <a:t>deletePtr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Node&lt;K, V&gt;* </a:t>
            </a:r>
            <a:r>
              <a:rPr lang="en-US" dirty="0" err="1"/>
              <a:t>nodePtr</a:t>
            </a:r>
            <a:r>
              <a:rPr lang="en-US" dirty="0"/>
              <a:t>;</a:t>
            </a:r>
          </a:p>
          <a:p>
            <a:r>
              <a:rPr lang="en-US" dirty="0"/>
              <a:t>	Node&lt;K, V&gt;* </a:t>
            </a:r>
            <a:r>
              <a:rPr lang="en-US" dirty="0" err="1"/>
              <a:t>parentPtr</a:t>
            </a:r>
            <a:r>
              <a:rPr lang="en-US" dirty="0"/>
              <a:t>;</a:t>
            </a:r>
          </a:p>
          <a:p>
            <a:r>
              <a:rPr lang="en-US" dirty="0"/>
              <a:t>	Node&lt;K, V&gt;* </a:t>
            </a:r>
            <a:r>
              <a:rPr lang="en-US" dirty="0" err="1"/>
              <a:t>successorPtr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rootPtr</a:t>
            </a:r>
            <a:r>
              <a:rPr lang="en-US" dirty="0"/>
              <a:t>_;</a:t>
            </a:r>
          </a:p>
          <a:p>
            <a:r>
              <a:rPr lang="en-US" dirty="0"/>
              <a:t>	while (</a:t>
            </a:r>
            <a:r>
              <a:rPr lang="en-US" dirty="0" err="1"/>
              <a:t>nodePtr</a:t>
            </a:r>
            <a:r>
              <a:rPr lang="en-US" dirty="0"/>
              <a:t> != </a:t>
            </a:r>
            <a:r>
              <a:rPr lang="en-US" dirty="0" err="1"/>
              <a:t>nullptr</a:t>
            </a:r>
            <a:r>
              <a:rPr lang="en-US" dirty="0"/>
              <a:t>) // Search for node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</a:t>
            </a:r>
            <a:r>
              <a:rPr lang="en-US" dirty="0" err="1"/>
              <a:t>nodePtr</a:t>
            </a:r>
            <a:r>
              <a:rPr lang="en-US" dirty="0"/>
              <a:t>-&gt;key_ == key) // Node found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deletePtr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parentPtr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parentPtr</a:t>
            </a:r>
            <a:r>
              <a:rPr lang="en-US" dirty="0"/>
              <a:t>_;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52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// Is it a leaf?</a:t>
            </a:r>
          </a:p>
          <a:p>
            <a:r>
              <a:rPr lang="en-US" dirty="0"/>
              <a:t>			if (!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&amp;&amp; !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if (</a:t>
            </a:r>
            <a:r>
              <a:rPr lang="en-US" dirty="0" err="1"/>
              <a:t>parentPtr</a:t>
            </a:r>
            <a:r>
              <a:rPr lang="en-US" dirty="0"/>
              <a:t> == </a:t>
            </a:r>
            <a:r>
              <a:rPr lang="en-US" dirty="0" err="1"/>
              <a:t>nullptr</a:t>
            </a:r>
            <a:r>
              <a:rPr lang="en-US" dirty="0"/>
              <a:t>) // Node is root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rootPtr</a:t>
            </a:r>
            <a:r>
              <a:rPr lang="en-US" dirty="0"/>
              <a:t>_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 if (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== 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8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6221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// Does it have only a left child?</a:t>
            </a:r>
          </a:p>
          <a:p>
            <a:r>
              <a:rPr lang="en-US" dirty="0"/>
              <a:t>			else if (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&amp;&amp; !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childPtr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_;</a:t>
            </a:r>
          </a:p>
          <a:p>
            <a:r>
              <a:rPr lang="en-US" dirty="0"/>
              <a:t>				if (!</a:t>
            </a:r>
            <a:r>
              <a:rPr lang="en-US" dirty="0" err="1"/>
              <a:t>parentPtr</a:t>
            </a:r>
            <a:r>
              <a:rPr lang="en-US" dirty="0"/>
              <a:t>) // Node is root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rootPtr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 if (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== 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</a:t>
            </a:r>
            <a:r>
              <a:rPr lang="en-US" dirty="0" err="1"/>
              <a:t>childPtr</a:t>
            </a:r>
            <a:r>
              <a:rPr lang="en-US" dirty="0"/>
              <a:t>-&gt;</a:t>
            </a:r>
            <a:r>
              <a:rPr lang="en-US" dirty="0" err="1"/>
              <a:t>parentPtr</a:t>
            </a:r>
            <a:r>
              <a:rPr lang="en-US" dirty="0"/>
              <a:t>_ = </a:t>
            </a:r>
            <a:r>
              <a:rPr lang="en-US" dirty="0" err="1"/>
              <a:t>parentPtr</a:t>
            </a:r>
            <a:r>
              <a:rPr lang="en-US" dirty="0"/>
              <a:t>;</a:t>
            </a:r>
          </a:p>
          <a:p>
            <a:r>
              <a:rPr lang="en-US" dirty="0"/>
              <a:t>			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9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6170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// Does it have only a right child?</a:t>
            </a:r>
          </a:p>
          <a:p>
            <a:r>
              <a:rPr lang="en-US" dirty="0"/>
              <a:t>			else if (!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&amp;&amp;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childPtr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_;</a:t>
            </a:r>
          </a:p>
          <a:p>
            <a:r>
              <a:rPr lang="en-US" dirty="0"/>
              <a:t>				if (!</a:t>
            </a:r>
            <a:r>
              <a:rPr lang="en-US" dirty="0" err="1"/>
              <a:t>parentPtr</a:t>
            </a:r>
            <a:r>
              <a:rPr lang="en-US" dirty="0"/>
              <a:t>) // Node is root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rootPtr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 if (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== 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else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 = </a:t>
            </a:r>
            <a:r>
              <a:rPr lang="en-US" dirty="0" err="1"/>
              <a:t>childPtr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</a:t>
            </a:r>
            <a:r>
              <a:rPr lang="en-US" dirty="0" err="1"/>
              <a:t>childPtr</a:t>
            </a:r>
            <a:r>
              <a:rPr lang="en-US" dirty="0"/>
              <a:t>-&gt;</a:t>
            </a:r>
            <a:r>
              <a:rPr lang="en-US" dirty="0" err="1"/>
              <a:t>parentPtr</a:t>
            </a:r>
            <a:r>
              <a:rPr lang="en-US" dirty="0"/>
              <a:t>_ = </a:t>
            </a:r>
            <a:r>
              <a:rPr lang="en-US" dirty="0" err="1"/>
              <a:t>parentPtr</a:t>
            </a:r>
            <a:r>
              <a:rPr lang="en-US" dirty="0"/>
              <a:t>;</a:t>
            </a:r>
          </a:p>
          <a:p>
            <a:r>
              <a:rPr lang="en-US" dirty="0"/>
              <a:t>			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1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8"/>
            <a:ext cx="10515600" cy="6288911"/>
          </a:xfrm>
        </p:spPr>
        <p:txBody>
          <a:bodyPr>
            <a:normAutofit/>
          </a:bodyPr>
          <a:lstStyle/>
          <a:p>
            <a:r>
              <a:rPr lang="en-US" dirty="0"/>
              <a:t>			// It has two children.</a:t>
            </a:r>
          </a:p>
          <a:p>
            <a:r>
              <a:rPr lang="en-US" dirty="0"/>
              <a:t>			else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// Find successor (leftmost child of right subtree)</a:t>
            </a:r>
          </a:p>
          <a:p>
            <a:r>
              <a:rPr lang="en-US" dirty="0"/>
              <a:t>				</a:t>
            </a:r>
            <a:r>
              <a:rPr lang="en-US" dirty="0" err="1"/>
              <a:t>successorPtr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_;</a:t>
            </a:r>
          </a:p>
          <a:p>
            <a:r>
              <a:rPr lang="en-US" dirty="0"/>
              <a:t>				while (</a:t>
            </a:r>
            <a:r>
              <a:rPr lang="en-US" dirty="0" err="1"/>
              <a:t>successorPtr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!=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successorPtr</a:t>
            </a:r>
            <a:r>
              <a:rPr lang="en-US" dirty="0"/>
              <a:t> = </a:t>
            </a:r>
            <a:r>
              <a:rPr lang="en-US" dirty="0" err="1"/>
              <a:t>successorPtr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</a:t>
            </a:r>
            <a:r>
              <a:rPr lang="en-US" dirty="0" err="1"/>
              <a:t>nodePtr</a:t>
            </a:r>
            <a:r>
              <a:rPr lang="en-US" dirty="0"/>
              <a:t>-&gt;key_ = </a:t>
            </a:r>
            <a:r>
              <a:rPr lang="en-US" dirty="0" err="1"/>
              <a:t>successorPtr</a:t>
            </a:r>
            <a:r>
              <a:rPr lang="en-US" dirty="0"/>
              <a:t>-&gt;key_;</a:t>
            </a:r>
          </a:p>
          <a:p>
            <a:r>
              <a:rPr lang="en-US" dirty="0"/>
              <a:t>				</a:t>
            </a:r>
            <a:r>
              <a:rPr lang="en-US" dirty="0" err="1"/>
              <a:t>nodePtr</a:t>
            </a:r>
            <a:r>
              <a:rPr lang="en-US" dirty="0"/>
              <a:t>-&gt;value_ = </a:t>
            </a:r>
            <a:r>
              <a:rPr lang="en-US" dirty="0" err="1"/>
              <a:t>successorPtr</a:t>
            </a:r>
            <a:r>
              <a:rPr lang="en-US" dirty="0"/>
              <a:t>-&gt;value_;</a:t>
            </a:r>
          </a:p>
          <a:p>
            <a:r>
              <a:rPr lang="en-US" dirty="0"/>
              <a:t>				</a:t>
            </a:r>
            <a:r>
              <a:rPr lang="en-US" dirty="0" err="1"/>
              <a:t>parentPtr</a:t>
            </a:r>
            <a:r>
              <a:rPr lang="en-US" dirty="0"/>
              <a:t> = </a:t>
            </a:r>
            <a:r>
              <a:rPr lang="en-US" dirty="0" err="1"/>
              <a:t>successorPtr</a:t>
            </a:r>
            <a:r>
              <a:rPr lang="en-US" dirty="0"/>
              <a:t>-&gt;</a:t>
            </a:r>
            <a:r>
              <a:rPr lang="en-US" dirty="0" err="1"/>
              <a:t>parentPtr</a:t>
            </a:r>
            <a:r>
              <a:rPr lang="en-US" dirty="0"/>
              <a:t>_;</a:t>
            </a:r>
          </a:p>
          <a:p>
            <a:r>
              <a:rPr lang="en-US" dirty="0"/>
              <a:t>				</a:t>
            </a:r>
            <a:r>
              <a:rPr lang="en-US" dirty="0" err="1"/>
              <a:t>parentPtr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  <a:r>
              <a:rPr lang="en-US" dirty="0" err="1"/>
              <a:t>deletePtr</a:t>
            </a:r>
            <a:r>
              <a:rPr lang="en-US" dirty="0"/>
              <a:t> = </a:t>
            </a:r>
            <a:r>
              <a:rPr lang="en-US" dirty="0" err="1"/>
              <a:t>successorPtr</a:t>
            </a:r>
            <a:r>
              <a:rPr lang="en-US" dirty="0"/>
              <a:t>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81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333"/>
            <a:ext cx="10515600" cy="6468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else if (</a:t>
            </a:r>
            <a:r>
              <a:rPr lang="en-US" dirty="0" err="1"/>
              <a:t>nodePtr</a:t>
            </a:r>
            <a:r>
              <a:rPr lang="en-US" dirty="0"/>
              <a:t>-&gt;key_ &lt; key) // Search right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_;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 // Search left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nodePtr</a:t>
            </a:r>
            <a:r>
              <a:rPr lang="en-US" dirty="0"/>
              <a:t> = </a:t>
            </a:r>
            <a:r>
              <a:rPr lang="en-US" dirty="0" err="1"/>
              <a:t>nodePtr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_;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</a:t>
            </a:r>
            <a:r>
              <a:rPr lang="en-US" dirty="0" err="1"/>
              <a:t>deletePtr</a:t>
            </a:r>
            <a:r>
              <a:rPr lang="en-US" dirty="0"/>
              <a:t> !=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delete </a:t>
            </a:r>
            <a:r>
              <a:rPr lang="en-US" dirty="0" err="1"/>
              <a:t>deletePtr</a:t>
            </a:r>
            <a:r>
              <a:rPr lang="en-US" dirty="0"/>
              <a:t>;</a:t>
            </a:r>
          </a:p>
          <a:p>
            <a:r>
              <a:rPr lang="en-US" dirty="0"/>
              <a:t>		return(true);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return(false);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94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093" y="827995"/>
            <a:ext cx="10515600" cy="577283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tree is an abstract data type that stores elements in a hierarchy.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 element, except the top, has a parent and zero or more children.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top element is called the </a:t>
            </a:r>
            <a:r>
              <a:rPr lang="en-US" i="1" dirty="0">
                <a:solidFill>
                  <a:schemeClr val="tx1"/>
                </a:solidFill>
              </a:rPr>
              <a:t>root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tree can be empty; no root, no parents, no children.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tree can have only one node—just a root.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Children of the same parent are siblings.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node is called a </a:t>
            </a:r>
            <a:r>
              <a:rPr lang="en-US" i="1" dirty="0">
                <a:solidFill>
                  <a:schemeClr val="tx1"/>
                </a:solidFill>
              </a:rPr>
              <a:t>leaf </a:t>
            </a:r>
            <a:r>
              <a:rPr lang="en-US" dirty="0">
                <a:solidFill>
                  <a:schemeClr val="tx1"/>
                </a:solidFill>
              </a:rPr>
              <a:t>if it has no children.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Nodes above leaves are called internal nodes.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Nodes have </a:t>
            </a:r>
            <a:r>
              <a:rPr lang="en-US" i="1" dirty="0">
                <a:solidFill>
                  <a:schemeClr val="tx1"/>
                </a:solidFill>
              </a:rPr>
              <a:t>ancestors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descendants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child is also a </a:t>
            </a:r>
            <a:r>
              <a:rPr lang="en-US" i="1" dirty="0">
                <a:solidFill>
                  <a:schemeClr val="tx1"/>
                </a:solidFill>
              </a:rPr>
              <a:t>subtree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43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Tree Traversal Algorithms</a:t>
            </a:r>
          </a:p>
        </p:txBody>
      </p:sp>
    </p:spTree>
    <p:extLst>
      <p:ext uri="{BB962C8B-B14F-4D97-AF65-F5344CB8AC3E}">
        <p14:creationId xmlns:p14="http://schemas.microsoft.com/office/powerpoint/2010/main" val="671589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36133"/>
            <a:ext cx="10651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</a:t>
            </a:r>
            <a:r>
              <a:rPr lang="en-US" sz="3600" dirty="0"/>
              <a:t>raversal Algorithms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Traversals are systematic ways to “visit”  tree nodes and their children.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 “visit” accesses a node’s data, perhaps to display </a:t>
            </a:r>
            <a:r>
              <a:rPr lang="en-US" sz="2800"/>
              <a:t>it or </a:t>
            </a:r>
            <a:r>
              <a:rPr lang="en-US" sz="2800" dirty="0"/>
              <a:t>return it.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Three 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Preorder: visit a node, then its left and right children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/>
              <a:t>Postorder</a:t>
            </a:r>
            <a:r>
              <a:rPr lang="en-US" sz="2800" dirty="0"/>
              <a:t>: visit a node’s left and right children, then the node itself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/>
              <a:t>Inorder</a:t>
            </a:r>
            <a:r>
              <a:rPr lang="en-US" sz="2800" dirty="0"/>
              <a:t>: visit a node's left child, the the node itself, then the node's right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093" y="827995"/>
            <a:ext cx="10515600" cy="577283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i="1" dirty="0">
                <a:solidFill>
                  <a:schemeClr val="tx1"/>
                </a:solidFill>
              </a:rPr>
              <a:t>edge</a:t>
            </a:r>
            <a:r>
              <a:rPr lang="en-US" dirty="0">
                <a:solidFill>
                  <a:schemeClr val="tx1"/>
                </a:solidFill>
              </a:rPr>
              <a:t> is a parent-child pair of nodes.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edge is implemented with links (pointers)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 is a connected set of edges—parent to child to grandchild and so on.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Tree nodes have: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keys that identify them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associated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Trees are ordered if there is a linear ordering (by key) of the children of each node.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really useful trees are ordered—it makes them searchable.</a:t>
            </a:r>
          </a:p>
        </p:txBody>
      </p:sp>
    </p:spTree>
    <p:extLst>
      <p:ext uri="{BB962C8B-B14F-4D97-AF65-F5344CB8AC3E}">
        <p14:creationId xmlns:p14="http://schemas.microsoft.com/office/powerpoint/2010/main" val="19857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38674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Binary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latin typeface="+mn-lt"/>
              </a:rPr>
              <a:t>Every node has 0, 1, or 2 children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latin typeface="+mn-lt"/>
              </a:rPr>
              <a:t>A child is a left child or a right child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Tree is ordered: left children precede right children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latin typeface="+mn-lt"/>
              </a:rPr>
              <a:t>There are left subtrees and right subtrees</a:t>
            </a:r>
          </a:p>
        </p:txBody>
      </p:sp>
    </p:spTree>
    <p:extLst>
      <p:ext uri="{BB962C8B-B14F-4D97-AF65-F5344CB8AC3E}">
        <p14:creationId xmlns:p14="http://schemas.microsoft.com/office/powerpoint/2010/main" val="145052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44600"/>
            <a:ext cx="7089648" cy="4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6002867" cy="513744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Types of Trees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n-lt"/>
              </a:rPr>
              <a:t>Full</a:t>
            </a:r>
            <a:r>
              <a:rPr lang="en-US" sz="2400" dirty="0">
                <a:latin typeface="+mn-lt"/>
              </a:rPr>
              <a:t>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every node contains 0 or 2 children.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n-lt"/>
              </a:rPr>
              <a:t>Complete:</a:t>
            </a:r>
            <a:endParaRPr lang="en-US" sz="2400" dirty="0">
              <a:latin typeface="+mn-lt"/>
            </a:endParaRPr>
          </a:p>
          <a:p>
            <a:pPr marL="1028700" lvl="1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all levels, except possibly the last level, are completely full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all nodes in the last level are as far left as possible.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n-lt"/>
              </a:rPr>
              <a:t>Perfect</a:t>
            </a:r>
            <a:r>
              <a:rPr lang="en-US" sz="2400" dirty="0">
                <a:latin typeface="+mn-lt"/>
              </a:rPr>
              <a:t>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 all internal nodes have 2 children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 all leaf nodes are at the same level</a:t>
            </a:r>
            <a:endParaRPr lang="en-US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93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2" y="1718733"/>
            <a:ext cx="6059424" cy="263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9818" y="856278"/>
            <a:ext cx="230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Tree</a:t>
            </a:r>
          </a:p>
        </p:txBody>
      </p:sp>
    </p:spTree>
    <p:extLst>
      <p:ext uri="{BB962C8B-B14F-4D97-AF65-F5344CB8AC3E}">
        <p14:creationId xmlns:p14="http://schemas.microsoft.com/office/powerpoint/2010/main" val="9421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858</Words>
  <Application>Microsoft Office PowerPoint</Application>
  <PresentationFormat>Widescreen</PresentationFormat>
  <Paragraphs>302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Menlo</vt:lpstr>
      <vt:lpstr>Office Theme</vt:lpstr>
      <vt:lpstr>Trees</vt:lpstr>
      <vt:lpstr> Tree Definitions and Properties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PowerPoint Presentation</vt:lpstr>
      <vt:lpstr>PowerPoint Presentation</vt:lpstr>
      <vt:lpstr>PowerPoint Presentation</vt:lpstr>
      <vt:lpstr>C++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Traversal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A C++ Primer</dc:title>
  <dc:creator>Allen Holliday</dc:creator>
  <cp:lastModifiedBy>Bettens, Thomas</cp:lastModifiedBy>
  <cp:revision>271</cp:revision>
  <cp:lastPrinted>2018-10-14T06:57:43Z</cp:lastPrinted>
  <dcterms:created xsi:type="dcterms:W3CDTF">2017-01-29T21:31:12Z</dcterms:created>
  <dcterms:modified xsi:type="dcterms:W3CDTF">2019-03-14T18:26:28Z</dcterms:modified>
</cp:coreProperties>
</file>