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81" r:id="rId3"/>
    <p:sldId id="295" r:id="rId4"/>
    <p:sldId id="390" r:id="rId5"/>
    <p:sldId id="391" r:id="rId6"/>
    <p:sldId id="393" r:id="rId7"/>
    <p:sldId id="394" r:id="rId8"/>
    <p:sldId id="395" r:id="rId9"/>
    <p:sldId id="407" r:id="rId10"/>
    <p:sldId id="408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367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3" r:id="rId36"/>
    <p:sldId id="422" r:id="rId37"/>
    <p:sldId id="424" r:id="rId38"/>
    <p:sldId id="425" r:id="rId39"/>
    <p:sldId id="4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2" autoAdjust="0"/>
    <p:restoredTop sz="94712"/>
  </p:normalViewPr>
  <p:slideViewPr>
    <p:cSldViewPr snapToGrid="0" snapToObjects="1">
      <p:cViewPr varScale="1">
        <p:scale>
          <a:sx n="96" d="100"/>
          <a:sy n="96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CD8D-9737-4748-B3F4-A5E74ECB7F0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6A7F-4D66-4841-95B1-25FBC199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3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7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8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1671638"/>
            <a:ext cx="9144000" cy="296279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Chapter 10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Search Trees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72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Erasure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The most complicated operation.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Removing a node leaves a hole that must be filled.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Filling the hole involves promoting another node, internal or external.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Three different situations, depending on number of node’s external children: two, one, or none.</a:t>
            </a:r>
          </a:p>
        </p:txBody>
      </p:sp>
    </p:spTree>
    <p:extLst>
      <p:ext uri="{BB962C8B-B14F-4D97-AF65-F5344CB8AC3E}">
        <p14:creationId xmlns:p14="http://schemas.microsoft.com/office/powerpoint/2010/main" val="197588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34" y="433622"/>
            <a:ext cx="10515600" cy="751711"/>
          </a:xfrm>
        </p:spPr>
        <p:txBody>
          <a:bodyPr/>
          <a:lstStyle/>
          <a:p>
            <a:r>
              <a:rPr lang="en-US" sz="3600" b="1" dirty="0"/>
              <a:t>Two </a:t>
            </a:r>
            <a:r>
              <a:rPr lang="en-US" sz="3600" b="1"/>
              <a:t>External Children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7" y="1913466"/>
            <a:ext cx="2709334" cy="2709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5" y="3505200"/>
            <a:ext cx="2980267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267" y="1287789"/>
            <a:ext cx="206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Erase node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1064" y="1436412"/>
            <a:ext cx="5858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Promote node C’s right child into node C’s position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Delete node C and its left child, resulting in:</a:t>
            </a:r>
          </a:p>
        </p:txBody>
      </p:sp>
    </p:spTree>
    <p:extLst>
      <p:ext uri="{BB962C8B-B14F-4D97-AF65-F5344CB8AC3E}">
        <p14:creationId xmlns:p14="http://schemas.microsoft.com/office/powerpoint/2010/main" val="122232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90"/>
            <a:ext cx="10515600" cy="1175043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One  External Child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Two complementary variations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1858435"/>
            <a:ext cx="5105400" cy="1985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3" y="4701409"/>
            <a:ext cx="4779433" cy="1911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965202" y="4087286"/>
            <a:ext cx="905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Erase node D by promoting its internal child</a:t>
            </a:r>
          </a:p>
        </p:txBody>
      </p:sp>
    </p:spTree>
    <p:extLst>
      <p:ext uri="{BB962C8B-B14F-4D97-AF65-F5344CB8AC3E}">
        <p14:creationId xmlns:p14="http://schemas.microsoft.com/office/powerpoint/2010/main" val="135635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33625"/>
            <a:ext cx="10515600" cy="1395176"/>
          </a:xfrm>
        </p:spPr>
        <p:txBody>
          <a:bodyPr>
            <a:normAutofit/>
          </a:bodyPr>
          <a:lstStyle/>
          <a:p>
            <a:r>
              <a:rPr lang="en-US" sz="3600" b="1" dirty="0"/>
              <a:t>No External Children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Most complicated case; node F has two internal children.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8" y="1585088"/>
            <a:ext cx="4114800" cy="30861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01134" y="4853216"/>
            <a:ext cx="10515600" cy="1767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800" kern="1200">
                <a:solidFill>
                  <a:schemeClr val="tx1"/>
                </a:solidFill>
                <a:latin typeface="+mn-lt"/>
                <a:ea typeface="Menlo" charset="0"/>
                <a:cs typeface="Menl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3200" dirty="0"/>
              <a:t>There’s no external child, no single internal child.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It should be replaced by its logical successor, node 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Find F’s successor by going right, then left, left,</a:t>
            </a:r>
            <a:r>
              <a:rPr lang="is-IS" sz="3200" dirty="0"/>
              <a:t>…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73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258051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/>
              <a:t>Node </a:t>
            </a:r>
            <a:r>
              <a:rPr lang="en-US" sz="3200" dirty="0"/>
              <a:t>G won’t be linked into node F’s position; its key and value will be copied.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Old node G’s right child will be promoted to fill G’s position.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Old node G and its left child will be deleted.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3318933"/>
            <a:ext cx="4605867" cy="30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1953978"/>
          </a:xfrm>
        </p:spPr>
        <p:txBody>
          <a:bodyPr>
            <a:normAutofit/>
          </a:bodyPr>
          <a:lstStyle/>
          <a:p>
            <a:r>
              <a:rPr lang="en-US" sz="3600" b="1" dirty="0"/>
              <a:t>Iterator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Performs </a:t>
            </a:r>
            <a:r>
              <a:rPr lang="en-US" sz="3200" dirty="0" err="1"/>
              <a:t>inorder</a:t>
            </a:r>
            <a:r>
              <a:rPr lang="en-US" sz="3200" dirty="0"/>
              <a:t> traversal, visits nodes in key order.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Navigates down, left, right, up, down again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6" y="2709335"/>
            <a:ext cx="6468533" cy="26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8"/>
            <a:ext cx="10515600" cy="3325577"/>
          </a:xfrm>
        </p:spPr>
        <p:txBody>
          <a:bodyPr>
            <a:normAutofit/>
          </a:bodyPr>
          <a:lstStyle/>
          <a:p>
            <a:r>
              <a:rPr lang="en-US" sz="3600" b="1" dirty="0"/>
              <a:t>Finding a Node’s Successor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If there is a right subtree, it’s at the lower left corner.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If there is no right subtree, it’s at an ancestor—the ancestor of the left subtree that the node is in.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Node B’s successor is node C; node C’s successor is node 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99" y="3352799"/>
            <a:ext cx="7518403" cy="31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8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467"/>
            <a:ext cx="10515600" cy="6485466"/>
          </a:xfrm>
        </p:spPr>
        <p:txBody>
          <a:bodyPr/>
          <a:lstStyle/>
          <a:p>
            <a:r>
              <a:rPr lang="en-US" sz="3600" b="1" dirty="0"/>
              <a:t>Related Functions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Begin(). Returns an iterator to the first node.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End(). Returns an iterator to the end of the tree, which is actually one beyond the last node.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“Half-open Range” viewpoint—reaching the end of the range means advancing beyond the last element.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Loop: for(</a:t>
            </a:r>
            <a:r>
              <a:rPr lang="en-US" sz="3200" dirty="0" err="1"/>
              <a:t>i</a:t>
            </a:r>
            <a:r>
              <a:rPr lang="en-US" sz="3200" dirty="0"/>
              <a:t> = </a:t>
            </a:r>
            <a:r>
              <a:rPr lang="en-US" sz="3200" dirty="0" err="1"/>
              <a:t>tree.Begin</a:t>
            </a:r>
            <a:r>
              <a:rPr lang="en-US" sz="3200" dirty="0"/>
              <a:t>(); </a:t>
            </a:r>
            <a:r>
              <a:rPr lang="en-US" sz="3200" dirty="0" err="1"/>
              <a:t>i</a:t>
            </a:r>
            <a:r>
              <a:rPr lang="en-US" sz="3200" dirty="0"/>
              <a:t> != </a:t>
            </a:r>
            <a:r>
              <a:rPr lang="en-US" sz="3200" dirty="0" err="1"/>
              <a:t>tree.End</a:t>
            </a:r>
            <a:r>
              <a:rPr lang="en-US" sz="3200" dirty="0"/>
              <a:t>(); ++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de-DE" sz="3200" dirty="0"/>
              <a:t>The </a:t>
            </a:r>
            <a:r>
              <a:rPr lang="de-DE" sz="3200" dirty="0" err="1"/>
              <a:t>typical</a:t>
            </a:r>
            <a:r>
              <a:rPr lang="de-DE" sz="3200" dirty="0"/>
              <a:t> </a:t>
            </a:r>
            <a:r>
              <a:rPr lang="de-DE" sz="3200" dirty="0" err="1"/>
              <a:t>array</a:t>
            </a:r>
            <a:r>
              <a:rPr lang="de-DE" sz="3200" dirty="0"/>
              <a:t> </a:t>
            </a:r>
            <a:r>
              <a:rPr lang="de-DE" sz="3200" dirty="0" err="1"/>
              <a:t>loop</a:t>
            </a:r>
            <a:r>
              <a:rPr lang="de-DE" sz="3200" dirty="0"/>
              <a:t>—</a:t>
            </a:r>
            <a:r>
              <a:rPr lang="de-DE" sz="3200" dirty="0" err="1"/>
              <a:t>for</a:t>
            </a:r>
            <a:r>
              <a:rPr lang="de-DE" sz="3200" dirty="0"/>
              <a:t> (i = 0; i &lt; </a:t>
            </a:r>
            <a:r>
              <a:rPr lang="de-DE" sz="3200" dirty="0" err="1"/>
              <a:t>size</a:t>
            </a:r>
            <a:r>
              <a:rPr lang="de-DE" sz="3200" dirty="0"/>
              <a:t>; ++i)—</a:t>
            </a:r>
            <a:r>
              <a:rPr lang="de-DE" sz="3200" dirty="0" err="1"/>
              <a:t>uses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/>
              <a:t> same </a:t>
            </a:r>
            <a:r>
              <a:rPr lang="de-DE" sz="3200" dirty="0" err="1"/>
              <a:t>viewpoint</a:t>
            </a:r>
            <a:r>
              <a:rPr lang="de-DE" sz="3200" dirty="0"/>
              <a:t>:</a:t>
            </a:r>
          </a:p>
          <a:p>
            <a:pPr marL="1143000" lvl="1" indent="-457200">
              <a:buFont typeface="Arial" charset="0"/>
              <a:buChar char="•"/>
            </a:pPr>
            <a:r>
              <a:rPr lang="de-DE" sz="3200" dirty="0" err="1"/>
              <a:t>If</a:t>
            </a:r>
            <a:r>
              <a:rPr lang="de-DE" sz="3200" dirty="0"/>
              <a:t> </a:t>
            </a:r>
            <a:r>
              <a:rPr lang="de-DE" sz="3200" dirty="0" err="1"/>
              <a:t>size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10, i </a:t>
            </a:r>
            <a:r>
              <a:rPr lang="de-DE" sz="3200" dirty="0" err="1"/>
              <a:t>goes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0 </a:t>
            </a:r>
            <a:r>
              <a:rPr lang="de-DE" sz="3200" dirty="0" err="1"/>
              <a:t>to</a:t>
            </a:r>
            <a:r>
              <a:rPr lang="de-DE" sz="3200" dirty="0"/>
              <a:t> 9; </a:t>
            </a:r>
            <a:r>
              <a:rPr lang="de-DE" sz="3200" dirty="0" err="1"/>
              <a:t>loop</a:t>
            </a:r>
            <a:r>
              <a:rPr lang="de-DE" sz="3200" dirty="0"/>
              <a:t> </a:t>
            </a:r>
            <a:r>
              <a:rPr lang="de-DE" sz="3200" dirty="0" err="1"/>
              <a:t>stops</a:t>
            </a:r>
            <a:r>
              <a:rPr lang="de-DE" sz="3200" dirty="0"/>
              <a:t> </a:t>
            </a:r>
            <a:r>
              <a:rPr lang="de-DE" sz="3200" dirty="0" err="1"/>
              <a:t>when</a:t>
            </a:r>
            <a:r>
              <a:rPr lang="de-DE" sz="3200" dirty="0"/>
              <a:t> i </a:t>
            </a:r>
            <a:r>
              <a:rPr lang="de-DE" sz="3200" dirty="0" err="1"/>
              <a:t>is</a:t>
            </a:r>
            <a:r>
              <a:rPr lang="de-DE" sz="3200" dirty="0"/>
              <a:t> 10, </a:t>
            </a:r>
            <a:r>
              <a:rPr lang="de-DE" sz="3200" dirty="0" err="1"/>
              <a:t>one</a:t>
            </a:r>
            <a:r>
              <a:rPr lang="de-DE" sz="3200" dirty="0"/>
              <a:t> </a:t>
            </a:r>
            <a:r>
              <a:rPr lang="de-DE" sz="3200" dirty="0" err="1"/>
              <a:t>position</a:t>
            </a:r>
            <a:r>
              <a:rPr lang="de-DE" sz="3200" dirty="0"/>
              <a:t> </a:t>
            </a:r>
            <a:r>
              <a:rPr lang="de-DE" sz="3200" dirty="0" err="1"/>
              <a:t>beyond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end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array</a:t>
            </a:r>
            <a:r>
              <a:rPr lang="de-DE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98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2038644"/>
          </a:xfrm>
        </p:spPr>
        <p:txBody>
          <a:bodyPr/>
          <a:lstStyle/>
          <a:p>
            <a:r>
              <a:rPr lang="en-US" sz="3600" b="1" dirty="0"/>
              <a:t>Root and </a:t>
            </a:r>
            <a:r>
              <a:rPr lang="en-US" sz="3600" b="1" dirty="0" err="1"/>
              <a:t>SuperRoot</a:t>
            </a:r>
            <a:endParaRPr lang="en-US" sz="3600" b="1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The tree needs a node that’s logically beyond its last node.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The root will get a parent—a </a:t>
            </a:r>
            <a:r>
              <a:rPr lang="en-US" sz="3200" dirty="0" err="1"/>
              <a:t>SuperRoot</a:t>
            </a:r>
            <a:r>
              <a:rPr lang="en-US" sz="32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2641599"/>
            <a:ext cx="7167418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2461978"/>
          </a:xfrm>
        </p:spPr>
        <p:txBody>
          <a:bodyPr>
            <a:normAutofit/>
          </a:bodyPr>
          <a:lstStyle/>
          <a:p>
            <a:r>
              <a:rPr lang="en-US" sz="3600" b="1" dirty="0"/>
              <a:t>Reaching the End of the Tree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Node O’s successor is the ancestor of the left subtree that node O is in.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That ancestor is the </a:t>
            </a:r>
            <a:r>
              <a:rPr lang="en-US" sz="3200" dirty="0" err="1"/>
              <a:t>SuperRoot</a:t>
            </a:r>
            <a:r>
              <a:rPr lang="en-US" sz="32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2692398"/>
            <a:ext cx="7738534" cy="35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90272"/>
            <a:ext cx="10515600" cy="125359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r>
              <a:rPr lang="en-US" b="1" dirty="0">
                <a:latin typeface="+mn-lt"/>
              </a:rPr>
              <a:t>Binary </a:t>
            </a:r>
            <a:r>
              <a:rPr lang="en-US" b="1" dirty="0" err="1">
                <a:latin typeface="+mn-lt"/>
              </a:rPr>
              <a:t>SearchTrees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47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9798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C++ Implementation of a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Binary Search Tree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(Section 10.1.3 Simplified)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60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Menlo" charset="0"/>
              </a:rPr>
              <a:t>template&lt;</a:t>
            </a:r>
            <a:r>
              <a:rPr lang="en-US" sz="1800" dirty="0" err="1">
                <a:latin typeface="Menlo" charset="0"/>
              </a:rPr>
              <a:t>typename</a:t>
            </a:r>
            <a:r>
              <a:rPr lang="en-US" sz="1800" dirty="0">
                <a:latin typeface="Menlo" charset="0"/>
              </a:rPr>
              <a:t> K, </a:t>
            </a:r>
            <a:r>
              <a:rPr lang="en-US" sz="1800" dirty="0" err="1">
                <a:latin typeface="Menlo" charset="0"/>
              </a:rPr>
              <a:t>typename</a:t>
            </a:r>
            <a:r>
              <a:rPr lang="en-US" sz="1800" dirty="0">
                <a:latin typeface="Menlo" charset="0"/>
              </a:rPr>
              <a:t> V&gt;</a:t>
            </a:r>
          </a:p>
          <a:p>
            <a:r>
              <a:rPr lang="en-US" sz="1800" dirty="0" err="1">
                <a:latin typeface="Menlo" charset="0"/>
              </a:rPr>
              <a:t>struct</a:t>
            </a:r>
            <a:r>
              <a:rPr lang="en-US" sz="1800" dirty="0">
                <a:latin typeface="Menlo" charset="0"/>
              </a:rPr>
              <a:t> Node</a:t>
            </a:r>
          </a:p>
          <a:p>
            <a:r>
              <a:rPr lang="en-US" sz="1800" dirty="0">
                <a:latin typeface="Menlo" charset="0"/>
              </a:rPr>
              <a:t>{</a:t>
            </a:r>
          </a:p>
          <a:p>
            <a:pPr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n-US" sz="1800" dirty="0">
                <a:latin typeface="Menlo" charset="0"/>
              </a:rPr>
              <a:t>	Node() : </a:t>
            </a:r>
            <a:r>
              <a:rPr lang="en-US" sz="1800">
                <a:latin typeface="Menlo" charset="0"/>
              </a:rPr>
              <a:t>parent_(NULL), left_(NULL), right_(NULL) </a:t>
            </a:r>
            <a:r>
              <a:rPr lang="en-US" sz="1800" dirty="0">
                <a:latin typeface="Menlo" charset="0"/>
              </a:rPr>
              <a:t>{ }</a:t>
            </a:r>
          </a:p>
          <a:p>
            <a:r>
              <a:rPr lang="en-US" sz="1800" dirty="0">
                <a:latin typeface="Menlo" charset="0"/>
              </a:rPr>
              <a:t>	V operator*()</a:t>
            </a:r>
          </a:p>
          <a:p>
            <a:r>
              <a:rPr lang="en-US" sz="1800" dirty="0">
                <a:latin typeface="Menlo" charset="0"/>
              </a:rPr>
              <a:t>		{ return(value_); }</a:t>
            </a:r>
          </a:p>
          <a:p>
            <a:r>
              <a:rPr lang="en-US" sz="1800" dirty="0">
                <a:latin typeface="Menlo" charset="0"/>
              </a:rPr>
              <a:t>	bool </a:t>
            </a:r>
            <a:r>
              <a:rPr lang="en-US" sz="1800" dirty="0" err="1">
                <a:latin typeface="Menlo" charset="0"/>
              </a:rPr>
              <a:t>IsRoot</a:t>
            </a:r>
            <a:r>
              <a:rPr lang="en-US" sz="1800" dirty="0">
                <a:latin typeface="Menlo" charset="0"/>
              </a:rPr>
              <a:t>() </a:t>
            </a:r>
            <a:r>
              <a:rPr lang="en-US" sz="1800" dirty="0" err="1">
                <a:latin typeface="Menlo" charset="0"/>
              </a:rPr>
              <a:t>const</a:t>
            </a:r>
            <a:endParaRPr lang="en-US" sz="1800" dirty="0">
              <a:latin typeface="Menlo" charset="0"/>
            </a:endParaRPr>
          </a:p>
          <a:p>
            <a:r>
              <a:rPr lang="en-US" sz="1800" dirty="0">
                <a:latin typeface="Menlo" charset="0"/>
              </a:rPr>
              <a:t>		{ return(parent_ == NULL); }</a:t>
            </a:r>
          </a:p>
          <a:p>
            <a:r>
              <a:rPr lang="en-US" sz="1800" dirty="0">
                <a:latin typeface="Menlo" charset="0"/>
              </a:rPr>
              <a:t>	bool </a:t>
            </a:r>
            <a:r>
              <a:rPr lang="en-US" sz="1800" dirty="0" err="1">
                <a:latin typeface="Menlo" charset="0"/>
              </a:rPr>
              <a:t>IsExternal</a:t>
            </a:r>
            <a:r>
              <a:rPr lang="en-US" sz="1800" dirty="0">
                <a:latin typeface="Menlo" charset="0"/>
              </a:rPr>
              <a:t>() </a:t>
            </a:r>
            <a:r>
              <a:rPr lang="en-US" sz="1800" dirty="0" err="1">
                <a:latin typeface="Menlo" charset="0"/>
              </a:rPr>
              <a:t>const</a:t>
            </a:r>
            <a:endParaRPr lang="en-US" sz="1800" dirty="0">
              <a:latin typeface="Menlo" charset="0"/>
            </a:endParaRPr>
          </a:p>
          <a:p>
            <a:r>
              <a:rPr lang="en-US" sz="1800" dirty="0">
                <a:latin typeface="Menlo" charset="0"/>
              </a:rPr>
              <a:t>		{ return((left_ == NULL) &amp;&amp; (right_ == NULL)); }</a:t>
            </a:r>
          </a:p>
          <a:p>
            <a:br>
              <a:rPr lang="en-US" sz="1800" dirty="0">
                <a:latin typeface="Menlo" charset="0"/>
              </a:rPr>
            </a:br>
            <a:r>
              <a:rPr lang="en-US" sz="1800" dirty="0">
                <a:latin typeface="Menlo" charset="0"/>
              </a:rPr>
              <a:t>	K key_;</a:t>
            </a:r>
          </a:p>
          <a:p>
            <a:r>
              <a:rPr lang="en-US" sz="1800" dirty="0">
                <a:latin typeface="Menlo" charset="0"/>
              </a:rPr>
              <a:t>	Node* left_;</a:t>
            </a:r>
          </a:p>
          <a:p>
            <a:r>
              <a:rPr lang="en-US" sz="1800" dirty="0">
                <a:latin typeface="Menlo" charset="0"/>
              </a:rPr>
              <a:t>	Node* parent_;</a:t>
            </a:r>
          </a:p>
          <a:p>
            <a:r>
              <a:rPr lang="en-US" sz="1800" dirty="0">
                <a:latin typeface="Menlo" charset="0"/>
              </a:rPr>
              <a:t>	Node* right_;</a:t>
            </a:r>
          </a:p>
          <a:p>
            <a:r>
              <a:rPr lang="en-US" sz="1800" dirty="0">
                <a:latin typeface="Menlo" charset="0"/>
              </a:rPr>
              <a:t>	V value_;</a:t>
            </a:r>
          </a:p>
          <a:p>
            <a:r>
              <a:rPr lang="en-US" sz="1800" dirty="0"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627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21733"/>
            <a:ext cx="10515600" cy="638386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BinarySearchTree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public:</a:t>
            </a:r>
          </a:p>
          <a:p>
            <a:r>
              <a:rPr lang="en-US" sz="1800" dirty="0"/>
              <a:t>		class Iterator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public:</a:t>
            </a:r>
          </a:p>
          <a:p>
            <a:r>
              <a:rPr lang="en-US" sz="1800" dirty="0"/>
              <a:t>				Iterator() { }</a:t>
            </a:r>
          </a:p>
          <a:p>
            <a:r>
              <a:rPr lang="en-US" sz="1800" dirty="0"/>
              <a:t>				Iterator(Node&lt;K, V&gt;* node) : node_(node) { }</a:t>
            </a:r>
          </a:p>
          <a:p>
            <a:r>
              <a:rPr lang="en-US" sz="1800" dirty="0"/>
              <a:t>				</a:t>
            </a:r>
            <a:r>
              <a:rPr lang="en-US" sz="1800" dirty="0" err="1"/>
              <a:t>const</a:t>
            </a:r>
            <a:r>
              <a:rPr lang="en-US" sz="1800" dirty="0"/>
              <a:t> Node&lt;K, V&gt;&amp; operator*() </a:t>
            </a:r>
            <a:r>
              <a:rPr lang="en-US" sz="1800" dirty="0" err="1"/>
              <a:t>const</a:t>
            </a:r>
            <a:r>
              <a:rPr lang="en-US" sz="1800" dirty="0"/>
              <a:t> { return(*node_); };</a:t>
            </a:r>
          </a:p>
          <a:p>
            <a:r>
              <a:rPr lang="en-US" sz="1800" dirty="0"/>
              <a:t>				Node&lt;K, V&gt;&amp; operator*() { return(*node_); };</a:t>
            </a:r>
          </a:p>
          <a:p>
            <a:r>
              <a:rPr lang="en-US" sz="1800" dirty="0"/>
              <a:t>				bool operator==(</a:t>
            </a:r>
            <a:r>
              <a:rPr lang="en-US" sz="1800" dirty="0" err="1"/>
              <a:t>const</a:t>
            </a:r>
            <a:r>
              <a:rPr lang="en-US" sz="1800" dirty="0"/>
              <a:t> Iterator&amp; p) </a:t>
            </a:r>
            <a:r>
              <a:rPr lang="en-US" sz="1800" dirty="0" err="1"/>
              <a:t>const</a:t>
            </a:r>
            <a:endParaRPr lang="en-US" sz="1800" dirty="0"/>
          </a:p>
          <a:p>
            <a:r>
              <a:rPr lang="en-US" sz="1800" dirty="0"/>
              <a:t>					{ return(node_ == </a:t>
            </a:r>
            <a:r>
              <a:rPr lang="en-US" sz="1800" dirty="0" err="1"/>
              <a:t>p.node</a:t>
            </a:r>
            <a:r>
              <a:rPr lang="en-US" sz="1800" dirty="0"/>
              <a:t>_); }</a:t>
            </a:r>
          </a:p>
          <a:p>
            <a:r>
              <a:rPr lang="en-US" sz="1800" dirty="0"/>
              <a:t>				bool operator!=(</a:t>
            </a:r>
            <a:r>
              <a:rPr lang="en-US" sz="1800" dirty="0" err="1"/>
              <a:t>const</a:t>
            </a:r>
            <a:r>
              <a:rPr lang="en-US" sz="1800" dirty="0"/>
              <a:t> Iterator&amp; p) </a:t>
            </a:r>
            <a:r>
              <a:rPr lang="en-US" sz="1800" dirty="0" err="1"/>
              <a:t>const</a:t>
            </a:r>
            <a:endParaRPr lang="en-US" sz="1800" dirty="0"/>
          </a:p>
          <a:p>
            <a:r>
              <a:rPr lang="en-US" sz="1800" dirty="0"/>
              <a:t>					{ return(node_ != </a:t>
            </a:r>
            <a:r>
              <a:rPr lang="en-US" sz="1800" dirty="0" err="1"/>
              <a:t>p.node</a:t>
            </a:r>
            <a:r>
              <a:rPr lang="en-US" sz="1800" dirty="0"/>
              <a:t>_); }</a:t>
            </a:r>
          </a:p>
          <a:p>
            <a:r>
              <a:rPr lang="en-US" sz="1800" dirty="0"/>
              <a:t>				Iterator&amp; operator++();</a:t>
            </a:r>
          </a:p>
          <a:p>
            <a:r>
              <a:rPr lang="en-US" sz="1800" dirty="0"/>
              <a:t>			private:</a:t>
            </a:r>
          </a:p>
          <a:p>
            <a:r>
              <a:rPr lang="en-US" sz="1800" dirty="0"/>
              <a:t>				Node&lt;K, V&gt;* node_;</a:t>
            </a:r>
          </a:p>
          <a:p>
            <a:r>
              <a:rPr lang="en-US" sz="1800" dirty="0"/>
              <a:t>			friend class </a:t>
            </a:r>
            <a:r>
              <a:rPr lang="en-US" sz="1800" dirty="0" err="1"/>
              <a:t>BinarySearchTree</a:t>
            </a:r>
            <a:r>
              <a:rPr lang="en-US" sz="1800" dirty="0"/>
              <a:t>;</a:t>
            </a:r>
          </a:p>
          <a:p>
            <a:r>
              <a:rPr lang="en-US" sz="1800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1128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		</a:t>
            </a:r>
            <a:r>
              <a:rPr lang="en-US" sz="1800" dirty="0" err="1"/>
              <a:t>BinarySearchTree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/>
              <a:t>		Iterator Begin();</a:t>
            </a:r>
          </a:p>
          <a:p>
            <a:r>
              <a:rPr lang="en-US" sz="1800" dirty="0"/>
              <a:t>		bool Empty() </a:t>
            </a:r>
            <a:r>
              <a:rPr lang="en-US" sz="1800" dirty="0" err="1"/>
              <a:t>const</a:t>
            </a:r>
            <a:r>
              <a:rPr lang="en-US" sz="1800" dirty="0"/>
              <a:t>;</a:t>
            </a:r>
          </a:p>
          <a:p>
            <a:r>
              <a:rPr lang="en-US" sz="1800" dirty="0"/>
              <a:t>		Iterator End();</a:t>
            </a:r>
          </a:p>
          <a:p>
            <a:r>
              <a:rPr lang="en-US" sz="1800" dirty="0"/>
              <a:t>		bool Erase(</a:t>
            </a:r>
            <a:r>
              <a:rPr lang="en-US" sz="1800" dirty="0" err="1"/>
              <a:t>const</a:t>
            </a:r>
            <a:r>
              <a:rPr lang="en-US" sz="1800" dirty="0"/>
              <a:t> K&amp; key);</a:t>
            </a:r>
          </a:p>
          <a:p>
            <a:r>
              <a:rPr lang="en-US" sz="1800" dirty="0"/>
              <a:t>		void Erase(</a:t>
            </a:r>
            <a:r>
              <a:rPr lang="en-US" sz="1800" dirty="0" err="1"/>
              <a:t>const</a:t>
            </a:r>
            <a:r>
              <a:rPr lang="en-US" sz="1800" dirty="0"/>
              <a:t> Iterator&amp;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r>
              <a:rPr lang="en-US" sz="1800" dirty="0"/>
              <a:t>		Iterator Find(</a:t>
            </a:r>
            <a:r>
              <a:rPr lang="en-US" sz="1800" dirty="0" err="1"/>
              <a:t>const</a:t>
            </a:r>
            <a:r>
              <a:rPr lang="en-US" sz="1800" dirty="0"/>
              <a:t> K&amp; key);</a:t>
            </a:r>
          </a:p>
          <a:p>
            <a:r>
              <a:rPr lang="en-US" sz="1800" dirty="0"/>
              <a:t>		Iterator Insert(</a:t>
            </a:r>
            <a:r>
              <a:rPr lang="en-US" sz="1800" dirty="0" err="1"/>
              <a:t>const</a:t>
            </a:r>
            <a:r>
              <a:rPr lang="en-US" sz="1800" dirty="0"/>
              <a:t> K&amp; key, </a:t>
            </a:r>
            <a:r>
              <a:rPr lang="en-US" sz="1800" dirty="0" err="1"/>
              <a:t>const</a:t>
            </a:r>
            <a:r>
              <a:rPr lang="en-US" sz="1800" dirty="0"/>
              <a:t> V&amp; value);</a:t>
            </a:r>
          </a:p>
          <a:p>
            <a:r>
              <a:rPr lang="en-US" sz="1800" dirty="0"/>
              <a:t>		void Show(</a:t>
            </a:r>
            <a:r>
              <a:rPr lang="en-US" sz="1800" dirty="0" err="1"/>
              <a:t>ostream</a:t>
            </a:r>
            <a:r>
              <a:rPr lang="en-US" sz="1800" dirty="0"/>
              <a:t>&amp; stream);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Size() </a:t>
            </a:r>
            <a:r>
              <a:rPr lang="en-US" sz="1800" dirty="0" err="1"/>
              <a:t>const</a:t>
            </a:r>
            <a:r>
              <a:rPr lang="en-US" sz="1800" dirty="0"/>
              <a:t>;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7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	private:</a:t>
            </a:r>
          </a:p>
          <a:p>
            <a:r>
              <a:rPr lang="en-US" sz="1800" dirty="0"/>
              <a:t>		Node&lt;K, V&gt;* Eraser(Node&lt;K, V&gt;* node);</a:t>
            </a:r>
          </a:p>
          <a:p>
            <a:r>
              <a:rPr lang="en-US" sz="1800" dirty="0"/>
              <a:t>		void </a:t>
            </a:r>
            <a:r>
              <a:rPr lang="en-US" sz="1800" dirty="0" err="1"/>
              <a:t>ExpandExternal</a:t>
            </a:r>
            <a:r>
              <a:rPr lang="en-US" sz="1800" dirty="0"/>
              <a:t>(Node&lt;K, V&gt;* node);</a:t>
            </a:r>
          </a:p>
          <a:p>
            <a:r>
              <a:rPr lang="en-US" sz="1800" dirty="0"/>
              <a:t>		Node&lt;K, V&gt;* </a:t>
            </a:r>
            <a:r>
              <a:rPr lang="en-US" sz="1800" dirty="0" err="1"/>
              <a:t>RemoveAboveExternal</a:t>
            </a:r>
            <a:r>
              <a:rPr lang="en-US" sz="1800" dirty="0"/>
              <a:t>(Node&lt;K, V&gt;* node);</a:t>
            </a:r>
          </a:p>
          <a:p>
            <a:r>
              <a:rPr lang="en-US" sz="1800" dirty="0"/>
              <a:t>		Node&lt;K, V&gt;* Finder(</a:t>
            </a:r>
            <a:r>
              <a:rPr lang="en-US" sz="1800" dirty="0" err="1"/>
              <a:t>const</a:t>
            </a:r>
            <a:r>
              <a:rPr lang="en-US" sz="1800" dirty="0"/>
              <a:t> K&amp; key, Node&lt;K, V&gt;* node);</a:t>
            </a:r>
          </a:p>
          <a:p>
            <a:r>
              <a:rPr lang="en-US" sz="1800" dirty="0"/>
              <a:t>		Node&lt;K, V&gt;* Inserter(</a:t>
            </a:r>
            <a:r>
              <a:rPr lang="en-US" sz="1800" dirty="0" err="1"/>
              <a:t>const</a:t>
            </a:r>
            <a:r>
              <a:rPr lang="en-US" sz="1800" dirty="0"/>
              <a:t> K&amp; key, </a:t>
            </a:r>
            <a:r>
              <a:rPr lang="en-US" sz="1800" dirty="0" err="1"/>
              <a:t>const</a:t>
            </a:r>
            <a:r>
              <a:rPr lang="en-US" sz="1800" dirty="0"/>
              <a:t> V&amp; value);</a:t>
            </a:r>
          </a:p>
          <a:p>
            <a:r>
              <a:rPr lang="en-US" sz="1800" dirty="0"/>
              <a:t>		Node&lt;K, V&gt;* root_;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size_;</a:t>
            </a:r>
          </a:p>
          <a:p>
            <a:r>
              <a:rPr lang="en-US" sz="1800" dirty="0"/>
              <a:t>		Node&lt;K, V&gt;* </a:t>
            </a:r>
            <a:r>
              <a:rPr lang="en-US" sz="1800" dirty="0" err="1"/>
              <a:t>superRoot</a:t>
            </a:r>
            <a:r>
              <a:rPr lang="en-US" sz="1800" dirty="0"/>
              <a:t>_;</a:t>
            </a:r>
          </a:p>
          <a:p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3875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 err="1"/>
              <a:t>BinarySearchTree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size_ = 0;</a:t>
            </a:r>
          </a:p>
          <a:p>
            <a:r>
              <a:rPr lang="en-US" sz="1800" dirty="0"/>
              <a:t>	// Create the super root and make its left child the logical root of the tree.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superRoot</a:t>
            </a:r>
            <a:r>
              <a:rPr lang="en-US" sz="1800" dirty="0"/>
              <a:t>_ = new Node&lt;K, V&gt;;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ExpandExternal</a:t>
            </a:r>
            <a:r>
              <a:rPr lang="en-US" sz="1800" dirty="0"/>
              <a:t>(</a:t>
            </a:r>
            <a:r>
              <a:rPr lang="en-US" sz="1800" dirty="0" err="1"/>
              <a:t>superRoot</a:t>
            </a:r>
            <a:r>
              <a:rPr lang="en-US" sz="1800" dirty="0"/>
              <a:t>_);</a:t>
            </a:r>
          </a:p>
          <a:p>
            <a:r>
              <a:rPr lang="en-US" sz="1800" dirty="0"/>
              <a:t>	root_ = </a:t>
            </a:r>
            <a:r>
              <a:rPr lang="en-US" sz="1800" dirty="0" err="1"/>
              <a:t>superRoot</a:t>
            </a:r>
            <a:r>
              <a:rPr lang="en-US" sz="1800" dirty="0"/>
              <a:t>_-&gt;left_;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7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Find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K&amp; key)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node;</a:t>
            </a:r>
          </a:p>
          <a:p>
            <a:r>
              <a:rPr lang="en-US" sz="1800" dirty="0"/>
              <a:t>	node = Finder(key, root_);</a:t>
            </a:r>
          </a:p>
          <a:p>
            <a:r>
              <a:rPr lang="en-US" sz="1800" dirty="0"/>
              <a:t>	if (!node-&gt;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return(Iterator(node));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return(End());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66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467"/>
            <a:ext cx="10515600" cy="648546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Node&lt;K, V&gt;*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Finder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K&amp; key, Node&lt;K, V&gt;* node)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if (node-&gt;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return(node);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if (key &lt; node-&gt;key_)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return(Finder(key, node-&gt;left_));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 if (key &gt; node-&gt;key_)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return(Finder(key, node-&gt;right_));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return(node);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24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1934" y="975489"/>
            <a:ext cx="10515600" cy="5760274"/>
          </a:xfrm>
        </p:spPr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</a:t>
            </a:r>
          </a:p>
          <a:p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Insert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K&amp; key, </a:t>
            </a:r>
            <a:r>
              <a:rPr lang="en-US" sz="1800" dirty="0" err="1"/>
              <a:t>const</a:t>
            </a:r>
            <a:r>
              <a:rPr lang="en-US" sz="1800" dirty="0"/>
              <a:t> V&amp; value)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node;</a:t>
            </a:r>
          </a:p>
          <a:p>
            <a:r>
              <a:rPr lang="en-US" sz="1800" dirty="0"/>
              <a:t>	node = Inserter(key, value);</a:t>
            </a:r>
          </a:p>
          <a:p>
            <a:r>
              <a:rPr lang="en-US" sz="1800" dirty="0"/>
              <a:t>	return(Iterator(node));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Node&lt;K, V&gt;*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Inserter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K&amp; key, </a:t>
            </a:r>
            <a:r>
              <a:rPr lang="en-US" sz="1800" dirty="0" err="1"/>
              <a:t>const</a:t>
            </a:r>
            <a:r>
              <a:rPr lang="en-US" sz="1800" dirty="0"/>
              <a:t> V&amp; value)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node;</a:t>
            </a:r>
          </a:p>
          <a:p>
            <a:r>
              <a:rPr lang="en-US" sz="1800" dirty="0"/>
              <a:t>	node = Finder(</a:t>
            </a:r>
            <a:r>
              <a:rPr lang="en-US" sz="1800" dirty="0" err="1"/>
              <a:t>key,root</a:t>
            </a:r>
            <a:r>
              <a:rPr lang="en-US" sz="1800" dirty="0"/>
              <a:t>_);</a:t>
            </a:r>
          </a:p>
          <a:p>
            <a:r>
              <a:rPr lang="en-US" sz="1800" dirty="0"/>
              <a:t>	while (!node-&gt;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node = Finder(key, node-&gt;right_);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ExpandExternal</a:t>
            </a:r>
            <a:r>
              <a:rPr lang="en-US" sz="1800" dirty="0"/>
              <a:t>(node);</a:t>
            </a:r>
          </a:p>
          <a:p>
            <a:r>
              <a:rPr lang="en-US" sz="1800" dirty="0"/>
              <a:t>	node-&gt;key_ = key;</a:t>
            </a:r>
          </a:p>
          <a:p>
            <a:r>
              <a:rPr lang="en-US" sz="1800" dirty="0"/>
              <a:t>	node-&gt;value_ = value;</a:t>
            </a:r>
          </a:p>
          <a:p>
            <a:r>
              <a:rPr lang="en-US" sz="1800" dirty="0"/>
              <a:t>	++size_;</a:t>
            </a:r>
          </a:p>
          <a:p>
            <a:r>
              <a:rPr lang="en-US" sz="1800" dirty="0"/>
              <a:t>	return(node);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298778" y="1574800"/>
            <a:ext cx="10182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Hierarchical structure of linked nodes—parents and children.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Binary tree: two children at most.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Multiple levels: grandchildren, grandparents, descendants, ancestors.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Top node is called the root.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63600" y="745066"/>
            <a:ext cx="23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180621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6299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bool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Erase(</a:t>
            </a:r>
            <a:r>
              <a:rPr lang="en-US" sz="1800" b="1" dirty="0" err="1"/>
              <a:t>const</a:t>
            </a:r>
            <a:r>
              <a:rPr lang="en-US" sz="1800" dirty="0"/>
              <a:t> K&amp; key)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node;</a:t>
            </a:r>
          </a:p>
          <a:p>
            <a:r>
              <a:rPr lang="en-US" sz="1800" dirty="0"/>
              <a:t>	node = Finder(key, root_);</a:t>
            </a:r>
          </a:p>
          <a:p>
            <a:r>
              <a:rPr lang="en-US" sz="1800" dirty="0"/>
              <a:t>	if (!node-&gt;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Eraser(node);</a:t>
            </a:r>
          </a:p>
          <a:p>
            <a:r>
              <a:rPr lang="en-US" sz="1800" dirty="0"/>
              <a:t>		return(true);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return(false);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void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Erase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Iterator&amp;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Eraser(</a:t>
            </a:r>
            <a:r>
              <a:rPr lang="en-US" sz="1800" dirty="0" err="1"/>
              <a:t>i.node</a:t>
            </a:r>
            <a:r>
              <a:rPr lang="en-US" sz="1800" dirty="0"/>
              <a:t>_);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Node&lt;K, V&gt;*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Eraser(Node&lt;K</a:t>
            </a:r>
            <a:r>
              <a:rPr lang="en-US" sz="1800" dirty="0"/>
              <a:t>, V&gt;* node)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remove;</a:t>
            </a:r>
          </a:p>
          <a:p>
            <a:r>
              <a:rPr lang="en-US" sz="1800" dirty="0"/>
              <a:t>	Node&lt;K, V&gt;* </a:t>
            </a:r>
            <a:r>
              <a:rPr lang="en-US" sz="1800" dirty="0" err="1"/>
              <a:t>removeParent</a:t>
            </a:r>
            <a:r>
              <a:rPr lang="en-US" sz="1800" dirty="0"/>
              <a:t>;</a:t>
            </a:r>
          </a:p>
          <a:p>
            <a:r>
              <a:rPr lang="en-US" sz="1800" dirty="0"/>
              <a:t>	if (node-&gt;left_-&gt;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remove = node-&gt;left_;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 if (node-&gt;right_-&gt;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remove = node-&gt;right_;</a:t>
            </a:r>
          </a:p>
          <a:p>
            <a:r>
              <a:rPr lang="en-US" sz="1800" dirty="0"/>
              <a:t>	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remove = node-&gt;right_;</a:t>
            </a:r>
          </a:p>
          <a:p>
            <a:r>
              <a:rPr lang="en-US" sz="1800" dirty="0"/>
              <a:t>		do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remove = remove-&gt;left_;</a:t>
            </a:r>
          </a:p>
          <a:p>
            <a:r>
              <a:rPr lang="en-US" sz="1800" dirty="0"/>
              <a:t>		} while (!remove-&gt;</a:t>
            </a:r>
            <a:r>
              <a:rPr lang="en-US" sz="1800" dirty="0" err="1"/>
              <a:t>IsExternal</a:t>
            </a:r>
            <a:r>
              <a:rPr lang="en-US" sz="1800" dirty="0"/>
              <a:t>());</a:t>
            </a:r>
          </a:p>
          <a:p>
            <a:endParaRPr lang="en-US" sz="1800" dirty="0"/>
          </a:p>
          <a:p>
            <a:r>
              <a:rPr lang="en-US" sz="1800" dirty="0"/>
              <a:t>		</a:t>
            </a:r>
            <a:r>
              <a:rPr lang="en-US" sz="1800" dirty="0" err="1"/>
              <a:t>removeParent</a:t>
            </a:r>
            <a:r>
              <a:rPr lang="en-US" sz="1800" dirty="0"/>
              <a:t> = remove-&gt;parent_;</a:t>
            </a:r>
          </a:p>
          <a:p>
            <a:r>
              <a:rPr lang="en-US" sz="1800" dirty="0"/>
              <a:t>		node-&gt;key_ = </a:t>
            </a:r>
            <a:r>
              <a:rPr lang="en-US" sz="1800" dirty="0" err="1"/>
              <a:t>removeParent</a:t>
            </a:r>
            <a:r>
              <a:rPr lang="en-US" sz="1800" dirty="0"/>
              <a:t>-&gt;key_;</a:t>
            </a:r>
          </a:p>
          <a:p>
            <a:r>
              <a:rPr lang="en-US" sz="1800" dirty="0"/>
              <a:t>		node-&gt;value_ = </a:t>
            </a:r>
            <a:r>
              <a:rPr lang="en-US" sz="1800" dirty="0" err="1"/>
              <a:t>removeParent</a:t>
            </a:r>
            <a:r>
              <a:rPr lang="en-US" sz="1800" dirty="0"/>
              <a:t>-&gt;value_;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--size_;</a:t>
            </a:r>
          </a:p>
          <a:p>
            <a:r>
              <a:rPr lang="en-US" sz="1800" dirty="0"/>
              <a:t>	return(</a:t>
            </a:r>
            <a:r>
              <a:rPr lang="en-US" sz="1800" dirty="0" err="1"/>
              <a:t>RemoveAboveExternal</a:t>
            </a:r>
            <a:r>
              <a:rPr lang="en-US" sz="1800" dirty="0"/>
              <a:t>(remove));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9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V&gt;::Iterator&amp;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V&gt;::Iterator::</a:t>
            </a:r>
            <a:r>
              <a:rPr lang="en-US" sz="1800" b="1" dirty="0"/>
              <a:t>operator++()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next;</a:t>
            </a:r>
          </a:p>
          <a:p>
            <a:r>
              <a:rPr lang="en-US" sz="1800" dirty="0"/>
              <a:t>	next = node_-&gt;right_;</a:t>
            </a:r>
          </a:p>
          <a:p>
            <a:r>
              <a:rPr lang="en-US" sz="1800" dirty="0"/>
              <a:t>	if (!next-&gt;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do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node_ = next;</a:t>
            </a:r>
          </a:p>
          <a:p>
            <a:r>
              <a:rPr lang="en-US" sz="1800" dirty="0"/>
              <a:t>			next = next-&gt;left_;</a:t>
            </a:r>
          </a:p>
          <a:p>
            <a:r>
              <a:rPr lang="en-US" sz="1800" dirty="0"/>
              <a:t>		} while (!next-&gt;</a:t>
            </a:r>
            <a:r>
              <a:rPr lang="en-US" sz="1800" dirty="0" err="1"/>
              <a:t>IsExternal</a:t>
            </a:r>
            <a:r>
              <a:rPr lang="en-US" sz="1800" dirty="0"/>
              <a:t>());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while (node_ == next-&gt;right_)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node_ = next;</a:t>
            </a:r>
          </a:p>
          <a:p>
            <a:r>
              <a:rPr lang="en-US" sz="1800" dirty="0"/>
              <a:t>			next = next-&gt;parent_;</a:t>
            </a:r>
          </a:p>
          <a:p>
            <a:r>
              <a:rPr lang="en-US" sz="1800" dirty="0"/>
              <a:t>		}</a:t>
            </a:r>
          </a:p>
          <a:p>
            <a:r>
              <a:rPr lang="en-US" sz="1800" dirty="0"/>
              <a:t>		node_ = next;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return(*this);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984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6068778"/>
          </a:xfrm>
        </p:spPr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Begin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node;</a:t>
            </a:r>
          </a:p>
          <a:p>
            <a:r>
              <a:rPr lang="en-US" sz="1800" dirty="0"/>
              <a:t>	node = root_;</a:t>
            </a:r>
          </a:p>
          <a:p>
            <a:r>
              <a:rPr lang="en-US" sz="1800" dirty="0"/>
              <a:t>	while (!node-&gt;</a:t>
            </a:r>
            <a:r>
              <a:rPr lang="en-US" sz="1800" dirty="0" err="1"/>
              <a:t>IsExternal</a:t>
            </a:r>
            <a:r>
              <a:rPr lang="en-US" sz="1800" dirty="0"/>
              <a:t>())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node = node-&gt;left_;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return(Iterator(node-&gt;parent_));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V&gt;::Iterator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End()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return(Iterator(</a:t>
            </a:r>
            <a:r>
              <a:rPr lang="en-US" sz="1800" dirty="0" err="1"/>
              <a:t>superRoot</a:t>
            </a:r>
            <a:r>
              <a:rPr lang="en-US" sz="1800" dirty="0"/>
              <a:t>_));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55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void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 err="1"/>
              <a:t>ExpandExternal</a:t>
            </a:r>
            <a:r>
              <a:rPr lang="en-US" sz="1800" dirty="0"/>
              <a:t>(Node&lt;K, V&gt;* node)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node-&gt;left_ = new Node&lt;K, V&gt;;</a:t>
            </a:r>
          </a:p>
          <a:p>
            <a:r>
              <a:rPr lang="en-US" sz="1800" dirty="0"/>
              <a:t>	node-&gt;left_-&gt;parent_ = node;</a:t>
            </a:r>
          </a:p>
          <a:p>
            <a:r>
              <a:rPr lang="en-US" sz="1800" dirty="0"/>
              <a:t>	node-&gt;right_ = new Node&lt;K, V&gt;;</a:t>
            </a:r>
          </a:p>
          <a:p>
            <a:r>
              <a:rPr lang="en-US" sz="1800" dirty="0"/>
              <a:t>	node-&gt;right_-&gt;parent_ = node;</a:t>
            </a:r>
          </a:p>
          <a:p>
            <a:r>
              <a:rPr lang="en-US" sz="1800" dirty="0"/>
              <a:t>	size_ += 2;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2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Node&lt;K, V&gt;*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 err="1"/>
              <a:t>RemoveAboveExternal</a:t>
            </a:r>
            <a:r>
              <a:rPr lang="en-US" sz="1800" b="1" dirty="0"/>
              <a:t>(Node&lt;K</a:t>
            </a:r>
            <a:r>
              <a:rPr lang="en-US" sz="1800" dirty="0"/>
              <a:t>, V&gt;* node)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Node&lt;K, V&gt;* child;</a:t>
            </a:r>
          </a:p>
          <a:p>
            <a:r>
              <a:rPr lang="en-US" sz="1800" dirty="0"/>
              <a:t>	Node&lt;K, V&gt;* </a:t>
            </a:r>
            <a:r>
              <a:rPr lang="en-US" sz="1800" dirty="0" err="1"/>
              <a:t>grandParent</a:t>
            </a:r>
            <a:r>
              <a:rPr lang="en-US" sz="1800" dirty="0"/>
              <a:t>;</a:t>
            </a:r>
          </a:p>
          <a:p>
            <a:r>
              <a:rPr lang="en-US" sz="1800" dirty="0"/>
              <a:t>	Node&lt;K, V&gt;* parent;</a:t>
            </a:r>
          </a:p>
          <a:p>
            <a:r>
              <a:rPr lang="en-US" sz="1800" dirty="0"/>
              <a:t>	Node&lt;K, V&gt;* sibling;</a:t>
            </a:r>
          </a:p>
          <a:p>
            <a:r>
              <a:rPr lang="en-US" sz="1800" dirty="0"/>
              <a:t>	child = node;</a:t>
            </a:r>
          </a:p>
          <a:p>
            <a:r>
              <a:rPr lang="en-US" sz="1800" dirty="0"/>
              <a:t>	parent = child-&gt;parent_;</a:t>
            </a:r>
          </a:p>
          <a:p>
            <a:r>
              <a:rPr lang="en-US" sz="1800" dirty="0"/>
              <a:t>	sibling = (child == parent-&gt;left_ ? parent-&gt;right_ : parent-&gt;left_);</a:t>
            </a:r>
          </a:p>
          <a:p>
            <a:r>
              <a:rPr lang="en-US" sz="1800" dirty="0"/>
              <a:t>	if (parent == root_)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root_ = sibling;</a:t>
            </a:r>
          </a:p>
          <a:p>
            <a:r>
              <a:rPr lang="en-US" sz="1800" dirty="0"/>
              <a:t>		sibling-&gt;parent_ = NULL;</a:t>
            </a:r>
          </a:p>
          <a:p>
            <a:r>
              <a:rPr lang="en-US" sz="1800" dirty="0"/>
              <a:t>	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1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8"/>
            <a:ext cx="10515600" cy="628891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	else</a:t>
            </a:r>
          </a:p>
          <a:p>
            <a:r>
              <a:rPr lang="en-US" sz="1800" dirty="0"/>
              <a:t>	{</a:t>
            </a:r>
          </a:p>
          <a:p>
            <a:r>
              <a:rPr lang="en-US" sz="1800" dirty="0"/>
              <a:t>		</a:t>
            </a:r>
            <a:r>
              <a:rPr lang="en-US" sz="1800" dirty="0" err="1"/>
              <a:t>grandParent</a:t>
            </a:r>
            <a:r>
              <a:rPr lang="en-US" sz="1800" dirty="0"/>
              <a:t> = parent-&gt;parent_;</a:t>
            </a:r>
          </a:p>
          <a:p>
            <a:r>
              <a:rPr lang="en-US" sz="1800" dirty="0"/>
              <a:t>		if (parent == </a:t>
            </a:r>
            <a:r>
              <a:rPr lang="en-US" sz="1800" dirty="0" err="1"/>
              <a:t>grandParent</a:t>
            </a:r>
            <a:r>
              <a:rPr lang="en-US" sz="1800" dirty="0"/>
              <a:t>-&gt;left_)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</a:t>
            </a:r>
            <a:r>
              <a:rPr lang="en-US" sz="1800" dirty="0" err="1"/>
              <a:t>grandParent</a:t>
            </a:r>
            <a:r>
              <a:rPr lang="en-US" sz="1800" dirty="0"/>
              <a:t>-&gt;left_ = sibling;</a:t>
            </a:r>
          </a:p>
          <a:p>
            <a:r>
              <a:rPr lang="en-US" sz="1800" dirty="0"/>
              <a:t>		}</a:t>
            </a:r>
          </a:p>
          <a:p>
            <a:r>
              <a:rPr lang="en-US" sz="1800" dirty="0"/>
              <a:t>		else</a:t>
            </a:r>
          </a:p>
          <a:p>
            <a:r>
              <a:rPr lang="en-US" sz="1800" dirty="0"/>
              <a:t>		{</a:t>
            </a:r>
          </a:p>
          <a:p>
            <a:r>
              <a:rPr lang="en-US" sz="1800" dirty="0"/>
              <a:t>			</a:t>
            </a:r>
            <a:r>
              <a:rPr lang="en-US" sz="1800" dirty="0" err="1"/>
              <a:t>grandParent</a:t>
            </a:r>
            <a:r>
              <a:rPr lang="en-US" sz="1800" dirty="0"/>
              <a:t>-&gt;right_ = sibling;</a:t>
            </a:r>
          </a:p>
          <a:p>
            <a:r>
              <a:rPr lang="en-US" sz="1800" dirty="0"/>
              <a:t>		}</a:t>
            </a:r>
          </a:p>
          <a:p>
            <a:r>
              <a:rPr lang="en-US" sz="1800" dirty="0"/>
              <a:t>		sibling-&gt;parent_ = </a:t>
            </a:r>
            <a:r>
              <a:rPr lang="en-US" sz="1800" dirty="0" err="1"/>
              <a:t>grandParent</a:t>
            </a:r>
            <a:r>
              <a:rPr lang="en-US" sz="1800" dirty="0"/>
              <a:t>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delete child;</a:t>
            </a:r>
          </a:p>
          <a:p>
            <a:r>
              <a:rPr lang="en-US" sz="1800" dirty="0"/>
              <a:t>	delete parent;</a:t>
            </a:r>
          </a:p>
          <a:p>
            <a:r>
              <a:rPr lang="en-US" sz="1800" dirty="0"/>
              <a:t>	size_ -= 2;</a:t>
            </a:r>
          </a:p>
          <a:p>
            <a:r>
              <a:rPr lang="en-US" sz="1800" dirty="0"/>
              <a:t>	return(sibling);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19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/>
              <a:t>bool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Empty</a:t>
            </a:r>
            <a:r>
              <a:rPr lang="en-US" sz="1800" dirty="0"/>
              <a:t>() </a:t>
            </a:r>
            <a:r>
              <a:rPr lang="en-US" sz="1800" dirty="0" err="1"/>
              <a:t>const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return(size_ == 0);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template&lt;</a:t>
            </a:r>
            <a:r>
              <a:rPr lang="en-US" sz="1800" dirty="0" err="1"/>
              <a:t>typename</a:t>
            </a:r>
            <a:r>
              <a:rPr lang="en-US" sz="1800" dirty="0"/>
              <a:t> K, </a:t>
            </a:r>
            <a:r>
              <a:rPr lang="en-US" sz="1800" dirty="0" err="1"/>
              <a:t>typename</a:t>
            </a:r>
            <a:r>
              <a:rPr lang="en-US" sz="1800" dirty="0"/>
              <a:t> V&gt;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BinarySearchTree</a:t>
            </a:r>
            <a:r>
              <a:rPr lang="en-US" sz="1800" dirty="0"/>
              <a:t>&lt;K, V&gt;::</a:t>
            </a:r>
            <a:r>
              <a:rPr lang="en-US" sz="1800" b="1" dirty="0"/>
              <a:t>Size</a:t>
            </a:r>
            <a:r>
              <a:rPr lang="en-US" sz="1800" dirty="0"/>
              <a:t>() </a:t>
            </a:r>
            <a:r>
              <a:rPr lang="en-US" sz="1800" dirty="0" err="1"/>
              <a:t>const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return(size_);</a:t>
            </a:r>
          </a:p>
          <a:p>
            <a:r>
              <a:rPr lang="en-US" sz="1800" dirty="0"/>
              <a:t>}</a:t>
            </a:r>
          </a:p>
          <a:p>
            <a:endParaRPr lang="en-US" sz="18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4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617132"/>
            <a:ext cx="4064000" cy="270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3067" y="762001"/>
            <a:ext cx="368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 Search Tree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757334" y="1130587"/>
            <a:ext cx="58250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Trees are made up of smaller trees— subtrees. Node B is the root of a subtree; so is A.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Internal nodes (circles) contain keys and values; keys are identifiers that are searched for.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External nodes mark the bottom of the tree; they have no children and no content.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Left subtree’s keys are less than the root’s key, right subtree’s keys are greater.</a:t>
            </a:r>
          </a:p>
        </p:txBody>
      </p:sp>
    </p:spTree>
    <p:extLst>
      <p:ext uri="{BB962C8B-B14F-4D97-AF65-F5344CB8AC3E}">
        <p14:creationId xmlns:p14="http://schemas.microsoft.com/office/powerpoint/2010/main" val="212728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67" y="399756"/>
            <a:ext cx="10515600" cy="5760274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+mn-lt"/>
              </a:rPr>
              <a:t>Insert: add a node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+mn-lt"/>
              </a:rPr>
              <a:t>Find: locate a node with a specific key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+mn-lt"/>
              </a:rPr>
              <a:t>Erase: remove a node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+mn-lt"/>
              </a:rPr>
              <a:t>Find is used by:</a:t>
            </a:r>
          </a:p>
          <a:p>
            <a:pPr marL="971550" lvl="1" indent="-285750">
              <a:buFont typeface="Arial" charset="0"/>
              <a:buChar char="•"/>
            </a:pPr>
            <a:r>
              <a:rPr lang="en-US" sz="2800" dirty="0"/>
              <a:t>Insert, to determine the position of the new node</a:t>
            </a:r>
          </a:p>
          <a:p>
            <a:pPr marL="971550" lvl="1" indent="-285750">
              <a:buFont typeface="Arial" charset="0"/>
              <a:buChar char="•"/>
            </a:pPr>
            <a:r>
              <a:rPr lang="en-US" sz="2800" dirty="0"/>
              <a:t>Erase, to determine the position of the node to remove</a:t>
            </a:r>
          </a:p>
        </p:txBody>
      </p:sp>
    </p:spTree>
    <p:extLst>
      <p:ext uri="{BB962C8B-B14F-4D97-AF65-F5344CB8AC3E}">
        <p14:creationId xmlns:p14="http://schemas.microsoft.com/office/powerpoint/2010/main" val="80046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Find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/>
              <a:t>Navigate left and right down the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/>
              <a:t>At each node, compare node key to search key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sz="2800" dirty="0"/>
              <a:t>If they match, search terminates successfully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sz="2800" dirty="0"/>
              <a:t>If search key is less, go down to left subtree</a:t>
            </a:r>
          </a:p>
          <a:p>
            <a:pPr marL="1257300" lvl="1" indent="-571500">
              <a:buFont typeface="Arial" charset="0"/>
              <a:buChar char="•"/>
            </a:pPr>
            <a:r>
              <a:rPr lang="en-US" sz="2800" dirty="0"/>
              <a:t>If search key is greater, go down to right subtree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/>
              <a:t>If no match has been found when bottom of tree is reached (no left or right subtree to descend to), search terminates unsuccessfully.</a:t>
            </a:r>
          </a:p>
          <a:p>
            <a:pPr marL="1257300" lvl="1" indent="-5715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1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6102644"/>
          </a:xfrm>
        </p:spPr>
        <p:txBody>
          <a:bodyPr/>
          <a:lstStyle/>
          <a:p>
            <a:r>
              <a:rPr lang="en-US" sz="3600" b="1" dirty="0"/>
              <a:t>Insertion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Two possibilities: 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800" dirty="0"/>
              <a:t>Node with key already exists in tree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800" dirty="0"/>
              <a:t>No node with key exists in tree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A Find for a key that doesn’t exist terminates at the external node at the position where the internal node would have been, and where the new node should be.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A Find for a key that already exists causes links to be followed down to the right until an external node is reached—the end of the chain of duplicate keys.</a:t>
            </a:r>
          </a:p>
        </p:txBody>
      </p:sp>
    </p:spTree>
    <p:extLst>
      <p:ext uri="{BB962C8B-B14F-4D97-AF65-F5344CB8AC3E}">
        <p14:creationId xmlns:p14="http://schemas.microsoft.com/office/powerpoint/2010/main" val="50260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10" y="2701925"/>
            <a:ext cx="3922712" cy="26151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0" y="2167762"/>
            <a:ext cx="3987356" cy="2658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231050" y="660404"/>
            <a:ext cx="603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Insert: key not already in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032" y="1625897"/>
            <a:ext cx="33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 node E is inserted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0159" y="2167763"/>
            <a:ext cx="316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node E is inserted</a:t>
            </a:r>
          </a:p>
        </p:txBody>
      </p:sp>
    </p:spTree>
    <p:extLst>
      <p:ext uri="{BB962C8B-B14F-4D97-AF65-F5344CB8AC3E}">
        <p14:creationId xmlns:p14="http://schemas.microsoft.com/office/powerpoint/2010/main" val="6746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231049" y="660404"/>
            <a:ext cx="891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Insert: duplicate keys already in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032" y="1524299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 another node E is inserted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3225" y="1710860"/>
            <a:ext cx="446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one more node E is inserted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2167763"/>
            <a:ext cx="3781218" cy="37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90" y="2167763"/>
            <a:ext cx="3778676" cy="44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2602</Words>
  <Application>Microsoft Office PowerPoint</Application>
  <PresentationFormat>Widescreen</PresentationFormat>
  <Paragraphs>344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Menlo</vt:lpstr>
      <vt:lpstr>Office Theme</vt:lpstr>
      <vt:lpstr>Custom Design</vt:lpstr>
      <vt:lpstr>Chapter 10 Search Trees </vt:lpstr>
      <vt:lpstr> Binary SearchTrees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Implementation of a Binary Search Tree (Section 10.1.3 Simplified)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A C++ Primer</dc:title>
  <dc:creator>Allen Holliday</dc:creator>
  <cp:lastModifiedBy>Thomas Bettens</cp:lastModifiedBy>
  <cp:revision>298</cp:revision>
  <dcterms:created xsi:type="dcterms:W3CDTF">2017-01-29T21:31:12Z</dcterms:created>
  <dcterms:modified xsi:type="dcterms:W3CDTF">2020-04-09T18:38:44Z</dcterms:modified>
</cp:coreProperties>
</file>