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1" r:id="rId4"/>
    <p:sldId id="260" r:id="rId5"/>
    <p:sldId id="270" r:id="rId6"/>
    <p:sldId id="273" r:id="rId7"/>
    <p:sldId id="280" r:id="rId8"/>
    <p:sldId id="278" r:id="rId9"/>
    <p:sldId id="279" r:id="rId10"/>
    <p:sldId id="275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0847" autoAdjust="0"/>
  </p:normalViewPr>
  <p:slideViewPr>
    <p:cSldViewPr snapToGrid="0" snapToObjects="1">
      <p:cViewPr varScale="1">
        <p:scale>
          <a:sx n="83" d="100"/>
          <a:sy n="83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74811-3373-3945-85B4-BC44F0E3DD15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9CB2-F4DC-2345-8818-4B1ED7EE3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12B0-017C-EE42-A261-E4B742435CF7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2CBF-E50E-8245-BB4C-D07D404C5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2CBF-E50E-8245-BB4C-D07D404C5C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A0A12AC-3A3E-9042-8D73-D5A2F5D75827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suf-logo-header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8961" y="463885"/>
            <a:ext cx="268605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12/7/2018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34899" y="783579"/>
            <a:ext cx="3965933" cy="545802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38282"/>
            <a:ext cx="3580861" cy="128571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200" baseline="0">
                <a:solidFill>
                  <a:srgbClr val="000000"/>
                </a:solidFill>
              </a:defRPr>
            </a:lvl2pPr>
            <a:lvl3pPr>
              <a:defRPr sz="2000" baseline="0">
                <a:solidFill>
                  <a:srgbClr val="000000"/>
                </a:solidFill>
              </a:defRPr>
            </a:lvl3pPr>
            <a:lvl4pPr>
              <a:defRPr sz="1800" baseline="0">
                <a:solidFill>
                  <a:srgbClr val="000000"/>
                </a:solidFill>
              </a:defRPr>
            </a:lvl4pPr>
            <a:lvl5pPr>
              <a:defRPr sz="1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1636890"/>
            <a:ext cx="3580861" cy="47194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DE68-BCE4-2241-B771-7000EB22A389}" type="datetime1">
              <a:rPr lang="en-US" smtClean="0"/>
              <a:t>12/7/2018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5" y="1694329"/>
            <a:ext cx="327977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8" y="609600"/>
            <a:ext cx="4550505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5" y="2672323"/>
            <a:ext cx="3279774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A88D-736A-5E4A-9C11-B593391A437A}" type="datetime1">
              <a:rPr lang="en-US" smtClean="0"/>
              <a:t>12/7/2018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764" y="310123"/>
            <a:ext cx="3492966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96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612775"/>
            <a:ext cx="4501443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E83-198B-0E48-ACA8-308113110EE2}" type="datetime1">
              <a:rPr lang="en-US" smtClean="0"/>
              <a:t>12/7/2018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AF4-195F-314C-8537-79C20E8E4D93}" type="datetime1">
              <a:rPr lang="en-US" smtClean="0"/>
              <a:t>12/7/2018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C319-BBB9-1744-A321-ED324A95911A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3A12-259E-5749-98F8-1E9EDC05F4DE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59857-EB5F-E041-8E3B-ECC60689B306}" type="datetime8">
              <a:rPr lang="en-US"/>
              <a:pPr/>
              <a:t>12/7/2018 4:16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03EEF-F5CB-0242-8603-ECB32C8D7E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4579480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978-29FF-B04D-8BDD-1CFFC4798935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9120" y="6412838"/>
            <a:ext cx="762000" cy="27146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2F2CDB1-4494-354F-8EF0-0232ACE1156C}" type="datetime1">
              <a:rPr lang="en-US" smtClean="0"/>
              <a:t>12/7/2018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68F-9A45-1B49-8DE3-600339642F2B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24384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t>12/7/2018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711938" y="1733562"/>
            <a:ext cx="4161010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06132" y="1735554"/>
            <a:ext cx="4155425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7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6032" y="1602706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08990"/>
            <a:ext cx="3942429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2590801"/>
            <a:ext cx="3942429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933284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2901-F8D8-7244-B315-259DADEC5C47}" type="datetime1">
              <a:rPr lang="en-US" smtClean="0"/>
              <a:t>12/7/2018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945538" y="2603583"/>
            <a:ext cx="3933285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A0F-FA5B-5249-AA12-E5D54C9B4395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12/7/2018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12/7/2018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7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9807373-51C9-ED49-8C34-D8ACA23C4DFA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131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41" y="3273778"/>
            <a:ext cx="7605059" cy="2825706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Structures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Graph Traversals</a:t>
            </a:r>
            <a:endParaRPr lang="en-US" sz="3200" dirty="0" smtClean="0"/>
          </a:p>
          <a:p>
            <a:r>
              <a:rPr lang="en-US" sz="3200" dirty="0" smtClean="0"/>
              <a:t>Depth-First Search</a:t>
            </a:r>
            <a:endParaRPr lang="en-US" sz="28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Analysis of DFS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Setting/getting a vertex/edge label takes </a:t>
            </a:r>
            <a:r>
              <a:rPr lang="en-US" sz="2400" b="1" i="1" dirty="0"/>
              <a:t>O</a:t>
            </a:r>
            <a:r>
              <a:rPr lang="en-US" sz="2400" dirty="0"/>
              <a:t>(1)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initially </a:t>
            </a:r>
            <a:r>
              <a:rPr lang="en-US" sz="1900" dirty="0"/>
              <a:t>as </a:t>
            </a:r>
            <a:r>
              <a:rPr lang="en-US" sz="1900" dirty="0" smtClean="0"/>
              <a:t>NOT_VISITED</a:t>
            </a:r>
            <a:endParaRPr lang="en-US" sz="1900" dirty="0"/>
          </a:p>
          <a:p>
            <a:pPr lvl="1" eaLnBrk="1" hangingPunct="1">
              <a:lnSpc>
                <a:spcPct val="90000"/>
              </a:lnSpc>
            </a:pPr>
            <a:r>
              <a:rPr lang="en-US" sz="1900" dirty="0"/>
              <a:t>once as </a:t>
            </a:r>
            <a:r>
              <a:rPr lang="en-US" sz="1900" dirty="0">
                <a:solidFill>
                  <a:srgbClr val="008000"/>
                </a:solidFill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/>
              <a:t>once as </a:t>
            </a:r>
            <a:r>
              <a:rPr lang="en-US" sz="1900" dirty="0">
                <a:solidFill>
                  <a:srgbClr val="008000"/>
                </a:solidFill>
              </a:rPr>
              <a:t>DISCOVERY </a:t>
            </a:r>
            <a:r>
              <a:rPr lang="en-US" sz="1900" dirty="0"/>
              <a:t>or </a:t>
            </a:r>
            <a:r>
              <a:rPr lang="en-US" sz="1900" dirty="0">
                <a:solidFill>
                  <a:schemeClr val="accent2"/>
                </a:solidFill>
              </a:rPr>
              <a:t>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Method </a:t>
            </a:r>
            <a:r>
              <a:rPr lang="en-US" sz="2400" dirty="0" err="1"/>
              <a:t>incidentEdges</a:t>
            </a:r>
            <a:r>
              <a:rPr lang="en-US" sz="2400" dirty="0"/>
              <a:t> is called </a:t>
            </a:r>
            <a:r>
              <a:rPr lang="en-US" sz="2400" b="1" dirty="0"/>
              <a:t>once for each </a:t>
            </a:r>
            <a:r>
              <a:rPr lang="en-US" sz="2400" b="1" dirty="0" smtClean="0"/>
              <a:t>vertex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900" dirty="0" err="1">
                <a:solidFill>
                  <a:schemeClr val="tx2"/>
                </a:solidFill>
              </a:rPr>
              <a:t>incidentEdges</a:t>
            </a:r>
            <a:r>
              <a:rPr lang="en-US" altLang="en-US" sz="1900" dirty="0"/>
              <a:t>(</a:t>
            </a:r>
            <a:r>
              <a:rPr lang="en-US" altLang="en-US" sz="1900" dirty="0" smtClean="0"/>
              <a:t>) </a:t>
            </a:r>
            <a:r>
              <a:rPr lang="en-US" altLang="en-US" sz="1900" dirty="0"/>
              <a:t>r</a:t>
            </a:r>
            <a:r>
              <a:rPr lang="en-US" altLang="en-US" sz="1900" dirty="0" smtClean="0"/>
              <a:t>eturns </a:t>
            </a:r>
            <a:r>
              <a:rPr lang="en-US" sz="1900" dirty="0"/>
              <a:t>a list of all edges touching  vertex </a:t>
            </a:r>
            <a:r>
              <a:rPr lang="en-US" sz="1900" dirty="0" smtClean="0"/>
              <a:t>v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2400" dirty="0"/>
              <a:t>DFS runs in </a:t>
            </a:r>
            <a:r>
              <a:rPr lang="en-US" sz="2400" b="1" i="1" dirty="0">
                <a:solidFill>
                  <a:srgbClr val="FF0000"/>
                </a:solidFill>
              </a:rPr>
              <a:t>O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n 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b="1" i="1" dirty="0">
                <a:solidFill>
                  <a:srgbClr val="FF0000"/>
                </a:solidFill>
              </a:rPr>
              <a:t> m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 time </a:t>
            </a:r>
            <a:r>
              <a:rPr lang="en-US" sz="2400" dirty="0">
                <a:solidFill>
                  <a:srgbClr val="00B0F0"/>
                </a:solidFill>
              </a:rPr>
              <a:t>provided </a:t>
            </a:r>
            <a:r>
              <a:rPr lang="en-US" sz="2400" dirty="0" smtClean="0">
                <a:solidFill>
                  <a:srgbClr val="00B0F0"/>
                </a:solidFill>
              </a:rPr>
              <a:t>that the graph is </a:t>
            </a:r>
            <a:r>
              <a:rPr lang="en-US" sz="2400" dirty="0">
                <a:solidFill>
                  <a:srgbClr val="00B0F0"/>
                </a:solidFill>
              </a:rPr>
              <a:t>represented by the adjacency list </a:t>
            </a:r>
            <a:r>
              <a:rPr lang="en-US" sz="2400" dirty="0" smtClean="0">
                <a:solidFill>
                  <a:srgbClr val="00B0F0"/>
                </a:solidFill>
              </a:rPr>
              <a:t>structure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2DB18A-5907-B94A-B660-3A041566E990}" type="slidenum">
              <a:rPr lang="en-US" sz="1400"/>
              <a:pPr eaLnBrk="1" hangingPunct="1"/>
              <a:t>9</a:t>
            </a:fld>
            <a:endParaRPr lang="en-US" sz="1400"/>
          </a:p>
        </p:txBody>
      </p:sp>
      <p:pic>
        <p:nvPicPr>
          <p:cNvPr id="14342" name="Picture 6" descr="C:\Documents and Settings\Administrator\Application Data\Microsoft\Media Catalog\Downloaded Clips\cl6d\j0273968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9388"/>
            <a:ext cx="1420813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4027990" y="2395961"/>
            <a:ext cx="254643" cy="6944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55483" y="253538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i="1" dirty="0" smtClean="0"/>
              <a:t>n)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180390" y="3588955"/>
            <a:ext cx="254643" cy="6944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79589" y="372897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i="1" dirty="0" smtClean="0"/>
              <a:t>m)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877291" y="4619434"/>
            <a:ext cx="254643" cy="6944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04784" y="4505010"/>
            <a:ext cx="157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i="1" dirty="0" smtClean="0"/>
              <a:t>m)</a:t>
            </a:r>
            <a:endParaRPr lang="en-US" dirty="0"/>
          </a:p>
          <a:p>
            <a:r>
              <a:rPr lang="en-US" dirty="0" smtClean="0"/>
              <a:t>Since:</a:t>
            </a:r>
          </a:p>
          <a:p>
            <a:r>
              <a:rPr lang="en-US" b="1" dirty="0" err="1" smtClean="0">
                <a:latin typeface="Symbol" charset="0"/>
              </a:rPr>
              <a:t>S</a:t>
            </a:r>
            <a:r>
              <a:rPr lang="en-US" b="1" i="1" baseline="-25000" dirty="0" err="1" smtClean="0"/>
              <a:t>v</a:t>
            </a:r>
            <a:r>
              <a:rPr lang="en-US" b="1" i="1" baseline="-25000" dirty="0" smtClean="0"/>
              <a:t> </a:t>
            </a:r>
            <a:r>
              <a:rPr lang="en-US" dirty="0" err="1"/>
              <a:t>deg</a:t>
            </a:r>
            <a:r>
              <a:rPr lang="en-US" dirty="0"/>
              <a:t>(</a:t>
            </a:r>
            <a:r>
              <a:rPr lang="en-US" b="1" i="1" dirty="0"/>
              <a:t>v</a:t>
            </a:r>
            <a:r>
              <a:rPr lang="en-US" dirty="0"/>
              <a:t>)</a:t>
            </a:r>
            <a:r>
              <a:rPr lang="en-US" b="1" i="1" dirty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="1" i="1" dirty="0" smtClean="0"/>
              <a:t>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910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</a:t>
            </a:r>
            <a:r>
              <a:rPr lang="en-US" dirty="0" smtClean="0"/>
              <a:t>Stack-based Algorithm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053297" y="5244297"/>
            <a:ext cx="7257325" cy="99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The algorithm </a:t>
            </a:r>
            <a:r>
              <a:rPr lang="en-US" sz="1800" dirty="0" smtClean="0"/>
              <a:t>sets and gets labels of </a:t>
            </a:r>
            <a:r>
              <a:rPr lang="en-US" sz="1800" dirty="0" smtClean="0"/>
              <a:t>vertices </a:t>
            </a:r>
            <a:r>
              <a:rPr lang="en-US" sz="1800" dirty="0" smtClean="0"/>
              <a:t>as “visited” or “not visited”</a:t>
            </a:r>
            <a:endParaRPr lang="en-US" sz="1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9016" y="1509771"/>
            <a:ext cx="8116824" cy="37856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/>
              <a:t>DFS (</a:t>
            </a:r>
            <a:r>
              <a:rPr lang="en-US" sz="2000" dirty="0" err="1" smtClean="0"/>
              <a:t>startV</a:t>
            </a:r>
            <a:r>
              <a:rPr lang="en-US" sz="2000" dirty="0" smtClean="0"/>
              <a:t>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Set all vertices to </a:t>
            </a:r>
            <a:r>
              <a:rPr lang="en-US" sz="2000" dirty="0" err="1" smtClean="0"/>
              <a:t>not_visited</a:t>
            </a:r>
            <a:endParaRPr lang="en-US" sz="2000" dirty="0"/>
          </a:p>
          <a:p>
            <a:r>
              <a:rPr lang="en-US" sz="2000" dirty="0"/>
              <a:t>   Push </a:t>
            </a:r>
            <a:r>
              <a:rPr lang="en-US" sz="2000" dirty="0" err="1" smtClean="0"/>
              <a:t>startV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0070C0"/>
                </a:solidFill>
              </a:rPr>
              <a:t>stack</a:t>
            </a:r>
          </a:p>
          <a:p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b="1" dirty="0"/>
              <a:t>while</a:t>
            </a:r>
            <a:r>
              <a:rPr lang="en-US" sz="2000" dirty="0"/>
              <a:t> ( stack is not empty 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currentV</a:t>
            </a:r>
            <a:r>
              <a:rPr lang="en-US" sz="2000" dirty="0"/>
              <a:t> = Pop </a:t>
            </a:r>
            <a:r>
              <a:rPr lang="en-US" sz="2000" dirty="0">
                <a:solidFill>
                  <a:srgbClr val="0070C0"/>
                </a:solidFill>
              </a:rPr>
              <a:t>stack</a:t>
            </a:r>
          </a:p>
          <a:p>
            <a:r>
              <a:rPr lang="en-US" sz="2000" dirty="0"/>
              <a:t>      </a:t>
            </a:r>
            <a:r>
              <a:rPr lang="en-US" sz="2000" i="1" dirty="0"/>
              <a:t>"Visit" </a:t>
            </a:r>
            <a:r>
              <a:rPr lang="en-US" sz="2000" i="1" dirty="0" err="1"/>
              <a:t>currentV</a:t>
            </a:r>
            <a:endParaRPr lang="en-US" sz="2000" i="1" dirty="0"/>
          </a:p>
          <a:p>
            <a:r>
              <a:rPr lang="en-US" sz="2000" dirty="0"/>
              <a:t>      </a:t>
            </a:r>
            <a:r>
              <a:rPr lang="en-US" sz="2000" b="1" dirty="0"/>
              <a:t>if</a:t>
            </a:r>
            <a:r>
              <a:rPr lang="en-US" sz="2000" dirty="0"/>
              <a:t> ( </a:t>
            </a:r>
            <a:r>
              <a:rPr lang="en-US" sz="2000" dirty="0" err="1"/>
              <a:t>currentV</a:t>
            </a:r>
            <a:r>
              <a:rPr lang="en-US" sz="2000" dirty="0"/>
              <a:t> is </a:t>
            </a:r>
            <a:r>
              <a:rPr lang="en-US" sz="2000" dirty="0" err="1" smtClean="0"/>
              <a:t>not_visited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       </a:t>
            </a:r>
            <a:r>
              <a:rPr lang="en-US" sz="2000" dirty="0" smtClean="0"/>
              <a:t>set </a:t>
            </a:r>
            <a:r>
              <a:rPr lang="en-US" sz="2000" dirty="0" err="1"/>
              <a:t>currentV</a:t>
            </a:r>
            <a:r>
              <a:rPr lang="en-US" sz="2000" dirty="0"/>
              <a:t> to </a:t>
            </a:r>
            <a:r>
              <a:rPr lang="en-US" sz="2000" dirty="0" smtClean="0"/>
              <a:t>visited</a:t>
            </a:r>
            <a:endParaRPr lang="en-US" sz="2000" dirty="0"/>
          </a:p>
          <a:p>
            <a:r>
              <a:rPr lang="en-US" sz="2000" dirty="0"/>
              <a:t>       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dirty="0" err="1"/>
              <a:t>adjV</a:t>
            </a:r>
            <a:r>
              <a:rPr lang="en-US" sz="2000" dirty="0"/>
              <a:t> adjacent to </a:t>
            </a:r>
            <a:r>
              <a:rPr lang="en-US" sz="2000" dirty="0" err="1" smtClean="0"/>
              <a:t>currentV</a:t>
            </a:r>
            <a:r>
              <a:rPr lang="en-US" sz="2000" dirty="0" smtClean="0"/>
              <a:t>  </a:t>
            </a:r>
            <a:r>
              <a:rPr lang="en-US" sz="2000" b="1" dirty="0" smtClean="0"/>
              <a:t>do</a:t>
            </a:r>
            <a:endParaRPr lang="en-US" sz="2000" b="1" dirty="0"/>
          </a:p>
          <a:p>
            <a:r>
              <a:rPr lang="en-US" sz="2000" dirty="0"/>
              <a:t>               Push </a:t>
            </a:r>
            <a:r>
              <a:rPr lang="en-US" sz="2000" dirty="0" err="1"/>
              <a:t>adjV</a:t>
            </a:r>
            <a:r>
              <a:rPr lang="en-US" sz="2000" dirty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stack</a:t>
            </a:r>
          </a:p>
          <a:p>
            <a:r>
              <a:rPr lang="en-US" sz="2000" u="sng" dirty="0">
                <a:latin typeface="+mn-lt"/>
              </a:rPr>
              <a:t>}</a:t>
            </a:r>
            <a:endParaRPr lang="en-US" sz="10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1566333"/>
          </a:xfrm>
        </p:spPr>
        <p:txBody>
          <a:bodyPr/>
          <a:lstStyle/>
          <a:p>
            <a:r>
              <a:rPr lang="en-US" dirty="0" smtClean="0"/>
              <a:t>A systematic procedure for exploring a graph by examining all of its vertices and edges</a:t>
            </a:r>
          </a:p>
          <a:p>
            <a:r>
              <a:rPr lang="en-US" dirty="0" smtClean="0"/>
              <a:t>Traversal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11938" y="3328105"/>
            <a:ext cx="4161010" cy="19776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charset="2"/>
              <a:buChar char="§"/>
            </a:pPr>
            <a:r>
              <a:rPr lang="en-US" sz="2000" dirty="0" smtClean="0"/>
              <a:t>Breadth-First Search (BFS)</a:t>
            </a:r>
          </a:p>
          <a:p>
            <a:pPr lvl="1">
              <a:buClrTx/>
              <a:buFont typeface="Arial"/>
              <a:buChar char="•"/>
            </a:pPr>
            <a:r>
              <a:rPr lang="en-US" sz="2000" dirty="0" smtClean="0"/>
              <a:t>Visits the neighbor vertices before visiting the child vertices</a:t>
            </a:r>
          </a:p>
          <a:p>
            <a:pPr lvl="1">
              <a:buClrTx/>
              <a:buFont typeface="Arial"/>
              <a:buChar char="•"/>
            </a:pPr>
            <a:r>
              <a:rPr lang="en-US" sz="2000" dirty="0" smtClean="0"/>
              <a:t>A queue is used in the search process</a:t>
            </a: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6132" y="3330098"/>
            <a:ext cx="4155425" cy="19756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000" dirty="0" smtClean="0"/>
              <a:t>Depth-First Search (DFS)</a:t>
            </a:r>
          </a:p>
          <a:p>
            <a:pPr lvl="1">
              <a:buClrTx/>
              <a:buFont typeface="Arial"/>
              <a:buChar char="•"/>
            </a:pPr>
            <a:r>
              <a:rPr lang="en-US" sz="2000" dirty="0" smtClean="0"/>
              <a:t>Visits the child vertices before visiting the sibling vertices</a:t>
            </a:r>
          </a:p>
          <a:p>
            <a:pPr lvl="1">
              <a:buClrTx/>
              <a:buFont typeface="Arial"/>
              <a:buChar char="•"/>
            </a:pPr>
            <a:r>
              <a:rPr lang="en-US" sz="2000" dirty="0" smtClean="0"/>
              <a:t>A stack is used when implementing 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023674"/>
            <a:ext cx="7345362" cy="640089"/>
          </a:xfrm>
        </p:spPr>
        <p:txBody>
          <a:bodyPr/>
          <a:lstStyle/>
          <a:p>
            <a:r>
              <a:rPr lang="en-US" sz="4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Depth-First Search (DFS)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9" name="Group 581"/>
          <p:cNvGrpSpPr>
            <a:grpSpLocks/>
          </p:cNvGrpSpPr>
          <p:nvPr/>
        </p:nvGrpSpPr>
        <p:grpSpPr bwMode="auto">
          <a:xfrm>
            <a:off x="3228888" y="3322638"/>
            <a:ext cx="3081338" cy="1830387"/>
            <a:chOff x="593" y="2600"/>
            <a:chExt cx="1941" cy="1153"/>
          </a:xfrm>
        </p:grpSpPr>
        <p:sp>
          <p:nvSpPr>
            <p:cNvPr id="20" name="Oval 582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D</a:t>
              </a:r>
            </a:p>
          </p:txBody>
        </p:sp>
        <p:sp>
          <p:nvSpPr>
            <p:cNvPr id="21" name="Oval 583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" name="Oval 584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" name="Oval 585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" name="AutoShape 586"/>
            <p:cNvCxnSpPr>
              <a:cxnSpLocks noChangeAspect="1" noChangeShapeType="1"/>
              <a:stCxn id="22" idx="3"/>
              <a:endCxn id="21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587"/>
            <p:cNvCxnSpPr>
              <a:cxnSpLocks noChangeAspect="1" noChangeShapeType="1"/>
              <a:stCxn id="23" idx="1"/>
              <a:endCxn id="21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588"/>
            <p:cNvCxnSpPr>
              <a:cxnSpLocks noChangeAspect="1" noChangeShapeType="1"/>
              <a:stCxn id="23" idx="7"/>
              <a:endCxn id="20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AutoShape 589"/>
            <p:cNvCxnSpPr>
              <a:cxnSpLocks noChangeAspect="1" noChangeShapeType="1"/>
              <a:stCxn id="22" idx="5"/>
              <a:endCxn id="20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AutoShape 590"/>
            <p:cNvCxnSpPr>
              <a:cxnSpLocks noChangeAspect="1" noChangeShapeType="1"/>
              <a:stCxn id="22" idx="4"/>
              <a:endCxn id="23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" name="Oval 591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E</a:t>
              </a:r>
            </a:p>
          </p:txBody>
        </p:sp>
        <p:cxnSp>
          <p:nvCxnSpPr>
            <p:cNvPr id="30" name="AutoShape 592"/>
            <p:cNvCxnSpPr>
              <a:cxnSpLocks noChangeAspect="1" noChangeShapeType="1"/>
              <a:stCxn id="23" idx="6"/>
              <a:endCxn id="29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AutoShape 593"/>
            <p:cNvCxnSpPr>
              <a:cxnSpLocks noChangeAspect="1" noChangeShapeType="1"/>
              <a:stCxn id="29" idx="1"/>
              <a:endCxn id="22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60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8620" y="1676400"/>
            <a:ext cx="3695135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dirty="0" smtClean="0"/>
              <a:t>The DFS algorithm is similar to a classic strategy for exploring a maze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2000" dirty="0" smtClean="0"/>
              <a:t>Mark each intersection, corner and dead end (vertex) visited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2000" dirty="0" smtClean="0"/>
              <a:t>Mark each corridor (edge) traversed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2000" dirty="0" smtClean="0"/>
              <a:t>Keep track of the path back to the entrance (start vertex) by means of a rope (recursion stack)</a:t>
            </a:r>
            <a:endParaRPr lang="en-US" sz="2000" dirty="0"/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4321880" y="2282825"/>
            <a:ext cx="4181475" cy="358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4321880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8503355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6"/>
          <p:cNvSpPr>
            <a:spLocks noChangeShapeType="1"/>
          </p:cNvSpPr>
          <p:nvPr/>
        </p:nvSpPr>
        <p:spPr bwMode="auto">
          <a:xfrm flipV="1">
            <a:off x="4918780" y="2262188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37"/>
          <p:cNvSpPr>
            <a:spLocks noChangeShapeType="1"/>
          </p:cNvSpPr>
          <p:nvPr/>
        </p:nvSpPr>
        <p:spPr bwMode="auto">
          <a:xfrm flipV="1">
            <a:off x="4321880" y="5846763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4918780" y="2859088"/>
            <a:ext cx="0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>
            <a:off x="6114168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0"/>
          <p:cNvSpPr>
            <a:spLocks noChangeShapeType="1"/>
          </p:cNvSpPr>
          <p:nvPr/>
        </p:nvSpPr>
        <p:spPr bwMode="auto">
          <a:xfrm>
            <a:off x="5517268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41"/>
          <p:cNvSpPr>
            <a:spLocks noChangeShapeType="1"/>
          </p:cNvSpPr>
          <p:nvPr/>
        </p:nvSpPr>
        <p:spPr bwMode="auto">
          <a:xfrm flipH="1">
            <a:off x="4918780" y="4054475"/>
            <a:ext cx="59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 flipH="1">
            <a:off x="7307968" y="2859088"/>
            <a:ext cx="598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4"/>
          <p:cNvSpPr>
            <a:spLocks noChangeShapeType="1"/>
          </p:cNvSpPr>
          <p:nvPr/>
        </p:nvSpPr>
        <p:spPr bwMode="auto">
          <a:xfrm>
            <a:off x="6114168" y="4651375"/>
            <a:ext cx="0" cy="1195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6711068" y="2262188"/>
            <a:ext cx="0" cy="177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7307968" y="3475038"/>
            <a:ext cx="0" cy="2371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 flipH="1">
            <a:off x="7906455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48"/>
          <p:cNvSpPr>
            <a:spLocks noChangeShapeType="1"/>
          </p:cNvSpPr>
          <p:nvPr/>
        </p:nvSpPr>
        <p:spPr bwMode="auto">
          <a:xfrm>
            <a:off x="7906455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 flipH="1">
            <a:off x="6114168" y="4035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50"/>
          <p:cNvSpPr>
            <a:spLocks noChangeShapeType="1"/>
          </p:cNvSpPr>
          <p:nvPr/>
        </p:nvSpPr>
        <p:spPr bwMode="auto">
          <a:xfrm flipH="1">
            <a:off x="4928305" y="2868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51"/>
          <p:cNvSpPr>
            <a:spLocks noChangeShapeType="1"/>
          </p:cNvSpPr>
          <p:nvPr/>
        </p:nvSpPr>
        <p:spPr bwMode="auto">
          <a:xfrm>
            <a:off x="6711068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52"/>
          <p:cNvSpPr>
            <a:spLocks noChangeShapeType="1"/>
          </p:cNvSpPr>
          <p:nvPr/>
        </p:nvSpPr>
        <p:spPr bwMode="auto">
          <a:xfrm flipH="1">
            <a:off x="6711068" y="46513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3"/>
          <p:cNvSpPr>
            <a:spLocks noChangeShapeType="1"/>
          </p:cNvSpPr>
          <p:nvPr/>
        </p:nvSpPr>
        <p:spPr bwMode="auto">
          <a:xfrm>
            <a:off x="5517268" y="4073525"/>
            <a:ext cx="0" cy="117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54"/>
          <p:cNvSpPr>
            <a:spLocks noChangeShapeType="1"/>
          </p:cNvSpPr>
          <p:nvPr/>
        </p:nvSpPr>
        <p:spPr bwMode="auto">
          <a:xfrm flipH="1">
            <a:off x="4340930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55"/>
          <p:cNvSpPr>
            <a:spLocks noChangeShapeType="1"/>
          </p:cNvSpPr>
          <p:nvPr/>
        </p:nvSpPr>
        <p:spPr bwMode="auto">
          <a:xfrm>
            <a:off x="4937830" y="4670425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>
            <a:off x="6114168" y="2262188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 flipV="1">
            <a:off x="4769555" y="2560638"/>
            <a:ext cx="1046163" cy="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70"/>
          <p:cNvSpPr>
            <a:spLocks noChangeShapeType="1"/>
          </p:cNvSpPr>
          <p:nvPr/>
        </p:nvSpPr>
        <p:spPr bwMode="auto">
          <a:xfrm flipH="1">
            <a:off x="4664780" y="2187575"/>
            <a:ext cx="0" cy="15684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71"/>
          <p:cNvSpPr>
            <a:spLocks noChangeShapeType="1"/>
          </p:cNvSpPr>
          <p:nvPr/>
        </p:nvSpPr>
        <p:spPr bwMode="auto">
          <a:xfrm rot="16200000" flipH="1">
            <a:off x="4941005" y="3479800"/>
            <a:ext cx="0" cy="5524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72"/>
          <p:cNvSpPr>
            <a:spLocks noChangeShapeType="1"/>
          </p:cNvSpPr>
          <p:nvPr/>
        </p:nvSpPr>
        <p:spPr bwMode="auto">
          <a:xfrm rot="5400000" flipH="1" flipV="1">
            <a:off x="4909255" y="3438525"/>
            <a:ext cx="6159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3"/>
          <p:cNvSpPr>
            <a:spLocks noChangeShapeType="1"/>
          </p:cNvSpPr>
          <p:nvPr/>
        </p:nvSpPr>
        <p:spPr bwMode="auto">
          <a:xfrm rot="5400000" flipH="1" flipV="1">
            <a:off x="5530762" y="2845594"/>
            <a:ext cx="56991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74"/>
          <p:cNvSpPr>
            <a:spLocks noChangeShapeType="1"/>
          </p:cNvSpPr>
          <p:nvPr/>
        </p:nvSpPr>
        <p:spPr bwMode="auto">
          <a:xfrm rot="16200000" flipH="1">
            <a:off x="5516474" y="2831306"/>
            <a:ext cx="0" cy="5984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 rot="16200000" flipH="1">
            <a:off x="6108612" y="2855118"/>
            <a:ext cx="0" cy="5508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7"/>
          <p:cNvSpPr>
            <a:spLocks noChangeShapeType="1"/>
          </p:cNvSpPr>
          <p:nvPr/>
        </p:nvSpPr>
        <p:spPr bwMode="auto">
          <a:xfrm rot="5400000" flipH="1" flipV="1">
            <a:off x="6114962" y="2848769"/>
            <a:ext cx="56991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8"/>
          <p:cNvSpPr>
            <a:spLocks noChangeShapeType="1"/>
          </p:cNvSpPr>
          <p:nvPr/>
        </p:nvSpPr>
        <p:spPr bwMode="auto">
          <a:xfrm rot="5400000" flipH="1" flipV="1">
            <a:off x="6090355" y="3438525"/>
            <a:ext cx="6159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9"/>
          <p:cNvSpPr>
            <a:spLocks noChangeShapeType="1"/>
          </p:cNvSpPr>
          <p:nvPr/>
        </p:nvSpPr>
        <p:spPr bwMode="auto">
          <a:xfrm rot="5400000" flipH="1" flipV="1">
            <a:off x="5171193" y="3775075"/>
            <a:ext cx="12890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80"/>
          <p:cNvSpPr>
            <a:spLocks noChangeShapeType="1"/>
          </p:cNvSpPr>
          <p:nvPr/>
        </p:nvSpPr>
        <p:spPr bwMode="auto">
          <a:xfrm>
            <a:off x="7906455" y="2859088"/>
            <a:ext cx="0" cy="117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" name="Picture 81" descr="C:\Documents and Settings\Administrator\Application Data\Microsoft\Media Catalog\Downloaded Clips\cl3e\j0156981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175" y="251177"/>
            <a:ext cx="175418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2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7156BD-C66C-D94D-B702-6CF9D15DA09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1881" y="244475"/>
            <a:ext cx="415489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DFS Traversal Terminologies &amp; Sketches</a:t>
            </a:r>
            <a:endParaRPr lang="en-US" sz="28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0718" y="4364390"/>
            <a:ext cx="3081338" cy="1830387"/>
            <a:chOff x="1143000" y="4265613"/>
            <a:chExt cx="3081338" cy="1830387"/>
          </a:xfrm>
        </p:grpSpPr>
        <p:sp>
          <p:nvSpPr>
            <p:cNvPr id="10285" name="Oval 4"/>
            <p:cNvSpPr>
              <a:spLocks noChangeAspect="1" noChangeArrowheads="1"/>
            </p:cNvSpPr>
            <p:nvPr/>
          </p:nvSpPr>
          <p:spPr bwMode="auto">
            <a:xfrm>
              <a:off x="2606675" y="4997450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D</a:t>
              </a:r>
            </a:p>
          </p:txBody>
        </p:sp>
        <p:sp>
          <p:nvSpPr>
            <p:cNvPr id="10286" name="Oval 5"/>
            <p:cNvSpPr>
              <a:spLocks noChangeAspect="1" noChangeArrowheads="1"/>
            </p:cNvSpPr>
            <p:nvPr/>
          </p:nvSpPr>
          <p:spPr bwMode="auto">
            <a:xfrm>
              <a:off x="1143000" y="4997450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0287" name="Oval 6"/>
            <p:cNvSpPr>
              <a:spLocks noChangeAspect="1" noChangeArrowheads="1"/>
            </p:cNvSpPr>
            <p:nvPr/>
          </p:nvSpPr>
          <p:spPr bwMode="auto">
            <a:xfrm>
              <a:off x="1874838" y="4265613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0288" name="Oval 7"/>
            <p:cNvSpPr>
              <a:spLocks noChangeAspect="1" noChangeArrowheads="1"/>
            </p:cNvSpPr>
            <p:nvPr/>
          </p:nvSpPr>
          <p:spPr bwMode="auto">
            <a:xfrm>
              <a:off x="1874838" y="5729288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cxnSp>
          <p:nvCxnSpPr>
            <p:cNvPr id="10289" name="AutoShape 8"/>
            <p:cNvCxnSpPr>
              <a:cxnSpLocks noChangeAspect="1" noChangeShapeType="1"/>
              <a:stCxn id="10287" idx="3"/>
              <a:endCxn id="10286" idx="7"/>
            </p:cNvCxnSpPr>
            <p:nvPr/>
          </p:nvCxnSpPr>
          <p:spPr bwMode="auto">
            <a:xfrm flipH="1">
              <a:off x="1455738" y="4597400"/>
              <a:ext cx="471488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90" name="AutoShape 9"/>
            <p:cNvCxnSpPr>
              <a:cxnSpLocks noChangeAspect="1" noChangeShapeType="1"/>
              <a:stCxn id="10288" idx="1"/>
              <a:endCxn id="10286" idx="5"/>
            </p:cNvCxnSpPr>
            <p:nvPr/>
          </p:nvCxnSpPr>
          <p:spPr bwMode="auto">
            <a:xfrm flipH="1" flipV="1">
              <a:off x="1454150" y="5316538"/>
              <a:ext cx="474663" cy="458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91" name="AutoShape 10"/>
            <p:cNvCxnSpPr>
              <a:cxnSpLocks noChangeAspect="1" noChangeShapeType="1"/>
              <a:stCxn id="10288" idx="7"/>
              <a:endCxn id="10285" idx="3"/>
            </p:cNvCxnSpPr>
            <p:nvPr/>
          </p:nvCxnSpPr>
          <p:spPr bwMode="auto">
            <a:xfrm flipV="1">
              <a:off x="2185988" y="5316538"/>
              <a:ext cx="474663" cy="458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92" name="AutoShape 11"/>
            <p:cNvCxnSpPr>
              <a:cxnSpLocks noChangeAspect="1" noChangeShapeType="1"/>
              <a:stCxn id="10287" idx="5"/>
              <a:endCxn id="10285" idx="1"/>
            </p:cNvCxnSpPr>
            <p:nvPr/>
          </p:nvCxnSpPr>
          <p:spPr bwMode="auto">
            <a:xfrm>
              <a:off x="2187575" y="4597400"/>
              <a:ext cx="471488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93" name="AutoShape 12"/>
            <p:cNvCxnSpPr>
              <a:cxnSpLocks noChangeAspect="1" noChangeShapeType="1"/>
              <a:stCxn id="10287" idx="4"/>
              <a:endCxn id="10288" idx="0"/>
            </p:cNvCxnSpPr>
            <p:nvPr/>
          </p:nvCxnSpPr>
          <p:spPr bwMode="auto">
            <a:xfrm>
              <a:off x="2057400" y="4649788"/>
              <a:ext cx="0" cy="1068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94" name="Oval 13"/>
            <p:cNvSpPr>
              <a:spLocks noChangeAspect="1" noChangeArrowheads="1"/>
            </p:cNvSpPr>
            <p:nvPr/>
          </p:nvSpPr>
          <p:spPr bwMode="auto">
            <a:xfrm>
              <a:off x="3857625" y="4997450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E</a:t>
              </a:r>
            </a:p>
          </p:txBody>
        </p:sp>
        <p:cxnSp>
          <p:nvCxnSpPr>
            <p:cNvPr id="10295" name="AutoShape 15"/>
            <p:cNvCxnSpPr>
              <a:cxnSpLocks noChangeAspect="1" noChangeShapeType="1"/>
              <a:stCxn id="10288" idx="6"/>
              <a:endCxn id="10294" idx="3"/>
            </p:cNvCxnSpPr>
            <p:nvPr/>
          </p:nvCxnSpPr>
          <p:spPr bwMode="auto">
            <a:xfrm flipV="1">
              <a:off x="2249488" y="5319713"/>
              <a:ext cx="1660525" cy="592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96" name="AutoShape 16"/>
            <p:cNvCxnSpPr>
              <a:cxnSpLocks noChangeAspect="1" noChangeShapeType="1"/>
              <a:stCxn id="10294" idx="1"/>
              <a:endCxn id="10287" idx="6"/>
            </p:cNvCxnSpPr>
            <p:nvPr/>
          </p:nvCxnSpPr>
          <p:spPr bwMode="auto">
            <a:xfrm flipH="1" flipV="1">
              <a:off x="2259013" y="4448175"/>
              <a:ext cx="1651000" cy="592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683471" y="1473555"/>
            <a:ext cx="3631123" cy="2169815"/>
            <a:chOff x="746125" y="1644650"/>
            <a:chExt cx="3631123" cy="2169815"/>
          </a:xfrm>
        </p:grpSpPr>
        <p:sp>
          <p:nvSpPr>
            <p:cNvPr id="10248" name="Text Box 58"/>
            <p:cNvSpPr txBox="1">
              <a:spLocks noChangeArrowheads="1"/>
            </p:cNvSpPr>
            <p:nvPr/>
          </p:nvSpPr>
          <p:spPr bwMode="auto">
            <a:xfrm>
              <a:off x="1864878" y="2925763"/>
              <a:ext cx="2088432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008000"/>
                  </a:solidFill>
                  <a:latin typeface="+mn-lt"/>
                </a:rPr>
                <a:t>discovery edge</a:t>
              </a:r>
            </a:p>
          </p:txBody>
        </p:sp>
        <p:sp>
          <p:nvSpPr>
            <p:cNvPr id="10249" name="Text Box 60"/>
            <p:cNvSpPr txBox="1">
              <a:spLocks noChangeArrowheads="1"/>
            </p:cNvSpPr>
            <p:nvPr/>
          </p:nvSpPr>
          <p:spPr bwMode="auto">
            <a:xfrm>
              <a:off x="1855472" y="3352800"/>
              <a:ext cx="1473831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accent2"/>
                  </a:solidFill>
                  <a:latin typeface="+mn-lt"/>
                </a:rPr>
                <a:t>back edge</a:t>
              </a:r>
            </a:p>
          </p:txBody>
        </p:sp>
        <p:sp>
          <p:nvSpPr>
            <p:cNvPr id="10250" name="Oval 61"/>
            <p:cNvSpPr>
              <a:spLocks noChangeAspect="1" noChangeArrowheads="1"/>
            </p:cNvSpPr>
            <p:nvPr/>
          </p:nvSpPr>
          <p:spPr bwMode="auto">
            <a:xfrm>
              <a:off x="1001713" y="2117725"/>
              <a:ext cx="366712" cy="36671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A</a:t>
              </a:r>
            </a:p>
          </p:txBody>
        </p:sp>
        <p:sp>
          <p:nvSpPr>
            <p:cNvPr id="10251" name="Text Box 62"/>
            <p:cNvSpPr txBox="1">
              <a:spLocks noChangeArrowheads="1"/>
            </p:cNvSpPr>
            <p:nvPr/>
          </p:nvSpPr>
          <p:spPr bwMode="auto">
            <a:xfrm>
              <a:off x="1849492" y="2071688"/>
              <a:ext cx="19001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008000"/>
                  </a:solidFill>
                  <a:latin typeface="+mn-lt"/>
                </a:rPr>
                <a:t>visited vertex</a:t>
              </a:r>
            </a:p>
          </p:txBody>
        </p:sp>
        <p:sp>
          <p:nvSpPr>
            <p:cNvPr id="10252" name="Oval 63"/>
            <p:cNvSpPr>
              <a:spLocks noChangeAspect="1" noChangeArrowheads="1"/>
            </p:cNvSpPr>
            <p:nvPr/>
          </p:nvSpPr>
          <p:spPr bwMode="auto">
            <a:xfrm>
              <a:off x="1001713" y="1689100"/>
              <a:ext cx="366712" cy="366713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0253" name="Text Box 64"/>
            <p:cNvSpPr txBox="1">
              <a:spLocks noChangeArrowheads="1"/>
            </p:cNvSpPr>
            <p:nvPr/>
          </p:nvSpPr>
          <p:spPr bwMode="auto">
            <a:xfrm>
              <a:off x="1855276" y="1644650"/>
              <a:ext cx="25219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 smtClean="0">
                  <a:latin typeface="+mn-lt"/>
                </a:rPr>
                <a:t>unexplored </a:t>
              </a:r>
              <a:r>
                <a:rPr lang="en-US" dirty="0">
                  <a:latin typeface="+mn-lt"/>
                </a:rPr>
                <a:t>vertex</a:t>
              </a:r>
            </a:p>
          </p:txBody>
        </p:sp>
        <p:sp>
          <p:nvSpPr>
            <p:cNvPr id="10254" name="Text Box 65"/>
            <p:cNvSpPr txBox="1">
              <a:spLocks noChangeArrowheads="1"/>
            </p:cNvSpPr>
            <p:nvPr/>
          </p:nvSpPr>
          <p:spPr bwMode="auto">
            <a:xfrm>
              <a:off x="1864724" y="2498725"/>
              <a:ext cx="23252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+mn-lt"/>
                </a:rPr>
                <a:t>unexplored edge</a:t>
              </a:r>
            </a:p>
          </p:txBody>
        </p:sp>
        <p:grpSp>
          <p:nvGrpSpPr>
            <p:cNvPr id="10255" name="Group 73"/>
            <p:cNvGrpSpPr>
              <a:grpSpLocks/>
            </p:cNvGrpSpPr>
            <p:nvPr/>
          </p:nvGrpSpPr>
          <p:grpSpPr bwMode="auto">
            <a:xfrm>
              <a:off x="746125" y="2728913"/>
              <a:ext cx="877888" cy="852487"/>
              <a:chOff x="432" y="1691"/>
              <a:chExt cx="937" cy="537"/>
            </a:xfrm>
          </p:grpSpPr>
          <p:sp>
            <p:nvSpPr>
              <p:cNvPr id="10258" name="Line 57"/>
              <p:cNvSpPr>
                <a:spLocks noChangeShapeType="1"/>
              </p:cNvSpPr>
              <p:nvPr/>
            </p:nvSpPr>
            <p:spPr bwMode="auto">
              <a:xfrm>
                <a:off x="432" y="1959"/>
                <a:ext cx="93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9" name="Line 59"/>
              <p:cNvSpPr>
                <a:spLocks noChangeShapeType="1"/>
              </p:cNvSpPr>
              <p:nvPr/>
            </p:nvSpPr>
            <p:spPr bwMode="auto">
              <a:xfrm>
                <a:off x="432" y="2228"/>
                <a:ext cx="9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0" name="Line 67"/>
              <p:cNvSpPr>
                <a:spLocks noChangeShapeType="1"/>
              </p:cNvSpPr>
              <p:nvPr/>
            </p:nvSpPr>
            <p:spPr bwMode="auto">
              <a:xfrm>
                <a:off x="432" y="1691"/>
                <a:ext cx="9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543778" y="6096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1" name="Group 74"/>
          <p:cNvGrpSpPr>
            <a:grpSpLocks/>
          </p:cNvGrpSpPr>
          <p:nvPr/>
        </p:nvGrpSpPr>
        <p:grpSpPr bwMode="auto">
          <a:xfrm>
            <a:off x="5246402" y="372888"/>
            <a:ext cx="3081338" cy="1830387"/>
            <a:chOff x="816" y="2592"/>
            <a:chExt cx="1941" cy="1153"/>
          </a:xfrm>
        </p:grpSpPr>
        <p:sp>
          <p:nvSpPr>
            <p:cNvPr id="62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63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64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A</a:t>
              </a:r>
            </a:p>
          </p:txBody>
        </p:sp>
        <p:sp>
          <p:nvSpPr>
            <p:cNvPr id="65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cxnSp>
          <p:nvCxnSpPr>
            <p:cNvPr id="66" name="AutoShape 8"/>
            <p:cNvCxnSpPr>
              <a:cxnSpLocks noChangeAspect="1" noChangeShapeType="1"/>
              <a:stCxn id="64" idx="3"/>
              <a:endCxn id="63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" name="AutoShape 9"/>
            <p:cNvCxnSpPr>
              <a:cxnSpLocks noChangeAspect="1" noChangeShapeType="1"/>
              <a:stCxn id="65" idx="1"/>
              <a:endCxn id="63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8" name="AutoShape 10"/>
            <p:cNvCxnSpPr>
              <a:cxnSpLocks noChangeAspect="1" noChangeShapeType="1"/>
              <a:stCxn id="65" idx="7"/>
              <a:endCxn id="62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9" name="AutoShape 11"/>
            <p:cNvCxnSpPr>
              <a:cxnSpLocks noChangeAspect="1" noChangeShapeType="1"/>
              <a:stCxn id="64" idx="5"/>
              <a:endCxn id="62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0" name="AutoShape 12"/>
            <p:cNvCxnSpPr>
              <a:cxnSpLocks noChangeAspect="1" noChangeShapeType="1"/>
              <a:stCxn id="64" idx="4"/>
              <a:endCxn id="65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1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E</a:t>
              </a:r>
            </a:p>
          </p:txBody>
        </p:sp>
        <p:cxnSp>
          <p:nvCxnSpPr>
            <p:cNvPr id="72" name="AutoShape 15"/>
            <p:cNvCxnSpPr>
              <a:cxnSpLocks noChangeAspect="1" noChangeShapeType="1"/>
              <a:stCxn id="65" idx="6"/>
              <a:endCxn id="71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3" name="AutoShape 16"/>
            <p:cNvCxnSpPr>
              <a:cxnSpLocks noChangeAspect="1" noChangeShapeType="1"/>
              <a:stCxn id="71" idx="1"/>
              <a:endCxn id="64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4" name="Group 55"/>
          <p:cNvGrpSpPr>
            <a:grpSpLocks/>
          </p:cNvGrpSpPr>
          <p:nvPr/>
        </p:nvGrpSpPr>
        <p:grpSpPr bwMode="auto">
          <a:xfrm>
            <a:off x="5262034" y="2503487"/>
            <a:ext cx="3081338" cy="1830388"/>
            <a:chOff x="862" y="2601"/>
            <a:chExt cx="1941" cy="1153"/>
          </a:xfrm>
        </p:grpSpPr>
        <p:sp>
          <p:nvSpPr>
            <p:cNvPr id="75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D</a:t>
              </a:r>
            </a:p>
          </p:txBody>
        </p:sp>
        <p:sp>
          <p:nvSpPr>
            <p:cNvPr id="76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77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A</a:t>
              </a:r>
            </a:p>
          </p:txBody>
        </p:sp>
        <p:sp>
          <p:nvSpPr>
            <p:cNvPr id="78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cxnSp>
          <p:nvCxnSpPr>
            <p:cNvPr id="79" name="AutoShape 21"/>
            <p:cNvCxnSpPr>
              <a:cxnSpLocks noChangeAspect="1" noChangeShapeType="1"/>
              <a:stCxn id="77" idx="3"/>
              <a:endCxn id="76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0" name="AutoShape 22"/>
            <p:cNvCxnSpPr>
              <a:cxnSpLocks noChangeAspect="1" noChangeShapeType="1"/>
              <a:stCxn id="78" idx="1"/>
              <a:endCxn id="76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1" name="AutoShape 23"/>
            <p:cNvCxnSpPr>
              <a:cxnSpLocks noChangeAspect="1" noChangeShapeType="1"/>
              <a:stCxn id="78" idx="7"/>
              <a:endCxn id="75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AutoShape 24"/>
            <p:cNvCxnSpPr>
              <a:cxnSpLocks noChangeAspect="1" noChangeShapeType="1"/>
              <a:stCxn id="77" idx="5"/>
              <a:endCxn id="75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AutoShape 25"/>
            <p:cNvCxnSpPr>
              <a:cxnSpLocks noChangeAspect="1" noChangeShapeType="1"/>
              <a:stCxn id="77" idx="4"/>
              <a:endCxn id="78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4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cxnSp>
          <p:nvCxnSpPr>
            <p:cNvPr id="85" name="AutoShape 28"/>
            <p:cNvCxnSpPr>
              <a:cxnSpLocks noChangeAspect="1" noChangeShapeType="1"/>
              <a:stCxn id="78" idx="6"/>
              <a:endCxn id="84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" name="AutoShape 29"/>
            <p:cNvCxnSpPr>
              <a:cxnSpLocks noChangeAspect="1" noChangeShapeType="1"/>
              <a:stCxn id="84" idx="1"/>
              <a:endCxn id="77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87" name="Group 54"/>
          <p:cNvGrpSpPr>
            <a:grpSpLocks/>
          </p:cNvGrpSpPr>
          <p:nvPr/>
        </p:nvGrpSpPr>
        <p:grpSpPr bwMode="auto">
          <a:xfrm>
            <a:off x="5264857" y="4634086"/>
            <a:ext cx="3081338" cy="1830388"/>
            <a:chOff x="3398" y="1075"/>
            <a:chExt cx="1941" cy="1153"/>
          </a:xfrm>
        </p:grpSpPr>
        <p:sp>
          <p:nvSpPr>
            <p:cNvPr id="88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89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90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A</a:t>
              </a:r>
            </a:p>
          </p:txBody>
        </p:sp>
        <p:sp>
          <p:nvSpPr>
            <p:cNvPr id="91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cxnSp>
          <p:nvCxnSpPr>
            <p:cNvPr id="92" name="AutoShape 34"/>
            <p:cNvCxnSpPr>
              <a:cxnSpLocks noChangeAspect="1" noChangeShapeType="1"/>
              <a:stCxn id="90" idx="3"/>
              <a:endCxn id="89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3" name="AutoShape 35"/>
            <p:cNvCxnSpPr>
              <a:cxnSpLocks noChangeAspect="1" noChangeShapeType="1"/>
              <a:stCxn id="91" idx="1"/>
              <a:endCxn id="89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4" name="AutoShape 36"/>
            <p:cNvCxnSpPr>
              <a:cxnSpLocks noChangeAspect="1" noChangeShapeType="1"/>
              <a:stCxn id="91" idx="7"/>
              <a:endCxn id="88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" name="AutoShape 37"/>
            <p:cNvCxnSpPr>
              <a:cxnSpLocks noChangeAspect="1" noChangeShapeType="1"/>
              <a:stCxn id="90" idx="5"/>
              <a:endCxn id="88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" name="AutoShape 38"/>
            <p:cNvCxnSpPr>
              <a:cxnSpLocks noChangeAspect="1" noChangeShapeType="1"/>
              <a:stCxn id="90" idx="4"/>
              <a:endCxn id="91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rgbClr val="9C525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E</a:t>
              </a:r>
            </a:p>
          </p:txBody>
        </p:sp>
        <p:cxnSp>
          <p:nvCxnSpPr>
            <p:cNvPr id="98" name="AutoShape 40"/>
            <p:cNvCxnSpPr>
              <a:cxnSpLocks noChangeAspect="1" noChangeShapeType="1"/>
              <a:stCxn id="91" idx="6"/>
              <a:endCxn id="97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" name="AutoShape 41"/>
            <p:cNvCxnSpPr>
              <a:cxnSpLocks noChangeAspect="1" noChangeShapeType="1"/>
              <a:stCxn id="97" idx="1"/>
              <a:endCxn id="90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7647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 Pseudo Code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180618" y="4526166"/>
            <a:ext cx="7257325" cy="99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The algorithm </a:t>
            </a:r>
            <a:r>
              <a:rPr lang="en-US" sz="1800" dirty="0" smtClean="0"/>
              <a:t>sets and gets labels of </a:t>
            </a:r>
            <a:r>
              <a:rPr lang="en-US" sz="1800" dirty="0" smtClean="0"/>
              <a:t>vertices </a:t>
            </a:r>
            <a:r>
              <a:rPr lang="en-US" sz="1800" dirty="0" smtClean="0"/>
              <a:t>as “visited” or “not visited”</a:t>
            </a:r>
            <a:endParaRPr lang="en-US" sz="1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9016" y="2482045"/>
            <a:ext cx="8116824" cy="16312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b="1" dirty="0" smtClean="0"/>
              <a:t>procedure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B050"/>
                </a:solidFill>
              </a:rPr>
              <a:t>DFS-recursive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i="1" dirty="0" smtClean="0"/>
              <a:t>v</a:t>
            </a:r>
            <a:r>
              <a:rPr lang="en-US" sz="2000" dirty="0" smtClean="0"/>
              <a:t> </a:t>
            </a:r>
            <a:r>
              <a:rPr lang="en-US" sz="2000" dirty="0"/>
              <a:t>is not visited </a:t>
            </a:r>
            <a:r>
              <a:rPr lang="en-US" sz="2000" b="1" dirty="0"/>
              <a:t>then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		 </a:t>
            </a:r>
            <a:r>
              <a:rPr lang="en-US" sz="2000" dirty="0" smtClean="0"/>
              <a:t>label </a:t>
            </a:r>
            <a:r>
              <a:rPr lang="en-US" sz="2000" i="1" dirty="0"/>
              <a:t>v</a:t>
            </a:r>
            <a:r>
              <a:rPr lang="en-US" sz="2000" dirty="0"/>
              <a:t> as visited</a:t>
            </a:r>
            <a:br>
              <a:rPr lang="en-US" sz="2000" dirty="0"/>
            </a:br>
            <a:r>
              <a:rPr lang="en-US" sz="2000" dirty="0"/>
              <a:t>    </a:t>
            </a:r>
            <a:r>
              <a:rPr lang="en-US" sz="2000" dirty="0" smtClean="0"/>
              <a:t>   </a:t>
            </a:r>
            <a:r>
              <a:rPr lang="en-US" sz="2000" b="1" dirty="0" smtClean="0"/>
              <a:t>for </a:t>
            </a:r>
            <a:r>
              <a:rPr lang="en-US" sz="2000" b="1" dirty="0"/>
              <a:t>all</a:t>
            </a:r>
            <a:r>
              <a:rPr lang="en-US" sz="2000" dirty="0"/>
              <a:t> nodes </a:t>
            </a:r>
            <a:r>
              <a:rPr lang="en-US" sz="2000" i="1" dirty="0"/>
              <a:t>w</a:t>
            </a:r>
            <a:r>
              <a:rPr lang="en-US" sz="2000" dirty="0"/>
              <a:t> adjacent to </a:t>
            </a:r>
            <a:r>
              <a:rPr lang="en-US" sz="2000" i="1" dirty="0"/>
              <a:t>v</a:t>
            </a:r>
            <a:r>
              <a:rPr lang="en-US" sz="2000" dirty="0"/>
              <a:t> </a:t>
            </a:r>
            <a:r>
              <a:rPr lang="en-US" sz="2000" b="1" dirty="0" smtClean="0"/>
              <a:t>do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       call </a:t>
            </a:r>
            <a:r>
              <a:rPr lang="en-US" sz="2000" dirty="0">
                <a:solidFill>
                  <a:srgbClr val="00B050"/>
                </a:solidFill>
              </a:rPr>
              <a:t>DFS-recursive</a:t>
            </a:r>
            <a:r>
              <a:rPr lang="en-US" sz="2000" dirty="0"/>
              <a:t>(</a:t>
            </a:r>
            <a:r>
              <a:rPr lang="en-US" sz="2000" i="1" dirty="0"/>
              <a:t>w</a:t>
            </a:r>
            <a:r>
              <a:rPr lang="en-US" sz="2000" dirty="0"/>
              <a:t>)</a:t>
            </a:r>
            <a:endParaRPr lang="en-US" sz="10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12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Lexicograhic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multiple vertices to choose from, which do we choose first?</a:t>
            </a:r>
          </a:p>
          <a:p>
            <a:r>
              <a:rPr lang="en-US" dirty="0" smtClean="0"/>
              <a:t>Any order will give a correct traversal</a:t>
            </a:r>
          </a:p>
          <a:p>
            <a:r>
              <a:rPr lang="en-US" dirty="0" smtClean="0"/>
              <a:t>For consistency in this class, we will select vertices in alphabetical order</a:t>
            </a:r>
          </a:p>
          <a:p>
            <a:pPr lvl="1"/>
            <a:r>
              <a:rPr lang="en-US" dirty="0" smtClean="0"/>
              <a:t>Also called lexicographic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451606" y="244475"/>
            <a:ext cx="2228968" cy="708025"/>
          </a:xfrm>
        </p:spPr>
        <p:txBody>
          <a:bodyPr>
            <a:noAutofit/>
          </a:bodyPr>
          <a:lstStyle/>
          <a:p>
            <a:r>
              <a:rPr lang="en-US" sz="1800" dirty="0" smtClean="0"/>
              <a:t>DFS Example</a:t>
            </a:r>
            <a:endParaRPr lang="en-US" sz="18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404400" y="381654"/>
            <a:ext cx="4100091" cy="1831568"/>
            <a:chOff x="411350" y="1034126"/>
            <a:chExt cx="4100091" cy="1831568"/>
          </a:xfrm>
        </p:grpSpPr>
        <p:sp>
          <p:nvSpPr>
            <p:cNvPr id="5" name="Oval 4"/>
            <p:cNvSpPr>
              <a:spLocks noChangeAspect="1" noChangeArrowheads="1"/>
            </p:cNvSpPr>
            <p:nvPr/>
          </p:nvSpPr>
          <p:spPr bwMode="auto">
            <a:xfrm>
              <a:off x="3907994" y="1827290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</a:t>
              </a:r>
              <a:endParaRPr lang="en-US" sz="1800" dirty="0"/>
            </a:p>
          </p:txBody>
        </p:sp>
        <p:sp>
          <p:nvSpPr>
            <p:cNvPr id="6" name="Oval 5"/>
            <p:cNvSpPr>
              <a:spLocks noChangeAspect="1" noChangeArrowheads="1"/>
            </p:cNvSpPr>
            <p:nvPr/>
          </p:nvSpPr>
          <p:spPr bwMode="auto">
            <a:xfrm>
              <a:off x="2584902" y="2087819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C</a:t>
              </a:r>
              <a:endParaRPr lang="en-US" sz="1800" dirty="0"/>
            </a:p>
          </p:txBody>
        </p:sp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3079679" y="1118922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3340648" y="2498982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  <a:endParaRPr lang="en-US" sz="1800" dirty="0"/>
            </a:p>
          </p:txBody>
        </p:sp>
        <p:cxnSp>
          <p:nvCxnSpPr>
            <p:cNvPr id="9" name="AutoShape 8"/>
            <p:cNvCxnSpPr>
              <a:cxnSpLocks noChangeAspect="1" noChangeShapeType="1"/>
              <a:stCxn id="7" idx="3"/>
              <a:endCxn id="6" idx="7"/>
            </p:cNvCxnSpPr>
            <p:nvPr/>
          </p:nvCxnSpPr>
          <p:spPr bwMode="auto">
            <a:xfrm flipH="1">
              <a:off x="2897911" y="1431930"/>
              <a:ext cx="235472" cy="7095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" name="AutoShape 9"/>
            <p:cNvCxnSpPr>
              <a:cxnSpLocks noChangeAspect="1" noChangeShapeType="1"/>
              <a:stCxn id="8" idx="1"/>
              <a:endCxn id="6" idx="5"/>
            </p:cNvCxnSpPr>
            <p:nvPr/>
          </p:nvCxnSpPr>
          <p:spPr bwMode="auto">
            <a:xfrm flipH="1" flipV="1">
              <a:off x="2897911" y="2400827"/>
              <a:ext cx="496441" cy="1518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" name="AutoShape 10"/>
            <p:cNvCxnSpPr>
              <a:cxnSpLocks noChangeAspect="1" noChangeShapeType="1"/>
              <a:stCxn id="8" idx="7"/>
              <a:endCxn id="5" idx="3"/>
            </p:cNvCxnSpPr>
            <p:nvPr/>
          </p:nvCxnSpPr>
          <p:spPr bwMode="auto">
            <a:xfrm flipV="1">
              <a:off x="3653657" y="2140298"/>
              <a:ext cx="308041" cy="4123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AutoShape 11"/>
            <p:cNvCxnSpPr>
              <a:cxnSpLocks noChangeAspect="1" noChangeShapeType="1"/>
              <a:stCxn id="7" idx="5"/>
              <a:endCxn id="5" idx="1"/>
            </p:cNvCxnSpPr>
            <p:nvPr/>
          </p:nvCxnSpPr>
          <p:spPr bwMode="auto">
            <a:xfrm>
              <a:off x="3392688" y="1431930"/>
              <a:ext cx="569010" cy="4490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" name="AutoShape 12"/>
            <p:cNvCxnSpPr>
              <a:cxnSpLocks noChangeAspect="1" noChangeShapeType="1"/>
              <a:stCxn id="6" idx="2"/>
              <a:endCxn id="14" idx="6"/>
            </p:cNvCxnSpPr>
            <p:nvPr/>
          </p:nvCxnSpPr>
          <p:spPr bwMode="auto">
            <a:xfrm flipH="1" flipV="1">
              <a:off x="1906077" y="2140298"/>
              <a:ext cx="678825" cy="1308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1539364" y="1956942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  <a:endParaRPr lang="en-US" sz="1800" dirty="0"/>
            </a:p>
          </p:txBody>
        </p:sp>
        <p:cxnSp>
          <p:nvCxnSpPr>
            <p:cNvPr id="16" name="AutoShape 16"/>
            <p:cNvCxnSpPr>
              <a:cxnSpLocks noChangeAspect="1" noChangeShapeType="1"/>
              <a:stCxn id="25" idx="3"/>
              <a:endCxn id="14" idx="0"/>
            </p:cNvCxnSpPr>
            <p:nvPr/>
          </p:nvCxnSpPr>
          <p:spPr bwMode="auto">
            <a:xfrm flipH="1">
              <a:off x="1722721" y="1485634"/>
              <a:ext cx="114021" cy="471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1783038" y="1172626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  <a:endParaRPr lang="en-US" sz="1800" dirty="0"/>
            </a:p>
          </p:txBody>
        </p:sp>
        <p:cxnSp>
          <p:nvCxnSpPr>
            <p:cNvPr id="28" name="AutoShape 16"/>
            <p:cNvCxnSpPr>
              <a:cxnSpLocks noChangeAspect="1" noChangeShapeType="1"/>
              <a:stCxn id="7" idx="1"/>
              <a:endCxn id="25" idx="6"/>
            </p:cNvCxnSpPr>
            <p:nvPr/>
          </p:nvCxnSpPr>
          <p:spPr bwMode="auto">
            <a:xfrm flipH="1">
              <a:off x="2149751" y="1172626"/>
              <a:ext cx="983632" cy="1833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" name="Oval 31"/>
            <p:cNvSpPr>
              <a:spLocks noChangeAspect="1" noChangeArrowheads="1"/>
            </p:cNvSpPr>
            <p:nvPr/>
          </p:nvSpPr>
          <p:spPr bwMode="auto">
            <a:xfrm>
              <a:off x="411350" y="1444528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D</a:t>
              </a:r>
              <a:endParaRPr lang="en-US" sz="1800" dirty="0"/>
            </a:p>
          </p:txBody>
        </p:sp>
        <p:cxnSp>
          <p:nvCxnSpPr>
            <p:cNvPr id="34" name="AutoShape 16"/>
            <p:cNvCxnSpPr>
              <a:cxnSpLocks noChangeAspect="1" noChangeShapeType="1"/>
              <a:stCxn id="25" idx="2"/>
              <a:endCxn id="32" idx="6"/>
            </p:cNvCxnSpPr>
            <p:nvPr/>
          </p:nvCxnSpPr>
          <p:spPr bwMode="auto">
            <a:xfrm flipH="1">
              <a:off x="778063" y="1355982"/>
              <a:ext cx="1004975" cy="2719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Straight Arrow Connector 54"/>
            <p:cNvCxnSpPr>
              <a:stCxn id="56" idx="1"/>
            </p:cNvCxnSpPr>
            <p:nvPr/>
          </p:nvCxnSpPr>
          <p:spPr>
            <a:xfrm flipH="1">
              <a:off x="3488726" y="1188015"/>
              <a:ext cx="260968" cy="578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749694" y="10341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90"/>
                  </a:solidFill>
                </a:rPr>
                <a:t>starting</a:t>
              </a:r>
              <a:endParaRPr lang="en-US" sz="14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04400" y="2578308"/>
            <a:ext cx="3863357" cy="1746772"/>
            <a:chOff x="465054" y="3232766"/>
            <a:chExt cx="3863357" cy="1746772"/>
          </a:xfrm>
        </p:grpSpPr>
        <p:sp>
          <p:nvSpPr>
            <p:cNvPr id="58" name="Oval 57"/>
            <p:cNvSpPr>
              <a:spLocks noChangeAspect="1" noChangeArrowheads="1"/>
            </p:cNvSpPr>
            <p:nvPr/>
          </p:nvSpPr>
          <p:spPr bwMode="auto">
            <a:xfrm>
              <a:off x="3961698" y="3941134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</a:t>
              </a:r>
              <a:endParaRPr lang="en-US" sz="1800" dirty="0"/>
            </a:p>
          </p:txBody>
        </p:sp>
        <p:sp>
          <p:nvSpPr>
            <p:cNvPr id="59" name="Oval 58"/>
            <p:cNvSpPr>
              <a:spLocks noChangeAspect="1" noChangeArrowheads="1"/>
            </p:cNvSpPr>
            <p:nvPr/>
          </p:nvSpPr>
          <p:spPr bwMode="auto">
            <a:xfrm>
              <a:off x="2638606" y="4201663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C</a:t>
              </a:r>
              <a:endParaRPr lang="en-US" sz="1800" dirty="0"/>
            </a:p>
          </p:txBody>
        </p:sp>
        <p:sp>
          <p:nvSpPr>
            <p:cNvPr id="60" name="Oval 59"/>
            <p:cNvSpPr>
              <a:spLocks noChangeAspect="1" noChangeArrowheads="1"/>
            </p:cNvSpPr>
            <p:nvPr/>
          </p:nvSpPr>
          <p:spPr bwMode="auto">
            <a:xfrm>
              <a:off x="3133383" y="3232766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1" name="Oval 60"/>
            <p:cNvSpPr>
              <a:spLocks noChangeAspect="1" noChangeArrowheads="1"/>
            </p:cNvSpPr>
            <p:nvPr/>
          </p:nvSpPr>
          <p:spPr bwMode="auto">
            <a:xfrm>
              <a:off x="3394352" y="4612826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  <a:endParaRPr lang="en-US" sz="1800" dirty="0"/>
            </a:p>
          </p:txBody>
        </p:sp>
        <p:cxnSp>
          <p:nvCxnSpPr>
            <p:cNvPr id="62" name="AutoShape 8"/>
            <p:cNvCxnSpPr>
              <a:cxnSpLocks noChangeAspect="1" noChangeShapeType="1"/>
              <a:stCxn id="60" idx="3"/>
              <a:endCxn id="59" idx="7"/>
            </p:cNvCxnSpPr>
            <p:nvPr/>
          </p:nvCxnSpPr>
          <p:spPr bwMode="auto">
            <a:xfrm flipH="1">
              <a:off x="2951615" y="3545774"/>
              <a:ext cx="235472" cy="709593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3" name="AutoShape 9"/>
            <p:cNvCxnSpPr>
              <a:cxnSpLocks noChangeAspect="1" noChangeShapeType="1"/>
              <a:stCxn id="61" idx="1"/>
              <a:endCxn id="59" idx="5"/>
            </p:cNvCxnSpPr>
            <p:nvPr/>
          </p:nvCxnSpPr>
          <p:spPr bwMode="auto">
            <a:xfrm flipH="1" flipV="1">
              <a:off x="2951615" y="4514671"/>
              <a:ext cx="496441" cy="1518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" name="AutoShape 10"/>
            <p:cNvCxnSpPr>
              <a:cxnSpLocks noChangeAspect="1" noChangeShapeType="1"/>
              <a:stCxn id="61" idx="7"/>
              <a:endCxn id="58" idx="3"/>
            </p:cNvCxnSpPr>
            <p:nvPr/>
          </p:nvCxnSpPr>
          <p:spPr bwMode="auto">
            <a:xfrm flipV="1">
              <a:off x="3707361" y="4254142"/>
              <a:ext cx="308041" cy="4123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5" name="AutoShape 11"/>
            <p:cNvCxnSpPr>
              <a:cxnSpLocks noChangeAspect="1" noChangeShapeType="1"/>
              <a:stCxn id="60" idx="5"/>
              <a:endCxn id="58" idx="1"/>
            </p:cNvCxnSpPr>
            <p:nvPr/>
          </p:nvCxnSpPr>
          <p:spPr bwMode="auto">
            <a:xfrm>
              <a:off x="3446392" y="3545774"/>
              <a:ext cx="569010" cy="4490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6" name="AutoShape 12"/>
            <p:cNvCxnSpPr>
              <a:cxnSpLocks noChangeAspect="1" noChangeShapeType="1"/>
              <a:stCxn id="59" idx="2"/>
              <a:endCxn id="67" idx="6"/>
            </p:cNvCxnSpPr>
            <p:nvPr/>
          </p:nvCxnSpPr>
          <p:spPr bwMode="auto">
            <a:xfrm flipH="1" flipV="1">
              <a:off x="1959781" y="4254142"/>
              <a:ext cx="678825" cy="1308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" name="Oval 66"/>
            <p:cNvSpPr>
              <a:spLocks noChangeAspect="1" noChangeArrowheads="1"/>
            </p:cNvSpPr>
            <p:nvPr/>
          </p:nvSpPr>
          <p:spPr bwMode="auto">
            <a:xfrm>
              <a:off x="1593068" y="4070786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  <a:endParaRPr lang="en-US" sz="1800" dirty="0"/>
            </a:p>
          </p:txBody>
        </p:sp>
        <p:cxnSp>
          <p:nvCxnSpPr>
            <p:cNvPr id="68" name="AutoShape 16"/>
            <p:cNvCxnSpPr>
              <a:cxnSpLocks noChangeAspect="1" noChangeShapeType="1"/>
              <a:stCxn id="69" idx="3"/>
              <a:endCxn id="67" idx="0"/>
            </p:cNvCxnSpPr>
            <p:nvPr/>
          </p:nvCxnSpPr>
          <p:spPr bwMode="auto">
            <a:xfrm flipH="1">
              <a:off x="1776425" y="3599478"/>
              <a:ext cx="114021" cy="471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9" name="Oval 68"/>
            <p:cNvSpPr>
              <a:spLocks noChangeAspect="1" noChangeArrowheads="1"/>
            </p:cNvSpPr>
            <p:nvPr/>
          </p:nvSpPr>
          <p:spPr bwMode="auto">
            <a:xfrm>
              <a:off x="1836742" y="3286470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  <a:endParaRPr lang="en-US" sz="1800" dirty="0"/>
            </a:p>
          </p:txBody>
        </p:sp>
        <p:cxnSp>
          <p:nvCxnSpPr>
            <p:cNvPr id="70" name="AutoShape 16"/>
            <p:cNvCxnSpPr>
              <a:cxnSpLocks noChangeAspect="1" noChangeShapeType="1"/>
              <a:stCxn id="60" idx="1"/>
              <a:endCxn id="69" idx="6"/>
            </p:cNvCxnSpPr>
            <p:nvPr/>
          </p:nvCxnSpPr>
          <p:spPr bwMode="auto">
            <a:xfrm flipH="1">
              <a:off x="2203455" y="3286470"/>
              <a:ext cx="983632" cy="1833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1" name="Oval 70"/>
            <p:cNvSpPr>
              <a:spLocks noChangeAspect="1" noChangeArrowheads="1"/>
            </p:cNvSpPr>
            <p:nvPr/>
          </p:nvSpPr>
          <p:spPr bwMode="auto">
            <a:xfrm>
              <a:off x="465054" y="3558372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D</a:t>
              </a:r>
              <a:endParaRPr lang="en-US" sz="1800" dirty="0"/>
            </a:p>
          </p:txBody>
        </p:sp>
        <p:cxnSp>
          <p:nvCxnSpPr>
            <p:cNvPr id="72" name="AutoShape 16"/>
            <p:cNvCxnSpPr>
              <a:cxnSpLocks noChangeAspect="1" noChangeShapeType="1"/>
              <a:stCxn id="69" idx="2"/>
              <a:endCxn id="71" idx="6"/>
            </p:cNvCxnSpPr>
            <p:nvPr/>
          </p:nvCxnSpPr>
          <p:spPr bwMode="auto">
            <a:xfrm flipH="1">
              <a:off x="831767" y="3469826"/>
              <a:ext cx="1004975" cy="2719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3" name="Group 72"/>
          <p:cNvGrpSpPr/>
          <p:nvPr/>
        </p:nvGrpSpPr>
        <p:grpSpPr>
          <a:xfrm>
            <a:off x="6521479" y="1050250"/>
            <a:ext cx="2286790" cy="1411955"/>
            <a:chOff x="746125" y="1644650"/>
            <a:chExt cx="3127242" cy="2020820"/>
          </a:xfrm>
        </p:grpSpPr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>
              <a:off x="2032646" y="2925763"/>
              <a:ext cx="1546297" cy="3126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rgbClr val="008000"/>
                  </a:solidFill>
                  <a:latin typeface="+mn-lt"/>
                </a:rPr>
                <a:t>discovery edge</a:t>
              </a:r>
            </a:p>
          </p:txBody>
        </p:sp>
        <p:sp>
          <p:nvSpPr>
            <p:cNvPr id="75" name="Text Box 60"/>
            <p:cNvSpPr txBox="1">
              <a:spLocks noChangeArrowheads="1"/>
            </p:cNvSpPr>
            <p:nvPr/>
          </p:nvSpPr>
          <p:spPr bwMode="auto">
            <a:xfrm>
              <a:off x="2032646" y="3352800"/>
              <a:ext cx="1119485" cy="3126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chemeClr val="accent2"/>
                  </a:solidFill>
                  <a:latin typeface="+mn-lt"/>
                </a:rPr>
                <a:t>back edge</a:t>
              </a:r>
            </a:p>
          </p:txBody>
        </p:sp>
        <p:sp>
          <p:nvSpPr>
            <p:cNvPr id="76" name="Oval 61"/>
            <p:cNvSpPr>
              <a:spLocks noChangeAspect="1" noChangeArrowheads="1"/>
            </p:cNvSpPr>
            <p:nvPr/>
          </p:nvSpPr>
          <p:spPr bwMode="auto">
            <a:xfrm>
              <a:off x="1001713" y="2117725"/>
              <a:ext cx="366712" cy="36671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77" name="Text Box 62"/>
            <p:cNvSpPr txBox="1">
              <a:spLocks noChangeArrowheads="1"/>
            </p:cNvSpPr>
            <p:nvPr/>
          </p:nvSpPr>
          <p:spPr bwMode="auto">
            <a:xfrm>
              <a:off x="2032646" y="2071688"/>
              <a:ext cx="1420214" cy="31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rgbClr val="008000"/>
                  </a:solidFill>
                  <a:latin typeface="+mn-lt"/>
                </a:rPr>
                <a:t>visited vertex</a:t>
              </a:r>
            </a:p>
          </p:txBody>
        </p:sp>
        <p:sp>
          <p:nvSpPr>
            <p:cNvPr id="78" name="Oval 63"/>
            <p:cNvSpPr>
              <a:spLocks noChangeAspect="1" noChangeArrowheads="1"/>
            </p:cNvSpPr>
            <p:nvPr/>
          </p:nvSpPr>
          <p:spPr bwMode="auto">
            <a:xfrm>
              <a:off x="1001713" y="1689100"/>
              <a:ext cx="366712" cy="366713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79" name="Text Box 64"/>
            <p:cNvSpPr txBox="1">
              <a:spLocks noChangeArrowheads="1"/>
            </p:cNvSpPr>
            <p:nvPr/>
          </p:nvSpPr>
          <p:spPr bwMode="auto">
            <a:xfrm>
              <a:off x="2032646" y="1644650"/>
              <a:ext cx="1840721" cy="31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latin typeface="+mn-lt"/>
                </a:rPr>
                <a:t>unexplored vertex</a:t>
              </a:r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2032646" y="2498726"/>
              <a:ext cx="1707412" cy="31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latin typeface="+mn-lt"/>
                </a:rPr>
                <a:t>unexplored edge</a:t>
              </a:r>
            </a:p>
          </p:txBody>
        </p:sp>
        <p:grpSp>
          <p:nvGrpSpPr>
            <p:cNvPr id="81" name="Group 73"/>
            <p:cNvGrpSpPr>
              <a:grpSpLocks/>
            </p:cNvGrpSpPr>
            <p:nvPr/>
          </p:nvGrpSpPr>
          <p:grpSpPr bwMode="auto">
            <a:xfrm>
              <a:off x="746125" y="2728913"/>
              <a:ext cx="877888" cy="852487"/>
              <a:chOff x="432" y="1691"/>
              <a:chExt cx="937" cy="537"/>
            </a:xfrm>
          </p:grpSpPr>
          <p:sp>
            <p:nvSpPr>
              <p:cNvPr id="82" name="Line 57"/>
              <p:cNvSpPr>
                <a:spLocks noChangeShapeType="1"/>
              </p:cNvSpPr>
              <p:nvPr/>
            </p:nvSpPr>
            <p:spPr bwMode="auto">
              <a:xfrm>
                <a:off x="432" y="1959"/>
                <a:ext cx="93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Line 59"/>
              <p:cNvSpPr>
                <a:spLocks noChangeShapeType="1"/>
              </p:cNvSpPr>
              <p:nvPr/>
            </p:nvSpPr>
            <p:spPr bwMode="auto">
              <a:xfrm>
                <a:off x="432" y="2228"/>
                <a:ext cx="9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Line 67"/>
              <p:cNvSpPr>
                <a:spLocks noChangeShapeType="1"/>
              </p:cNvSpPr>
              <p:nvPr/>
            </p:nvSpPr>
            <p:spPr bwMode="auto">
              <a:xfrm>
                <a:off x="432" y="1691"/>
                <a:ext cx="9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404400" y="4690165"/>
            <a:ext cx="3863357" cy="1746772"/>
            <a:chOff x="465054" y="3232766"/>
            <a:chExt cx="3863357" cy="1746772"/>
          </a:xfrm>
        </p:grpSpPr>
        <p:sp>
          <p:nvSpPr>
            <p:cNvPr id="119" name="Oval 118"/>
            <p:cNvSpPr>
              <a:spLocks noChangeAspect="1" noChangeArrowheads="1"/>
            </p:cNvSpPr>
            <p:nvPr/>
          </p:nvSpPr>
          <p:spPr bwMode="auto">
            <a:xfrm>
              <a:off x="3961698" y="3941134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</a:t>
              </a:r>
              <a:endParaRPr lang="en-US" sz="1800" dirty="0"/>
            </a:p>
          </p:txBody>
        </p:sp>
        <p:sp>
          <p:nvSpPr>
            <p:cNvPr id="120" name="Oval 119"/>
            <p:cNvSpPr>
              <a:spLocks noChangeAspect="1" noChangeArrowheads="1"/>
            </p:cNvSpPr>
            <p:nvPr/>
          </p:nvSpPr>
          <p:spPr bwMode="auto">
            <a:xfrm>
              <a:off x="2638606" y="4201663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1" name="Oval 120"/>
            <p:cNvSpPr>
              <a:spLocks noChangeAspect="1" noChangeArrowheads="1"/>
            </p:cNvSpPr>
            <p:nvPr/>
          </p:nvSpPr>
          <p:spPr bwMode="auto">
            <a:xfrm>
              <a:off x="3133383" y="3232766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2" name="Oval 121"/>
            <p:cNvSpPr>
              <a:spLocks noChangeAspect="1" noChangeArrowheads="1"/>
            </p:cNvSpPr>
            <p:nvPr/>
          </p:nvSpPr>
          <p:spPr bwMode="auto">
            <a:xfrm>
              <a:off x="3394352" y="4612826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  <a:endParaRPr lang="en-US" sz="1800" dirty="0"/>
            </a:p>
          </p:txBody>
        </p:sp>
        <p:cxnSp>
          <p:nvCxnSpPr>
            <p:cNvPr id="123" name="AutoShape 8"/>
            <p:cNvCxnSpPr>
              <a:cxnSpLocks noChangeAspect="1" noChangeShapeType="1"/>
              <a:stCxn id="121" idx="3"/>
              <a:endCxn id="120" idx="7"/>
            </p:cNvCxnSpPr>
            <p:nvPr/>
          </p:nvCxnSpPr>
          <p:spPr bwMode="auto">
            <a:xfrm flipH="1">
              <a:off x="2951615" y="3545774"/>
              <a:ext cx="235472" cy="709593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4" name="AutoShape 9"/>
            <p:cNvCxnSpPr>
              <a:cxnSpLocks noChangeAspect="1" noChangeShapeType="1"/>
              <a:stCxn id="122" idx="1"/>
              <a:endCxn id="120" idx="5"/>
            </p:cNvCxnSpPr>
            <p:nvPr/>
          </p:nvCxnSpPr>
          <p:spPr bwMode="auto">
            <a:xfrm flipH="1" flipV="1">
              <a:off x="2951615" y="4514671"/>
              <a:ext cx="496441" cy="1518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5" name="AutoShape 10"/>
            <p:cNvCxnSpPr>
              <a:cxnSpLocks noChangeAspect="1" noChangeShapeType="1"/>
              <a:stCxn id="122" idx="7"/>
              <a:endCxn id="119" idx="3"/>
            </p:cNvCxnSpPr>
            <p:nvPr/>
          </p:nvCxnSpPr>
          <p:spPr bwMode="auto">
            <a:xfrm flipV="1">
              <a:off x="3707361" y="4254142"/>
              <a:ext cx="308041" cy="4123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6" name="AutoShape 11"/>
            <p:cNvCxnSpPr>
              <a:cxnSpLocks noChangeAspect="1" noChangeShapeType="1"/>
              <a:stCxn id="121" idx="5"/>
              <a:endCxn id="119" idx="1"/>
            </p:cNvCxnSpPr>
            <p:nvPr/>
          </p:nvCxnSpPr>
          <p:spPr bwMode="auto">
            <a:xfrm>
              <a:off x="3446392" y="3545774"/>
              <a:ext cx="569010" cy="4490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" name="AutoShape 12"/>
            <p:cNvCxnSpPr>
              <a:cxnSpLocks noChangeAspect="1" noChangeShapeType="1"/>
              <a:stCxn id="120" idx="2"/>
              <a:endCxn id="128" idx="6"/>
            </p:cNvCxnSpPr>
            <p:nvPr/>
          </p:nvCxnSpPr>
          <p:spPr bwMode="auto">
            <a:xfrm flipH="1" flipV="1">
              <a:off x="1959781" y="4254142"/>
              <a:ext cx="678825" cy="1308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8" name="Oval 127"/>
            <p:cNvSpPr>
              <a:spLocks noChangeAspect="1" noChangeArrowheads="1"/>
            </p:cNvSpPr>
            <p:nvPr/>
          </p:nvSpPr>
          <p:spPr bwMode="auto">
            <a:xfrm>
              <a:off x="1593068" y="4070786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  <a:endParaRPr lang="en-US" sz="1800" dirty="0"/>
            </a:p>
          </p:txBody>
        </p:sp>
        <p:cxnSp>
          <p:nvCxnSpPr>
            <p:cNvPr id="129" name="AutoShape 16"/>
            <p:cNvCxnSpPr>
              <a:cxnSpLocks noChangeAspect="1" noChangeShapeType="1"/>
              <a:stCxn id="130" idx="3"/>
              <a:endCxn id="128" idx="0"/>
            </p:cNvCxnSpPr>
            <p:nvPr/>
          </p:nvCxnSpPr>
          <p:spPr bwMode="auto">
            <a:xfrm flipH="1">
              <a:off x="1776425" y="3599478"/>
              <a:ext cx="114021" cy="471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0" name="Oval 129"/>
            <p:cNvSpPr>
              <a:spLocks noChangeAspect="1" noChangeArrowheads="1"/>
            </p:cNvSpPr>
            <p:nvPr/>
          </p:nvSpPr>
          <p:spPr bwMode="auto">
            <a:xfrm>
              <a:off x="1836742" y="3286470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  <a:endParaRPr lang="en-US" sz="1800" dirty="0"/>
            </a:p>
          </p:txBody>
        </p:sp>
        <p:cxnSp>
          <p:nvCxnSpPr>
            <p:cNvPr id="131" name="AutoShape 16"/>
            <p:cNvCxnSpPr>
              <a:cxnSpLocks noChangeAspect="1" noChangeShapeType="1"/>
              <a:stCxn id="121" idx="1"/>
              <a:endCxn id="130" idx="6"/>
            </p:cNvCxnSpPr>
            <p:nvPr/>
          </p:nvCxnSpPr>
          <p:spPr bwMode="auto">
            <a:xfrm flipH="1">
              <a:off x="2203455" y="3286470"/>
              <a:ext cx="983632" cy="1833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2" name="Oval 131"/>
            <p:cNvSpPr>
              <a:spLocks noChangeAspect="1" noChangeArrowheads="1"/>
            </p:cNvSpPr>
            <p:nvPr/>
          </p:nvSpPr>
          <p:spPr bwMode="auto">
            <a:xfrm>
              <a:off x="465054" y="3558372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D</a:t>
              </a:r>
              <a:endParaRPr lang="en-US" sz="1800" dirty="0"/>
            </a:p>
          </p:txBody>
        </p:sp>
        <p:cxnSp>
          <p:nvCxnSpPr>
            <p:cNvPr id="133" name="AutoShape 16"/>
            <p:cNvCxnSpPr>
              <a:cxnSpLocks noChangeAspect="1" noChangeShapeType="1"/>
              <a:stCxn id="130" idx="2"/>
              <a:endCxn id="132" idx="6"/>
            </p:cNvCxnSpPr>
            <p:nvPr/>
          </p:nvCxnSpPr>
          <p:spPr bwMode="auto">
            <a:xfrm flipH="1">
              <a:off x="831767" y="3469826"/>
              <a:ext cx="1004975" cy="2719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36" name="Group 135"/>
          <p:cNvGrpSpPr/>
          <p:nvPr/>
        </p:nvGrpSpPr>
        <p:grpSpPr>
          <a:xfrm>
            <a:off x="4917504" y="4703029"/>
            <a:ext cx="3863357" cy="1746772"/>
            <a:chOff x="465054" y="3232766"/>
            <a:chExt cx="3863357" cy="1746772"/>
          </a:xfrm>
        </p:grpSpPr>
        <p:sp>
          <p:nvSpPr>
            <p:cNvPr id="137" name="Oval 136"/>
            <p:cNvSpPr>
              <a:spLocks noChangeAspect="1" noChangeArrowheads="1"/>
            </p:cNvSpPr>
            <p:nvPr/>
          </p:nvSpPr>
          <p:spPr bwMode="auto">
            <a:xfrm>
              <a:off x="3961698" y="3941134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</a:t>
              </a:r>
              <a:endParaRPr lang="en-US" sz="1800" dirty="0"/>
            </a:p>
          </p:txBody>
        </p:sp>
        <p:sp>
          <p:nvSpPr>
            <p:cNvPr id="138" name="Oval 137"/>
            <p:cNvSpPr>
              <a:spLocks noChangeAspect="1" noChangeArrowheads="1"/>
            </p:cNvSpPr>
            <p:nvPr/>
          </p:nvSpPr>
          <p:spPr bwMode="auto">
            <a:xfrm>
              <a:off x="2638606" y="4201663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9" name="Oval 138"/>
            <p:cNvSpPr>
              <a:spLocks noChangeAspect="1" noChangeArrowheads="1"/>
            </p:cNvSpPr>
            <p:nvPr/>
          </p:nvSpPr>
          <p:spPr bwMode="auto">
            <a:xfrm>
              <a:off x="3133383" y="3232766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0" name="Oval 139"/>
            <p:cNvSpPr>
              <a:spLocks noChangeAspect="1" noChangeArrowheads="1"/>
            </p:cNvSpPr>
            <p:nvPr/>
          </p:nvSpPr>
          <p:spPr bwMode="auto">
            <a:xfrm>
              <a:off x="3394352" y="4612826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cxnSp>
          <p:nvCxnSpPr>
            <p:cNvPr id="141" name="AutoShape 8"/>
            <p:cNvCxnSpPr>
              <a:cxnSpLocks noChangeAspect="1" noChangeShapeType="1"/>
              <a:stCxn id="139" idx="3"/>
              <a:endCxn id="138" idx="7"/>
            </p:cNvCxnSpPr>
            <p:nvPr/>
          </p:nvCxnSpPr>
          <p:spPr bwMode="auto">
            <a:xfrm flipH="1">
              <a:off x="2951615" y="3545774"/>
              <a:ext cx="235472" cy="709593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2" name="AutoShape 9"/>
            <p:cNvCxnSpPr>
              <a:cxnSpLocks noChangeAspect="1" noChangeShapeType="1"/>
              <a:stCxn id="140" idx="1"/>
              <a:endCxn id="138" idx="5"/>
            </p:cNvCxnSpPr>
            <p:nvPr/>
          </p:nvCxnSpPr>
          <p:spPr bwMode="auto">
            <a:xfrm flipH="1" flipV="1">
              <a:off x="2951615" y="4514671"/>
              <a:ext cx="496441" cy="151859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" name="AutoShape 10"/>
            <p:cNvCxnSpPr>
              <a:cxnSpLocks noChangeAspect="1" noChangeShapeType="1"/>
              <a:stCxn id="140" idx="7"/>
              <a:endCxn id="137" idx="3"/>
            </p:cNvCxnSpPr>
            <p:nvPr/>
          </p:nvCxnSpPr>
          <p:spPr bwMode="auto">
            <a:xfrm flipV="1">
              <a:off x="3707361" y="4254142"/>
              <a:ext cx="308041" cy="4123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4" name="AutoShape 11"/>
            <p:cNvCxnSpPr>
              <a:cxnSpLocks noChangeAspect="1" noChangeShapeType="1"/>
              <a:stCxn id="139" idx="5"/>
              <a:endCxn id="137" idx="1"/>
            </p:cNvCxnSpPr>
            <p:nvPr/>
          </p:nvCxnSpPr>
          <p:spPr bwMode="auto">
            <a:xfrm>
              <a:off x="3446392" y="3545774"/>
              <a:ext cx="569010" cy="4490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5" name="AutoShape 12"/>
            <p:cNvCxnSpPr>
              <a:cxnSpLocks noChangeAspect="1" noChangeShapeType="1"/>
              <a:stCxn id="138" idx="2"/>
              <a:endCxn id="146" idx="6"/>
            </p:cNvCxnSpPr>
            <p:nvPr/>
          </p:nvCxnSpPr>
          <p:spPr bwMode="auto">
            <a:xfrm flipH="1" flipV="1">
              <a:off x="1959781" y="4254142"/>
              <a:ext cx="678825" cy="1308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6" name="Oval 145"/>
            <p:cNvSpPr>
              <a:spLocks noChangeAspect="1" noChangeArrowheads="1"/>
            </p:cNvSpPr>
            <p:nvPr/>
          </p:nvSpPr>
          <p:spPr bwMode="auto">
            <a:xfrm>
              <a:off x="1593068" y="4070786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  <a:endParaRPr lang="en-US" sz="1800" dirty="0"/>
            </a:p>
          </p:txBody>
        </p:sp>
        <p:cxnSp>
          <p:nvCxnSpPr>
            <p:cNvPr id="147" name="AutoShape 16"/>
            <p:cNvCxnSpPr>
              <a:cxnSpLocks noChangeAspect="1" noChangeShapeType="1"/>
              <a:stCxn id="148" idx="3"/>
              <a:endCxn id="146" idx="0"/>
            </p:cNvCxnSpPr>
            <p:nvPr/>
          </p:nvCxnSpPr>
          <p:spPr bwMode="auto">
            <a:xfrm flipH="1">
              <a:off x="1776425" y="3599478"/>
              <a:ext cx="114021" cy="471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8" name="Oval 147"/>
            <p:cNvSpPr>
              <a:spLocks noChangeAspect="1" noChangeArrowheads="1"/>
            </p:cNvSpPr>
            <p:nvPr/>
          </p:nvSpPr>
          <p:spPr bwMode="auto">
            <a:xfrm>
              <a:off x="1836742" y="3286470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  <a:endParaRPr lang="en-US" sz="1800" dirty="0"/>
            </a:p>
          </p:txBody>
        </p:sp>
        <p:cxnSp>
          <p:nvCxnSpPr>
            <p:cNvPr id="149" name="AutoShape 16"/>
            <p:cNvCxnSpPr>
              <a:cxnSpLocks noChangeAspect="1" noChangeShapeType="1"/>
              <a:stCxn id="139" idx="1"/>
              <a:endCxn id="148" idx="6"/>
            </p:cNvCxnSpPr>
            <p:nvPr/>
          </p:nvCxnSpPr>
          <p:spPr bwMode="auto">
            <a:xfrm flipH="1">
              <a:off x="2203455" y="3286470"/>
              <a:ext cx="983632" cy="1833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0" name="Oval 149"/>
            <p:cNvSpPr>
              <a:spLocks noChangeAspect="1" noChangeArrowheads="1"/>
            </p:cNvSpPr>
            <p:nvPr/>
          </p:nvSpPr>
          <p:spPr bwMode="auto">
            <a:xfrm>
              <a:off x="465054" y="3558372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D</a:t>
              </a:r>
              <a:endParaRPr lang="en-US" sz="1800" dirty="0"/>
            </a:p>
          </p:txBody>
        </p:sp>
        <p:cxnSp>
          <p:nvCxnSpPr>
            <p:cNvPr id="151" name="AutoShape 16"/>
            <p:cNvCxnSpPr>
              <a:cxnSpLocks noChangeAspect="1" noChangeShapeType="1"/>
              <a:stCxn id="148" idx="2"/>
              <a:endCxn id="150" idx="6"/>
            </p:cNvCxnSpPr>
            <p:nvPr/>
          </p:nvCxnSpPr>
          <p:spPr bwMode="auto">
            <a:xfrm flipH="1">
              <a:off x="831767" y="3469826"/>
              <a:ext cx="1004975" cy="2719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3" name="TextBox 152"/>
          <p:cNvSpPr txBox="1"/>
          <p:nvPr/>
        </p:nvSpPr>
        <p:spPr>
          <a:xfrm>
            <a:off x="6355875" y="3423112"/>
            <a:ext cx="9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Visited:</a:t>
            </a:r>
            <a:endParaRPr lang="en-US" b="1" i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7167421" y="34161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17375" y="3413303"/>
            <a:ext cx="35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909662" y="341048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F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5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  <p:bldP spid="1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451606" y="244475"/>
            <a:ext cx="2228968" cy="708025"/>
          </a:xfrm>
        </p:spPr>
        <p:txBody>
          <a:bodyPr>
            <a:noAutofit/>
          </a:bodyPr>
          <a:lstStyle/>
          <a:p>
            <a:r>
              <a:rPr lang="en-US" sz="1800" dirty="0" smtClean="0"/>
              <a:t>DFS Example</a:t>
            </a:r>
            <a:endParaRPr lang="en-US" sz="1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6521479" y="1050250"/>
            <a:ext cx="2286790" cy="1411955"/>
            <a:chOff x="746125" y="1644650"/>
            <a:chExt cx="3127242" cy="2020820"/>
          </a:xfrm>
        </p:grpSpPr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>
              <a:off x="2032646" y="2925763"/>
              <a:ext cx="1546297" cy="3126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rgbClr val="008000"/>
                  </a:solidFill>
                  <a:latin typeface="+mn-lt"/>
                </a:rPr>
                <a:t>discovery edge</a:t>
              </a:r>
            </a:p>
          </p:txBody>
        </p:sp>
        <p:sp>
          <p:nvSpPr>
            <p:cNvPr id="75" name="Text Box 60"/>
            <p:cNvSpPr txBox="1">
              <a:spLocks noChangeArrowheads="1"/>
            </p:cNvSpPr>
            <p:nvPr/>
          </p:nvSpPr>
          <p:spPr bwMode="auto">
            <a:xfrm>
              <a:off x="2032646" y="3352800"/>
              <a:ext cx="1119485" cy="3126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chemeClr val="accent2"/>
                  </a:solidFill>
                  <a:latin typeface="+mn-lt"/>
                </a:rPr>
                <a:t>back edge</a:t>
              </a:r>
            </a:p>
          </p:txBody>
        </p:sp>
        <p:sp>
          <p:nvSpPr>
            <p:cNvPr id="76" name="Oval 61"/>
            <p:cNvSpPr>
              <a:spLocks noChangeAspect="1" noChangeArrowheads="1"/>
            </p:cNvSpPr>
            <p:nvPr/>
          </p:nvSpPr>
          <p:spPr bwMode="auto">
            <a:xfrm>
              <a:off x="1001713" y="2117725"/>
              <a:ext cx="366712" cy="36671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77" name="Text Box 62"/>
            <p:cNvSpPr txBox="1">
              <a:spLocks noChangeArrowheads="1"/>
            </p:cNvSpPr>
            <p:nvPr/>
          </p:nvSpPr>
          <p:spPr bwMode="auto">
            <a:xfrm>
              <a:off x="2032646" y="2071688"/>
              <a:ext cx="1420214" cy="31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rgbClr val="008000"/>
                  </a:solidFill>
                  <a:latin typeface="+mn-lt"/>
                </a:rPr>
                <a:t>visited vertex</a:t>
              </a:r>
            </a:p>
          </p:txBody>
        </p:sp>
        <p:sp>
          <p:nvSpPr>
            <p:cNvPr id="78" name="Oval 63"/>
            <p:cNvSpPr>
              <a:spLocks noChangeAspect="1" noChangeArrowheads="1"/>
            </p:cNvSpPr>
            <p:nvPr/>
          </p:nvSpPr>
          <p:spPr bwMode="auto">
            <a:xfrm>
              <a:off x="1001713" y="1689100"/>
              <a:ext cx="366712" cy="366713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79" name="Text Box 64"/>
            <p:cNvSpPr txBox="1">
              <a:spLocks noChangeArrowheads="1"/>
            </p:cNvSpPr>
            <p:nvPr/>
          </p:nvSpPr>
          <p:spPr bwMode="auto">
            <a:xfrm>
              <a:off x="2032646" y="1644650"/>
              <a:ext cx="1840721" cy="31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latin typeface="+mn-lt"/>
                </a:rPr>
                <a:t>unexplored vertex</a:t>
              </a:r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2032646" y="2498726"/>
              <a:ext cx="1707412" cy="31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latin typeface="+mn-lt"/>
                </a:rPr>
                <a:t>unexplored edge</a:t>
              </a:r>
            </a:p>
          </p:txBody>
        </p:sp>
        <p:grpSp>
          <p:nvGrpSpPr>
            <p:cNvPr id="81" name="Group 73"/>
            <p:cNvGrpSpPr>
              <a:grpSpLocks/>
            </p:cNvGrpSpPr>
            <p:nvPr/>
          </p:nvGrpSpPr>
          <p:grpSpPr bwMode="auto">
            <a:xfrm>
              <a:off x="746125" y="2728913"/>
              <a:ext cx="877888" cy="852487"/>
              <a:chOff x="432" y="1691"/>
              <a:chExt cx="937" cy="537"/>
            </a:xfrm>
          </p:grpSpPr>
          <p:sp>
            <p:nvSpPr>
              <p:cNvPr id="82" name="Line 57"/>
              <p:cNvSpPr>
                <a:spLocks noChangeShapeType="1"/>
              </p:cNvSpPr>
              <p:nvPr/>
            </p:nvSpPr>
            <p:spPr bwMode="auto">
              <a:xfrm>
                <a:off x="432" y="1959"/>
                <a:ext cx="93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Line 59"/>
              <p:cNvSpPr>
                <a:spLocks noChangeShapeType="1"/>
              </p:cNvSpPr>
              <p:nvPr/>
            </p:nvSpPr>
            <p:spPr bwMode="auto">
              <a:xfrm>
                <a:off x="432" y="2228"/>
                <a:ext cx="9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Line 67"/>
              <p:cNvSpPr>
                <a:spLocks noChangeShapeType="1"/>
              </p:cNvSpPr>
              <p:nvPr/>
            </p:nvSpPr>
            <p:spPr bwMode="auto">
              <a:xfrm>
                <a:off x="432" y="1691"/>
                <a:ext cx="9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401949" y="395328"/>
            <a:ext cx="3863357" cy="1746772"/>
            <a:chOff x="465054" y="3232766"/>
            <a:chExt cx="3863357" cy="1746772"/>
          </a:xfrm>
        </p:grpSpPr>
        <p:sp>
          <p:nvSpPr>
            <p:cNvPr id="137" name="Oval 136"/>
            <p:cNvSpPr>
              <a:spLocks noChangeAspect="1" noChangeArrowheads="1"/>
            </p:cNvSpPr>
            <p:nvPr/>
          </p:nvSpPr>
          <p:spPr bwMode="auto">
            <a:xfrm>
              <a:off x="3961698" y="3941134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38" name="Oval 137"/>
            <p:cNvSpPr>
              <a:spLocks noChangeAspect="1" noChangeArrowheads="1"/>
            </p:cNvSpPr>
            <p:nvPr/>
          </p:nvSpPr>
          <p:spPr bwMode="auto">
            <a:xfrm>
              <a:off x="2638606" y="4201663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9" name="Oval 138"/>
            <p:cNvSpPr>
              <a:spLocks noChangeAspect="1" noChangeArrowheads="1"/>
            </p:cNvSpPr>
            <p:nvPr/>
          </p:nvSpPr>
          <p:spPr bwMode="auto">
            <a:xfrm>
              <a:off x="3133383" y="3232766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0" name="Oval 139"/>
            <p:cNvSpPr>
              <a:spLocks noChangeAspect="1" noChangeArrowheads="1"/>
            </p:cNvSpPr>
            <p:nvPr/>
          </p:nvSpPr>
          <p:spPr bwMode="auto">
            <a:xfrm>
              <a:off x="3394352" y="4612826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cxnSp>
          <p:nvCxnSpPr>
            <p:cNvPr id="141" name="AutoShape 8"/>
            <p:cNvCxnSpPr>
              <a:cxnSpLocks noChangeAspect="1" noChangeShapeType="1"/>
              <a:stCxn id="139" idx="3"/>
              <a:endCxn id="138" idx="7"/>
            </p:cNvCxnSpPr>
            <p:nvPr/>
          </p:nvCxnSpPr>
          <p:spPr bwMode="auto">
            <a:xfrm flipH="1">
              <a:off x="2951615" y="3545774"/>
              <a:ext cx="235472" cy="709593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2" name="AutoShape 9"/>
            <p:cNvCxnSpPr>
              <a:cxnSpLocks noChangeAspect="1" noChangeShapeType="1"/>
              <a:stCxn id="140" idx="1"/>
              <a:endCxn id="138" idx="5"/>
            </p:cNvCxnSpPr>
            <p:nvPr/>
          </p:nvCxnSpPr>
          <p:spPr bwMode="auto">
            <a:xfrm flipH="1" flipV="1">
              <a:off x="2951615" y="4514671"/>
              <a:ext cx="496441" cy="151859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" name="AutoShape 10"/>
            <p:cNvCxnSpPr>
              <a:cxnSpLocks noChangeAspect="1" noChangeShapeType="1"/>
              <a:stCxn id="140" idx="7"/>
              <a:endCxn id="137" idx="3"/>
            </p:cNvCxnSpPr>
            <p:nvPr/>
          </p:nvCxnSpPr>
          <p:spPr bwMode="auto">
            <a:xfrm flipV="1">
              <a:off x="3707361" y="4254142"/>
              <a:ext cx="308041" cy="412388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4" name="AutoShape 11"/>
            <p:cNvCxnSpPr>
              <a:cxnSpLocks noChangeAspect="1" noChangeShapeType="1"/>
              <a:stCxn id="139" idx="5"/>
              <a:endCxn id="137" idx="1"/>
            </p:cNvCxnSpPr>
            <p:nvPr/>
          </p:nvCxnSpPr>
          <p:spPr bwMode="auto">
            <a:xfrm>
              <a:off x="3446392" y="3545774"/>
              <a:ext cx="569010" cy="4490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5" name="AutoShape 12"/>
            <p:cNvCxnSpPr>
              <a:cxnSpLocks noChangeAspect="1" noChangeShapeType="1"/>
              <a:stCxn id="138" idx="2"/>
              <a:endCxn id="146" idx="6"/>
            </p:cNvCxnSpPr>
            <p:nvPr/>
          </p:nvCxnSpPr>
          <p:spPr bwMode="auto">
            <a:xfrm flipH="1" flipV="1">
              <a:off x="1959781" y="4254142"/>
              <a:ext cx="678825" cy="1308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6" name="Oval 145"/>
            <p:cNvSpPr>
              <a:spLocks noChangeAspect="1" noChangeArrowheads="1"/>
            </p:cNvSpPr>
            <p:nvPr/>
          </p:nvSpPr>
          <p:spPr bwMode="auto">
            <a:xfrm>
              <a:off x="1593068" y="4070786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  <a:endParaRPr lang="en-US" sz="1800" dirty="0"/>
            </a:p>
          </p:txBody>
        </p:sp>
        <p:cxnSp>
          <p:nvCxnSpPr>
            <p:cNvPr id="147" name="AutoShape 16"/>
            <p:cNvCxnSpPr>
              <a:cxnSpLocks noChangeAspect="1" noChangeShapeType="1"/>
              <a:stCxn id="148" idx="3"/>
              <a:endCxn id="146" idx="0"/>
            </p:cNvCxnSpPr>
            <p:nvPr/>
          </p:nvCxnSpPr>
          <p:spPr bwMode="auto">
            <a:xfrm flipH="1">
              <a:off x="1776425" y="3599478"/>
              <a:ext cx="114021" cy="471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8" name="Oval 147"/>
            <p:cNvSpPr>
              <a:spLocks noChangeAspect="1" noChangeArrowheads="1"/>
            </p:cNvSpPr>
            <p:nvPr/>
          </p:nvSpPr>
          <p:spPr bwMode="auto">
            <a:xfrm>
              <a:off x="1836742" y="3286470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  <a:endParaRPr lang="en-US" sz="1800" dirty="0"/>
            </a:p>
          </p:txBody>
        </p:sp>
        <p:cxnSp>
          <p:nvCxnSpPr>
            <p:cNvPr id="149" name="AutoShape 16"/>
            <p:cNvCxnSpPr>
              <a:cxnSpLocks noChangeAspect="1" noChangeShapeType="1"/>
              <a:stCxn id="139" idx="1"/>
              <a:endCxn id="148" idx="6"/>
            </p:cNvCxnSpPr>
            <p:nvPr/>
          </p:nvCxnSpPr>
          <p:spPr bwMode="auto">
            <a:xfrm flipH="1">
              <a:off x="2203455" y="3286470"/>
              <a:ext cx="983632" cy="1833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0" name="Oval 149"/>
            <p:cNvSpPr>
              <a:spLocks noChangeAspect="1" noChangeArrowheads="1"/>
            </p:cNvSpPr>
            <p:nvPr/>
          </p:nvSpPr>
          <p:spPr bwMode="auto">
            <a:xfrm>
              <a:off x="465054" y="3558372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D</a:t>
              </a:r>
              <a:endParaRPr lang="en-US" sz="1800" dirty="0"/>
            </a:p>
          </p:txBody>
        </p:sp>
        <p:cxnSp>
          <p:nvCxnSpPr>
            <p:cNvPr id="151" name="AutoShape 16"/>
            <p:cNvCxnSpPr>
              <a:cxnSpLocks noChangeAspect="1" noChangeShapeType="1"/>
              <a:stCxn id="148" idx="2"/>
              <a:endCxn id="150" idx="6"/>
            </p:cNvCxnSpPr>
            <p:nvPr/>
          </p:nvCxnSpPr>
          <p:spPr bwMode="auto">
            <a:xfrm flipH="1">
              <a:off x="831767" y="3469826"/>
              <a:ext cx="1004975" cy="2719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3" name="TextBox 152"/>
          <p:cNvSpPr txBox="1"/>
          <p:nvPr/>
        </p:nvSpPr>
        <p:spPr>
          <a:xfrm>
            <a:off x="5114107" y="3945219"/>
            <a:ext cx="9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Visited:</a:t>
            </a:r>
            <a:endParaRPr lang="en-US" b="1" i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5925653" y="39382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275607" y="3935410"/>
            <a:ext cx="35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53783" y="393258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F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89626" y="3929768"/>
            <a:ext cx="36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03404" y="2541963"/>
            <a:ext cx="3863357" cy="1746772"/>
            <a:chOff x="465054" y="3232766"/>
            <a:chExt cx="3863357" cy="1746772"/>
          </a:xfrm>
        </p:grpSpPr>
        <p:sp>
          <p:nvSpPr>
            <p:cNvPr id="101" name="Oval 100"/>
            <p:cNvSpPr>
              <a:spLocks noChangeAspect="1" noChangeArrowheads="1"/>
            </p:cNvSpPr>
            <p:nvPr/>
          </p:nvSpPr>
          <p:spPr bwMode="auto">
            <a:xfrm>
              <a:off x="3961698" y="3941134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2" name="Oval 101"/>
            <p:cNvSpPr>
              <a:spLocks noChangeAspect="1" noChangeArrowheads="1"/>
            </p:cNvSpPr>
            <p:nvPr/>
          </p:nvSpPr>
          <p:spPr bwMode="auto">
            <a:xfrm>
              <a:off x="2638606" y="4201663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3" name="Oval 102"/>
            <p:cNvSpPr>
              <a:spLocks noChangeAspect="1" noChangeArrowheads="1"/>
            </p:cNvSpPr>
            <p:nvPr/>
          </p:nvSpPr>
          <p:spPr bwMode="auto">
            <a:xfrm>
              <a:off x="3133383" y="3232766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04" name="Oval 103"/>
            <p:cNvSpPr>
              <a:spLocks noChangeAspect="1" noChangeArrowheads="1"/>
            </p:cNvSpPr>
            <p:nvPr/>
          </p:nvSpPr>
          <p:spPr bwMode="auto">
            <a:xfrm>
              <a:off x="3394352" y="4612826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cxnSp>
          <p:nvCxnSpPr>
            <p:cNvPr id="105" name="AutoShape 8"/>
            <p:cNvCxnSpPr>
              <a:cxnSpLocks noChangeAspect="1" noChangeShapeType="1"/>
              <a:stCxn id="103" idx="3"/>
              <a:endCxn id="102" idx="7"/>
            </p:cNvCxnSpPr>
            <p:nvPr/>
          </p:nvCxnSpPr>
          <p:spPr bwMode="auto">
            <a:xfrm flipH="1">
              <a:off x="2951615" y="3545774"/>
              <a:ext cx="235472" cy="709593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6" name="AutoShape 9"/>
            <p:cNvCxnSpPr>
              <a:cxnSpLocks noChangeAspect="1" noChangeShapeType="1"/>
              <a:stCxn id="104" idx="1"/>
              <a:endCxn id="102" idx="5"/>
            </p:cNvCxnSpPr>
            <p:nvPr/>
          </p:nvCxnSpPr>
          <p:spPr bwMode="auto">
            <a:xfrm flipH="1" flipV="1">
              <a:off x="2951615" y="4514671"/>
              <a:ext cx="496441" cy="151859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" name="AutoShape 10"/>
            <p:cNvCxnSpPr>
              <a:cxnSpLocks noChangeAspect="1" noChangeShapeType="1"/>
              <a:stCxn id="104" idx="7"/>
              <a:endCxn id="101" idx="3"/>
            </p:cNvCxnSpPr>
            <p:nvPr/>
          </p:nvCxnSpPr>
          <p:spPr bwMode="auto">
            <a:xfrm flipV="1">
              <a:off x="3707361" y="4254142"/>
              <a:ext cx="308041" cy="412388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8" name="AutoShape 11"/>
            <p:cNvCxnSpPr>
              <a:cxnSpLocks noChangeAspect="1" noChangeShapeType="1"/>
              <a:stCxn id="103" idx="5"/>
              <a:endCxn id="101" idx="1"/>
            </p:cNvCxnSpPr>
            <p:nvPr/>
          </p:nvCxnSpPr>
          <p:spPr bwMode="auto">
            <a:xfrm>
              <a:off x="3446392" y="3545774"/>
              <a:ext cx="569010" cy="449064"/>
            </a:xfrm>
            <a:prstGeom prst="straightConnector1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prstDash val="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" name="AutoShape 12"/>
            <p:cNvCxnSpPr>
              <a:cxnSpLocks noChangeAspect="1" noChangeShapeType="1"/>
              <a:stCxn id="102" idx="2"/>
              <a:endCxn id="110" idx="6"/>
            </p:cNvCxnSpPr>
            <p:nvPr/>
          </p:nvCxnSpPr>
          <p:spPr bwMode="auto">
            <a:xfrm flipH="1" flipV="1">
              <a:off x="1959781" y="4254142"/>
              <a:ext cx="678825" cy="1308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0" name="Oval 109"/>
            <p:cNvSpPr>
              <a:spLocks noChangeAspect="1" noChangeArrowheads="1"/>
            </p:cNvSpPr>
            <p:nvPr/>
          </p:nvSpPr>
          <p:spPr bwMode="auto">
            <a:xfrm>
              <a:off x="1593068" y="4070786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11" name="AutoShape 16"/>
            <p:cNvCxnSpPr>
              <a:cxnSpLocks noChangeAspect="1" noChangeShapeType="1"/>
              <a:stCxn id="112" idx="4"/>
              <a:endCxn id="110" idx="0"/>
            </p:cNvCxnSpPr>
            <p:nvPr/>
          </p:nvCxnSpPr>
          <p:spPr bwMode="auto">
            <a:xfrm flipH="1">
              <a:off x="1776425" y="3653182"/>
              <a:ext cx="243674" cy="4176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2" name="Oval 111"/>
            <p:cNvSpPr>
              <a:spLocks noChangeAspect="1" noChangeArrowheads="1"/>
            </p:cNvSpPr>
            <p:nvPr/>
          </p:nvSpPr>
          <p:spPr bwMode="auto">
            <a:xfrm>
              <a:off x="1836742" y="3286470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  <a:endParaRPr lang="en-US" sz="1800" dirty="0"/>
            </a:p>
          </p:txBody>
        </p:sp>
        <p:cxnSp>
          <p:nvCxnSpPr>
            <p:cNvPr id="113" name="AutoShape 16"/>
            <p:cNvCxnSpPr>
              <a:cxnSpLocks noChangeAspect="1" noChangeShapeType="1"/>
              <a:stCxn id="103" idx="1"/>
              <a:endCxn id="112" idx="6"/>
            </p:cNvCxnSpPr>
            <p:nvPr/>
          </p:nvCxnSpPr>
          <p:spPr bwMode="auto">
            <a:xfrm flipH="1">
              <a:off x="2203455" y="3286470"/>
              <a:ext cx="983632" cy="1833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4" name="Oval 113"/>
            <p:cNvSpPr>
              <a:spLocks noChangeAspect="1" noChangeArrowheads="1"/>
            </p:cNvSpPr>
            <p:nvPr/>
          </p:nvSpPr>
          <p:spPr bwMode="auto">
            <a:xfrm>
              <a:off x="465054" y="3558372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D</a:t>
              </a:r>
              <a:endParaRPr lang="en-US" sz="1800" dirty="0"/>
            </a:p>
          </p:txBody>
        </p:sp>
        <p:cxnSp>
          <p:nvCxnSpPr>
            <p:cNvPr id="115" name="AutoShape 16"/>
            <p:cNvCxnSpPr>
              <a:cxnSpLocks noChangeAspect="1" noChangeShapeType="1"/>
              <a:stCxn id="112" idx="2"/>
              <a:endCxn id="114" idx="6"/>
            </p:cNvCxnSpPr>
            <p:nvPr/>
          </p:nvCxnSpPr>
          <p:spPr bwMode="auto">
            <a:xfrm flipH="1">
              <a:off x="831767" y="3469826"/>
              <a:ext cx="1004975" cy="2719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7" name="TextBox 156"/>
          <p:cNvSpPr txBox="1"/>
          <p:nvPr/>
        </p:nvSpPr>
        <p:spPr>
          <a:xfrm flipH="1">
            <a:off x="7398874" y="3925445"/>
            <a:ext cx="29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403404" y="4688599"/>
            <a:ext cx="3863357" cy="1746772"/>
            <a:chOff x="465054" y="3232766"/>
            <a:chExt cx="3863357" cy="1746772"/>
          </a:xfrm>
        </p:grpSpPr>
        <p:sp>
          <p:nvSpPr>
            <p:cNvPr id="159" name="Oval 158"/>
            <p:cNvSpPr>
              <a:spLocks noChangeAspect="1" noChangeArrowheads="1"/>
            </p:cNvSpPr>
            <p:nvPr/>
          </p:nvSpPr>
          <p:spPr bwMode="auto">
            <a:xfrm>
              <a:off x="3961698" y="3941134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60" name="Oval 159"/>
            <p:cNvSpPr>
              <a:spLocks noChangeAspect="1" noChangeArrowheads="1"/>
            </p:cNvSpPr>
            <p:nvPr/>
          </p:nvSpPr>
          <p:spPr bwMode="auto">
            <a:xfrm>
              <a:off x="2638606" y="4201663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1" name="Oval 160"/>
            <p:cNvSpPr>
              <a:spLocks noChangeAspect="1" noChangeArrowheads="1"/>
            </p:cNvSpPr>
            <p:nvPr/>
          </p:nvSpPr>
          <p:spPr bwMode="auto">
            <a:xfrm>
              <a:off x="3133383" y="3232766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62" name="Oval 161"/>
            <p:cNvSpPr>
              <a:spLocks noChangeAspect="1" noChangeArrowheads="1"/>
            </p:cNvSpPr>
            <p:nvPr/>
          </p:nvSpPr>
          <p:spPr bwMode="auto">
            <a:xfrm>
              <a:off x="3394352" y="4612826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cxnSp>
          <p:nvCxnSpPr>
            <p:cNvPr id="163" name="AutoShape 8"/>
            <p:cNvCxnSpPr>
              <a:cxnSpLocks noChangeAspect="1" noChangeShapeType="1"/>
              <a:stCxn id="161" idx="3"/>
              <a:endCxn id="160" idx="7"/>
            </p:cNvCxnSpPr>
            <p:nvPr/>
          </p:nvCxnSpPr>
          <p:spPr bwMode="auto">
            <a:xfrm flipH="1">
              <a:off x="2951615" y="3545774"/>
              <a:ext cx="235472" cy="709593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" name="AutoShape 9"/>
            <p:cNvCxnSpPr>
              <a:cxnSpLocks noChangeAspect="1" noChangeShapeType="1"/>
              <a:stCxn id="162" idx="1"/>
              <a:endCxn id="160" idx="5"/>
            </p:cNvCxnSpPr>
            <p:nvPr/>
          </p:nvCxnSpPr>
          <p:spPr bwMode="auto">
            <a:xfrm flipH="1" flipV="1">
              <a:off x="2951615" y="4514671"/>
              <a:ext cx="496441" cy="151859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5" name="AutoShape 10"/>
            <p:cNvCxnSpPr>
              <a:cxnSpLocks noChangeAspect="1" noChangeShapeType="1"/>
              <a:stCxn id="162" idx="7"/>
              <a:endCxn id="159" idx="3"/>
            </p:cNvCxnSpPr>
            <p:nvPr/>
          </p:nvCxnSpPr>
          <p:spPr bwMode="auto">
            <a:xfrm flipV="1">
              <a:off x="3707361" y="4254142"/>
              <a:ext cx="308041" cy="412388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6" name="AutoShape 11"/>
            <p:cNvCxnSpPr>
              <a:cxnSpLocks noChangeAspect="1" noChangeShapeType="1"/>
              <a:stCxn id="161" idx="5"/>
              <a:endCxn id="159" idx="1"/>
            </p:cNvCxnSpPr>
            <p:nvPr/>
          </p:nvCxnSpPr>
          <p:spPr bwMode="auto">
            <a:xfrm>
              <a:off x="3446392" y="3545774"/>
              <a:ext cx="569010" cy="449064"/>
            </a:xfrm>
            <a:prstGeom prst="straightConnector1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prstDash val="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7" name="AutoShape 12"/>
            <p:cNvCxnSpPr>
              <a:cxnSpLocks noChangeAspect="1" noChangeShapeType="1"/>
              <a:stCxn id="160" idx="2"/>
              <a:endCxn id="168" idx="6"/>
            </p:cNvCxnSpPr>
            <p:nvPr/>
          </p:nvCxnSpPr>
          <p:spPr bwMode="auto">
            <a:xfrm flipH="1" flipV="1">
              <a:off x="1959781" y="4254142"/>
              <a:ext cx="678825" cy="130877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8" name="Oval 167"/>
            <p:cNvSpPr>
              <a:spLocks noChangeAspect="1" noChangeArrowheads="1"/>
            </p:cNvSpPr>
            <p:nvPr/>
          </p:nvSpPr>
          <p:spPr bwMode="auto">
            <a:xfrm>
              <a:off x="1593068" y="4070786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69" name="AutoShape 16"/>
            <p:cNvCxnSpPr>
              <a:cxnSpLocks noChangeAspect="1" noChangeShapeType="1"/>
              <a:stCxn id="170" idx="4"/>
              <a:endCxn id="168" idx="0"/>
            </p:cNvCxnSpPr>
            <p:nvPr/>
          </p:nvCxnSpPr>
          <p:spPr bwMode="auto">
            <a:xfrm flipH="1">
              <a:off x="1776425" y="3653182"/>
              <a:ext cx="243674" cy="417604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0" name="Oval 169"/>
            <p:cNvSpPr>
              <a:spLocks noChangeAspect="1" noChangeArrowheads="1"/>
            </p:cNvSpPr>
            <p:nvPr/>
          </p:nvSpPr>
          <p:spPr bwMode="auto">
            <a:xfrm>
              <a:off x="1836742" y="3286470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71" name="AutoShape 16"/>
            <p:cNvCxnSpPr>
              <a:cxnSpLocks noChangeAspect="1" noChangeShapeType="1"/>
              <a:stCxn id="161" idx="1"/>
              <a:endCxn id="170" idx="6"/>
            </p:cNvCxnSpPr>
            <p:nvPr/>
          </p:nvCxnSpPr>
          <p:spPr bwMode="auto">
            <a:xfrm flipH="1">
              <a:off x="2203455" y="3286470"/>
              <a:ext cx="983632" cy="1833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2" name="Oval 171"/>
            <p:cNvSpPr>
              <a:spLocks noChangeAspect="1" noChangeArrowheads="1"/>
            </p:cNvSpPr>
            <p:nvPr/>
          </p:nvSpPr>
          <p:spPr bwMode="auto">
            <a:xfrm>
              <a:off x="465054" y="3558372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D</a:t>
              </a:r>
              <a:endParaRPr lang="en-US" sz="1800" dirty="0"/>
            </a:p>
          </p:txBody>
        </p:sp>
        <p:cxnSp>
          <p:nvCxnSpPr>
            <p:cNvPr id="173" name="AutoShape 16"/>
            <p:cNvCxnSpPr>
              <a:cxnSpLocks noChangeAspect="1" noChangeShapeType="1"/>
              <a:stCxn id="170" idx="2"/>
              <a:endCxn id="172" idx="6"/>
            </p:cNvCxnSpPr>
            <p:nvPr/>
          </p:nvCxnSpPr>
          <p:spPr bwMode="auto">
            <a:xfrm flipH="1">
              <a:off x="831767" y="3469826"/>
              <a:ext cx="1004975" cy="2719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74" name="TextBox 173"/>
          <p:cNvSpPr txBox="1"/>
          <p:nvPr/>
        </p:nvSpPr>
        <p:spPr>
          <a:xfrm flipH="1">
            <a:off x="7757601" y="3916730"/>
            <a:ext cx="29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77" name="Oval 176"/>
          <p:cNvSpPr>
            <a:spLocks noChangeAspect="1" noChangeArrowheads="1"/>
          </p:cNvSpPr>
          <p:nvPr/>
        </p:nvSpPr>
        <p:spPr bwMode="auto">
          <a:xfrm>
            <a:off x="8372322" y="5437443"/>
            <a:ext cx="366713" cy="366712"/>
          </a:xfrm>
          <a:prstGeom prst="ellipse">
            <a:avLst/>
          </a:prstGeom>
          <a:solidFill>
            <a:srgbClr val="A0BAE1"/>
          </a:solidFill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78" name="Oval 177"/>
          <p:cNvSpPr>
            <a:spLocks noChangeAspect="1" noChangeArrowheads="1"/>
          </p:cNvSpPr>
          <p:nvPr/>
        </p:nvSpPr>
        <p:spPr bwMode="auto">
          <a:xfrm>
            <a:off x="7049230" y="5697972"/>
            <a:ext cx="366713" cy="366712"/>
          </a:xfrm>
          <a:prstGeom prst="ellipse">
            <a:avLst/>
          </a:prstGeom>
          <a:solidFill>
            <a:srgbClr val="A0BAE1"/>
          </a:solidFill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9" name="Oval 178"/>
          <p:cNvSpPr>
            <a:spLocks noChangeAspect="1" noChangeArrowheads="1"/>
          </p:cNvSpPr>
          <p:nvPr/>
        </p:nvSpPr>
        <p:spPr bwMode="auto">
          <a:xfrm>
            <a:off x="7544007" y="4729075"/>
            <a:ext cx="366713" cy="366712"/>
          </a:xfrm>
          <a:prstGeom prst="ellipse">
            <a:avLst/>
          </a:prstGeom>
          <a:solidFill>
            <a:srgbClr val="A0BAE1"/>
          </a:solidFill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0" name="Oval 179"/>
          <p:cNvSpPr>
            <a:spLocks noChangeAspect="1" noChangeArrowheads="1"/>
          </p:cNvSpPr>
          <p:nvPr/>
        </p:nvSpPr>
        <p:spPr bwMode="auto">
          <a:xfrm>
            <a:off x="7804976" y="6109135"/>
            <a:ext cx="366713" cy="366712"/>
          </a:xfrm>
          <a:prstGeom prst="ellipse">
            <a:avLst/>
          </a:prstGeom>
          <a:solidFill>
            <a:srgbClr val="A0BAE1"/>
          </a:solidFill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81" name="AutoShape 8"/>
          <p:cNvCxnSpPr>
            <a:cxnSpLocks noChangeAspect="1" noChangeShapeType="1"/>
            <a:stCxn id="179" idx="3"/>
            <a:endCxn id="178" idx="7"/>
          </p:cNvCxnSpPr>
          <p:nvPr/>
        </p:nvCxnSpPr>
        <p:spPr bwMode="auto">
          <a:xfrm flipH="1">
            <a:off x="7362239" y="5042083"/>
            <a:ext cx="235472" cy="709593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2" name="AutoShape 9"/>
          <p:cNvCxnSpPr>
            <a:cxnSpLocks noChangeAspect="1" noChangeShapeType="1"/>
            <a:stCxn id="180" idx="1"/>
            <a:endCxn id="178" idx="5"/>
          </p:cNvCxnSpPr>
          <p:nvPr/>
        </p:nvCxnSpPr>
        <p:spPr bwMode="auto">
          <a:xfrm flipH="1" flipV="1">
            <a:off x="7362239" y="6010980"/>
            <a:ext cx="496441" cy="151859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 type="arrow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3" name="AutoShape 10"/>
          <p:cNvCxnSpPr>
            <a:cxnSpLocks noChangeAspect="1" noChangeShapeType="1"/>
            <a:stCxn id="180" idx="7"/>
            <a:endCxn id="177" idx="3"/>
          </p:cNvCxnSpPr>
          <p:nvPr/>
        </p:nvCxnSpPr>
        <p:spPr bwMode="auto">
          <a:xfrm flipV="1">
            <a:off x="8117985" y="5750451"/>
            <a:ext cx="308041" cy="412388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" name="AutoShape 11"/>
          <p:cNvCxnSpPr>
            <a:cxnSpLocks noChangeAspect="1" noChangeShapeType="1"/>
            <a:stCxn id="179" idx="5"/>
            <a:endCxn id="177" idx="1"/>
          </p:cNvCxnSpPr>
          <p:nvPr/>
        </p:nvCxnSpPr>
        <p:spPr bwMode="auto">
          <a:xfrm>
            <a:off x="7857016" y="5042083"/>
            <a:ext cx="569010" cy="449064"/>
          </a:xfrm>
          <a:prstGeom prst="straightConnector1">
            <a:avLst/>
          </a:prstGeom>
          <a:noFill/>
          <a:ln w="19050">
            <a:solidFill>
              <a:srgbClr val="77420D"/>
            </a:solidFill>
            <a:prstDash val="dash"/>
            <a:round/>
            <a:headEnd type="arrow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12"/>
          <p:cNvCxnSpPr>
            <a:cxnSpLocks noChangeAspect="1" noChangeShapeType="1"/>
            <a:stCxn id="178" idx="2"/>
            <a:endCxn id="186" idx="6"/>
          </p:cNvCxnSpPr>
          <p:nvPr/>
        </p:nvCxnSpPr>
        <p:spPr bwMode="auto">
          <a:xfrm flipH="1" flipV="1">
            <a:off x="6370405" y="5750451"/>
            <a:ext cx="678825" cy="130877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6" name="Oval 185"/>
          <p:cNvSpPr>
            <a:spLocks noChangeAspect="1" noChangeArrowheads="1"/>
          </p:cNvSpPr>
          <p:nvPr/>
        </p:nvSpPr>
        <p:spPr bwMode="auto">
          <a:xfrm>
            <a:off x="6003692" y="5567095"/>
            <a:ext cx="366713" cy="366712"/>
          </a:xfrm>
          <a:prstGeom prst="ellipse">
            <a:avLst/>
          </a:prstGeom>
          <a:solidFill>
            <a:srgbClr val="A0BAE1"/>
          </a:solidFill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87" name="AutoShape 16"/>
          <p:cNvCxnSpPr>
            <a:cxnSpLocks noChangeAspect="1" noChangeShapeType="1"/>
            <a:stCxn id="188" idx="4"/>
            <a:endCxn id="186" idx="0"/>
          </p:cNvCxnSpPr>
          <p:nvPr/>
        </p:nvCxnSpPr>
        <p:spPr bwMode="auto">
          <a:xfrm flipH="1">
            <a:off x="6187049" y="5149491"/>
            <a:ext cx="243674" cy="417604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 type="arrow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8" name="Oval 187"/>
          <p:cNvSpPr>
            <a:spLocks noChangeAspect="1" noChangeArrowheads="1"/>
          </p:cNvSpPr>
          <p:nvPr/>
        </p:nvSpPr>
        <p:spPr bwMode="auto">
          <a:xfrm>
            <a:off x="6247366" y="4782779"/>
            <a:ext cx="366713" cy="366712"/>
          </a:xfrm>
          <a:prstGeom prst="ellipse">
            <a:avLst/>
          </a:prstGeom>
          <a:solidFill>
            <a:srgbClr val="A0BAE1"/>
          </a:solidFill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9" name="AutoShape 16"/>
          <p:cNvCxnSpPr>
            <a:cxnSpLocks noChangeAspect="1" noChangeShapeType="1"/>
            <a:stCxn id="179" idx="2"/>
            <a:endCxn id="188" idx="6"/>
          </p:cNvCxnSpPr>
          <p:nvPr/>
        </p:nvCxnSpPr>
        <p:spPr bwMode="auto">
          <a:xfrm flipH="1">
            <a:off x="6614079" y="4912431"/>
            <a:ext cx="929928" cy="53704"/>
          </a:xfrm>
          <a:prstGeom prst="straightConnector1">
            <a:avLst/>
          </a:prstGeom>
          <a:noFill/>
          <a:ln w="19050">
            <a:solidFill>
              <a:srgbClr val="77420D"/>
            </a:solidFill>
            <a:prstDash val="dash"/>
            <a:round/>
            <a:headEnd type="arrow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0" name="Oval 189"/>
          <p:cNvSpPr>
            <a:spLocks noChangeAspect="1" noChangeArrowheads="1"/>
          </p:cNvSpPr>
          <p:nvPr/>
        </p:nvSpPr>
        <p:spPr bwMode="auto">
          <a:xfrm>
            <a:off x="4875678" y="5054681"/>
            <a:ext cx="366713" cy="36671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91" name="AutoShape 16"/>
          <p:cNvCxnSpPr>
            <a:cxnSpLocks noChangeAspect="1" noChangeShapeType="1"/>
            <a:stCxn id="188" idx="2"/>
            <a:endCxn id="190" idx="6"/>
          </p:cNvCxnSpPr>
          <p:nvPr/>
        </p:nvCxnSpPr>
        <p:spPr bwMode="auto">
          <a:xfrm flipH="1">
            <a:off x="5242391" y="4966135"/>
            <a:ext cx="1004975" cy="27190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16"/>
          <p:cNvCxnSpPr>
            <a:cxnSpLocks noChangeAspect="1" noChangeShapeType="1"/>
            <a:endCxn id="198" idx="6"/>
          </p:cNvCxnSpPr>
          <p:nvPr/>
        </p:nvCxnSpPr>
        <p:spPr bwMode="auto">
          <a:xfrm flipH="1">
            <a:off x="5241019" y="4944842"/>
            <a:ext cx="978126" cy="295047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3" name="TextBox 192"/>
          <p:cNvSpPr txBox="1"/>
          <p:nvPr/>
        </p:nvSpPr>
        <p:spPr>
          <a:xfrm flipH="1">
            <a:off x="8093444" y="3913909"/>
            <a:ext cx="29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5" name="AutoShape 16"/>
          <p:cNvCxnSpPr>
            <a:cxnSpLocks noChangeAspect="1" noChangeShapeType="1"/>
          </p:cNvCxnSpPr>
          <p:nvPr/>
        </p:nvCxnSpPr>
        <p:spPr bwMode="auto">
          <a:xfrm flipH="1">
            <a:off x="6614079" y="4912431"/>
            <a:ext cx="929928" cy="537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1531418" y="3377088"/>
            <a:ext cx="1045538" cy="366712"/>
            <a:chOff x="1460628" y="3829372"/>
            <a:chExt cx="1045538" cy="366712"/>
          </a:xfrm>
        </p:grpSpPr>
        <p:cxnSp>
          <p:nvCxnSpPr>
            <p:cNvPr id="196" name="AutoShape 12"/>
            <p:cNvCxnSpPr>
              <a:cxnSpLocks noChangeAspect="1" noChangeShapeType="1"/>
              <a:endCxn id="197" idx="6"/>
            </p:cNvCxnSpPr>
            <p:nvPr/>
          </p:nvCxnSpPr>
          <p:spPr bwMode="auto">
            <a:xfrm flipH="1" flipV="1">
              <a:off x="1827341" y="4012728"/>
              <a:ext cx="678825" cy="130877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7" name="Oval 196"/>
            <p:cNvSpPr>
              <a:spLocks noChangeAspect="1" noChangeArrowheads="1"/>
            </p:cNvSpPr>
            <p:nvPr/>
          </p:nvSpPr>
          <p:spPr bwMode="auto">
            <a:xfrm>
              <a:off x="1460628" y="3829372"/>
              <a:ext cx="366713" cy="366712"/>
            </a:xfrm>
            <a:prstGeom prst="ellipse">
              <a:avLst/>
            </a:prstGeom>
            <a:solidFill>
              <a:srgbClr val="A0BAE1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</p:grpSp>
      <p:sp>
        <p:nvSpPr>
          <p:cNvPr id="198" name="Oval 197"/>
          <p:cNvSpPr>
            <a:spLocks noChangeAspect="1" noChangeArrowheads="1"/>
          </p:cNvSpPr>
          <p:nvPr/>
        </p:nvSpPr>
        <p:spPr bwMode="auto">
          <a:xfrm>
            <a:off x="4874306" y="5056533"/>
            <a:ext cx="366713" cy="366712"/>
          </a:xfrm>
          <a:prstGeom prst="ellipse">
            <a:avLst/>
          </a:prstGeom>
          <a:solidFill>
            <a:srgbClr val="A0BAE1"/>
          </a:solidFill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570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57" grpId="0"/>
      <p:bldP spid="174" grpId="0"/>
      <p:bldP spid="177" grpId="0" animBg="1"/>
      <p:bldP spid="178" grpId="0" animBg="1"/>
      <p:bldP spid="179" grpId="0" animBg="1"/>
      <p:bldP spid="180" grpId="0" animBg="1"/>
      <p:bldP spid="186" grpId="0" animBg="1"/>
      <p:bldP spid="188" grpId="0" animBg="1"/>
      <p:bldP spid="190" grpId="0" animBg="1"/>
      <p:bldP spid="190" grpId="1" animBg="1"/>
      <p:bldP spid="193" grpId="0"/>
      <p:bldP spid="198" grpId="0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43074</TotalTime>
  <Words>516</Words>
  <Application>Microsoft Office PowerPoint</Application>
  <PresentationFormat>On-screen Show (4:3)</PresentationFormat>
  <Paragraphs>193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MS PGothic</vt:lpstr>
      <vt:lpstr>Arial</vt:lpstr>
      <vt:lpstr>Brush Script MT</vt:lpstr>
      <vt:lpstr>Calibri</vt:lpstr>
      <vt:lpstr>Calisto MT</vt:lpstr>
      <vt:lpstr>Courier New</vt:lpstr>
      <vt:lpstr>Symbol</vt:lpstr>
      <vt:lpstr>Tahoma</vt:lpstr>
      <vt:lpstr>Wingdings</vt:lpstr>
      <vt:lpstr>Capital</vt:lpstr>
      <vt:lpstr>CPSC 131</vt:lpstr>
      <vt:lpstr>Graph Traversals</vt:lpstr>
      <vt:lpstr>Depth-First Search (DFS)</vt:lpstr>
      <vt:lpstr>Depth-First Search</vt:lpstr>
      <vt:lpstr>DFS Traversal Terminologies &amp; Sketches</vt:lpstr>
      <vt:lpstr>DFS Algorithm Pseudo Code</vt:lpstr>
      <vt:lpstr>Lexicograhic order</vt:lpstr>
      <vt:lpstr>DFS Example</vt:lpstr>
      <vt:lpstr>DFS Example</vt:lpstr>
      <vt:lpstr>Analysis of DFS</vt:lpstr>
      <vt:lpstr>DFS Stack-based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Analysis and Design Iterative and Agile Process</dc:title>
  <dc:creator>Gina Ackerman</dc:creator>
  <cp:lastModifiedBy>Panangadan, Anand</cp:lastModifiedBy>
  <cp:revision>923</cp:revision>
  <dcterms:created xsi:type="dcterms:W3CDTF">2015-01-12T05:55:10Z</dcterms:created>
  <dcterms:modified xsi:type="dcterms:W3CDTF">2018-12-08T00:24:47Z</dcterms:modified>
</cp:coreProperties>
</file>