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257" r:id="rId2"/>
    <p:sldId id="262" r:id="rId3"/>
    <p:sldId id="260" r:id="rId4"/>
    <p:sldId id="294" r:id="rId5"/>
    <p:sldId id="261" r:id="rId6"/>
    <p:sldId id="266" r:id="rId7"/>
    <p:sldId id="290" r:id="rId8"/>
    <p:sldId id="291" r:id="rId9"/>
    <p:sldId id="292" r:id="rId10"/>
    <p:sldId id="263" r:id="rId11"/>
    <p:sldId id="264" r:id="rId12"/>
    <p:sldId id="265" r:id="rId13"/>
    <p:sldId id="272" r:id="rId14"/>
    <p:sldId id="283" r:id="rId15"/>
    <p:sldId id="293" r:id="rId16"/>
    <p:sldId id="278" r:id="rId17"/>
    <p:sldId id="268" r:id="rId18"/>
    <p:sldId id="277" r:id="rId19"/>
    <p:sldId id="275" r:id="rId20"/>
    <p:sldId id="286" r:id="rId21"/>
    <p:sldId id="280" r:id="rId22"/>
    <p:sldId id="281" r:id="rId23"/>
    <p:sldId id="282" r:id="rId24"/>
    <p:sldId id="288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1" autoAdjust="0"/>
    <p:restoredTop sz="93607" autoAdjust="0"/>
  </p:normalViewPr>
  <p:slideViewPr>
    <p:cSldViewPr snapToGrid="0" snapToObjects="1">
      <p:cViewPr varScale="1">
        <p:scale>
          <a:sx n="126" d="100"/>
          <a:sy n="126" d="100"/>
        </p:scale>
        <p:origin x="126" y="9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2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74811-3373-3945-85B4-BC44F0E3DD15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39CB2-F4DC-2345-8818-4B1ED7EE32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291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D12B0-017C-EE42-A261-E4B742435CF7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52CBF-E50E-8245-BB4C-D07D404C5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 userDrawn="1"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9A0A12AC-3A3E-9042-8D73-D5A2F5D75827}" type="datetime1">
              <a:rPr lang="en-US" smtClean="0"/>
              <a:t>4/16/2019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csuf-logo-header.png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68961" y="463885"/>
            <a:ext cx="2686050" cy="647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56032" y="237744"/>
              <a:ext cx="8622792" cy="6364224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CAA6-B49D-9F4B-8A9F-13E8EB73F8AD}" type="datetime1">
              <a:rPr lang="en-US" smtClean="0"/>
              <a:t>4/16/2019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634899" y="783579"/>
            <a:ext cx="3965933" cy="5458028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536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38282"/>
            <a:ext cx="3580861" cy="1285718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rgbClr val="000000"/>
                </a:solidFill>
              </a:defRPr>
            </a:lvl1pPr>
            <a:lvl2pPr>
              <a:defRPr sz="2200" baseline="0">
                <a:solidFill>
                  <a:srgbClr val="000000"/>
                </a:solidFill>
              </a:defRPr>
            </a:lvl2pPr>
            <a:lvl3pPr>
              <a:defRPr sz="2000" baseline="0">
                <a:solidFill>
                  <a:srgbClr val="000000"/>
                </a:solidFill>
              </a:defRPr>
            </a:lvl3pPr>
            <a:lvl4pPr>
              <a:defRPr sz="1800" baseline="0">
                <a:solidFill>
                  <a:srgbClr val="000000"/>
                </a:solidFill>
              </a:defRPr>
            </a:lvl4pPr>
            <a:lvl5pPr>
              <a:defRPr sz="1800" baseline="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1636890"/>
            <a:ext cx="3580861" cy="47194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DE68-BCE4-2241-B771-7000EB22A389}" type="datetime1">
              <a:rPr lang="en-US" smtClean="0"/>
              <a:t>4/16/2019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90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5" y="1694329"/>
            <a:ext cx="327977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8" y="609600"/>
            <a:ext cx="4550505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5" y="2672323"/>
            <a:ext cx="3279774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A88D-736A-5E4A-9C11-B593391A437A}" type="datetime1">
              <a:rPr lang="en-US" smtClean="0"/>
              <a:t>4/16/2019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258764" y="310123"/>
            <a:ext cx="3492966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56961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612775"/>
            <a:ext cx="4501443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1E83-198B-0E48-ACA8-308113110EE2}" type="datetime1">
              <a:rPr lang="en-US" smtClean="0"/>
              <a:t>4/16/2019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68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6AF4-195F-314C-8537-79C20E8E4D93}" type="datetime1">
              <a:rPr lang="en-US" smtClean="0"/>
              <a:t>4/16/2019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13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C319-BBB9-1744-A321-ED324A95911A}" type="datetime1">
              <a:rPr lang="en-US" smtClean="0"/>
              <a:t>4/16/2019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32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3A12-259E-5749-98F8-1E9EDC05F4DE}" type="datetime1">
              <a:rPr lang="en-US" smtClean="0"/>
              <a:t>4/16/2019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93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F32A3-B464-4BBC-ABCF-99DD265BD9EC}" type="datetime8">
              <a:rPr lang="en-US"/>
              <a:pPr>
                <a:defRPr/>
              </a:pPr>
              <a:t>4/16/2019 10:34 AM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5F918A-3CDE-474B-9E9D-B91CD39E40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373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6032" y="1602706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13398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450" y="1792111"/>
            <a:ext cx="8589374" cy="4579480"/>
          </a:xfrm>
        </p:spPr>
        <p:txBody>
          <a:bodyPr/>
          <a:lstStyle>
            <a:lvl1pPr marL="342900" indent="-342900">
              <a:buFont typeface="Wingdings" charset="2"/>
              <a:buChar char="q"/>
              <a:defRPr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C978-29FF-B04D-8BDD-1CFFC4798935}" type="datetime1">
              <a:rPr lang="en-US" smtClean="0"/>
              <a:t>4/16/2019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9120" y="6412838"/>
            <a:ext cx="762000" cy="271463"/>
          </a:xfrm>
        </p:spPr>
        <p:txBody>
          <a:bodyPr/>
          <a:lstStyle>
            <a:lvl1pPr>
              <a:defRPr sz="900"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5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32F2CDB1-4494-354F-8EF0-0232ACE1156C}" type="datetime1">
              <a:rPr lang="en-US" smtClean="0"/>
              <a:t>4/16/2019</a:t>
            </a:fld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827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68F-9A45-1B49-8DE3-600339642F2B}" type="datetime1">
              <a:rPr lang="en-US" smtClean="0"/>
              <a:t>4/16/2019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9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24384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6032" y="1602706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992" y="244158"/>
            <a:ext cx="8622792" cy="13398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E591-3C68-974E-9AE2-7BA455DC0861}" type="datetime1">
              <a:rPr lang="en-US" smtClean="0"/>
              <a:t>4/16/2019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4711938" y="1733562"/>
            <a:ext cx="4161010" cy="4483132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406132" y="1735554"/>
            <a:ext cx="4155425" cy="4483132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577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 userDrawn="1"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56032" y="1602706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13398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" y="1708990"/>
            <a:ext cx="3942429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" y="2590801"/>
            <a:ext cx="3942429" cy="3484562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933284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2901-F8D8-7244-B315-259DADEC5C47}" type="datetime1">
              <a:rPr lang="en-US" smtClean="0"/>
              <a:t>4/16/2019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3"/>
          </p:nvPr>
        </p:nvSpPr>
        <p:spPr>
          <a:xfrm>
            <a:off x="4945538" y="2603583"/>
            <a:ext cx="3933285" cy="3484562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031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13398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FA0F-FA5B-5249-AA12-E5D54C9B4395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36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56032" y="237744"/>
              <a:ext cx="8622792" cy="6364224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CAA6-B49D-9F4B-8A9F-13E8EB73F8AD}" type="datetime1">
              <a:rPr lang="en-US" smtClean="0"/>
              <a:t>4/16/2019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5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56032" y="237744"/>
              <a:ext cx="8622792" cy="6364224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CAA6-B49D-9F4B-8A9F-13E8EB73F8AD}" type="datetime1">
              <a:rPr lang="en-US" smtClean="0"/>
              <a:t>4/16/2019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37000" y="6316816"/>
            <a:ext cx="541824" cy="256222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43840" y="969273"/>
            <a:ext cx="8634984" cy="0"/>
          </a:xfrm>
          <a:prstGeom prst="line">
            <a:avLst/>
          </a:prstGeom>
          <a:ln w="38100" cmpd="dbl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70840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770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A9807373-51C9-ED49-8C34-D8ACA23C4DFA}" type="datetime1">
              <a:rPr lang="en-US" smtClean="0"/>
              <a:t>4/16/2019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unsuckdcmetro.blogspot.com/2013_02_01_archive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learn.zybooks.com/zybook/CSUFULLERTONCPSC131Spring2019/chapter/8/section/2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go.net/en/bs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xxonsoft.com/integrated_security_solutions/lpr/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xxonsoft.com/integrated_security_solutions/lpr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CPSC 131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6941" y="3146778"/>
            <a:ext cx="7605059" cy="2952706"/>
          </a:xfrm>
        </p:spPr>
        <p:txBody>
          <a:bodyPr>
            <a:noAutofit/>
          </a:bodyPr>
          <a:lstStyle/>
          <a:p>
            <a:r>
              <a:rPr lang="en-US" sz="4000" dirty="0"/>
              <a:t>Data Structures</a:t>
            </a:r>
          </a:p>
          <a:p>
            <a:endParaRPr lang="en-US" sz="3600" dirty="0"/>
          </a:p>
          <a:p>
            <a:r>
              <a:rPr lang="en-US" sz="3600" dirty="0"/>
              <a:t>AVL Trees</a:t>
            </a:r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73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Self-Balancing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/>
              <a:t>Always ensure that BST is balanced</a:t>
            </a:r>
          </a:p>
          <a:p>
            <a:pPr lvl="1"/>
            <a:r>
              <a:rPr lang="en-US" sz="2600" dirty="0"/>
              <a:t>IF an insert (or delete) makes the BST </a:t>
            </a:r>
            <a:r>
              <a:rPr lang="en-US" sz="2600" dirty="0">
                <a:solidFill>
                  <a:srgbClr val="0000FF"/>
                </a:solidFill>
              </a:rPr>
              <a:t>not </a:t>
            </a:r>
            <a:r>
              <a:rPr lang="en-US" sz="2600" dirty="0"/>
              <a:t>balanced, then </a:t>
            </a:r>
            <a:r>
              <a:rPr lang="en-US" sz="2600" i="1" dirty="0">
                <a:solidFill>
                  <a:srgbClr val="0000FF"/>
                </a:solidFill>
              </a:rPr>
              <a:t>rearrange the nodes</a:t>
            </a:r>
            <a:r>
              <a:rPr lang="en-US" sz="2600" i="1" dirty="0">
                <a:solidFill>
                  <a:srgbClr val="FF0000"/>
                </a:solidFill>
              </a:rPr>
              <a:t> </a:t>
            </a:r>
            <a:r>
              <a:rPr lang="en-US" sz="2600" dirty="0"/>
              <a:t>so that the tree stays balanced</a:t>
            </a:r>
          </a:p>
          <a:p>
            <a:pPr lvl="1"/>
            <a:r>
              <a:rPr lang="en-US" sz="2600" dirty="0"/>
              <a:t>Challenge: the node rearrangement should not take too long!</a:t>
            </a:r>
          </a:p>
          <a:p>
            <a:pPr lvl="2"/>
            <a:r>
              <a:rPr lang="en-US" dirty="0"/>
              <a:t>Otherwise, lose the search speed benefit</a:t>
            </a:r>
          </a:p>
          <a:p>
            <a:pPr lvl="1"/>
            <a:r>
              <a:rPr lang="en-US" sz="2600" dirty="0"/>
              <a:t>Node rearrangement still keeps the same nodes in sorted order but in a different layout</a:t>
            </a:r>
          </a:p>
          <a:p>
            <a:r>
              <a:rPr lang="en-US" sz="2800" dirty="0"/>
              <a:t>Many types of balanced trees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AVL trees</a:t>
            </a:r>
          </a:p>
          <a:p>
            <a:pPr lvl="2"/>
            <a:r>
              <a:rPr lang="en-US" dirty="0"/>
              <a:t>The first self-balancing tree</a:t>
            </a:r>
          </a:p>
          <a:p>
            <a:pPr lvl="2"/>
            <a:r>
              <a:rPr lang="en-US" dirty="0"/>
              <a:t>Invented in 1962 by Russian mathematicians </a:t>
            </a:r>
            <a:r>
              <a:rPr lang="en-US" dirty="0" err="1"/>
              <a:t>Georgy</a:t>
            </a:r>
            <a:r>
              <a:rPr lang="en-US" dirty="0"/>
              <a:t> </a:t>
            </a:r>
            <a:r>
              <a:rPr lang="en-US" b="1" dirty="0" err="1">
                <a:solidFill>
                  <a:srgbClr val="0000FF"/>
                </a:solidFill>
              </a:rPr>
              <a:t>A</a:t>
            </a:r>
            <a:r>
              <a:rPr lang="en-US" dirty="0" err="1"/>
              <a:t>delson-</a:t>
            </a:r>
            <a:r>
              <a:rPr lang="en-US" b="1" dirty="0" err="1">
                <a:solidFill>
                  <a:srgbClr val="0000FF"/>
                </a:solidFill>
              </a:rPr>
              <a:t>V</a:t>
            </a:r>
            <a:r>
              <a:rPr lang="en-US" dirty="0" err="1"/>
              <a:t>elsky</a:t>
            </a:r>
            <a:r>
              <a:rPr lang="en-US" dirty="0"/>
              <a:t> and </a:t>
            </a:r>
            <a:r>
              <a:rPr lang="en-US" dirty="0" err="1"/>
              <a:t>Evgenii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L</a:t>
            </a:r>
            <a:r>
              <a:rPr lang="en-US" dirty="0"/>
              <a:t>andis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sz="2400" dirty="0"/>
              <a:t>Red-Black trees</a:t>
            </a:r>
          </a:p>
          <a:p>
            <a:pPr lvl="1"/>
            <a:r>
              <a:rPr lang="en-US" sz="2400" dirty="0"/>
              <a:t>Splay trees</a:t>
            </a:r>
          </a:p>
          <a:p>
            <a:pPr lvl="1"/>
            <a:r>
              <a:rPr lang="en-US" sz="2400" dirty="0"/>
              <a:t>(2,4) trees</a:t>
            </a:r>
          </a:p>
          <a:p>
            <a:pPr lvl="1"/>
            <a:endParaRPr lang="en-US" sz="2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50333" y="4388556"/>
            <a:ext cx="7817556" cy="1058333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7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82618" y="6342239"/>
            <a:ext cx="485245" cy="271463"/>
          </a:xfrm>
        </p:spPr>
        <p:txBody>
          <a:bodyPr/>
          <a:lstStyle/>
          <a:p>
            <a:fld id="{72AFE102-A273-8544-BB2F-FAAE6DB0274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313269" y="1763889"/>
            <a:ext cx="3722509" cy="475103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q"/>
            </a:pPr>
            <a:r>
              <a:rPr lang="en-US" altLang="en-US" sz="2000" dirty="0"/>
              <a:t>AVL trees are height-balanced binary search trees </a:t>
            </a:r>
            <a:r>
              <a:rPr lang="en-US" sz="2000" dirty="0"/>
              <a:t>such that for every internal node v of T, the </a:t>
            </a:r>
            <a:r>
              <a:rPr lang="en-US" sz="2000" dirty="0">
                <a:solidFill>
                  <a:srgbClr val="0000FF"/>
                </a:solidFill>
              </a:rPr>
              <a:t>heights of left and right </a:t>
            </a:r>
            <a:r>
              <a:rPr lang="en-US" sz="2000" dirty="0" err="1">
                <a:solidFill>
                  <a:srgbClr val="0000FF"/>
                </a:solidFill>
              </a:rPr>
              <a:t>subtrees</a:t>
            </a:r>
            <a:r>
              <a:rPr lang="en-US" sz="2000" dirty="0">
                <a:solidFill>
                  <a:srgbClr val="0000FF"/>
                </a:solidFill>
              </a:rPr>
              <a:t> of v can differ by at most 1</a:t>
            </a:r>
            <a:endParaRPr lang="en-US" dirty="0">
              <a:solidFill>
                <a:srgbClr val="0000FF"/>
              </a:solidFill>
            </a:endParaRP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altLang="en-US" sz="1800" dirty="0">
                <a:solidFill>
                  <a:srgbClr val="000000"/>
                </a:solidFill>
              </a:rPr>
              <a:t>H = 1 + max of height(left subtree) and height(right subtree)</a:t>
            </a:r>
            <a:endParaRPr lang="en-US" altLang="en-US" sz="16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charset="2"/>
              <a:buChar char="q"/>
            </a:pPr>
            <a:r>
              <a:rPr lang="en-US" altLang="en-US" sz="2000" b="1" dirty="0">
                <a:solidFill>
                  <a:srgbClr val="FF0000"/>
                </a:solidFill>
              </a:rPr>
              <a:t>Balance factor </a:t>
            </a:r>
            <a:r>
              <a:rPr lang="en-US" altLang="en-US" sz="2000" dirty="0"/>
              <a:t>calculated at each node</a:t>
            </a:r>
          </a:p>
          <a:p>
            <a:pPr lvl="1">
              <a:lnSpc>
                <a:spcPct val="90000"/>
              </a:lnSpc>
              <a:buClrTx/>
              <a:buFont typeface="Wingdings" charset="2"/>
              <a:buChar char="§"/>
              <a:tabLst>
                <a:tab pos="1201738" algn="l"/>
              </a:tabLst>
            </a:pPr>
            <a:r>
              <a:rPr lang="en-US" altLang="en-US" sz="1800" dirty="0">
                <a:solidFill>
                  <a:srgbClr val="000000"/>
                </a:solidFill>
              </a:rPr>
              <a:t>BF =	height(left subtree) –</a:t>
            </a:r>
            <a:br>
              <a:rPr lang="en-US" altLang="en-US" sz="1800" dirty="0">
                <a:solidFill>
                  <a:srgbClr val="000000"/>
                </a:solidFill>
              </a:rPr>
            </a:br>
            <a:r>
              <a:rPr lang="en-US" altLang="en-US" sz="1800" dirty="0">
                <a:solidFill>
                  <a:srgbClr val="000000"/>
                </a:solidFill>
              </a:rPr>
              <a:t>	height(right subtree) </a:t>
            </a:r>
          </a:p>
        </p:txBody>
      </p:sp>
      <p:sp>
        <p:nvSpPr>
          <p:cNvPr id="8" name="AutoShape 3"/>
          <p:cNvSpPr>
            <a:spLocks noChangeAspect="1" noChangeArrowheads="1" noTextEdit="1"/>
          </p:cNvSpPr>
          <p:nvPr/>
        </p:nvSpPr>
        <p:spPr bwMode="auto">
          <a:xfrm>
            <a:off x="4148667" y="2534353"/>
            <a:ext cx="4648200" cy="308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7814205" y="3494791"/>
            <a:ext cx="17463" cy="19050"/>
          </a:xfrm>
          <a:custGeom>
            <a:avLst/>
            <a:gdLst>
              <a:gd name="T0" fmla="*/ 11 w 11"/>
              <a:gd name="T1" fmla="*/ 0 h 12"/>
              <a:gd name="T2" fmla="*/ 6 w 11"/>
              <a:gd name="T3" fmla="*/ 0 h 12"/>
              <a:gd name="T4" fmla="*/ 0 w 11"/>
              <a:gd name="T5" fmla="*/ 6 h 12"/>
              <a:gd name="T6" fmla="*/ 6 w 11"/>
              <a:gd name="T7" fmla="*/ 12 h 12"/>
              <a:gd name="T8" fmla="*/ 11 w 11"/>
              <a:gd name="T9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2">
                <a:moveTo>
                  <a:pt x="11" y="0"/>
                </a:moveTo>
                <a:lnTo>
                  <a:pt x="6" y="0"/>
                </a:lnTo>
                <a:lnTo>
                  <a:pt x="0" y="6"/>
                </a:lnTo>
                <a:lnTo>
                  <a:pt x="6" y="12"/>
                </a:lnTo>
                <a:lnTo>
                  <a:pt x="1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8292042" y="3896428"/>
            <a:ext cx="17463" cy="25400"/>
          </a:xfrm>
          <a:custGeom>
            <a:avLst/>
            <a:gdLst>
              <a:gd name="T0" fmla="*/ 6 w 11"/>
              <a:gd name="T1" fmla="*/ 0 h 16"/>
              <a:gd name="T2" fmla="*/ 11 w 11"/>
              <a:gd name="T3" fmla="*/ 5 h 16"/>
              <a:gd name="T4" fmla="*/ 0 w 11"/>
              <a:gd name="T5" fmla="*/ 16 h 16"/>
              <a:gd name="T6" fmla="*/ 0 w 11"/>
              <a:gd name="T7" fmla="*/ 11 h 16"/>
              <a:gd name="T8" fmla="*/ 6 w 11"/>
              <a:gd name="T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6">
                <a:moveTo>
                  <a:pt x="6" y="0"/>
                </a:moveTo>
                <a:lnTo>
                  <a:pt x="11" y="5"/>
                </a:lnTo>
                <a:lnTo>
                  <a:pt x="0" y="16"/>
                </a:lnTo>
                <a:lnTo>
                  <a:pt x="0" y="11"/>
                </a:lnTo>
                <a:lnTo>
                  <a:pt x="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7823730" y="3494791"/>
            <a:ext cx="477838" cy="419100"/>
          </a:xfrm>
          <a:custGeom>
            <a:avLst/>
            <a:gdLst>
              <a:gd name="T0" fmla="*/ 5 w 301"/>
              <a:gd name="T1" fmla="*/ 0 h 264"/>
              <a:gd name="T2" fmla="*/ 0 w 301"/>
              <a:gd name="T3" fmla="*/ 12 h 264"/>
              <a:gd name="T4" fmla="*/ 295 w 301"/>
              <a:gd name="T5" fmla="*/ 264 h 264"/>
              <a:gd name="T6" fmla="*/ 301 w 301"/>
              <a:gd name="T7" fmla="*/ 253 h 264"/>
              <a:gd name="T8" fmla="*/ 5 w 301"/>
              <a:gd name="T9" fmla="*/ 0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1" h="264">
                <a:moveTo>
                  <a:pt x="5" y="0"/>
                </a:moveTo>
                <a:lnTo>
                  <a:pt x="0" y="12"/>
                </a:lnTo>
                <a:lnTo>
                  <a:pt x="295" y="264"/>
                </a:lnTo>
                <a:lnTo>
                  <a:pt x="301" y="253"/>
                </a:lnTo>
                <a:lnTo>
                  <a:pt x="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8"/>
          <p:cNvSpPr>
            <a:spLocks noChangeArrowheads="1"/>
          </p:cNvSpPr>
          <p:nvPr/>
        </p:nvSpPr>
        <p:spPr bwMode="auto">
          <a:xfrm>
            <a:off x="8168217" y="3896428"/>
            <a:ext cx="407988" cy="4889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9"/>
          <p:cNvSpPr>
            <a:spLocks noChangeArrowheads="1"/>
          </p:cNvSpPr>
          <p:nvPr/>
        </p:nvSpPr>
        <p:spPr bwMode="auto">
          <a:xfrm>
            <a:off x="8166630" y="3894841"/>
            <a:ext cx="409575" cy="490538"/>
          </a:xfrm>
          <a:prstGeom prst="ellipse">
            <a:avLst/>
          </a:pr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8274580" y="4010728"/>
            <a:ext cx="31908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88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Freeform 21"/>
          <p:cNvSpPr>
            <a:spLocks/>
          </p:cNvSpPr>
          <p:nvPr/>
        </p:nvSpPr>
        <p:spPr bwMode="auto">
          <a:xfrm>
            <a:off x="4485217" y="3494791"/>
            <a:ext cx="26988" cy="19050"/>
          </a:xfrm>
          <a:custGeom>
            <a:avLst/>
            <a:gdLst>
              <a:gd name="T0" fmla="*/ 11 w 17"/>
              <a:gd name="T1" fmla="*/ 12 h 12"/>
              <a:gd name="T2" fmla="*/ 17 w 17"/>
              <a:gd name="T3" fmla="*/ 6 h 12"/>
              <a:gd name="T4" fmla="*/ 6 w 17"/>
              <a:gd name="T5" fmla="*/ 0 h 12"/>
              <a:gd name="T6" fmla="*/ 0 w 17"/>
              <a:gd name="T7" fmla="*/ 6 h 12"/>
              <a:gd name="T8" fmla="*/ 11 w 17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2">
                <a:moveTo>
                  <a:pt x="11" y="12"/>
                </a:moveTo>
                <a:lnTo>
                  <a:pt x="17" y="6"/>
                </a:lnTo>
                <a:lnTo>
                  <a:pt x="6" y="0"/>
                </a:lnTo>
                <a:lnTo>
                  <a:pt x="0" y="6"/>
                </a:lnTo>
                <a:lnTo>
                  <a:pt x="11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>
            <a:off x="4282017" y="4145666"/>
            <a:ext cx="17463" cy="17463"/>
          </a:xfrm>
          <a:custGeom>
            <a:avLst/>
            <a:gdLst>
              <a:gd name="T0" fmla="*/ 11 w 11"/>
              <a:gd name="T1" fmla="*/ 5 h 11"/>
              <a:gd name="T2" fmla="*/ 11 w 11"/>
              <a:gd name="T3" fmla="*/ 11 h 11"/>
              <a:gd name="T4" fmla="*/ 0 w 11"/>
              <a:gd name="T5" fmla="*/ 5 h 11"/>
              <a:gd name="T6" fmla="*/ 0 w 11"/>
              <a:gd name="T7" fmla="*/ 0 h 11"/>
              <a:gd name="T8" fmla="*/ 11 w 11"/>
              <a:gd name="T9" fmla="*/ 5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1">
                <a:moveTo>
                  <a:pt x="11" y="5"/>
                </a:moveTo>
                <a:lnTo>
                  <a:pt x="11" y="11"/>
                </a:lnTo>
                <a:lnTo>
                  <a:pt x="0" y="5"/>
                </a:lnTo>
                <a:lnTo>
                  <a:pt x="0" y="0"/>
                </a:lnTo>
                <a:lnTo>
                  <a:pt x="11" y="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4"/>
          <p:cNvSpPr>
            <a:spLocks/>
          </p:cNvSpPr>
          <p:nvPr/>
        </p:nvSpPr>
        <p:spPr bwMode="auto">
          <a:xfrm>
            <a:off x="4556655" y="3494791"/>
            <a:ext cx="17463" cy="19050"/>
          </a:xfrm>
          <a:custGeom>
            <a:avLst/>
            <a:gdLst>
              <a:gd name="T0" fmla="*/ 11 w 11"/>
              <a:gd name="T1" fmla="*/ 6 h 12"/>
              <a:gd name="T2" fmla="*/ 5 w 11"/>
              <a:gd name="T3" fmla="*/ 0 h 12"/>
              <a:gd name="T4" fmla="*/ 0 w 11"/>
              <a:gd name="T5" fmla="*/ 6 h 12"/>
              <a:gd name="T6" fmla="*/ 0 w 11"/>
              <a:gd name="T7" fmla="*/ 12 h 12"/>
              <a:gd name="T8" fmla="*/ 11 w 11"/>
              <a:gd name="T9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2">
                <a:moveTo>
                  <a:pt x="11" y="6"/>
                </a:moveTo>
                <a:lnTo>
                  <a:pt x="5" y="0"/>
                </a:lnTo>
                <a:lnTo>
                  <a:pt x="0" y="6"/>
                </a:lnTo>
                <a:lnTo>
                  <a:pt x="0" y="12"/>
                </a:lnTo>
                <a:lnTo>
                  <a:pt x="11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5"/>
          <p:cNvSpPr>
            <a:spLocks/>
          </p:cNvSpPr>
          <p:nvPr/>
        </p:nvSpPr>
        <p:spPr bwMode="auto">
          <a:xfrm>
            <a:off x="5096405" y="4145666"/>
            <a:ext cx="25400" cy="17463"/>
          </a:xfrm>
          <a:custGeom>
            <a:avLst/>
            <a:gdLst>
              <a:gd name="T0" fmla="*/ 11 w 16"/>
              <a:gd name="T1" fmla="*/ 0 h 11"/>
              <a:gd name="T2" fmla="*/ 16 w 16"/>
              <a:gd name="T3" fmla="*/ 0 h 11"/>
              <a:gd name="T4" fmla="*/ 5 w 16"/>
              <a:gd name="T5" fmla="*/ 11 h 11"/>
              <a:gd name="T6" fmla="*/ 0 w 16"/>
              <a:gd name="T7" fmla="*/ 5 h 11"/>
              <a:gd name="T8" fmla="*/ 11 w 16"/>
              <a:gd name="T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1">
                <a:moveTo>
                  <a:pt x="11" y="0"/>
                </a:moveTo>
                <a:lnTo>
                  <a:pt x="16" y="0"/>
                </a:lnTo>
                <a:lnTo>
                  <a:pt x="5" y="11"/>
                </a:lnTo>
                <a:lnTo>
                  <a:pt x="0" y="5"/>
                </a:lnTo>
                <a:lnTo>
                  <a:pt x="1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26"/>
          <p:cNvSpPr>
            <a:spLocks/>
          </p:cNvSpPr>
          <p:nvPr/>
        </p:nvSpPr>
        <p:spPr bwMode="auto">
          <a:xfrm>
            <a:off x="4556655" y="3504316"/>
            <a:ext cx="557213" cy="649288"/>
          </a:xfrm>
          <a:custGeom>
            <a:avLst/>
            <a:gdLst>
              <a:gd name="T0" fmla="*/ 11 w 351"/>
              <a:gd name="T1" fmla="*/ 0 h 409"/>
              <a:gd name="T2" fmla="*/ 0 w 351"/>
              <a:gd name="T3" fmla="*/ 6 h 409"/>
              <a:gd name="T4" fmla="*/ 340 w 351"/>
              <a:gd name="T5" fmla="*/ 409 h 409"/>
              <a:gd name="T6" fmla="*/ 351 w 351"/>
              <a:gd name="T7" fmla="*/ 404 h 409"/>
              <a:gd name="T8" fmla="*/ 11 w 351"/>
              <a:gd name="T9" fmla="*/ 0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409">
                <a:moveTo>
                  <a:pt x="11" y="0"/>
                </a:moveTo>
                <a:lnTo>
                  <a:pt x="0" y="6"/>
                </a:lnTo>
                <a:lnTo>
                  <a:pt x="340" y="409"/>
                </a:lnTo>
                <a:lnTo>
                  <a:pt x="351" y="404"/>
                </a:lnTo>
                <a:lnTo>
                  <a:pt x="1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7"/>
          <p:cNvSpPr>
            <a:spLocks/>
          </p:cNvSpPr>
          <p:nvPr/>
        </p:nvSpPr>
        <p:spPr bwMode="auto">
          <a:xfrm>
            <a:off x="5636155" y="2845503"/>
            <a:ext cx="17463" cy="17463"/>
          </a:xfrm>
          <a:custGeom>
            <a:avLst/>
            <a:gdLst>
              <a:gd name="T0" fmla="*/ 11 w 11"/>
              <a:gd name="T1" fmla="*/ 0 h 11"/>
              <a:gd name="T2" fmla="*/ 6 w 11"/>
              <a:gd name="T3" fmla="*/ 0 h 11"/>
              <a:gd name="T4" fmla="*/ 0 w 11"/>
              <a:gd name="T5" fmla="*/ 11 h 11"/>
              <a:gd name="T6" fmla="*/ 6 w 11"/>
              <a:gd name="T7" fmla="*/ 11 h 11"/>
              <a:gd name="T8" fmla="*/ 11 w 11"/>
              <a:gd name="T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1">
                <a:moveTo>
                  <a:pt x="11" y="0"/>
                </a:moveTo>
                <a:lnTo>
                  <a:pt x="6" y="0"/>
                </a:lnTo>
                <a:lnTo>
                  <a:pt x="0" y="11"/>
                </a:lnTo>
                <a:lnTo>
                  <a:pt x="6" y="11"/>
                </a:lnTo>
                <a:lnTo>
                  <a:pt x="1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8"/>
          <p:cNvSpPr>
            <a:spLocks/>
          </p:cNvSpPr>
          <p:nvPr/>
        </p:nvSpPr>
        <p:spPr bwMode="auto">
          <a:xfrm>
            <a:off x="7823730" y="3494791"/>
            <a:ext cx="17463" cy="26988"/>
          </a:xfrm>
          <a:custGeom>
            <a:avLst/>
            <a:gdLst>
              <a:gd name="T0" fmla="*/ 5 w 11"/>
              <a:gd name="T1" fmla="*/ 0 h 17"/>
              <a:gd name="T2" fmla="*/ 11 w 11"/>
              <a:gd name="T3" fmla="*/ 6 h 17"/>
              <a:gd name="T4" fmla="*/ 5 w 11"/>
              <a:gd name="T5" fmla="*/ 17 h 17"/>
              <a:gd name="T6" fmla="*/ 0 w 11"/>
              <a:gd name="T7" fmla="*/ 12 h 17"/>
              <a:gd name="T8" fmla="*/ 5 w 11"/>
              <a:gd name="T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7">
                <a:moveTo>
                  <a:pt x="5" y="0"/>
                </a:moveTo>
                <a:lnTo>
                  <a:pt x="11" y="6"/>
                </a:lnTo>
                <a:lnTo>
                  <a:pt x="5" y="17"/>
                </a:lnTo>
                <a:lnTo>
                  <a:pt x="0" y="12"/>
                </a:lnTo>
                <a:lnTo>
                  <a:pt x="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9"/>
          <p:cNvSpPr>
            <a:spLocks/>
          </p:cNvSpPr>
          <p:nvPr/>
        </p:nvSpPr>
        <p:spPr bwMode="auto">
          <a:xfrm>
            <a:off x="5645680" y="2845503"/>
            <a:ext cx="2185988" cy="668338"/>
          </a:xfrm>
          <a:custGeom>
            <a:avLst/>
            <a:gdLst>
              <a:gd name="T0" fmla="*/ 5 w 1377"/>
              <a:gd name="T1" fmla="*/ 0 h 421"/>
              <a:gd name="T2" fmla="*/ 0 w 1377"/>
              <a:gd name="T3" fmla="*/ 11 h 421"/>
              <a:gd name="T4" fmla="*/ 1372 w 1377"/>
              <a:gd name="T5" fmla="*/ 421 h 421"/>
              <a:gd name="T6" fmla="*/ 1377 w 1377"/>
              <a:gd name="T7" fmla="*/ 409 h 421"/>
              <a:gd name="T8" fmla="*/ 5 w 1377"/>
              <a:gd name="T9" fmla="*/ 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7" h="421">
                <a:moveTo>
                  <a:pt x="5" y="0"/>
                </a:moveTo>
                <a:lnTo>
                  <a:pt x="0" y="11"/>
                </a:lnTo>
                <a:lnTo>
                  <a:pt x="1372" y="421"/>
                </a:lnTo>
                <a:lnTo>
                  <a:pt x="1377" y="409"/>
                </a:lnTo>
                <a:lnTo>
                  <a:pt x="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30"/>
          <p:cNvSpPr>
            <a:spLocks/>
          </p:cNvSpPr>
          <p:nvPr/>
        </p:nvSpPr>
        <p:spPr bwMode="auto">
          <a:xfrm>
            <a:off x="4556655" y="3494791"/>
            <a:ext cx="17463" cy="26988"/>
          </a:xfrm>
          <a:custGeom>
            <a:avLst/>
            <a:gdLst>
              <a:gd name="T0" fmla="*/ 5 w 11"/>
              <a:gd name="T1" fmla="*/ 0 h 17"/>
              <a:gd name="T2" fmla="*/ 0 w 11"/>
              <a:gd name="T3" fmla="*/ 6 h 17"/>
              <a:gd name="T4" fmla="*/ 5 w 11"/>
              <a:gd name="T5" fmla="*/ 17 h 17"/>
              <a:gd name="T6" fmla="*/ 11 w 11"/>
              <a:gd name="T7" fmla="*/ 12 h 17"/>
              <a:gd name="T8" fmla="*/ 5 w 11"/>
              <a:gd name="T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7">
                <a:moveTo>
                  <a:pt x="5" y="0"/>
                </a:moveTo>
                <a:lnTo>
                  <a:pt x="0" y="6"/>
                </a:lnTo>
                <a:lnTo>
                  <a:pt x="5" y="17"/>
                </a:lnTo>
                <a:lnTo>
                  <a:pt x="11" y="12"/>
                </a:lnTo>
                <a:lnTo>
                  <a:pt x="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31"/>
          <p:cNvSpPr>
            <a:spLocks/>
          </p:cNvSpPr>
          <p:nvPr/>
        </p:nvSpPr>
        <p:spPr bwMode="auto">
          <a:xfrm>
            <a:off x="5645680" y="2845503"/>
            <a:ext cx="17463" cy="17463"/>
          </a:xfrm>
          <a:custGeom>
            <a:avLst/>
            <a:gdLst>
              <a:gd name="T0" fmla="*/ 0 w 11"/>
              <a:gd name="T1" fmla="*/ 0 h 11"/>
              <a:gd name="T2" fmla="*/ 5 w 11"/>
              <a:gd name="T3" fmla="*/ 0 h 11"/>
              <a:gd name="T4" fmla="*/ 11 w 11"/>
              <a:gd name="T5" fmla="*/ 11 h 11"/>
              <a:gd name="T6" fmla="*/ 5 w 11"/>
              <a:gd name="T7" fmla="*/ 11 h 11"/>
              <a:gd name="T8" fmla="*/ 0 w 11"/>
              <a:gd name="T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1">
                <a:moveTo>
                  <a:pt x="0" y="0"/>
                </a:moveTo>
                <a:lnTo>
                  <a:pt x="5" y="0"/>
                </a:lnTo>
                <a:lnTo>
                  <a:pt x="11" y="11"/>
                </a:lnTo>
                <a:lnTo>
                  <a:pt x="5" y="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32"/>
          <p:cNvSpPr>
            <a:spLocks/>
          </p:cNvSpPr>
          <p:nvPr/>
        </p:nvSpPr>
        <p:spPr bwMode="auto">
          <a:xfrm>
            <a:off x="4564592" y="2845503"/>
            <a:ext cx="1089025" cy="668338"/>
          </a:xfrm>
          <a:custGeom>
            <a:avLst/>
            <a:gdLst>
              <a:gd name="T0" fmla="*/ 0 w 686"/>
              <a:gd name="T1" fmla="*/ 409 h 421"/>
              <a:gd name="T2" fmla="*/ 6 w 686"/>
              <a:gd name="T3" fmla="*/ 421 h 421"/>
              <a:gd name="T4" fmla="*/ 686 w 686"/>
              <a:gd name="T5" fmla="*/ 11 h 421"/>
              <a:gd name="T6" fmla="*/ 681 w 686"/>
              <a:gd name="T7" fmla="*/ 0 h 421"/>
              <a:gd name="T8" fmla="*/ 0 w 686"/>
              <a:gd name="T9" fmla="*/ 409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6" h="421">
                <a:moveTo>
                  <a:pt x="0" y="409"/>
                </a:moveTo>
                <a:lnTo>
                  <a:pt x="6" y="421"/>
                </a:lnTo>
                <a:lnTo>
                  <a:pt x="686" y="11"/>
                </a:lnTo>
                <a:lnTo>
                  <a:pt x="681" y="0"/>
                </a:lnTo>
                <a:lnTo>
                  <a:pt x="0" y="40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5450417" y="2613728"/>
            <a:ext cx="406400" cy="4905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34"/>
          <p:cNvSpPr>
            <a:spLocks noChangeArrowheads="1"/>
          </p:cNvSpPr>
          <p:nvPr/>
        </p:nvSpPr>
        <p:spPr bwMode="auto">
          <a:xfrm>
            <a:off x="5448830" y="2613728"/>
            <a:ext cx="409575" cy="490538"/>
          </a:xfrm>
          <a:prstGeom prst="ellipse">
            <a:avLst/>
          </a:pr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35"/>
          <p:cNvSpPr>
            <a:spLocks noChangeArrowheads="1"/>
          </p:cNvSpPr>
          <p:nvPr/>
        </p:nvSpPr>
        <p:spPr bwMode="auto">
          <a:xfrm>
            <a:off x="5556780" y="2721678"/>
            <a:ext cx="31908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44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Oval 36"/>
          <p:cNvSpPr>
            <a:spLocks noChangeArrowheads="1"/>
          </p:cNvSpPr>
          <p:nvPr/>
        </p:nvSpPr>
        <p:spPr bwMode="auto">
          <a:xfrm>
            <a:off x="4361392" y="3264603"/>
            <a:ext cx="406400" cy="4794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37"/>
          <p:cNvSpPr>
            <a:spLocks noChangeArrowheads="1"/>
          </p:cNvSpPr>
          <p:nvPr/>
        </p:nvSpPr>
        <p:spPr bwMode="auto">
          <a:xfrm>
            <a:off x="4359805" y="3263016"/>
            <a:ext cx="409575" cy="482600"/>
          </a:xfrm>
          <a:prstGeom prst="ellipse">
            <a:avLst/>
          </a:pr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38"/>
          <p:cNvSpPr>
            <a:spLocks noChangeArrowheads="1"/>
          </p:cNvSpPr>
          <p:nvPr/>
        </p:nvSpPr>
        <p:spPr bwMode="auto">
          <a:xfrm>
            <a:off x="4467755" y="3370966"/>
            <a:ext cx="31908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17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Freeform 39"/>
          <p:cNvSpPr>
            <a:spLocks/>
          </p:cNvSpPr>
          <p:nvPr/>
        </p:nvSpPr>
        <p:spPr bwMode="auto">
          <a:xfrm>
            <a:off x="7823730" y="3494791"/>
            <a:ext cx="17463" cy="19050"/>
          </a:xfrm>
          <a:custGeom>
            <a:avLst/>
            <a:gdLst>
              <a:gd name="T0" fmla="*/ 5 w 11"/>
              <a:gd name="T1" fmla="*/ 12 h 12"/>
              <a:gd name="T2" fmla="*/ 11 w 11"/>
              <a:gd name="T3" fmla="*/ 12 h 12"/>
              <a:gd name="T4" fmla="*/ 5 w 11"/>
              <a:gd name="T5" fmla="*/ 0 h 12"/>
              <a:gd name="T6" fmla="*/ 0 w 11"/>
              <a:gd name="T7" fmla="*/ 0 h 12"/>
              <a:gd name="T8" fmla="*/ 5 w 11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2">
                <a:moveTo>
                  <a:pt x="5" y="12"/>
                </a:moveTo>
                <a:lnTo>
                  <a:pt x="11" y="12"/>
                </a:lnTo>
                <a:lnTo>
                  <a:pt x="5" y="0"/>
                </a:lnTo>
                <a:lnTo>
                  <a:pt x="0" y="0"/>
                </a:lnTo>
                <a:lnTo>
                  <a:pt x="5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40"/>
          <p:cNvSpPr>
            <a:spLocks/>
          </p:cNvSpPr>
          <p:nvPr/>
        </p:nvSpPr>
        <p:spPr bwMode="auto">
          <a:xfrm>
            <a:off x="6753402" y="4136141"/>
            <a:ext cx="17463" cy="26988"/>
          </a:xfrm>
          <a:custGeom>
            <a:avLst/>
            <a:gdLst>
              <a:gd name="T0" fmla="*/ 11 w 11"/>
              <a:gd name="T1" fmla="*/ 11 h 17"/>
              <a:gd name="T2" fmla="*/ 6 w 11"/>
              <a:gd name="T3" fmla="*/ 17 h 17"/>
              <a:gd name="T4" fmla="*/ 0 w 11"/>
              <a:gd name="T5" fmla="*/ 6 h 17"/>
              <a:gd name="T6" fmla="*/ 6 w 11"/>
              <a:gd name="T7" fmla="*/ 0 h 17"/>
              <a:gd name="T8" fmla="*/ 11 w 11"/>
              <a:gd name="T9" fmla="*/ 11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7">
                <a:moveTo>
                  <a:pt x="11" y="11"/>
                </a:moveTo>
                <a:lnTo>
                  <a:pt x="6" y="17"/>
                </a:lnTo>
                <a:lnTo>
                  <a:pt x="0" y="6"/>
                </a:lnTo>
                <a:lnTo>
                  <a:pt x="6" y="0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1"/>
          <p:cNvSpPr>
            <a:spLocks/>
          </p:cNvSpPr>
          <p:nvPr/>
        </p:nvSpPr>
        <p:spPr bwMode="auto">
          <a:xfrm>
            <a:off x="6734705" y="3494791"/>
            <a:ext cx="1096963" cy="658813"/>
          </a:xfrm>
          <a:custGeom>
            <a:avLst/>
            <a:gdLst>
              <a:gd name="T0" fmla="*/ 691 w 691"/>
              <a:gd name="T1" fmla="*/ 12 h 415"/>
              <a:gd name="T2" fmla="*/ 686 w 691"/>
              <a:gd name="T3" fmla="*/ 0 h 415"/>
              <a:gd name="T4" fmla="*/ 0 w 691"/>
              <a:gd name="T5" fmla="*/ 404 h 415"/>
              <a:gd name="T6" fmla="*/ 5 w 691"/>
              <a:gd name="T7" fmla="*/ 415 h 415"/>
              <a:gd name="T8" fmla="*/ 691 w 691"/>
              <a:gd name="T9" fmla="*/ 12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1" h="415">
                <a:moveTo>
                  <a:pt x="691" y="12"/>
                </a:moveTo>
                <a:lnTo>
                  <a:pt x="686" y="0"/>
                </a:lnTo>
                <a:lnTo>
                  <a:pt x="0" y="404"/>
                </a:lnTo>
                <a:lnTo>
                  <a:pt x="5" y="415"/>
                </a:lnTo>
                <a:lnTo>
                  <a:pt x="691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42"/>
          <p:cNvSpPr>
            <a:spLocks noChangeArrowheads="1"/>
          </p:cNvSpPr>
          <p:nvPr/>
        </p:nvSpPr>
        <p:spPr bwMode="auto">
          <a:xfrm>
            <a:off x="7618942" y="3264603"/>
            <a:ext cx="407988" cy="4794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43"/>
          <p:cNvSpPr>
            <a:spLocks noChangeArrowheads="1"/>
          </p:cNvSpPr>
          <p:nvPr/>
        </p:nvSpPr>
        <p:spPr bwMode="auto">
          <a:xfrm>
            <a:off x="7618942" y="3263016"/>
            <a:ext cx="407988" cy="482600"/>
          </a:xfrm>
          <a:prstGeom prst="ellipse">
            <a:avLst/>
          </a:pr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44"/>
          <p:cNvSpPr>
            <a:spLocks noChangeArrowheads="1"/>
          </p:cNvSpPr>
          <p:nvPr/>
        </p:nvSpPr>
        <p:spPr bwMode="auto">
          <a:xfrm>
            <a:off x="7725305" y="3370966"/>
            <a:ext cx="31908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78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Freeform 46"/>
          <p:cNvSpPr>
            <a:spLocks/>
          </p:cNvSpPr>
          <p:nvPr/>
        </p:nvSpPr>
        <p:spPr bwMode="auto">
          <a:xfrm>
            <a:off x="5096405" y="4136141"/>
            <a:ext cx="25400" cy="17463"/>
          </a:xfrm>
          <a:custGeom>
            <a:avLst/>
            <a:gdLst>
              <a:gd name="T0" fmla="*/ 0 w 16"/>
              <a:gd name="T1" fmla="*/ 6 h 11"/>
              <a:gd name="T2" fmla="*/ 5 w 16"/>
              <a:gd name="T3" fmla="*/ 0 h 11"/>
              <a:gd name="T4" fmla="*/ 16 w 16"/>
              <a:gd name="T5" fmla="*/ 6 h 11"/>
              <a:gd name="T6" fmla="*/ 11 w 16"/>
              <a:gd name="T7" fmla="*/ 11 h 11"/>
              <a:gd name="T8" fmla="*/ 0 w 16"/>
              <a:gd name="T9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1">
                <a:moveTo>
                  <a:pt x="0" y="6"/>
                </a:moveTo>
                <a:lnTo>
                  <a:pt x="5" y="0"/>
                </a:lnTo>
                <a:lnTo>
                  <a:pt x="16" y="6"/>
                </a:lnTo>
                <a:lnTo>
                  <a:pt x="11" y="11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48"/>
          <p:cNvSpPr>
            <a:spLocks/>
          </p:cNvSpPr>
          <p:nvPr/>
        </p:nvSpPr>
        <p:spPr bwMode="auto">
          <a:xfrm>
            <a:off x="5096405" y="4136141"/>
            <a:ext cx="17463" cy="17463"/>
          </a:xfrm>
          <a:custGeom>
            <a:avLst/>
            <a:gdLst>
              <a:gd name="T0" fmla="*/ 11 w 11"/>
              <a:gd name="T1" fmla="*/ 6 h 11"/>
              <a:gd name="T2" fmla="*/ 11 w 11"/>
              <a:gd name="T3" fmla="*/ 0 h 11"/>
              <a:gd name="T4" fmla="*/ 0 w 11"/>
              <a:gd name="T5" fmla="*/ 6 h 11"/>
              <a:gd name="T6" fmla="*/ 0 w 11"/>
              <a:gd name="T7" fmla="*/ 11 h 11"/>
              <a:gd name="T8" fmla="*/ 11 w 11"/>
              <a:gd name="T9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1">
                <a:moveTo>
                  <a:pt x="11" y="6"/>
                </a:moveTo>
                <a:lnTo>
                  <a:pt x="11" y="0"/>
                </a:lnTo>
                <a:lnTo>
                  <a:pt x="0" y="6"/>
                </a:lnTo>
                <a:lnTo>
                  <a:pt x="0" y="11"/>
                </a:lnTo>
                <a:lnTo>
                  <a:pt x="11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55"/>
          <p:cNvSpPr>
            <a:spLocks noChangeArrowheads="1"/>
          </p:cNvSpPr>
          <p:nvPr/>
        </p:nvSpPr>
        <p:spPr bwMode="auto">
          <a:xfrm>
            <a:off x="4901142" y="3904366"/>
            <a:ext cx="407988" cy="4889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56"/>
          <p:cNvSpPr>
            <a:spLocks noChangeArrowheads="1"/>
          </p:cNvSpPr>
          <p:nvPr/>
        </p:nvSpPr>
        <p:spPr bwMode="auto">
          <a:xfrm>
            <a:off x="4899555" y="3904366"/>
            <a:ext cx="409575" cy="490538"/>
          </a:xfrm>
          <a:prstGeom prst="ellipse">
            <a:avLst/>
          </a:pr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57"/>
          <p:cNvSpPr>
            <a:spLocks noChangeArrowheads="1"/>
          </p:cNvSpPr>
          <p:nvPr/>
        </p:nvSpPr>
        <p:spPr bwMode="auto">
          <a:xfrm>
            <a:off x="5017030" y="4020253"/>
            <a:ext cx="31908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32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Freeform 59"/>
          <p:cNvSpPr>
            <a:spLocks/>
          </p:cNvSpPr>
          <p:nvPr/>
        </p:nvSpPr>
        <p:spPr bwMode="auto">
          <a:xfrm>
            <a:off x="6753402" y="4136141"/>
            <a:ext cx="26988" cy="17463"/>
          </a:xfrm>
          <a:custGeom>
            <a:avLst/>
            <a:gdLst>
              <a:gd name="T0" fmla="*/ 0 w 17"/>
              <a:gd name="T1" fmla="*/ 6 h 11"/>
              <a:gd name="T2" fmla="*/ 6 w 17"/>
              <a:gd name="T3" fmla="*/ 0 h 11"/>
              <a:gd name="T4" fmla="*/ 17 w 17"/>
              <a:gd name="T5" fmla="*/ 6 h 11"/>
              <a:gd name="T6" fmla="*/ 11 w 17"/>
              <a:gd name="T7" fmla="*/ 11 h 11"/>
              <a:gd name="T8" fmla="*/ 0 w 17"/>
              <a:gd name="T9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1">
                <a:moveTo>
                  <a:pt x="0" y="6"/>
                </a:moveTo>
                <a:lnTo>
                  <a:pt x="6" y="0"/>
                </a:lnTo>
                <a:lnTo>
                  <a:pt x="17" y="6"/>
                </a:lnTo>
                <a:lnTo>
                  <a:pt x="11" y="11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60"/>
          <p:cNvSpPr>
            <a:spLocks/>
          </p:cNvSpPr>
          <p:nvPr/>
        </p:nvSpPr>
        <p:spPr bwMode="auto">
          <a:xfrm>
            <a:off x="6213652" y="4145666"/>
            <a:ext cx="557213" cy="657225"/>
          </a:xfrm>
          <a:custGeom>
            <a:avLst/>
            <a:gdLst>
              <a:gd name="T0" fmla="*/ 0 w 351"/>
              <a:gd name="T1" fmla="*/ 409 h 414"/>
              <a:gd name="T2" fmla="*/ 11 w 351"/>
              <a:gd name="T3" fmla="*/ 414 h 414"/>
              <a:gd name="T4" fmla="*/ 351 w 351"/>
              <a:gd name="T5" fmla="*/ 5 h 414"/>
              <a:gd name="T6" fmla="*/ 340 w 351"/>
              <a:gd name="T7" fmla="*/ 0 h 414"/>
              <a:gd name="T8" fmla="*/ 0 w 351"/>
              <a:gd name="T9" fmla="*/ 409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414">
                <a:moveTo>
                  <a:pt x="0" y="409"/>
                </a:moveTo>
                <a:lnTo>
                  <a:pt x="11" y="414"/>
                </a:lnTo>
                <a:lnTo>
                  <a:pt x="351" y="5"/>
                </a:lnTo>
                <a:lnTo>
                  <a:pt x="340" y="0"/>
                </a:lnTo>
                <a:lnTo>
                  <a:pt x="0" y="40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61"/>
          <p:cNvSpPr>
            <a:spLocks/>
          </p:cNvSpPr>
          <p:nvPr/>
        </p:nvSpPr>
        <p:spPr bwMode="auto">
          <a:xfrm>
            <a:off x="6753402" y="4136141"/>
            <a:ext cx="17463" cy="17463"/>
          </a:xfrm>
          <a:custGeom>
            <a:avLst/>
            <a:gdLst>
              <a:gd name="T0" fmla="*/ 11 w 11"/>
              <a:gd name="T1" fmla="*/ 6 h 11"/>
              <a:gd name="T2" fmla="*/ 6 w 11"/>
              <a:gd name="T3" fmla="*/ 0 h 11"/>
              <a:gd name="T4" fmla="*/ 0 w 11"/>
              <a:gd name="T5" fmla="*/ 6 h 11"/>
              <a:gd name="T6" fmla="*/ 0 w 11"/>
              <a:gd name="T7" fmla="*/ 11 h 11"/>
              <a:gd name="T8" fmla="*/ 11 w 11"/>
              <a:gd name="T9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1">
                <a:moveTo>
                  <a:pt x="11" y="6"/>
                </a:moveTo>
                <a:lnTo>
                  <a:pt x="6" y="0"/>
                </a:lnTo>
                <a:lnTo>
                  <a:pt x="0" y="6"/>
                </a:lnTo>
                <a:lnTo>
                  <a:pt x="0" y="11"/>
                </a:lnTo>
                <a:lnTo>
                  <a:pt x="11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Oval 64"/>
          <p:cNvSpPr>
            <a:spLocks noChangeArrowheads="1"/>
          </p:cNvSpPr>
          <p:nvPr/>
        </p:nvSpPr>
        <p:spPr bwMode="auto">
          <a:xfrm>
            <a:off x="6558139" y="3904366"/>
            <a:ext cx="407988" cy="4889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65"/>
          <p:cNvSpPr>
            <a:spLocks noChangeArrowheads="1"/>
          </p:cNvSpPr>
          <p:nvPr/>
        </p:nvSpPr>
        <p:spPr bwMode="auto">
          <a:xfrm>
            <a:off x="6558139" y="3904366"/>
            <a:ext cx="407988" cy="490538"/>
          </a:xfrm>
          <a:prstGeom prst="ellipse">
            <a:avLst/>
          </a:pr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66"/>
          <p:cNvSpPr>
            <a:spLocks noChangeArrowheads="1"/>
          </p:cNvSpPr>
          <p:nvPr/>
        </p:nvSpPr>
        <p:spPr bwMode="auto">
          <a:xfrm>
            <a:off x="6674027" y="4020253"/>
            <a:ext cx="31908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50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Oval 77"/>
          <p:cNvSpPr>
            <a:spLocks noChangeArrowheads="1"/>
          </p:cNvSpPr>
          <p:nvPr/>
        </p:nvSpPr>
        <p:spPr bwMode="auto">
          <a:xfrm>
            <a:off x="6027914" y="4553653"/>
            <a:ext cx="406400" cy="4905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Oval 78"/>
          <p:cNvSpPr>
            <a:spLocks noChangeArrowheads="1"/>
          </p:cNvSpPr>
          <p:nvPr/>
        </p:nvSpPr>
        <p:spPr bwMode="auto">
          <a:xfrm>
            <a:off x="6026327" y="4553653"/>
            <a:ext cx="409575" cy="490538"/>
          </a:xfrm>
          <a:prstGeom prst="ellipse">
            <a:avLst/>
          </a:pr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79"/>
          <p:cNvSpPr>
            <a:spLocks noChangeArrowheads="1"/>
          </p:cNvSpPr>
          <p:nvPr/>
        </p:nvSpPr>
        <p:spPr bwMode="auto">
          <a:xfrm>
            <a:off x="6134277" y="4661603"/>
            <a:ext cx="31908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48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80"/>
          <p:cNvSpPr>
            <a:spLocks noChangeArrowheads="1"/>
          </p:cNvSpPr>
          <p:nvPr/>
        </p:nvSpPr>
        <p:spPr bwMode="auto">
          <a:xfrm>
            <a:off x="4158192" y="3993266"/>
            <a:ext cx="273050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92"/>
          <p:cNvSpPr>
            <a:spLocks noChangeArrowheads="1"/>
          </p:cNvSpPr>
          <p:nvPr/>
        </p:nvSpPr>
        <p:spPr bwMode="auto">
          <a:xfrm>
            <a:off x="7107414" y="4553653"/>
            <a:ext cx="407988" cy="4905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95"/>
          <p:cNvSpPr>
            <a:spLocks noChangeArrowheads="1"/>
          </p:cNvSpPr>
          <p:nvPr/>
        </p:nvSpPr>
        <p:spPr bwMode="auto">
          <a:xfrm>
            <a:off x="4231347" y="3131786"/>
            <a:ext cx="1154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Times" panose="02020603050405020304" pitchFamily="18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96"/>
          <p:cNvSpPr>
            <a:spLocks noChangeArrowheads="1"/>
          </p:cNvSpPr>
          <p:nvPr/>
        </p:nvSpPr>
        <p:spPr bwMode="auto">
          <a:xfrm>
            <a:off x="5373659" y="2461725"/>
            <a:ext cx="1154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Times" panose="02020603050405020304" pitchFamily="18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97"/>
          <p:cNvSpPr>
            <a:spLocks noChangeArrowheads="1"/>
          </p:cNvSpPr>
          <p:nvPr/>
        </p:nvSpPr>
        <p:spPr bwMode="auto">
          <a:xfrm>
            <a:off x="4761914" y="3947295"/>
            <a:ext cx="1154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Times" panose="02020603050405020304" pitchFamily="18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98"/>
          <p:cNvSpPr>
            <a:spLocks noChangeArrowheads="1"/>
          </p:cNvSpPr>
          <p:nvPr/>
        </p:nvSpPr>
        <p:spPr bwMode="auto">
          <a:xfrm>
            <a:off x="5875034" y="4541466"/>
            <a:ext cx="1154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Times" panose="02020603050405020304" pitchFamily="18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99"/>
          <p:cNvSpPr>
            <a:spLocks noChangeArrowheads="1"/>
          </p:cNvSpPr>
          <p:nvPr/>
        </p:nvSpPr>
        <p:spPr bwMode="auto">
          <a:xfrm>
            <a:off x="6439783" y="3947295"/>
            <a:ext cx="1154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100"/>
          <p:cNvSpPr>
            <a:spLocks noChangeArrowheads="1"/>
          </p:cNvSpPr>
          <p:nvPr/>
        </p:nvSpPr>
        <p:spPr bwMode="auto">
          <a:xfrm>
            <a:off x="7517145" y="3131786"/>
            <a:ext cx="1226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102"/>
          <p:cNvSpPr>
            <a:spLocks noChangeArrowheads="1"/>
          </p:cNvSpPr>
          <p:nvPr/>
        </p:nvSpPr>
        <p:spPr bwMode="auto">
          <a:xfrm>
            <a:off x="8020075" y="3891165"/>
            <a:ext cx="1154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Times" panose="02020603050405020304" pitchFamily="18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Freeform 49"/>
          <p:cNvSpPr>
            <a:spLocks/>
          </p:cNvSpPr>
          <p:nvPr/>
        </p:nvSpPr>
        <p:spPr bwMode="auto">
          <a:xfrm>
            <a:off x="6454266" y="4794953"/>
            <a:ext cx="25400" cy="17463"/>
          </a:xfrm>
          <a:custGeom>
            <a:avLst/>
            <a:gdLst>
              <a:gd name="T0" fmla="*/ 11 w 16"/>
              <a:gd name="T1" fmla="*/ 0 h 11"/>
              <a:gd name="T2" fmla="*/ 16 w 16"/>
              <a:gd name="T3" fmla="*/ 5 h 11"/>
              <a:gd name="T4" fmla="*/ 5 w 16"/>
              <a:gd name="T5" fmla="*/ 11 h 11"/>
              <a:gd name="T6" fmla="*/ 0 w 16"/>
              <a:gd name="T7" fmla="*/ 5 h 11"/>
              <a:gd name="T8" fmla="*/ 11 w 16"/>
              <a:gd name="T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1">
                <a:moveTo>
                  <a:pt x="11" y="0"/>
                </a:moveTo>
                <a:lnTo>
                  <a:pt x="16" y="5"/>
                </a:lnTo>
                <a:lnTo>
                  <a:pt x="5" y="11"/>
                </a:lnTo>
                <a:lnTo>
                  <a:pt x="0" y="5"/>
                </a:lnTo>
                <a:lnTo>
                  <a:pt x="1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2034350" y="6067778"/>
            <a:ext cx="5075300" cy="3167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“good enough” balance but not perfectly balanced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58A71D-0E74-4465-A078-0FBCA3760E0A}"/>
              </a:ext>
            </a:extLst>
          </p:cNvPr>
          <p:cNvSpPr txBox="1"/>
          <p:nvPr/>
        </p:nvSpPr>
        <p:spPr>
          <a:xfrm>
            <a:off x="5040109" y="5540095"/>
            <a:ext cx="3536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000000"/>
                </a:solidFill>
              </a:rPr>
              <a:t>Treat an empty tree (</a:t>
            </a:r>
            <a:r>
              <a:rPr lang="en-US" sz="1600" i="1" dirty="0" err="1">
                <a:solidFill>
                  <a:srgbClr val="000000"/>
                </a:solidFill>
              </a:rPr>
              <a:t>nullptr</a:t>
            </a:r>
            <a:r>
              <a:rPr lang="en-US" sz="1600" i="1" dirty="0">
                <a:solidFill>
                  <a:srgbClr val="000000"/>
                </a:solidFill>
              </a:rPr>
              <a:t>) as height = -1</a:t>
            </a:r>
          </a:p>
        </p:txBody>
      </p:sp>
      <p:sp>
        <p:nvSpPr>
          <p:cNvPr id="68" name="Rectangle 95">
            <a:extLst>
              <a:ext uri="{FF2B5EF4-FFF2-40B4-BE49-F238E27FC236}">
                <a16:creationId xmlns:a16="http://schemas.microsoft.com/office/drawing/2014/main" id="{9C95DE0A-14B2-4312-BA1F-44D064FC1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3315" y="3131786"/>
            <a:ext cx="192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-1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69" name="Rectangle 96">
            <a:extLst>
              <a:ext uri="{FF2B5EF4-FFF2-40B4-BE49-F238E27FC236}">
                <a16:creationId xmlns:a16="http://schemas.microsoft.com/office/drawing/2014/main" id="{AC8EA053-30E1-4E4C-831D-1C13C942A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815" y="2461725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-1</a:t>
            </a:r>
          </a:p>
        </p:txBody>
      </p:sp>
      <p:sp>
        <p:nvSpPr>
          <p:cNvPr id="70" name="Rectangle 97">
            <a:extLst>
              <a:ext uri="{FF2B5EF4-FFF2-40B4-BE49-F238E27FC236}">
                <a16:creationId xmlns:a16="http://schemas.microsoft.com/office/drawing/2014/main" id="{2C9BAA23-5E11-4CBD-B9E0-22CDA375A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576" y="3947295"/>
            <a:ext cx="1154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0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1" name="Rectangle 98">
            <a:extLst>
              <a:ext uri="{FF2B5EF4-FFF2-40B4-BE49-F238E27FC236}">
                <a16:creationId xmlns:a16="http://schemas.microsoft.com/office/drawing/2014/main" id="{CE851176-3DF4-4B5B-9039-1C7D1309E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6696" y="4541466"/>
            <a:ext cx="1154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0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2" name="Rectangle 99">
            <a:extLst>
              <a:ext uri="{FF2B5EF4-FFF2-40B4-BE49-F238E27FC236}">
                <a16:creationId xmlns:a16="http://schemas.microsoft.com/office/drawing/2014/main" id="{089ADEBE-11B8-43A4-B500-315A7FD54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018" y="3947295"/>
            <a:ext cx="1154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" panose="02020603050405020304" pitchFamily="18" charset="0"/>
              </a:rPr>
              <a:t>1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3" name="Rectangle 100">
            <a:extLst>
              <a:ext uri="{FF2B5EF4-FFF2-40B4-BE49-F238E27FC236}">
                <a16:creationId xmlns:a16="http://schemas.microsoft.com/office/drawing/2014/main" id="{081742A4-9160-42ED-888B-FE0B7763F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1583" y="3131786"/>
            <a:ext cx="1226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1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4" name="Rectangle 102">
            <a:extLst>
              <a:ext uri="{FF2B5EF4-FFF2-40B4-BE49-F238E27FC236}">
                <a16:creationId xmlns:a16="http://schemas.microsoft.com/office/drawing/2014/main" id="{1A5B2572-1958-488B-9EF0-45895F4B7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737" y="3947295"/>
            <a:ext cx="1154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0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381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64" grpId="0"/>
      <p:bldP spid="65" grpId="0"/>
      <p:bldP spid="67" grpId="0"/>
      <p:bldP spid="108" grpId="0" animBg="1"/>
      <p:bldP spid="4" grpId="0"/>
      <p:bldP spid="68" grpId="0"/>
      <p:bldP spid="69" grpId="0"/>
      <p:bldP spid="70" grpId="0"/>
      <p:bldP spid="71" grpId="0"/>
      <p:bldP spid="72" grpId="0"/>
      <p:bldP spid="73" grpId="0"/>
      <p:bldP spid="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522110" y="1014237"/>
            <a:ext cx="8142111" cy="17511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charset="2"/>
              <a:buChar char="q"/>
            </a:pPr>
            <a:r>
              <a:rPr lang="en-US" dirty="0"/>
              <a:t>Inserting a new key-value same as in a binary search tree</a:t>
            </a:r>
          </a:p>
          <a:p>
            <a:pPr lvl="1">
              <a:lnSpc>
                <a:spcPct val="80000"/>
              </a:lnSpc>
              <a:buClrTx/>
              <a:buFont typeface="Wingdings" charset="2"/>
              <a:buChar char="§"/>
            </a:pPr>
            <a:r>
              <a:rPr lang="en-US" dirty="0"/>
              <a:t>Always done by expanding an external node.</a:t>
            </a:r>
          </a:p>
          <a:p>
            <a:pPr>
              <a:lnSpc>
                <a:spcPct val="80000"/>
              </a:lnSpc>
              <a:buFont typeface="Wingdings" charset="2"/>
              <a:buChar char="q"/>
            </a:pPr>
            <a:r>
              <a:rPr lang="en-US" dirty="0"/>
              <a:t>Example: insert key 54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386922" y="2714975"/>
            <a:ext cx="447675" cy="403225"/>
          </a:xfrm>
          <a:prstGeom prst="ellipse">
            <a:avLst/>
          </a:prstGeom>
          <a:solidFill>
            <a:srgbClr val="CFDCF0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 dirty="0">
                <a:latin typeface="Times New Roman" charset="0"/>
              </a:rPr>
              <a:t>44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586822" y="3324575"/>
            <a:ext cx="447675" cy="403225"/>
          </a:xfrm>
          <a:prstGeom prst="ellipse">
            <a:avLst/>
          </a:prstGeom>
          <a:solidFill>
            <a:srgbClr val="CFDCF0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17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244172" y="3324575"/>
            <a:ext cx="447675" cy="403225"/>
          </a:xfrm>
          <a:prstGeom prst="ellipse">
            <a:avLst/>
          </a:prstGeom>
          <a:solidFill>
            <a:srgbClr val="CFDCF0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78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796372" y="4010375"/>
            <a:ext cx="447675" cy="403225"/>
          </a:xfrm>
          <a:prstGeom prst="ellipse">
            <a:avLst/>
          </a:prstGeom>
          <a:solidFill>
            <a:srgbClr val="CFDCF0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32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767922" y="4010375"/>
            <a:ext cx="447675" cy="403225"/>
          </a:xfrm>
          <a:prstGeom prst="ellipse">
            <a:avLst/>
          </a:prstGeom>
          <a:solidFill>
            <a:srgbClr val="CFDCF0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50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777572" y="4010375"/>
            <a:ext cx="447675" cy="403225"/>
          </a:xfrm>
          <a:prstGeom prst="ellipse">
            <a:avLst/>
          </a:prstGeom>
          <a:solidFill>
            <a:srgbClr val="CFDCF0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88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5415497" y="4696175"/>
            <a:ext cx="447675" cy="403225"/>
          </a:xfrm>
          <a:prstGeom prst="ellipse">
            <a:avLst/>
          </a:prstGeom>
          <a:solidFill>
            <a:srgbClr val="CFDCF0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48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6167972" y="4696175"/>
            <a:ext cx="447675" cy="403225"/>
          </a:xfrm>
          <a:prstGeom prst="ellipse">
            <a:avLst/>
          </a:prstGeom>
          <a:solidFill>
            <a:srgbClr val="CFDCF0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62</a:t>
            </a:r>
          </a:p>
        </p:txBody>
      </p:sp>
      <p:cxnSp>
        <p:nvCxnSpPr>
          <p:cNvPr id="22" name="AutoShape 21"/>
          <p:cNvCxnSpPr>
            <a:cxnSpLocks noChangeShapeType="1"/>
            <a:stCxn id="6" idx="4"/>
            <a:endCxn id="7" idx="0"/>
          </p:cNvCxnSpPr>
          <p:nvPr/>
        </p:nvCxnSpPr>
        <p:spPr bwMode="auto">
          <a:xfrm flipH="1">
            <a:off x="4810660" y="3118200"/>
            <a:ext cx="800100" cy="2063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3"/>
          <p:cNvCxnSpPr>
            <a:cxnSpLocks noChangeShapeType="1"/>
            <a:stCxn id="7" idx="4"/>
            <a:endCxn id="9" idx="0"/>
          </p:cNvCxnSpPr>
          <p:nvPr/>
        </p:nvCxnSpPr>
        <p:spPr bwMode="auto">
          <a:xfrm>
            <a:off x="4810660" y="3727800"/>
            <a:ext cx="209550" cy="2825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24"/>
          <p:cNvCxnSpPr>
            <a:cxnSpLocks noChangeShapeType="1"/>
            <a:stCxn id="6" idx="4"/>
            <a:endCxn id="8" idx="0"/>
          </p:cNvCxnSpPr>
          <p:nvPr/>
        </p:nvCxnSpPr>
        <p:spPr bwMode="auto">
          <a:xfrm>
            <a:off x="5610760" y="3118200"/>
            <a:ext cx="857250" cy="2063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25"/>
          <p:cNvCxnSpPr>
            <a:cxnSpLocks noChangeShapeType="1"/>
            <a:stCxn id="8" idx="4"/>
            <a:endCxn id="10" idx="0"/>
          </p:cNvCxnSpPr>
          <p:nvPr/>
        </p:nvCxnSpPr>
        <p:spPr bwMode="auto">
          <a:xfrm flipH="1">
            <a:off x="5991760" y="3727800"/>
            <a:ext cx="476250" cy="2825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26"/>
          <p:cNvCxnSpPr>
            <a:cxnSpLocks noChangeShapeType="1"/>
            <a:stCxn id="8" idx="4"/>
            <a:endCxn id="11" idx="0"/>
          </p:cNvCxnSpPr>
          <p:nvPr/>
        </p:nvCxnSpPr>
        <p:spPr bwMode="auto">
          <a:xfrm>
            <a:off x="6468010" y="3727800"/>
            <a:ext cx="533400" cy="2825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27"/>
          <p:cNvCxnSpPr>
            <a:cxnSpLocks noChangeShapeType="1"/>
            <a:stCxn id="10" idx="4"/>
            <a:endCxn id="12" idx="0"/>
          </p:cNvCxnSpPr>
          <p:nvPr/>
        </p:nvCxnSpPr>
        <p:spPr bwMode="auto">
          <a:xfrm flipH="1">
            <a:off x="5639335" y="4413600"/>
            <a:ext cx="352425" cy="2825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2"/>
          <p:cNvCxnSpPr>
            <a:cxnSpLocks noChangeShapeType="1"/>
            <a:stCxn id="13" idx="4"/>
            <a:endCxn id="38" idx="0"/>
          </p:cNvCxnSpPr>
          <p:nvPr/>
        </p:nvCxnSpPr>
        <p:spPr bwMode="auto">
          <a:xfrm flipH="1">
            <a:off x="6188610" y="5099400"/>
            <a:ext cx="203200" cy="2698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34"/>
          <p:cNvCxnSpPr>
            <a:cxnSpLocks noChangeShapeType="1"/>
            <a:stCxn id="10" idx="4"/>
            <a:endCxn id="13" idx="0"/>
          </p:cNvCxnSpPr>
          <p:nvPr/>
        </p:nvCxnSpPr>
        <p:spPr bwMode="auto">
          <a:xfrm>
            <a:off x="5991760" y="4413600"/>
            <a:ext cx="400050" cy="2825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5964772" y="5369275"/>
            <a:ext cx="447675" cy="4032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54</a:t>
            </a:r>
          </a:p>
        </p:txBody>
      </p:sp>
      <p:sp>
        <p:nvSpPr>
          <p:cNvPr id="52" name="Oval 89"/>
          <p:cNvSpPr>
            <a:spLocks noChangeArrowheads="1"/>
          </p:cNvSpPr>
          <p:nvPr/>
        </p:nvSpPr>
        <p:spPr bwMode="auto">
          <a:xfrm>
            <a:off x="1805525" y="2714975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 dirty="0">
                <a:latin typeface="Times New Roman" charset="0"/>
              </a:rPr>
              <a:t>44</a:t>
            </a:r>
          </a:p>
        </p:txBody>
      </p:sp>
      <p:sp>
        <p:nvSpPr>
          <p:cNvPr id="53" name="Oval 90"/>
          <p:cNvSpPr>
            <a:spLocks noChangeArrowheads="1"/>
          </p:cNvSpPr>
          <p:nvPr/>
        </p:nvSpPr>
        <p:spPr bwMode="auto">
          <a:xfrm>
            <a:off x="1005425" y="3324575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17</a:t>
            </a:r>
          </a:p>
        </p:txBody>
      </p:sp>
      <p:sp>
        <p:nvSpPr>
          <p:cNvPr id="54" name="Oval 91"/>
          <p:cNvSpPr>
            <a:spLocks noChangeArrowheads="1"/>
          </p:cNvSpPr>
          <p:nvPr/>
        </p:nvSpPr>
        <p:spPr bwMode="auto">
          <a:xfrm>
            <a:off x="2662775" y="3324575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78</a:t>
            </a:r>
          </a:p>
        </p:txBody>
      </p:sp>
      <p:sp>
        <p:nvSpPr>
          <p:cNvPr id="55" name="Oval 92"/>
          <p:cNvSpPr>
            <a:spLocks noChangeArrowheads="1"/>
          </p:cNvSpPr>
          <p:nvPr/>
        </p:nvSpPr>
        <p:spPr bwMode="auto">
          <a:xfrm>
            <a:off x="1214975" y="4010375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32</a:t>
            </a:r>
          </a:p>
        </p:txBody>
      </p:sp>
      <p:sp>
        <p:nvSpPr>
          <p:cNvPr id="56" name="Oval 93"/>
          <p:cNvSpPr>
            <a:spLocks noChangeArrowheads="1"/>
          </p:cNvSpPr>
          <p:nvPr/>
        </p:nvSpPr>
        <p:spPr bwMode="auto">
          <a:xfrm>
            <a:off x="2186525" y="4010375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50</a:t>
            </a:r>
          </a:p>
        </p:txBody>
      </p:sp>
      <p:sp>
        <p:nvSpPr>
          <p:cNvPr id="57" name="Oval 94"/>
          <p:cNvSpPr>
            <a:spLocks noChangeArrowheads="1"/>
          </p:cNvSpPr>
          <p:nvPr/>
        </p:nvSpPr>
        <p:spPr bwMode="auto">
          <a:xfrm>
            <a:off x="3196175" y="4010375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88</a:t>
            </a:r>
          </a:p>
        </p:txBody>
      </p:sp>
      <p:sp>
        <p:nvSpPr>
          <p:cNvPr id="58" name="Oval 95"/>
          <p:cNvSpPr>
            <a:spLocks noChangeArrowheads="1"/>
          </p:cNvSpPr>
          <p:nvPr/>
        </p:nvSpPr>
        <p:spPr bwMode="auto">
          <a:xfrm>
            <a:off x="1834100" y="4696175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48</a:t>
            </a:r>
          </a:p>
        </p:txBody>
      </p:sp>
      <p:sp>
        <p:nvSpPr>
          <p:cNvPr id="59" name="Oval 96"/>
          <p:cNvSpPr>
            <a:spLocks noChangeArrowheads="1"/>
          </p:cNvSpPr>
          <p:nvPr/>
        </p:nvSpPr>
        <p:spPr bwMode="auto">
          <a:xfrm>
            <a:off x="2586575" y="4696175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 dirty="0">
                <a:latin typeface="Times New Roman" charset="0"/>
              </a:rPr>
              <a:t>62</a:t>
            </a:r>
          </a:p>
        </p:txBody>
      </p:sp>
      <p:cxnSp>
        <p:nvCxnSpPr>
          <p:cNvPr id="69" name="AutoShape 106"/>
          <p:cNvCxnSpPr>
            <a:cxnSpLocks noChangeShapeType="1"/>
            <a:stCxn id="52" idx="4"/>
            <a:endCxn id="53" idx="0"/>
          </p:cNvCxnSpPr>
          <p:nvPr/>
        </p:nvCxnSpPr>
        <p:spPr bwMode="auto">
          <a:xfrm flipH="1">
            <a:off x="1229263" y="3118200"/>
            <a:ext cx="800100" cy="2063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108"/>
          <p:cNvCxnSpPr>
            <a:cxnSpLocks noChangeShapeType="1"/>
            <a:stCxn id="53" idx="4"/>
            <a:endCxn id="55" idx="0"/>
          </p:cNvCxnSpPr>
          <p:nvPr/>
        </p:nvCxnSpPr>
        <p:spPr bwMode="auto">
          <a:xfrm>
            <a:off x="1229263" y="3727800"/>
            <a:ext cx="209550" cy="2825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2" name="AutoShape 109"/>
          <p:cNvCxnSpPr>
            <a:cxnSpLocks noChangeShapeType="1"/>
            <a:stCxn id="52" idx="4"/>
            <a:endCxn id="54" idx="0"/>
          </p:cNvCxnSpPr>
          <p:nvPr/>
        </p:nvCxnSpPr>
        <p:spPr bwMode="auto">
          <a:xfrm>
            <a:off x="2029363" y="3118200"/>
            <a:ext cx="857250" cy="2063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110"/>
          <p:cNvCxnSpPr>
            <a:cxnSpLocks noChangeShapeType="1"/>
            <a:stCxn id="54" idx="4"/>
            <a:endCxn id="56" idx="0"/>
          </p:cNvCxnSpPr>
          <p:nvPr/>
        </p:nvCxnSpPr>
        <p:spPr bwMode="auto">
          <a:xfrm flipH="1">
            <a:off x="2410363" y="3727800"/>
            <a:ext cx="476250" cy="2825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111"/>
          <p:cNvCxnSpPr>
            <a:cxnSpLocks noChangeShapeType="1"/>
            <a:stCxn id="54" idx="4"/>
            <a:endCxn id="57" idx="0"/>
          </p:cNvCxnSpPr>
          <p:nvPr/>
        </p:nvCxnSpPr>
        <p:spPr bwMode="auto">
          <a:xfrm>
            <a:off x="2886613" y="3727800"/>
            <a:ext cx="533400" cy="2825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112"/>
          <p:cNvCxnSpPr>
            <a:cxnSpLocks noChangeShapeType="1"/>
            <a:stCxn id="56" idx="4"/>
            <a:endCxn id="58" idx="0"/>
          </p:cNvCxnSpPr>
          <p:nvPr/>
        </p:nvCxnSpPr>
        <p:spPr bwMode="auto">
          <a:xfrm flipH="1">
            <a:off x="2057938" y="4413600"/>
            <a:ext cx="352425" cy="2825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" name="AutoShape 119"/>
          <p:cNvCxnSpPr>
            <a:cxnSpLocks noChangeShapeType="1"/>
            <a:stCxn id="56" idx="4"/>
            <a:endCxn id="59" idx="0"/>
          </p:cNvCxnSpPr>
          <p:nvPr/>
        </p:nvCxnSpPr>
        <p:spPr bwMode="auto">
          <a:xfrm>
            <a:off x="2410363" y="4413600"/>
            <a:ext cx="400050" cy="2825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5" name="Text Box 122"/>
          <p:cNvSpPr txBox="1">
            <a:spLocks noChangeArrowheads="1"/>
          </p:cNvSpPr>
          <p:nvPr/>
        </p:nvSpPr>
        <p:spPr bwMode="auto">
          <a:xfrm>
            <a:off x="1456275" y="6220175"/>
            <a:ext cx="15440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 dirty="0">
                <a:latin typeface="+mn-lt"/>
              </a:rPr>
              <a:t>before insertion</a:t>
            </a:r>
          </a:p>
        </p:txBody>
      </p:sp>
      <p:sp>
        <p:nvSpPr>
          <p:cNvPr id="86" name="Text Box 123"/>
          <p:cNvSpPr txBox="1">
            <a:spLocks noChangeArrowheads="1"/>
          </p:cNvSpPr>
          <p:nvPr/>
        </p:nvSpPr>
        <p:spPr bwMode="auto">
          <a:xfrm>
            <a:off x="5053547" y="6220175"/>
            <a:ext cx="13926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>
                <a:latin typeface="+mn-lt"/>
              </a:rPr>
              <a:t>after insertion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963534" y="5136088"/>
            <a:ext cx="2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83278" y="4465743"/>
            <a:ext cx="2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412447" y="4465953"/>
            <a:ext cx="2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818017" y="3745931"/>
            <a:ext cx="2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000000" y="375983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405513" y="3023640"/>
            <a:ext cx="1408458" cy="738664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Balance factor: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2 – 0 = 2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No longer AVL!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369AD8-DA67-41F5-8E4D-967B3CEA8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44272" y="3237362"/>
            <a:ext cx="329883" cy="29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2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  <p:bldP spid="89" grpId="0"/>
      <p:bldP spid="90" grpId="0"/>
      <p:bldP spid="91" grpId="0"/>
      <p:bldP spid="9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Trinode</a:t>
            </a:r>
            <a:r>
              <a:rPr lang="en-US" altLang="en-US" dirty="0"/>
              <a:t> Restructuring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16824" y="6310279"/>
            <a:ext cx="762000" cy="271463"/>
          </a:xfrm>
        </p:spPr>
        <p:txBody>
          <a:bodyPr/>
          <a:lstStyle/>
          <a:p>
            <a:fld id="{72AFE102-A273-8544-BB2F-FAAE6DB0274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986936" y="2331152"/>
            <a:ext cx="447675" cy="403225"/>
          </a:xfrm>
          <a:prstGeom prst="ellipse">
            <a:avLst/>
          </a:prstGeom>
          <a:solidFill>
            <a:srgbClr val="CFDCF0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 dirty="0">
                <a:latin typeface="Times New Roman" charset="0"/>
              </a:rPr>
              <a:t>44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186836" y="2940752"/>
            <a:ext cx="447675" cy="403225"/>
          </a:xfrm>
          <a:prstGeom prst="ellipse">
            <a:avLst/>
          </a:prstGeom>
          <a:solidFill>
            <a:srgbClr val="CFDCF0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17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844186" y="2940752"/>
            <a:ext cx="447675" cy="403225"/>
          </a:xfrm>
          <a:prstGeom prst="ellipse">
            <a:avLst/>
          </a:prstGeom>
          <a:solidFill>
            <a:srgbClr val="CFDCF0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78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396386" y="3626552"/>
            <a:ext cx="447675" cy="403225"/>
          </a:xfrm>
          <a:prstGeom prst="ellipse">
            <a:avLst/>
          </a:prstGeom>
          <a:solidFill>
            <a:srgbClr val="CFDCF0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32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367936" y="3626552"/>
            <a:ext cx="447675" cy="403225"/>
          </a:xfrm>
          <a:prstGeom prst="ellipse">
            <a:avLst/>
          </a:prstGeom>
          <a:solidFill>
            <a:srgbClr val="CFDCF0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50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377586" y="3626552"/>
            <a:ext cx="447675" cy="403225"/>
          </a:xfrm>
          <a:prstGeom prst="ellipse">
            <a:avLst/>
          </a:prstGeom>
          <a:solidFill>
            <a:srgbClr val="CFDCF0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88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015511" y="4312352"/>
            <a:ext cx="447675" cy="403225"/>
          </a:xfrm>
          <a:prstGeom prst="ellipse">
            <a:avLst/>
          </a:prstGeom>
          <a:solidFill>
            <a:srgbClr val="CFDCF0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48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767986" y="4312352"/>
            <a:ext cx="447675" cy="403225"/>
          </a:xfrm>
          <a:prstGeom prst="ellipse">
            <a:avLst/>
          </a:prstGeom>
          <a:solidFill>
            <a:srgbClr val="CFDCF0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62</a:t>
            </a:r>
          </a:p>
        </p:txBody>
      </p:sp>
      <p:cxnSp>
        <p:nvCxnSpPr>
          <p:cNvPr id="21" name="AutoShape 21"/>
          <p:cNvCxnSpPr>
            <a:cxnSpLocks noChangeShapeType="1"/>
            <a:stCxn id="5" idx="4"/>
            <a:endCxn id="6" idx="0"/>
          </p:cNvCxnSpPr>
          <p:nvPr/>
        </p:nvCxnSpPr>
        <p:spPr bwMode="auto">
          <a:xfrm flipH="1">
            <a:off x="3410674" y="2734377"/>
            <a:ext cx="800100" cy="2063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3"/>
          <p:cNvCxnSpPr>
            <a:cxnSpLocks noChangeShapeType="1"/>
            <a:stCxn id="6" idx="4"/>
            <a:endCxn id="8" idx="0"/>
          </p:cNvCxnSpPr>
          <p:nvPr/>
        </p:nvCxnSpPr>
        <p:spPr bwMode="auto">
          <a:xfrm>
            <a:off x="3410674" y="3343977"/>
            <a:ext cx="209550" cy="2825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4"/>
          <p:cNvCxnSpPr>
            <a:cxnSpLocks noChangeShapeType="1"/>
            <a:stCxn id="5" idx="4"/>
            <a:endCxn id="7" idx="0"/>
          </p:cNvCxnSpPr>
          <p:nvPr/>
        </p:nvCxnSpPr>
        <p:spPr bwMode="auto">
          <a:xfrm>
            <a:off x="4210774" y="2734377"/>
            <a:ext cx="857250" cy="2063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25"/>
          <p:cNvCxnSpPr>
            <a:cxnSpLocks noChangeShapeType="1"/>
            <a:stCxn id="7" idx="4"/>
            <a:endCxn id="9" idx="0"/>
          </p:cNvCxnSpPr>
          <p:nvPr/>
        </p:nvCxnSpPr>
        <p:spPr bwMode="auto">
          <a:xfrm flipH="1">
            <a:off x="4591774" y="3343977"/>
            <a:ext cx="476250" cy="2825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26"/>
          <p:cNvCxnSpPr>
            <a:cxnSpLocks noChangeShapeType="1"/>
            <a:stCxn id="7" idx="4"/>
            <a:endCxn id="10" idx="0"/>
          </p:cNvCxnSpPr>
          <p:nvPr/>
        </p:nvCxnSpPr>
        <p:spPr bwMode="auto">
          <a:xfrm>
            <a:off x="5068024" y="3343977"/>
            <a:ext cx="533400" cy="2825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27"/>
          <p:cNvCxnSpPr>
            <a:cxnSpLocks noChangeShapeType="1"/>
            <a:stCxn id="9" idx="4"/>
            <a:endCxn id="11" idx="0"/>
          </p:cNvCxnSpPr>
          <p:nvPr/>
        </p:nvCxnSpPr>
        <p:spPr bwMode="auto">
          <a:xfrm flipH="1">
            <a:off x="4239349" y="4029777"/>
            <a:ext cx="352425" cy="2825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2"/>
          <p:cNvCxnSpPr>
            <a:cxnSpLocks noChangeShapeType="1"/>
            <a:stCxn id="12" idx="4"/>
            <a:endCxn id="37" idx="0"/>
          </p:cNvCxnSpPr>
          <p:nvPr/>
        </p:nvCxnSpPr>
        <p:spPr bwMode="auto">
          <a:xfrm flipH="1">
            <a:off x="4788624" y="4715577"/>
            <a:ext cx="203200" cy="2698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4"/>
          <p:cNvCxnSpPr>
            <a:cxnSpLocks noChangeShapeType="1"/>
            <a:stCxn id="9" idx="4"/>
            <a:endCxn id="12" idx="0"/>
          </p:cNvCxnSpPr>
          <p:nvPr/>
        </p:nvCxnSpPr>
        <p:spPr bwMode="auto">
          <a:xfrm>
            <a:off x="4591774" y="4029777"/>
            <a:ext cx="400050" cy="2825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4564786" y="4985452"/>
            <a:ext cx="447675" cy="4032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54</a:t>
            </a: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2701894" y="5438264"/>
            <a:ext cx="1705465" cy="307777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8000"/>
                </a:solidFill>
                <a:latin typeface="+mn-lt"/>
              </a:rPr>
              <a:t>newly inserted node</a:t>
            </a:r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5444261" y="4790719"/>
            <a:ext cx="1166856" cy="307777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FF0000"/>
                </a:solidFill>
                <a:latin typeface="+mn-lt"/>
              </a:rPr>
              <a:t>x (child of y)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3747226" y="3108675"/>
            <a:ext cx="11621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FF0000"/>
                </a:solidFill>
                <a:latin typeface="+mn-lt"/>
              </a:rPr>
              <a:t>y (child of z)</a:t>
            </a:r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5655050" y="2855380"/>
            <a:ext cx="2068570" cy="307777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FF0000"/>
                </a:solidFill>
                <a:latin typeface="+mn-lt"/>
              </a:rPr>
              <a:t>z</a:t>
            </a:r>
            <a:r>
              <a:rPr lang="en-US" sz="1400" dirty="0">
                <a:solidFill>
                  <a:srgbClr val="008000"/>
                </a:solidFill>
                <a:latin typeface="+mn-lt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+mn-lt"/>
              </a:rPr>
              <a:t>(first imbalanced node)</a:t>
            </a:r>
            <a:endParaRPr lang="en-US" sz="1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46" name="Line 46"/>
          <p:cNvSpPr>
            <a:spLocks noChangeShapeType="1"/>
          </p:cNvSpPr>
          <p:nvPr/>
        </p:nvSpPr>
        <p:spPr bwMode="auto">
          <a:xfrm flipV="1">
            <a:off x="4338302" y="5278610"/>
            <a:ext cx="228600" cy="152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" name="Line 47"/>
          <p:cNvSpPr>
            <a:spLocks noChangeShapeType="1"/>
          </p:cNvSpPr>
          <p:nvPr/>
        </p:nvSpPr>
        <p:spPr bwMode="auto">
          <a:xfrm>
            <a:off x="4247286" y="3474152"/>
            <a:ext cx="152400" cy="152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" name="Line 48"/>
          <p:cNvSpPr>
            <a:spLocks noChangeShapeType="1"/>
          </p:cNvSpPr>
          <p:nvPr/>
        </p:nvSpPr>
        <p:spPr bwMode="auto">
          <a:xfrm flipH="1">
            <a:off x="5328197" y="3050113"/>
            <a:ext cx="3048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" name="Line 49"/>
          <p:cNvSpPr>
            <a:spLocks noChangeShapeType="1"/>
          </p:cNvSpPr>
          <p:nvPr/>
        </p:nvSpPr>
        <p:spPr bwMode="auto">
          <a:xfrm flipH="1" flipV="1">
            <a:off x="5215661" y="4639377"/>
            <a:ext cx="228600" cy="152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563548" y="4752265"/>
            <a:ext cx="2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83292" y="4081920"/>
            <a:ext cx="2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12461" y="4082130"/>
            <a:ext cx="2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418031" y="33621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600014" y="3376008"/>
            <a:ext cx="2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854542" y="1832001"/>
            <a:ext cx="2741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/>
              <a:t>Focus on </a:t>
            </a:r>
            <a:r>
              <a:rPr lang="en-US" altLang="en-US" dirty="0">
                <a:solidFill>
                  <a:srgbClr val="0000FF"/>
                </a:solidFill>
              </a:rPr>
              <a:t>only three nodes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911997" y="5966354"/>
            <a:ext cx="531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combinations: Y and X can be left/right child of Z</a:t>
            </a:r>
          </a:p>
        </p:txBody>
      </p:sp>
    </p:spTree>
    <p:extLst>
      <p:ext uri="{BB962C8B-B14F-4D97-AF65-F5344CB8AC3E}">
        <p14:creationId xmlns:p14="http://schemas.microsoft.com/office/powerpoint/2010/main" val="208084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 animBg="1"/>
      <p:bldP spid="47" grpId="0" animBg="1"/>
      <p:bldP spid="48" grpId="0" animBg="1"/>
      <p:bldP spid="49" grpId="0" animBg="1"/>
      <p:bldP spid="50" grpId="0"/>
      <p:bldP spid="51" grpId="0"/>
      <p:bldP spid="52" grpId="0"/>
      <p:bldP spid="53" grpId="0"/>
      <p:bldP spid="54" grpId="0"/>
      <p:bldP spid="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Trinode</a:t>
            </a:r>
            <a:r>
              <a:rPr lang="en-US" altLang="en-US" dirty="0"/>
              <a:t> Restructuring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16824" y="6310279"/>
            <a:ext cx="762000" cy="271463"/>
          </a:xfrm>
        </p:spPr>
        <p:txBody>
          <a:bodyPr/>
          <a:lstStyle/>
          <a:p>
            <a:fld id="{72AFE102-A273-8544-BB2F-FAAE6DB0274C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03615" y="2881880"/>
            <a:ext cx="1017338" cy="2089176"/>
            <a:chOff x="496566" y="2898859"/>
            <a:chExt cx="1017338" cy="2089176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071645" y="2898859"/>
              <a:ext cx="412956" cy="432792"/>
            </a:xfrm>
            <a:prstGeom prst="ellipse">
              <a:avLst/>
            </a:prstGeom>
            <a:solidFill>
              <a:srgbClr val="CFDCF0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latin typeface="Times New Roman" charset="0"/>
                </a:rPr>
                <a:t>Z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96566" y="3710072"/>
              <a:ext cx="442260" cy="432792"/>
            </a:xfrm>
            <a:prstGeom prst="ellipse">
              <a:avLst/>
            </a:prstGeom>
            <a:solidFill>
              <a:srgbClr val="CFDCF0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latin typeface="Times New Roman" charset="0"/>
                </a:rPr>
                <a:t>Y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071644" y="4555243"/>
              <a:ext cx="442260" cy="432792"/>
            </a:xfrm>
            <a:prstGeom prst="ellipse">
              <a:avLst/>
            </a:prstGeom>
            <a:solidFill>
              <a:srgbClr val="CFDCF0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latin typeface="Times New Roman" charset="0"/>
                </a:rPr>
                <a:t>X</a:t>
              </a:r>
            </a:p>
          </p:txBody>
        </p:sp>
        <p:cxnSp>
          <p:nvCxnSpPr>
            <p:cNvPr id="21" name="AutoShape 21"/>
            <p:cNvCxnSpPr>
              <a:cxnSpLocks noChangeShapeType="1"/>
              <a:stCxn id="5" idx="3"/>
              <a:endCxn id="6" idx="0"/>
            </p:cNvCxnSpPr>
            <p:nvPr/>
          </p:nvCxnSpPr>
          <p:spPr bwMode="auto">
            <a:xfrm flipH="1">
              <a:off x="717696" y="3268270"/>
              <a:ext cx="414425" cy="441802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23"/>
            <p:cNvCxnSpPr>
              <a:cxnSpLocks noChangeShapeType="1"/>
              <a:stCxn id="6" idx="4"/>
              <a:endCxn id="8" idx="1"/>
            </p:cNvCxnSpPr>
            <p:nvPr/>
          </p:nvCxnSpPr>
          <p:spPr bwMode="auto">
            <a:xfrm>
              <a:off x="717696" y="4142864"/>
              <a:ext cx="418715" cy="475760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" name="TextBox 57"/>
          <p:cNvSpPr txBox="1"/>
          <p:nvPr/>
        </p:nvSpPr>
        <p:spPr>
          <a:xfrm>
            <a:off x="2060979" y="1773435"/>
            <a:ext cx="531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combinations: Y and X can be left/right child of Z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494088" y="2898859"/>
            <a:ext cx="1212652" cy="2089176"/>
            <a:chOff x="3013653" y="2898859"/>
            <a:chExt cx="1212652" cy="2089176"/>
          </a:xfrm>
        </p:grpSpPr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3013654" y="2898859"/>
              <a:ext cx="412956" cy="432792"/>
            </a:xfrm>
            <a:prstGeom prst="ellipse">
              <a:avLst/>
            </a:prstGeom>
            <a:solidFill>
              <a:srgbClr val="CFDCF0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latin typeface="Times New Roman" charset="0"/>
                </a:rPr>
                <a:t>Z</a:t>
              </a:r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3784045" y="3710072"/>
              <a:ext cx="442260" cy="432792"/>
            </a:xfrm>
            <a:prstGeom prst="ellipse">
              <a:avLst/>
            </a:prstGeom>
            <a:solidFill>
              <a:srgbClr val="CFDCF0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latin typeface="Times New Roman" charset="0"/>
                </a:rPr>
                <a:t>Y</a:t>
              </a: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3013653" y="4555243"/>
              <a:ext cx="442260" cy="432792"/>
            </a:xfrm>
            <a:prstGeom prst="ellipse">
              <a:avLst/>
            </a:prstGeom>
            <a:solidFill>
              <a:srgbClr val="CFDCF0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latin typeface="Times New Roman" charset="0"/>
                </a:rPr>
                <a:t>X</a:t>
              </a:r>
            </a:p>
          </p:txBody>
        </p:sp>
        <p:cxnSp>
          <p:nvCxnSpPr>
            <p:cNvPr id="63" name="AutoShape 21"/>
            <p:cNvCxnSpPr>
              <a:cxnSpLocks noChangeShapeType="1"/>
              <a:stCxn id="60" idx="4"/>
              <a:endCxn id="61" idx="0"/>
            </p:cNvCxnSpPr>
            <p:nvPr/>
          </p:nvCxnSpPr>
          <p:spPr bwMode="auto">
            <a:xfrm>
              <a:off x="3220132" y="3331651"/>
              <a:ext cx="785043" cy="378421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AutoShape 23"/>
            <p:cNvCxnSpPr>
              <a:cxnSpLocks noChangeShapeType="1"/>
              <a:stCxn id="61" idx="4"/>
              <a:endCxn id="62" idx="7"/>
            </p:cNvCxnSpPr>
            <p:nvPr/>
          </p:nvCxnSpPr>
          <p:spPr bwMode="auto">
            <a:xfrm flipH="1">
              <a:off x="3391146" y="4142864"/>
              <a:ext cx="614029" cy="475760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864150" y="2898859"/>
            <a:ext cx="1474222" cy="2089176"/>
            <a:chOff x="4725349" y="2898859"/>
            <a:chExt cx="1474222" cy="2089176"/>
          </a:xfrm>
        </p:grpSpPr>
        <p:sp>
          <p:nvSpPr>
            <p:cNvPr id="65" name="Oval 64"/>
            <p:cNvSpPr>
              <a:spLocks noChangeArrowheads="1"/>
            </p:cNvSpPr>
            <p:nvPr/>
          </p:nvSpPr>
          <p:spPr bwMode="auto">
            <a:xfrm>
              <a:off x="4725349" y="2898859"/>
              <a:ext cx="412956" cy="432792"/>
            </a:xfrm>
            <a:prstGeom prst="ellipse">
              <a:avLst/>
            </a:prstGeom>
            <a:solidFill>
              <a:srgbClr val="CFDCF0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latin typeface="Times New Roman" charset="0"/>
                </a:rPr>
                <a:t>Z</a:t>
              </a:r>
            </a:p>
          </p:txBody>
        </p:sp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5156116" y="3710072"/>
              <a:ext cx="442260" cy="432792"/>
            </a:xfrm>
            <a:prstGeom prst="ellipse">
              <a:avLst/>
            </a:prstGeom>
            <a:solidFill>
              <a:srgbClr val="CFDCF0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latin typeface="Times New Roman" charset="0"/>
                </a:rPr>
                <a:t>Y</a:t>
              </a:r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5757311" y="4555243"/>
              <a:ext cx="442260" cy="432792"/>
            </a:xfrm>
            <a:prstGeom prst="ellipse">
              <a:avLst/>
            </a:prstGeom>
            <a:solidFill>
              <a:srgbClr val="CFDCF0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latin typeface="Times New Roman" charset="0"/>
                </a:rPr>
                <a:t>X</a:t>
              </a:r>
            </a:p>
          </p:txBody>
        </p:sp>
        <p:cxnSp>
          <p:nvCxnSpPr>
            <p:cNvPr id="68" name="AutoShape 21"/>
            <p:cNvCxnSpPr>
              <a:cxnSpLocks noChangeShapeType="1"/>
              <a:stCxn id="65" idx="4"/>
              <a:endCxn id="66" idx="0"/>
            </p:cNvCxnSpPr>
            <p:nvPr/>
          </p:nvCxnSpPr>
          <p:spPr bwMode="auto">
            <a:xfrm>
              <a:off x="4931827" y="3331651"/>
              <a:ext cx="445419" cy="378421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23"/>
            <p:cNvCxnSpPr>
              <a:cxnSpLocks noChangeShapeType="1"/>
              <a:stCxn id="66" idx="4"/>
              <a:endCxn id="67" idx="1"/>
            </p:cNvCxnSpPr>
            <p:nvPr/>
          </p:nvCxnSpPr>
          <p:spPr bwMode="auto">
            <a:xfrm>
              <a:off x="5377246" y="4142864"/>
              <a:ext cx="444832" cy="475760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8"/>
          <p:cNvGrpSpPr/>
          <p:nvPr/>
        </p:nvGrpSpPr>
        <p:grpSpPr>
          <a:xfrm>
            <a:off x="3088938" y="2898859"/>
            <a:ext cx="1510245" cy="2089176"/>
            <a:chOff x="6799076" y="2898859"/>
            <a:chExt cx="1510245" cy="2089176"/>
          </a:xfrm>
        </p:grpSpPr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7896365" y="2898859"/>
              <a:ext cx="412956" cy="432792"/>
            </a:xfrm>
            <a:prstGeom prst="ellipse">
              <a:avLst/>
            </a:prstGeom>
            <a:solidFill>
              <a:srgbClr val="CFDCF0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latin typeface="Times New Roman" charset="0"/>
                </a:rPr>
                <a:t>Z</a:t>
              </a: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7242917" y="3710072"/>
              <a:ext cx="442260" cy="432792"/>
            </a:xfrm>
            <a:prstGeom prst="ellipse">
              <a:avLst/>
            </a:prstGeom>
            <a:solidFill>
              <a:srgbClr val="CFDCF0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latin typeface="Times New Roman" charset="0"/>
                </a:rPr>
                <a:t>Y</a:t>
              </a: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6799076" y="4555243"/>
              <a:ext cx="442260" cy="432792"/>
            </a:xfrm>
            <a:prstGeom prst="ellipse">
              <a:avLst/>
            </a:prstGeom>
            <a:solidFill>
              <a:srgbClr val="CFDCF0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 dirty="0">
                  <a:latin typeface="Times New Roman" charset="0"/>
                </a:rPr>
                <a:t>X</a:t>
              </a:r>
            </a:p>
          </p:txBody>
        </p:sp>
        <p:cxnSp>
          <p:nvCxnSpPr>
            <p:cNvPr id="76" name="AutoShape 21"/>
            <p:cNvCxnSpPr>
              <a:cxnSpLocks noChangeShapeType="1"/>
              <a:stCxn id="73" idx="4"/>
              <a:endCxn id="74" idx="0"/>
            </p:cNvCxnSpPr>
            <p:nvPr/>
          </p:nvCxnSpPr>
          <p:spPr bwMode="auto">
            <a:xfrm flipH="1">
              <a:off x="7464047" y="3331651"/>
              <a:ext cx="638796" cy="378421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AutoShape 23"/>
            <p:cNvCxnSpPr>
              <a:cxnSpLocks noChangeShapeType="1"/>
              <a:stCxn id="74" idx="4"/>
              <a:endCxn id="75" idx="0"/>
            </p:cNvCxnSpPr>
            <p:nvPr/>
          </p:nvCxnSpPr>
          <p:spPr bwMode="auto">
            <a:xfrm flipH="1">
              <a:off x="7020206" y="4142864"/>
              <a:ext cx="443841" cy="412379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81020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with restructuring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Insert as usual for a BST</a:t>
            </a:r>
          </a:p>
          <a:p>
            <a:pPr lvl="1"/>
            <a:r>
              <a:rPr lang="en-US" dirty="0"/>
              <a:t>At an external node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 for imbalance starting from new external node, up to root</a:t>
            </a:r>
          </a:p>
          <a:p>
            <a:pPr lvl="1"/>
            <a:r>
              <a:rPr lang="en-US" dirty="0"/>
              <a:t>If no imbalance, then done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Identify the three “problem nodes”</a:t>
            </a:r>
          </a:p>
          <a:p>
            <a:pPr marL="808038" lvl="1" indent="-457200">
              <a:buFont typeface="+mj-lt"/>
              <a:buAutoNum type="arabicPeriod"/>
            </a:pPr>
            <a:r>
              <a:rPr lang="en-US" dirty="0"/>
              <a:t>First imbalanced node (call this </a:t>
            </a:r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dirty="0"/>
              <a:t>)</a:t>
            </a:r>
          </a:p>
          <a:p>
            <a:pPr marL="808038" lvl="1" indent="-457200">
              <a:buFont typeface="+mj-lt"/>
              <a:buAutoNum type="arabicPeriod"/>
            </a:pPr>
            <a:r>
              <a:rPr lang="en-US" dirty="0"/>
              <a:t>“Tallest” child of x (call this </a:t>
            </a:r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dirty="0"/>
              <a:t>)</a:t>
            </a:r>
          </a:p>
          <a:p>
            <a:pPr marL="808038" lvl="1" indent="-457200">
              <a:buFont typeface="+mj-lt"/>
              <a:buAutoNum type="arabicPeriod"/>
            </a:pPr>
            <a:r>
              <a:rPr lang="en-US" dirty="0"/>
              <a:t>“Tallest” child of y (call this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Refer to </a:t>
            </a:r>
            <a:r>
              <a:rPr lang="en-US" dirty="0" err="1"/>
              <a:t>trinode</a:t>
            </a:r>
            <a:r>
              <a:rPr lang="en-US" dirty="0"/>
              <a:t> restructuring handout and identify which rotation to do</a:t>
            </a:r>
          </a:p>
          <a:p>
            <a:pPr marL="808038" lvl="1" indent="-457200">
              <a:buFont typeface="+mj-lt"/>
              <a:buAutoNum type="arabicPeriod"/>
            </a:pPr>
            <a:r>
              <a:rPr lang="en-US" dirty="0"/>
              <a:t>Single left rotation,</a:t>
            </a:r>
          </a:p>
          <a:p>
            <a:pPr marL="808038" lvl="1" indent="-457200">
              <a:buFont typeface="+mj-lt"/>
              <a:buAutoNum type="arabicPeriod"/>
            </a:pPr>
            <a:r>
              <a:rPr lang="en-US" dirty="0"/>
              <a:t>Single right rotation,</a:t>
            </a:r>
          </a:p>
          <a:p>
            <a:pPr marL="808038" lvl="1" indent="-457200">
              <a:buFont typeface="+mj-lt"/>
              <a:buAutoNum type="arabicPeriod"/>
            </a:pPr>
            <a:r>
              <a:rPr lang="en-US" dirty="0"/>
              <a:t>Double left rotation, or</a:t>
            </a:r>
          </a:p>
          <a:p>
            <a:pPr marL="808038" lvl="1" indent="-457200">
              <a:buFont typeface="+mj-lt"/>
              <a:buAutoNum type="arabicPeriod"/>
            </a:pPr>
            <a:r>
              <a:rPr lang="en-US" dirty="0"/>
              <a:t>Double right rotation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 the rotation below </a:t>
            </a:r>
            <a:r>
              <a:rPr lang="en-US" dirty="0">
                <a:solidFill>
                  <a:srgbClr val="FF0000"/>
                </a:solidFill>
              </a:rPr>
              <a:t>z</a:t>
            </a:r>
          </a:p>
          <a:p>
            <a:pPr lvl="1"/>
            <a:r>
              <a:rPr lang="en-US" dirty="0"/>
              <a:t>Keep the rest of the tree as it is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380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38444" y="6336860"/>
            <a:ext cx="451554" cy="271463"/>
          </a:xfrm>
        </p:spPr>
        <p:txBody>
          <a:bodyPr/>
          <a:lstStyle/>
          <a:p>
            <a:fld id="{72AFE102-A273-8544-BB2F-FAAE6DB0274C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1" y="239887"/>
            <a:ext cx="8607777" cy="637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21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Restructuring – as Single Rotations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605844"/>
            <a:ext cx="6400800" cy="2209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477538"/>
            <a:ext cx="64135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46222" y="564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83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Restructuring – as Double Rotations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2133600"/>
            <a:ext cx="6477000" cy="2209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798" y="4346221"/>
            <a:ext cx="643890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87638F-8347-4AC4-B207-E4A31B4264F9}"/>
              </a:ext>
            </a:extLst>
          </p:cNvPr>
          <p:cNvSpPr txBox="1"/>
          <p:nvPr/>
        </p:nvSpPr>
        <p:spPr>
          <a:xfrm>
            <a:off x="7002989" y="1673466"/>
            <a:ext cx="1875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i="1" dirty="0" err="1">
                <a:hlinkClick r:id="rId4"/>
              </a:rPr>
              <a:t>zyBook</a:t>
            </a:r>
            <a:r>
              <a:rPr lang="en-US" sz="1600" i="1" dirty="0">
                <a:hlinkClick r:id="rId4"/>
              </a:rPr>
              <a:t> </a:t>
            </a:r>
            <a:r>
              <a:rPr lang="en-US" sz="1600" i="1" dirty="0" err="1">
                <a:hlinkClick r:id="rId4"/>
              </a:rPr>
              <a:t>Annimations</a:t>
            </a:r>
            <a:r>
              <a:rPr lang="en-US" sz="16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3386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Trinode</a:t>
            </a:r>
            <a:r>
              <a:rPr lang="en-US" altLang="en-US" dirty="0"/>
              <a:t> Restructuring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16824" y="6310279"/>
            <a:ext cx="762000" cy="271463"/>
          </a:xfrm>
        </p:spPr>
        <p:txBody>
          <a:bodyPr/>
          <a:lstStyle/>
          <a:p>
            <a:fld id="{72AFE102-A273-8544-BB2F-FAAE6DB0274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616288" y="2415818"/>
            <a:ext cx="447675" cy="403225"/>
          </a:xfrm>
          <a:prstGeom prst="ellipse">
            <a:avLst/>
          </a:prstGeom>
          <a:solidFill>
            <a:srgbClr val="CFDCF0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 dirty="0">
                <a:latin typeface="Times New Roman" charset="0"/>
              </a:rPr>
              <a:t>44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816188" y="3025418"/>
            <a:ext cx="447675" cy="403225"/>
          </a:xfrm>
          <a:prstGeom prst="ellipse">
            <a:avLst/>
          </a:prstGeom>
          <a:solidFill>
            <a:srgbClr val="CFDCF0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17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473538" y="3025418"/>
            <a:ext cx="447675" cy="403225"/>
          </a:xfrm>
          <a:prstGeom prst="ellipse">
            <a:avLst/>
          </a:prstGeom>
          <a:solidFill>
            <a:srgbClr val="CFDCF0"/>
          </a:solidFill>
          <a:ln w="349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78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025738" y="3711218"/>
            <a:ext cx="447675" cy="403225"/>
          </a:xfrm>
          <a:prstGeom prst="ellipse">
            <a:avLst/>
          </a:prstGeom>
          <a:solidFill>
            <a:srgbClr val="CFDCF0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32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997288" y="3711218"/>
            <a:ext cx="447675" cy="403225"/>
          </a:xfrm>
          <a:prstGeom prst="ellipse">
            <a:avLst/>
          </a:prstGeom>
          <a:solidFill>
            <a:srgbClr val="CFDCF0"/>
          </a:solidFill>
          <a:ln w="349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50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006938" y="3711218"/>
            <a:ext cx="447675" cy="403225"/>
          </a:xfrm>
          <a:prstGeom prst="ellipse">
            <a:avLst/>
          </a:prstGeom>
          <a:solidFill>
            <a:srgbClr val="CFDCF0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88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644863" y="4397018"/>
            <a:ext cx="447675" cy="403225"/>
          </a:xfrm>
          <a:prstGeom prst="ellipse">
            <a:avLst/>
          </a:prstGeom>
          <a:solidFill>
            <a:srgbClr val="CFDCF0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48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2397338" y="4397018"/>
            <a:ext cx="447675" cy="403225"/>
          </a:xfrm>
          <a:prstGeom prst="ellipse">
            <a:avLst/>
          </a:prstGeom>
          <a:solidFill>
            <a:srgbClr val="CFDCF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62</a:t>
            </a:r>
          </a:p>
        </p:txBody>
      </p:sp>
      <p:cxnSp>
        <p:nvCxnSpPr>
          <p:cNvPr id="21" name="AutoShape 21"/>
          <p:cNvCxnSpPr>
            <a:cxnSpLocks noChangeShapeType="1"/>
            <a:stCxn id="5" idx="4"/>
            <a:endCxn id="6" idx="0"/>
          </p:cNvCxnSpPr>
          <p:nvPr/>
        </p:nvCxnSpPr>
        <p:spPr bwMode="auto">
          <a:xfrm flipH="1">
            <a:off x="1040026" y="2819043"/>
            <a:ext cx="800100" cy="2063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3"/>
          <p:cNvCxnSpPr>
            <a:cxnSpLocks noChangeShapeType="1"/>
            <a:stCxn id="6" idx="4"/>
            <a:endCxn id="8" idx="0"/>
          </p:cNvCxnSpPr>
          <p:nvPr/>
        </p:nvCxnSpPr>
        <p:spPr bwMode="auto">
          <a:xfrm>
            <a:off x="1040026" y="3428643"/>
            <a:ext cx="209550" cy="2825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4"/>
          <p:cNvCxnSpPr>
            <a:cxnSpLocks noChangeShapeType="1"/>
            <a:stCxn id="5" idx="4"/>
            <a:endCxn id="7" idx="0"/>
          </p:cNvCxnSpPr>
          <p:nvPr/>
        </p:nvCxnSpPr>
        <p:spPr bwMode="auto">
          <a:xfrm>
            <a:off x="1840126" y="2819043"/>
            <a:ext cx="857250" cy="2063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25"/>
          <p:cNvCxnSpPr>
            <a:cxnSpLocks noChangeShapeType="1"/>
            <a:stCxn id="7" idx="4"/>
            <a:endCxn id="9" idx="0"/>
          </p:cNvCxnSpPr>
          <p:nvPr/>
        </p:nvCxnSpPr>
        <p:spPr bwMode="auto">
          <a:xfrm flipH="1">
            <a:off x="2221126" y="3428643"/>
            <a:ext cx="476250" cy="2825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26"/>
          <p:cNvCxnSpPr>
            <a:cxnSpLocks noChangeShapeType="1"/>
            <a:stCxn id="7" idx="4"/>
            <a:endCxn id="10" idx="0"/>
          </p:cNvCxnSpPr>
          <p:nvPr/>
        </p:nvCxnSpPr>
        <p:spPr bwMode="auto">
          <a:xfrm>
            <a:off x="2697376" y="3428643"/>
            <a:ext cx="533400" cy="2825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27"/>
          <p:cNvCxnSpPr>
            <a:cxnSpLocks noChangeShapeType="1"/>
            <a:stCxn id="9" idx="4"/>
            <a:endCxn id="11" idx="0"/>
          </p:cNvCxnSpPr>
          <p:nvPr/>
        </p:nvCxnSpPr>
        <p:spPr bwMode="auto">
          <a:xfrm flipH="1">
            <a:off x="1868701" y="4114443"/>
            <a:ext cx="352425" cy="2825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2"/>
          <p:cNvCxnSpPr>
            <a:cxnSpLocks noChangeShapeType="1"/>
            <a:stCxn id="12" idx="4"/>
            <a:endCxn id="37" idx="0"/>
          </p:cNvCxnSpPr>
          <p:nvPr/>
        </p:nvCxnSpPr>
        <p:spPr bwMode="auto">
          <a:xfrm flipH="1">
            <a:off x="2417976" y="4800243"/>
            <a:ext cx="203200" cy="2698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4"/>
          <p:cNvCxnSpPr>
            <a:cxnSpLocks noChangeShapeType="1"/>
            <a:stCxn id="9" idx="4"/>
            <a:endCxn id="12" idx="0"/>
          </p:cNvCxnSpPr>
          <p:nvPr/>
        </p:nvCxnSpPr>
        <p:spPr bwMode="auto">
          <a:xfrm>
            <a:off x="2221126" y="4114443"/>
            <a:ext cx="400050" cy="2825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2194138" y="5070118"/>
            <a:ext cx="447675" cy="4032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54</a:t>
            </a: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331246" y="5522930"/>
            <a:ext cx="1705465" cy="307777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90"/>
                </a:solidFill>
                <a:latin typeface="+mn-lt"/>
              </a:rPr>
              <a:t>newly inserted node</a:t>
            </a:r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3073613" y="4875385"/>
            <a:ext cx="1166856" cy="307777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90"/>
                </a:solidFill>
                <a:latin typeface="+mn-lt"/>
              </a:rPr>
              <a:t>x (child of y)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1376578" y="3193341"/>
            <a:ext cx="11621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90"/>
                </a:solidFill>
                <a:latin typeface="+mn-lt"/>
              </a:rPr>
              <a:t>y (child of z)</a:t>
            </a:r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3227958" y="2657826"/>
            <a:ext cx="2068570" cy="307777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90"/>
                </a:solidFill>
                <a:latin typeface="+mn-lt"/>
              </a:rPr>
              <a:t>z (first imbalanced node)</a:t>
            </a:r>
          </a:p>
        </p:txBody>
      </p:sp>
      <p:sp>
        <p:nvSpPr>
          <p:cNvPr id="46" name="Line 46"/>
          <p:cNvSpPr>
            <a:spLocks noChangeShapeType="1"/>
          </p:cNvSpPr>
          <p:nvPr/>
        </p:nvSpPr>
        <p:spPr bwMode="auto">
          <a:xfrm flipV="1">
            <a:off x="1967654" y="5363276"/>
            <a:ext cx="228600" cy="152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" name="Line 47"/>
          <p:cNvSpPr>
            <a:spLocks noChangeShapeType="1"/>
          </p:cNvSpPr>
          <p:nvPr/>
        </p:nvSpPr>
        <p:spPr bwMode="auto">
          <a:xfrm>
            <a:off x="1876638" y="3558818"/>
            <a:ext cx="152400" cy="152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" name="Line 48"/>
          <p:cNvSpPr>
            <a:spLocks noChangeShapeType="1"/>
          </p:cNvSpPr>
          <p:nvPr/>
        </p:nvSpPr>
        <p:spPr bwMode="auto">
          <a:xfrm flipH="1">
            <a:off x="2957549" y="2965603"/>
            <a:ext cx="273227" cy="169176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9" name="Line 49"/>
          <p:cNvSpPr>
            <a:spLocks noChangeShapeType="1"/>
          </p:cNvSpPr>
          <p:nvPr/>
        </p:nvSpPr>
        <p:spPr bwMode="auto">
          <a:xfrm flipH="1" flipV="1">
            <a:off x="2845013" y="4724043"/>
            <a:ext cx="228600" cy="152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192900" y="483693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612644" y="4166586"/>
            <a:ext cx="2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641813" y="416679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047383" y="344677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229366" y="346067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854542" y="1832001"/>
            <a:ext cx="2741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/>
              <a:t>Focus on </a:t>
            </a:r>
            <a:r>
              <a:rPr lang="en-US" altLang="en-US" dirty="0">
                <a:solidFill>
                  <a:srgbClr val="0000FF"/>
                </a:solidFill>
              </a:rPr>
              <a:t>only three nodes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5415553" y="2754541"/>
            <a:ext cx="3132941" cy="3462754"/>
            <a:chOff x="6172200" y="2711450"/>
            <a:chExt cx="3132941" cy="3462754"/>
          </a:xfrm>
          <a:solidFill>
            <a:srgbClr val="CFDCF0"/>
          </a:solidFill>
        </p:grpSpPr>
        <p:grpSp>
          <p:nvGrpSpPr>
            <p:cNvPr id="60" name="Group 59"/>
            <p:cNvGrpSpPr/>
            <p:nvPr/>
          </p:nvGrpSpPr>
          <p:grpSpPr>
            <a:xfrm>
              <a:off x="6172200" y="2711450"/>
              <a:ext cx="2702887" cy="3462754"/>
              <a:chOff x="5264150" y="2743200"/>
              <a:chExt cx="2702887" cy="3462754"/>
            </a:xfrm>
            <a:grpFill/>
          </p:grpSpPr>
          <p:sp>
            <p:nvSpPr>
              <p:cNvPr id="63" name="Oval 5"/>
              <p:cNvSpPr>
                <a:spLocks noChangeArrowheads="1"/>
              </p:cNvSpPr>
              <p:nvPr/>
            </p:nvSpPr>
            <p:spPr bwMode="auto">
              <a:xfrm>
                <a:off x="6064250" y="2743200"/>
                <a:ext cx="447675" cy="403225"/>
              </a:xfrm>
              <a:prstGeom prst="ellipse">
                <a:avLst/>
              </a:prstGeom>
              <a:grpFill/>
              <a:ln w="9525">
                <a:solidFill>
                  <a:srgbClr val="00009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 dirty="0">
                    <a:latin typeface="Times New Roman" panose="02020603050405020304" pitchFamily="18" charset="0"/>
                  </a:rPr>
                  <a:t>44</a:t>
                </a:r>
              </a:p>
            </p:txBody>
          </p:sp>
          <p:sp>
            <p:nvSpPr>
              <p:cNvPr id="64" name="Oval 6"/>
              <p:cNvSpPr>
                <a:spLocks noChangeArrowheads="1"/>
              </p:cNvSpPr>
              <p:nvPr/>
            </p:nvSpPr>
            <p:spPr bwMode="auto">
              <a:xfrm>
                <a:off x="5264150" y="3352800"/>
                <a:ext cx="447675" cy="403225"/>
              </a:xfrm>
              <a:prstGeom prst="ellipse">
                <a:avLst/>
              </a:prstGeom>
              <a:grpFill/>
              <a:ln w="9525">
                <a:solidFill>
                  <a:srgbClr val="00009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>
                    <a:latin typeface="Times New Roman" panose="02020603050405020304" pitchFamily="18" charset="0"/>
                  </a:rPr>
                  <a:t>17</a:t>
                </a:r>
              </a:p>
            </p:txBody>
          </p:sp>
          <p:sp>
            <p:nvSpPr>
              <p:cNvPr id="65" name="Oval 7"/>
              <p:cNvSpPr>
                <a:spLocks noChangeArrowheads="1"/>
              </p:cNvSpPr>
              <p:nvPr/>
            </p:nvSpPr>
            <p:spPr bwMode="auto">
              <a:xfrm>
                <a:off x="6921500" y="3338017"/>
                <a:ext cx="512137" cy="432792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 dirty="0">
                    <a:latin typeface="Times New Roman" panose="02020603050405020304" pitchFamily="18" charset="0"/>
                  </a:rPr>
                  <a:t>62</a:t>
                </a:r>
              </a:p>
            </p:txBody>
          </p:sp>
          <p:sp>
            <p:nvSpPr>
              <p:cNvPr id="66" name="Oval 8"/>
              <p:cNvSpPr>
                <a:spLocks noChangeArrowheads="1"/>
              </p:cNvSpPr>
              <p:nvPr/>
            </p:nvSpPr>
            <p:spPr bwMode="auto">
              <a:xfrm>
                <a:off x="5473700" y="4038600"/>
                <a:ext cx="447675" cy="403225"/>
              </a:xfrm>
              <a:prstGeom prst="ellipse">
                <a:avLst/>
              </a:prstGeom>
              <a:grpFill/>
              <a:ln w="9525">
                <a:solidFill>
                  <a:srgbClr val="00009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>
                    <a:latin typeface="Times New Roman" panose="02020603050405020304" pitchFamily="18" charset="0"/>
                  </a:rPr>
                  <a:t>32</a:t>
                </a:r>
              </a:p>
            </p:txBody>
          </p:sp>
          <p:sp>
            <p:nvSpPr>
              <p:cNvPr id="67" name="Oval 9"/>
              <p:cNvSpPr>
                <a:spLocks noChangeArrowheads="1"/>
              </p:cNvSpPr>
              <p:nvPr/>
            </p:nvSpPr>
            <p:spPr bwMode="auto">
              <a:xfrm>
                <a:off x="6445250" y="4038600"/>
                <a:ext cx="447675" cy="403225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>
                    <a:latin typeface="Times New Roman" panose="02020603050405020304" pitchFamily="18" charset="0"/>
                  </a:rPr>
                  <a:t>50</a:t>
                </a:r>
              </a:p>
            </p:txBody>
          </p:sp>
          <p:sp>
            <p:nvSpPr>
              <p:cNvPr id="68" name="Oval 10"/>
              <p:cNvSpPr>
                <a:spLocks noChangeArrowheads="1"/>
              </p:cNvSpPr>
              <p:nvPr/>
            </p:nvSpPr>
            <p:spPr bwMode="auto">
              <a:xfrm>
                <a:off x="7454900" y="4023817"/>
                <a:ext cx="512137" cy="432792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 dirty="0">
                    <a:latin typeface="Times New Roman" panose="02020603050405020304" pitchFamily="18" charset="0"/>
                  </a:rPr>
                  <a:t>78</a:t>
                </a:r>
              </a:p>
            </p:txBody>
          </p:sp>
          <p:sp>
            <p:nvSpPr>
              <p:cNvPr id="69" name="Oval 11"/>
              <p:cNvSpPr>
                <a:spLocks noChangeArrowheads="1"/>
              </p:cNvSpPr>
              <p:nvPr/>
            </p:nvSpPr>
            <p:spPr bwMode="auto">
              <a:xfrm>
                <a:off x="6092825" y="4724400"/>
                <a:ext cx="447675" cy="403225"/>
              </a:xfrm>
              <a:prstGeom prst="ellipse">
                <a:avLst/>
              </a:prstGeom>
              <a:grpFill/>
              <a:ln w="9525">
                <a:solidFill>
                  <a:srgbClr val="00009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>
                    <a:latin typeface="Times New Roman" panose="02020603050405020304" pitchFamily="18" charset="0"/>
                  </a:rPr>
                  <a:t>48</a:t>
                </a:r>
              </a:p>
            </p:txBody>
          </p:sp>
          <p:sp>
            <p:nvSpPr>
              <p:cNvPr id="70" name="Oval 12"/>
              <p:cNvSpPr>
                <a:spLocks noChangeArrowheads="1"/>
              </p:cNvSpPr>
              <p:nvPr/>
            </p:nvSpPr>
            <p:spPr bwMode="auto">
              <a:xfrm>
                <a:off x="6845300" y="4709617"/>
                <a:ext cx="512137" cy="432792"/>
              </a:xfrm>
              <a:prstGeom prst="ellipse">
                <a:avLst/>
              </a:prstGeom>
              <a:grpFill/>
              <a:ln w="9525">
                <a:solidFill>
                  <a:srgbClr val="00009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 dirty="0">
                    <a:latin typeface="Times New Roman" panose="02020603050405020304" pitchFamily="18" charset="0"/>
                  </a:rPr>
                  <a:t>54</a:t>
                </a:r>
              </a:p>
            </p:txBody>
          </p:sp>
          <p:cxnSp>
            <p:nvCxnSpPr>
              <p:cNvPr id="71" name="AutoShape 21"/>
              <p:cNvCxnSpPr>
                <a:cxnSpLocks noChangeShapeType="1"/>
                <a:stCxn id="63" idx="4"/>
                <a:endCxn id="64" idx="0"/>
              </p:cNvCxnSpPr>
              <p:nvPr/>
            </p:nvCxnSpPr>
            <p:spPr bwMode="auto">
              <a:xfrm flipH="1">
                <a:off x="5487988" y="3146425"/>
                <a:ext cx="800100" cy="206375"/>
              </a:xfrm>
              <a:prstGeom prst="straightConnector1">
                <a:avLst/>
              </a:prstGeom>
              <a:grpFill/>
              <a:ln w="9525">
                <a:solidFill>
                  <a:srgbClr val="00009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" name="AutoShape 23"/>
              <p:cNvCxnSpPr>
                <a:cxnSpLocks noChangeShapeType="1"/>
                <a:stCxn id="64" idx="4"/>
                <a:endCxn id="66" idx="0"/>
              </p:cNvCxnSpPr>
              <p:nvPr/>
            </p:nvCxnSpPr>
            <p:spPr bwMode="auto">
              <a:xfrm>
                <a:off x="5487988" y="3756025"/>
                <a:ext cx="209550" cy="282575"/>
              </a:xfrm>
              <a:prstGeom prst="straightConnector1">
                <a:avLst/>
              </a:prstGeom>
              <a:grpFill/>
              <a:ln w="9525">
                <a:solidFill>
                  <a:srgbClr val="00009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" name="AutoShape 24"/>
              <p:cNvCxnSpPr>
                <a:cxnSpLocks noChangeShapeType="1"/>
                <a:stCxn id="63" idx="4"/>
                <a:endCxn id="65" idx="0"/>
              </p:cNvCxnSpPr>
              <p:nvPr/>
            </p:nvCxnSpPr>
            <p:spPr bwMode="auto">
              <a:xfrm>
                <a:off x="6288088" y="3146425"/>
                <a:ext cx="889481" cy="191592"/>
              </a:xfrm>
              <a:prstGeom prst="straightConnector1">
                <a:avLst/>
              </a:prstGeom>
              <a:grpFill/>
              <a:ln w="9525">
                <a:solidFill>
                  <a:srgbClr val="00009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" name="AutoShape 25"/>
              <p:cNvCxnSpPr>
                <a:cxnSpLocks noChangeShapeType="1"/>
                <a:stCxn id="65" idx="4"/>
                <a:endCxn id="67" idx="0"/>
              </p:cNvCxnSpPr>
              <p:nvPr/>
            </p:nvCxnSpPr>
            <p:spPr bwMode="auto">
              <a:xfrm flipH="1">
                <a:off x="6669088" y="3770809"/>
                <a:ext cx="508481" cy="267791"/>
              </a:xfrm>
              <a:prstGeom prst="straightConnector1">
                <a:avLst/>
              </a:prstGeom>
              <a:grpFill/>
              <a:ln w="9525">
                <a:solidFill>
                  <a:srgbClr val="00009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5" name="AutoShape 26"/>
              <p:cNvCxnSpPr>
                <a:cxnSpLocks noChangeShapeType="1"/>
                <a:stCxn id="65" idx="4"/>
                <a:endCxn id="68" idx="0"/>
              </p:cNvCxnSpPr>
              <p:nvPr/>
            </p:nvCxnSpPr>
            <p:spPr bwMode="auto">
              <a:xfrm>
                <a:off x="7177569" y="3770809"/>
                <a:ext cx="533400" cy="253008"/>
              </a:xfrm>
              <a:prstGeom prst="straightConnector1">
                <a:avLst/>
              </a:prstGeom>
              <a:grpFill/>
              <a:ln w="9525">
                <a:solidFill>
                  <a:srgbClr val="00009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AutoShape 27"/>
              <p:cNvCxnSpPr>
                <a:cxnSpLocks noChangeShapeType="1"/>
                <a:stCxn id="67" idx="4"/>
                <a:endCxn id="69" idx="0"/>
              </p:cNvCxnSpPr>
              <p:nvPr/>
            </p:nvCxnSpPr>
            <p:spPr bwMode="auto">
              <a:xfrm flipH="1">
                <a:off x="6316663" y="4441825"/>
                <a:ext cx="352425" cy="282575"/>
              </a:xfrm>
              <a:prstGeom prst="straightConnector1">
                <a:avLst/>
              </a:prstGeom>
              <a:grpFill/>
              <a:ln w="9525">
                <a:solidFill>
                  <a:srgbClr val="00009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AutoShape 34"/>
              <p:cNvCxnSpPr>
                <a:cxnSpLocks noChangeShapeType="1"/>
                <a:stCxn id="67" idx="4"/>
                <a:endCxn id="70" idx="0"/>
              </p:cNvCxnSpPr>
              <p:nvPr/>
            </p:nvCxnSpPr>
            <p:spPr bwMode="auto">
              <a:xfrm>
                <a:off x="6669088" y="4441825"/>
                <a:ext cx="432281" cy="267792"/>
              </a:xfrm>
              <a:prstGeom prst="straightConnector1">
                <a:avLst/>
              </a:prstGeom>
              <a:grpFill/>
              <a:ln w="9525">
                <a:solidFill>
                  <a:srgbClr val="00009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8" name="Text Box 123"/>
              <p:cNvSpPr txBox="1">
                <a:spLocks noChangeArrowheads="1"/>
              </p:cNvSpPr>
              <p:nvPr/>
            </p:nvSpPr>
            <p:spPr bwMode="auto">
              <a:xfrm>
                <a:off x="5730875" y="5867400"/>
                <a:ext cx="2175596" cy="33855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en-US" altLang="en-US" sz="1600" dirty="0">
                    <a:latin typeface="Times New Roman" panose="02020603050405020304" pitchFamily="18" charset="0"/>
                  </a:rPr>
                  <a:t>after rotation (</a:t>
                </a:r>
                <a:r>
                  <a:rPr lang="en-US" altLang="en-US" sz="1600" dirty="0">
                    <a:solidFill>
                      <a:srgbClr val="00B050"/>
                    </a:solidFill>
                    <a:latin typeface="Times New Roman" panose="02020603050405020304" pitchFamily="18" charset="0"/>
                  </a:rPr>
                  <a:t>balanced</a:t>
                </a:r>
                <a:r>
                  <a:rPr lang="en-US" altLang="en-US" sz="1600" dirty="0">
                    <a:latin typeface="Times New Roman" panose="02020603050405020304" pitchFamily="18" charset="0"/>
                  </a:rPr>
                  <a:t>)</a:t>
                </a:r>
              </a:p>
            </p:txBody>
          </p:sp>
        </p:grpSp>
        <p:sp>
          <p:nvSpPr>
            <p:cNvPr id="61" name="Oval 10"/>
            <p:cNvSpPr>
              <a:spLocks noChangeArrowheads="1"/>
            </p:cNvSpPr>
            <p:nvPr/>
          </p:nvSpPr>
          <p:spPr bwMode="auto">
            <a:xfrm>
              <a:off x="8857466" y="4683029"/>
              <a:ext cx="447675" cy="403225"/>
            </a:xfrm>
            <a:prstGeom prst="ellipse">
              <a:avLst/>
            </a:prstGeom>
            <a:grpFill/>
            <a:ln w="9525">
              <a:solidFill>
                <a:srgbClr val="00009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 dirty="0">
                  <a:latin typeface="Times New Roman" panose="02020603050405020304" pitchFamily="18" charset="0"/>
                </a:rPr>
                <a:t>88</a:t>
              </a:r>
            </a:p>
          </p:txBody>
        </p:sp>
        <p:cxnSp>
          <p:nvCxnSpPr>
            <p:cNvPr id="62" name="AutoShape 26"/>
            <p:cNvCxnSpPr>
              <a:cxnSpLocks noChangeShapeType="1"/>
              <a:stCxn id="68" idx="5"/>
              <a:endCxn id="61" idx="0"/>
            </p:cNvCxnSpPr>
            <p:nvPr/>
          </p:nvCxnSpPr>
          <p:spPr bwMode="auto">
            <a:xfrm>
              <a:off x="8800086" y="4361478"/>
              <a:ext cx="281218" cy="321551"/>
            </a:xfrm>
            <a:prstGeom prst="straightConnector1">
              <a:avLst/>
            </a:prstGeom>
            <a:grpFill/>
            <a:ln w="952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1" name="TextBox 100"/>
          <p:cNvSpPr txBox="1"/>
          <p:nvPr/>
        </p:nvSpPr>
        <p:spPr>
          <a:xfrm>
            <a:off x="4184026" y="3250030"/>
            <a:ext cx="686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rotate</a:t>
            </a:r>
          </a:p>
        </p:txBody>
      </p:sp>
      <p:sp>
        <p:nvSpPr>
          <p:cNvPr id="102" name="Line 64"/>
          <p:cNvSpPr>
            <a:spLocks noChangeShapeType="1"/>
          </p:cNvSpPr>
          <p:nvPr/>
        </p:nvSpPr>
        <p:spPr bwMode="auto">
          <a:xfrm>
            <a:off x="3903134" y="3653362"/>
            <a:ext cx="1205088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6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074332"/>
            <a:ext cx="7345362" cy="2723446"/>
          </a:xfrm>
        </p:spPr>
        <p:txBody>
          <a:bodyPr/>
          <a:lstStyle/>
          <a:p>
            <a:r>
              <a:rPr lang="en-US" dirty="0"/>
              <a:t>Tree Height</a:t>
            </a:r>
            <a:br>
              <a:rPr lang="en-US"/>
            </a:br>
            <a:r>
              <a:rPr lang="en-US"/>
              <a:t>and </a:t>
            </a:r>
            <a:br>
              <a:rPr lang="en-US" dirty="0"/>
            </a:br>
            <a:r>
              <a:rPr lang="en-US" dirty="0"/>
              <a:t>BST Issue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65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https://visualgo.net/en/bst</a:t>
            </a:r>
            <a:endParaRPr lang="en-US" u="sng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CA6-3286-4EFF-9254-1849385960F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87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116824" y="6329712"/>
            <a:ext cx="762000" cy="271463"/>
          </a:xfrm>
        </p:spPr>
        <p:txBody>
          <a:bodyPr/>
          <a:lstStyle/>
          <a:p>
            <a:fld id="{72AFE102-A273-8544-BB2F-FAAE6DB0274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513647" y="1746954"/>
            <a:ext cx="7924800" cy="16541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charset="2"/>
              <a:buChar char="q"/>
            </a:pPr>
            <a:r>
              <a:rPr lang="en-US" altLang="en-US" dirty="0"/>
              <a:t>Removal begins as in a binary search tree, which means the node removed will become an empty external node. Its parent, w, may cause an imbalance</a:t>
            </a:r>
          </a:p>
          <a:p>
            <a:pPr>
              <a:lnSpc>
                <a:spcPct val="90000"/>
              </a:lnSpc>
              <a:buFont typeface="Wingdings" charset="2"/>
              <a:buChar char="q"/>
            </a:pPr>
            <a:r>
              <a:rPr lang="en-US" altLang="en-US" dirty="0"/>
              <a:t>Example: 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2075217" y="3110793"/>
            <a:ext cx="2638425" cy="2384425"/>
            <a:chOff x="2075217" y="3110793"/>
            <a:chExt cx="2638425" cy="2384425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903892" y="3110793"/>
              <a:ext cx="447675" cy="403225"/>
            </a:xfrm>
            <a:prstGeom prst="ellipse">
              <a:avLst/>
            </a:prstGeom>
            <a:solidFill>
              <a:srgbClr val="CFDCF0"/>
            </a:solidFill>
            <a:ln w="9525">
              <a:solidFill>
                <a:srgbClr val="00009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panose="02020603050405020304" pitchFamily="18" charset="0"/>
                </a:rPr>
                <a:t>44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075217" y="3720393"/>
              <a:ext cx="447675" cy="403225"/>
            </a:xfrm>
            <a:prstGeom prst="ellipse">
              <a:avLst/>
            </a:prstGeom>
            <a:solidFill>
              <a:srgbClr val="CFDCF0"/>
            </a:solidFill>
            <a:ln w="9525">
              <a:solidFill>
                <a:srgbClr val="00009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062767" y="4406193"/>
              <a:ext cx="447675" cy="403225"/>
            </a:xfrm>
            <a:prstGeom prst="ellipse">
              <a:avLst/>
            </a:prstGeom>
            <a:solidFill>
              <a:srgbClr val="CFDCF0"/>
            </a:solidFill>
            <a:ln w="9525">
              <a:solidFill>
                <a:srgbClr val="00009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panose="02020603050405020304" pitchFamily="18" charset="0"/>
                </a:rPr>
                <a:t>78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284767" y="4406193"/>
              <a:ext cx="447675" cy="40322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9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 dirty="0"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256317" y="4406193"/>
              <a:ext cx="447675" cy="403225"/>
            </a:xfrm>
            <a:prstGeom prst="ellipse">
              <a:avLst/>
            </a:prstGeom>
            <a:solidFill>
              <a:srgbClr val="CFDCF0"/>
            </a:solidFill>
            <a:ln w="9525">
              <a:solidFill>
                <a:srgbClr val="00009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265967" y="5079293"/>
              <a:ext cx="447675" cy="403225"/>
            </a:xfrm>
            <a:prstGeom prst="ellipse">
              <a:avLst/>
            </a:prstGeom>
            <a:solidFill>
              <a:srgbClr val="CFDCF0"/>
            </a:solidFill>
            <a:ln w="9525">
              <a:solidFill>
                <a:srgbClr val="00009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panose="02020603050405020304" pitchFamily="18" charset="0"/>
                </a:rPr>
                <a:t>88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903892" y="5091993"/>
              <a:ext cx="447675" cy="403225"/>
            </a:xfrm>
            <a:prstGeom prst="ellipse">
              <a:avLst/>
            </a:prstGeom>
            <a:solidFill>
              <a:srgbClr val="CFDCF0"/>
            </a:solidFill>
            <a:ln w="9525">
              <a:solidFill>
                <a:srgbClr val="00009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panose="02020603050405020304" pitchFamily="18" charset="0"/>
                </a:rPr>
                <a:t>48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3665892" y="3720393"/>
              <a:ext cx="447675" cy="403225"/>
            </a:xfrm>
            <a:prstGeom prst="ellipse">
              <a:avLst/>
            </a:prstGeom>
            <a:solidFill>
              <a:srgbClr val="CFDCF0"/>
            </a:solidFill>
            <a:ln w="9525">
              <a:solidFill>
                <a:srgbClr val="00009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panose="02020603050405020304" pitchFamily="18" charset="0"/>
                </a:rPr>
                <a:t>62</a:t>
              </a:r>
            </a:p>
          </p:txBody>
        </p:sp>
        <p:cxnSp>
          <p:nvCxnSpPr>
            <p:cNvPr id="22" name="AutoShape 21"/>
            <p:cNvCxnSpPr>
              <a:cxnSpLocks noChangeShapeType="1"/>
              <a:stCxn id="6" idx="4"/>
              <a:endCxn id="7" idx="0"/>
            </p:cNvCxnSpPr>
            <p:nvPr/>
          </p:nvCxnSpPr>
          <p:spPr bwMode="auto">
            <a:xfrm flipH="1">
              <a:off x="2299055" y="3514018"/>
              <a:ext cx="828675" cy="206375"/>
            </a:xfrm>
            <a:prstGeom prst="straightConnector1">
              <a:avLst/>
            </a:prstGeom>
            <a:solidFill>
              <a:srgbClr val="CFDCF0"/>
            </a:solidFill>
            <a:ln w="952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23"/>
            <p:cNvCxnSpPr>
              <a:cxnSpLocks noChangeShapeType="1"/>
              <a:stCxn id="7" idx="4"/>
              <a:endCxn id="9" idx="0"/>
            </p:cNvCxnSpPr>
            <p:nvPr/>
          </p:nvCxnSpPr>
          <p:spPr bwMode="auto">
            <a:xfrm>
              <a:off x="2299055" y="4123618"/>
              <a:ext cx="209550" cy="282575"/>
            </a:xfrm>
            <a:prstGeom prst="straightConnector1">
              <a:avLst/>
            </a:prstGeom>
            <a:solidFill>
              <a:srgbClr val="CFDCF0"/>
            </a:solidFill>
            <a:ln w="952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4"/>
            <p:cNvCxnSpPr>
              <a:cxnSpLocks noChangeShapeType="1"/>
              <a:stCxn id="6" idx="4"/>
              <a:endCxn id="13" idx="0"/>
            </p:cNvCxnSpPr>
            <p:nvPr/>
          </p:nvCxnSpPr>
          <p:spPr bwMode="auto">
            <a:xfrm>
              <a:off x="3127730" y="3514018"/>
              <a:ext cx="762000" cy="206375"/>
            </a:xfrm>
            <a:prstGeom prst="straightConnector1">
              <a:avLst/>
            </a:prstGeom>
            <a:solidFill>
              <a:srgbClr val="CFDCF0"/>
            </a:solidFill>
            <a:ln w="952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5"/>
            <p:cNvCxnSpPr>
              <a:cxnSpLocks noChangeShapeType="1"/>
              <a:stCxn id="8" idx="0"/>
              <a:endCxn id="13" idx="4"/>
            </p:cNvCxnSpPr>
            <p:nvPr/>
          </p:nvCxnSpPr>
          <p:spPr bwMode="auto">
            <a:xfrm flipH="1" flipV="1">
              <a:off x="3889730" y="4123618"/>
              <a:ext cx="396875" cy="282575"/>
            </a:xfrm>
            <a:prstGeom prst="straightConnector1">
              <a:avLst/>
            </a:prstGeom>
            <a:solidFill>
              <a:srgbClr val="CFDCF0"/>
            </a:solidFill>
            <a:ln w="952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6"/>
            <p:cNvCxnSpPr>
              <a:cxnSpLocks noChangeShapeType="1"/>
              <a:stCxn id="8" idx="4"/>
              <a:endCxn id="11" idx="0"/>
            </p:cNvCxnSpPr>
            <p:nvPr/>
          </p:nvCxnSpPr>
          <p:spPr bwMode="auto">
            <a:xfrm>
              <a:off x="4286605" y="4809418"/>
              <a:ext cx="203200" cy="269875"/>
            </a:xfrm>
            <a:prstGeom prst="straightConnector1">
              <a:avLst/>
            </a:prstGeom>
            <a:solidFill>
              <a:srgbClr val="CFDCF0"/>
            </a:solidFill>
            <a:ln w="952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27"/>
            <p:cNvCxnSpPr>
              <a:cxnSpLocks noChangeShapeType="1"/>
              <a:stCxn id="10" idx="4"/>
              <a:endCxn id="12" idx="0"/>
            </p:cNvCxnSpPr>
            <p:nvPr/>
          </p:nvCxnSpPr>
          <p:spPr bwMode="auto">
            <a:xfrm flipH="1">
              <a:off x="3127730" y="4809418"/>
              <a:ext cx="352425" cy="282575"/>
            </a:xfrm>
            <a:prstGeom prst="straightConnector1">
              <a:avLst/>
            </a:prstGeom>
            <a:solidFill>
              <a:srgbClr val="CFDCF0"/>
            </a:solidFill>
            <a:ln w="952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32"/>
            <p:cNvCxnSpPr>
              <a:cxnSpLocks noChangeShapeType="1"/>
              <a:stCxn id="10" idx="4"/>
              <a:endCxn id="38" idx="0"/>
            </p:cNvCxnSpPr>
            <p:nvPr/>
          </p:nvCxnSpPr>
          <p:spPr bwMode="auto">
            <a:xfrm>
              <a:off x="3480155" y="4809418"/>
              <a:ext cx="196850" cy="282575"/>
            </a:xfrm>
            <a:prstGeom prst="straightConnector1">
              <a:avLst/>
            </a:prstGeom>
            <a:solidFill>
              <a:srgbClr val="CFDCF0"/>
            </a:solidFill>
            <a:ln w="952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34"/>
            <p:cNvCxnSpPr>
              <a:cxnSpLocks noChangeShapeType="1"/>
              <a:stCxn id="10" idx="0"/>
              <a:endCxn id="13" idx="4"/>
            </p:cNvCxnSpPr>
            <p:nvPr/>
          </p:nvCxnSpPr>
          <p:spPr bwMode="auto">
            <a:xfrm flipV="1">
              <a:off x="3480155" y="4123618"/>
              <a:ext cx="409575" cy="282575"/>
            </a:xfrm>
            <a:prstGeom prst="straightConnector1">
              <a:avLst/>
            </a:prstGeom>
            <a:solidFill>
              <a:srgbClr val="CFDCF0"/>
            </a:solidFill>
            <a:ln w="952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3453167" y="5091993"/>
              <a:ext cx="447675" cy="403225"/>
            </a:xfrm>
            <a:prstGeom prst="ellipse">
              <a:avLst/>
            </a:prstGeom>
            <a:solidFill>
              <a:srgbClr val="CFDCF0"/>
            </a:solidFill>
            <a:ln w="9525">
              <a:solidFill>
                <a:srgbClr val="00009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panose="02020603050405020304" pitchFamily="18" charset="0"/>
                </a:rPr>
                <a:t>54</a:t>
              </a:r>
            </a:p>
          </p:txBody>
        </p:sp>
      </p:grp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5951892" y="3110793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44</a:t>
            </a: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5418492" y="3720393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6958367" y="4406193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78</a:t>
            </a:r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6151917" y="4406193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7161567" y="5079293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88</a:t>
            </a:r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5799492" y="5091993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48</a:t>
            </a:r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6561492" y="3720393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62</a:t>
            </a:r>
          </a:p>
        </p:txBody>
      </p:sp>
      <p:cxnSp>
        <p:nvCxnSpPr>
          <p:cNvPr id="57" name="AutoShape 56"/>
          <p:cNvCxnSpPr>
            <a:cxnSpLocks noChangeShapeType="1"/>
            <a:stCxn id="43" idx="4"/>
            <a:endCxn id="44" idx="0"/>
          </p:cNvCxnSpPr>
          <p:nvPr/>
        </p:nvCxnSpPr>
        <p:spPr bwMode="auto">
          <a:xfrm flipH="1">
            <a:off x="5642329" y="3514018"/>
            <a:ext cx="533400" cy="2063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" name="AutoShape 59"/>
          <p:cNvCxnSpPr>
            <a:cxnSpLocks noChangeShapeType="1"/>
            <a:stCxn id="43" idx="4"/>
            <a:endCxn id="49" idx="0"/>
          </p:cNvCxnSpPr>
          <p:nvPr/>
        </p:nvCxnSpPr>
        <p:spPr bwMode="auto">
          <a:xfrm>
            <a:off x="6175729" y="3514018"/>
            <a:ext cx="609600" cy="2063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1" name="AutoShape 60"/>
          <p:cNvCxnSpPr>
            <a:cxnSpLocks noChangeShapeType="1"/>
            <a:stCxn id="45" idx="0"/>
            <a:endCxn id="49" idx="4"/>
          </p:cNvCxnSpPr>
          <p:nvPr/>
        </p:nvCxnSpPr>
        <p:spPr bwMode="auto">
          <a:xfrm flipH="1" flipV="1">
            <a:off x="6785329" y="4123618"/>
            <a:ext cx="396875" cy="2825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2" name="AutoShape 61"/>
          <p:cNvCxnSpPr>
            <a:cxnSpLocks noChangeShapeType="1"/>
            <a:stCxn id="45" idx="4"/>
            <a:endCxn id="47" idx="0"/>
          </p:cNvCxnSpPr>
          <p:nvPr/>
        </p:nvCxnSpPr>
        <p:spPr bwMode="auto">
          <a:xfrm>
            <a:off x="7182204" y="4809418"/>
            <a:ext cx="203200" cy="2698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3" name="AutoShape 62"/>
          <p:cNvCxnSpPr>
            <a:cxnSpLocks noChangeShapeType="1"/>
            <a:stCxn id="46" idx="4"/>
            <a:endCxn id="48" idx="0"/>
          </p:cNvCxnSpPr>
          <p:nvPr/>
        </p:nvCxnSpPr>
        <p:spPr bwMode="auto">
          <a:xfrm flipH="1">
            <a:off x="6023329" y="4809418"/>
            <a:ext cx="352425" cy="2825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6" name="AutoShape 65"/>
          <p:cNvCxnSpPr>
            <a:cxnSpLocks noChangeShapeType="1"/>
            <a:stCxn id="46" idx="4"/>
            <a:endCxn id="71" idx="0"/>
          </p:cNvCxnSpPr>
          <p:nvPr/>
        </p:nvCxnSpPr>
        <p:spPr bwMode="auto">
          <a:xfrm>
            <a:off x="6375754" y="4809418"/>
            <a:ext cx="196850" cy="2825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8" name="AutoShape 67"/>
          <p:cNvCxnSpPr>
            <a:cxnSpLocks noChangeShapeType="1"/>
            <a:stCxn id="46" idx="0"/>
            <a:endCxn id="49" idx="4"/>
          </p:cNvCxnSpPr>
          <p:nvPr/>
        </p:nvCxnSpPr>
        <p:spPr bwMode="auto">
          <a:xfrm flipV="1">
            <a:off x="6375754" y="4123618"/>
            <a:ext cx="409575" cy="2825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1" name="Oval 70"/>
          <p:cNvSpPr>
            <a:spLocks noChangeArrowheads="1"/>
          </p:cNvSpPr>
          <p:nvPr/>
        </p:nvSpPr>
        <p:spPr bwMode="auto">
          <a:xfrm>
            <a:off x="6348767" y="5091993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54</a:t>
            </a:r>
          </a:p>
        </p:txBody>
      </p:sp>
      <p:sp>
        <p:nvSpPr>
          <p:cNvPr id="76" name="Text Box 83"/>
          <p:cNvSpPr txBox="1">
            <a:spLocks noChangeArrowheads="1"/>
          </p:cNvSpPr>
          <p:nvPr/>
        </p:nvSpPr>
        <p:spPr bwMode="auto">
          <a:xfrm>
            <a:off x="2597504" y="6095293"/>
            <a:ext cx="1887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600">
                <a:latin typeface="Times New Roman" panose="02020603050405020304" pitchFamily="18" charset="0"/>
              </a:rPr>
              <a:t>before deletion of 32</a:t>
            </a:r>
          </a:p>
        </p:txBody>
      </p:sp>
      <p:sp>
        <p:nvSpPr>
          <p:cNvPr id="77" name="Text Box 84"/>
          <p:cNvSpPr txBox="1">
            <a:spLocks noChangeArrowheads="1"/>
          </p:cNvSpPr>
          <p:nvPr/>
        </p:nvSpPr>
        <p:spPr bwMode="auto">
          <a:xfrm>
            <a:off x="5889979" y="6095293"/>
            <a:ext cx="1266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600">
                <a:latin typeface="Times New Roman" panose="02020603050405020304" pitchFamily="18" charset="0"/>
              </a:rPr>
              <a:t>after deletion</a:t>
            </a:r>
          </a:p>
        </p:txBody>
      </p:sp>
      <p:sp>
        <p:nvSpPr>
          <p:cNvPr id="78" name="Line 85"/>
          <p:cNvSpPr>
            <a:spLocks noChangeShapeType="1"/>
          </p:cNvSpPr>
          <p:nvPr/>
        </p:nvSpPr>
        <p:spPr bwMode="auto">
          <a:xfrm>
            <a:off x="4416779" y="3536243"/>
            <a:ext cx="762000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355698" y="3536243"/>
            <a:ext cx="2391302" cy="255905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411333" y="3866444"/>
            <a:ext cx="120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imbalance</a:t>
            </a:r>
          </a:p>
        </p:txBody>
      </p:sp>
    </p:spTree>
    <p:extLst>
      <p:ext uri="{BB962C8B-B14F-4D97-AF65-F5344CB8AC3E}">
        <p14:creationId xmlns:p14="http://schemas.microsoft.com/office/powerpoint/2010/main" val="816912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Rebalancing after a Removal</a:t>
            </a:r>
            <a:endParaRPr lang="en-US" dirty="0"/>
          </a:p>
        </p:txBody>
      </p:sp>
      <p:sp>
        <p:nvSpPr>
          <p:cNvPr id="4" name="AutoShape 85"/>
          <p:cNvSpPr>
            <a:spLocks noChangeArrowheads="1"/>
          </p:cNvSpPr>
          <p:nvPr/>
        </p:nvSpPr>
        <p:spPr bwMode="auto">
          <a:xfrm>
            <a:off x="7315200" y="4724400"/>
            <a:ext cx="914400" cy="9906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AutoShape 87"/>
          <p:cNvSpPr>
            <a:spLocks noChangeArrowheads="1"/>
          </p:cNvSpPr>
          <p:nvPr/>
        </p:nvSpPr>
        <p:spPr bwMode="auto">
          <a:xfrm>
            <a:off x="7086600" y="4724400"/>
            <a:ext cx="457200" cy="381000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AutoShape 88"/>
          <p:cNvSpPr>
            <a:spLocks noChangeArrowheads="1"/>
          </p:cNvSpPr>
          <p:nvPr/>
        </p:nvSpPr>
        <p:spPr bwMode="auto">
          <a:xfrm>
            <a:off x="6096000" y="4800600"/>
            <a:ext cx="1295400" cy="14478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AutoShape 86"/>
          <p:cNvSpPr>
            <a:spLocks noChangeArrowheads="1"/>
          </p:cNvSpPr>
          <p:nvPr/>
        </p:nvSpPr>
        <p:spPr bwMode="auto">
          <a:xfrm>
            <a:off x="5334000" y="4724400"/>
            <a:ext cx="914400" cy="9906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AutoShape 84"/>
          <p:cNvSpPr>
            <a:spLocks noChangeArrowheads="1"/>
          </p:cNvSpPr>
          <p:nvPr/>
        </p:nvSpPr>
        <p:spPr bwMode="auto">
          <a:xfrm>
            <a:off x="3200400" y="5486400"/>
            <a:ext cx="914400" cy="9906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AutoShape 83"/>
          <p:cNvSpPr>
            <a:spLocks noChangeArrowheads="1"/>
          </p:cNvSpPr>
          <p:nvPr/>
        </p:nvSpPr>
        <p:spPr bwMode="auto">
          <a:xfrm>
            <a:off x="2971800" y="5486400"/>
            <a:ext cx="457200" cy="3810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AutoShape 82"/>
          <p:cNvSpPr>
            <a:spLocks noChangeArrowheads="1"/>
          </p:cNvSpPr>
          <p:nvPr/>
        </p:nvSpPr>
        <p:spPr bwMode="auto">
          <a:xfrm>
            <a:off x="1828800" y="5029200"/>
            <a:ext cx="1295400" cy="1447800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AutoShape 81"/>
          <p:cNvSpPr>
            <a:spLocks noChangeArrowheads="1"/>
          </p:cNvSpPr>
          <p:nvPr/>
        </p:nvSpPr>
        <p:spPr bwMode="auto">
          <a:xfrm>
            <a:off x="1371600" y="4267200"/>
            <a:ext cx="914400" cy="9906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493888" y="1058334"/>
            <a:ext cx="8212667" cy="2494844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charset="2"/>
              <a:buChar char="q"/>
            </a:pPr>
            <a:r>
              <a:rPr lang="en-US" altLang="en-US" sz="2000" dirty="0"/>
              <a:t>Let </a:t>
            </a:r>
            <a:r>
              <a:rPr lang="en-US" altLang="en-US" sz="2000" dirty="0">
                <a:solidFill>
                  <a:srgbClr val="0000FF"/>
                </a:solidFill>
              </a:rPr>
              <a:t>z</a:t>
            </a:r>
            <a:r>
              <a:rPr lang="en-US" altLang="en-US" sz="2000" dirty="0"/>
              <a:t> be the </a:t>
            </a:r>
            <a:r>
              <a:rPr lang="en-US" altLang="en-US" sz="2000" dirty="0">
                <a:solidFill>
                  <a:srgbClr val="0000FF"/>
                </a:solidFill>
              </a:rPr>
              <a:t>first unbalanced</a:t>
            </a:r>
            <a:r>
              <a:rPr lang="en-US" altLang="en-US" sz="2000" dirty="0"/>
              <a:t> node encountered while travelling up the tree from w. Also, let y be the child of z with the larger height, and let x be the child of y with the larger height</a:t>
            </a:r>
          </a:p>
          <a:p>
            <a:pPr>
              <a:lnSpc>
                <a:spcPct val="90000"/>
              </a:lnSpc>
              <a:buFont typeface="Wingdings" charset="2"/>
              <a:buChar char="q"/>
            </a:pPr>
            <a:r>
              <a:rPr lang="en-US" altLang="en-US" sz="2000" dirty="0"/>
              <a:t>We perform </a:t>
            </a:r>
            <a:r>
              <a:rPr lang="en-US" altLang="en-US" sz="2000" dirty="0">
                <a:solidFill>
                  <a:srgbClr val="0000FF"/>
                </a:solidFill>
              </a:rPr>
              <a:t>restructure</a:t>
            </a:r>
            <a:r>
              <a:rPr lang="en-US" altLang="en-US" sz="2000" dirty="0"/>
              <a:t>(x) to restore balance at z</a:t>
            </a:r>
          </a:p>
          <a:p>
            <a:pPr>
              <a:lnSpc>
                <a:spcPct val="90000"/>
              </a:lnSpc>
              <a:buFont typeface="Wingdings" charset="2"/>
              <a:buChar char="q"/>
            </a:pPr>
            <a:r>
              <a:rPr lang="en-US" altLang="en-US" sz="2000" dirty="0">
                <a:solidFill>
                  <a:srgbClr val="FF0000"/>
                </a:solidFill>
              </a:rPr>
              <a:t>If this restructuring upsets the balance of another node higher in the tree, we would continue checking for balance until the root of T is reached</a:t>
            </a: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2170113" y="3733800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44</a:t>
            </a:r>
          </a:p>
        </p:txBody>
      </p:sp>
      <p:sp>
        <p:nvSpPr>
          <p:cNvPr id="14" name="Oval 6"/>
          <p:cNvSpPr>
            <a:spLocks noChangeArrowheads="1"/>
          </p:cNvSpPr>
          <p:nvPr/>
        </p:nvSpPr>
        <p:spPr bwMode="auto">
          <a:xfrm>
            <a:off x="1636713" y="4343400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15" name="Oval 7"/>
          <p:cNvSpPr>
            <a:spLocks noChangeArrowheads="1"/>
          </p:cNvSpPr>
          <p:nvPr/>
        </p:nvSpPr>
        <p:spPr bwMode="auto">
          <a:xfrm>
            <a:off x="3176588" y="5029200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78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2370138" y="5029200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7" name="Oval 9"/>
          <p:cNvSpPr>
            <a:spLocks noChangeArrowheads="1"/>
          </p:cNvSpPr>
          <p:nvPr/>
        </p:nvSpPr>
        <p:spPr bwMode="auto">
          <a:xfrm>
            <a:off x="3379788" y="5702300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88</a:t>
            </a:r>
          </a:p>
        </p:txBody>
      </p:sp>
      <p:sp>
        <p:nvSpPr>
          <p:cNvPr id="18" name="Oval 10"/>
          <p:cNvSpPr>
            <a:spLocks noChangeArrowheads="1"/>
          </p:cNvSpPr>
          <p:nvPr/>
        </p:nvSpPr>
        <p:spPr bwMode="auto">
          <a:xfrm>
            <a:off x="2017713" y="5715000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48</a:t>
            </a:r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2779713" y="4343400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62</a:t>
            </a:r>
          </a:p>
        </p:txBody>
      </p:sp>
      <p:cxnSp>
        <p:nvCxnSpPr>
          <p:cNvPr id="27" name="AutoShape 19"/>
          <p:cNvCxnSpPr>
            <a:cxnSpLocks noChangeShapeType="1"/>
            <a:stCxn id="13" idx="4"/>
            <a:endCxn id="14" idx="0"/>
          </p:cNvCxnSpPr>
          <p:nvPr/>
        </p:nvCxnSpPr>
        <p:spPr bwMode="auto">
          <a:xfrm flipH="1">
            <a:off x="1860550" y="4137025"/>
            <a:ext cx="533400" cy="2063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2"/>
          <p:cNvCxnSpPr>
            <a:cxnSpLocks noChangeShapeType="1"/>
            <a:stCxn id="13" idx="4"/>
            <a:endCxn id="19" idx="0"/>
          </p:cNvCxnSpPr>
          <p:nvPr/>
        </p:nvCxnSpPr>
        <p:spPr bwMode="auto">
          <a:xfrm>
            <a:off x="2393950" y="4137025"/>
            <a:ext cx="609600" cy="2063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3"/>
          <p:cNvCxnSpPr>
            <a:cxnSpLocks noChangeShapeType="1"/>
            <a:stCxn id="15" idx="0"/>
            <a:endCxn id="19" idx="4"/>
          </p:cNvCxnSpPr>
          <p:nvPr/>
        </p:nvCxnSpPr>
        <p:spPr bwMode="auto">
          <a:xfrm flipH="1" flipV="1">
            <a:off x="3003550" y="4746625"/>
            <a:ext cx="396875" cy="2825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24"/>
          <p:cNvCxnSpPr>
            <a:cxnSpLocks noChangeShapeType="1"/>
            <a:stCxn id="15" idx="4"/>
            <a:endCxn id="17" idx="0"/>
          </p:cNvCxnSpPr>
          <p:nvPr/>
        </p:nvCxnSpPr>
        <p:spPr bwMode="auto">
          <a:xfrm>
            <a:off x="3400425" y="5432425"/>
            <a:ext cx="203200" cy="2698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25"/>
          <p:cNvCxnSpPr>
            <a:cxnSpLocks noChangeShapeType="1"/>
            <a:stCxn id="16" idx="4"/>
            <a:endCxn id="18" idx="0"/>
          </p:cNvCxnSpPr>
          <p:nvPr/>
        </p:nvCxnSpPr>
        <p:spPr bwMode="auto">
          <a:xfrm flipH="1">
            <a:off x="2241550" y="5432425"/>
            <a:ext cx="352425" cy="2825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28"/>
          <p:cNvCxnSpPr>
            <a:cxnSpLocks noChangeShapeType="1"/>
            <a:stCxn id="16" idx="4"/>
            <a:endCxn id="41" idx="0"/>
          </p:cNvCxnSpPr>
          <p:nvPr/>
        </p:nvCxnSpPr>
        <p:spPr bwMode="auto">
          <a:xfrm>
            <a:off x="2593975" y="5432425"/>
            <a:ext cx="196850" cy="2825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30"/>
          <p:cNvCxnSpPr>
            <a:cxnSpLocks noChangeShapeType="1"/>
            <a:stCxn id="16" idx="0"/>
            <a:endCxn id="19" idx="4"/>
          </p:cNvCxnSpPr>
          <p:nvPr/>
        </p:nvCxnSpPr>
        <p:spPr bwMode="auto">
          <a:xfrm flipV="1">
            <a:off x="2593975" y="4746625"/>
            <a:ext cx="409575" cy="2825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2566988" y="5715000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54</a:t>
            </a:r>
          </a:p>
        </p:txBody>
      </p:sp>
      <p:sp>
        <p:nvSpPr>
          <p:cNvPr id="46" name="Text Box 38"/>
          <p:cNvSpPr txBox="1">
            <a:spLocks noChangeArrowheads="1"/>
          </p:cNvSpPr>
          <p:nvPr/>
        </p:nvSpPr>
        <p:spPr bwMode="auto">
          <a:xfrm>
            <a:off x="1143000" y="4276725"/>
            <a:ext cx="389850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47" name="Text Box 39"/>
          <p:cNvSpPr txBox="1">
            <a:spLocks noChangeArrowheads="1"/>
          </p:cNvSpPr>
          <p:nvPr/>
        </p:nvSpPr>
        <p:spPr bwMode="auto">
          <a:xfrm>
            <a:off x="3992563" y="4943475"/>
            <a:ext cx="571500" cy="4000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c=x</a:t>
            </a:r>
          </a:p>
        </p:txBody>
      </p:sp>
      <p:sp>
        <p:nvSpPr>
          <p:cNvPr id="48" name="Text Box 40"/>
          <p:cNvSpPr txBox="1">
            <a:spLocks noChangeArrowheads="1"/>
          </p:cNvSpPr>
          <p:nvPr/>
        </p:nvSpPr>
        <p:spPr bwMode="auto">
          <a:xfrm>
            <a:off x="3576638" y="4286250"/>
            <a:ext cx="585787" cy="4000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2000" dirty="0">
                <a:latin typeface="Times New Roman" panose="02020603050405020304" pitchFamily="18" charset="0"/>
              </a:rPr>
              <a:t>b=y</a:t>
            </a:r>
          </a:p>
        </p:txBody>
      </p:sp>
      <p:sp>
        <p:nvSpPr>
          <p:cNvPr id="49" name="Text Box 41"/>
          <p:cNvSpPr txBox="1">
            <a:spLocks noChangeArrowheads="1"/>
          </p:cNvSpPr>
          <p:nvPr/>
        </p:nvSpPr>
        <p:spPr bwMode="auto">
          <a:xfrm>
            <a:off x="1206678" y="3644195"/>
            <a:ext cx="10277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2000" dirty="0">
                <a:latin typeface="Times New Roman" panose="02020603050405020304" pitchFamily="18" charset="0"/>
              </a:rPr>
              <a:t>a=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z</a:t>
            </a:r>
          </a:p>
          <a:p>
            <a:pPr algn="l" eaLnBrk="1" hangingPunct="1"/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imbalance</a:t>
            </a: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" name="Line 42"/>
          <p:cNvSpPr>
            <a:spLocks noChangeShapeType="1"/>
          </p:cNvSpPr>
          <p:nvPr/>
        </p:nvSpPr>
        <p:spPr bwMode="auto">
          <a:xfrm>
            <a:off x="1868488" y="3917950"/>
            <a:ext cx="304800" cy="0"/>
          </a:xfrm>
          <a:prstGeom prst="line">
            <a:avLst/>
          </a:prstGeom>
          <a:noFill/>
          <a:ln w="9525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" name="Line 43"/>
          <p:cNvSpPr>
            <a:spLocks noChangeShapeType="1"/>
          </p:cNvSpPr>
          <p:nvPr/>
        </p:nvSpPr>
        <p:spPr bwMode="auto">
          <a:xfrm flipV="1">
            <a:off x="1400175" y="4537075"/>
            <a:ext cx="228600" cy="0"/>
          </a:xfrm>
          <a:prstGeom prst="line">
            <a:avLst/>
          </a:prstGeom>
          <a:noFill/>
          <a:ln w="9525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2" name="Line 44"/>
          <p:cNvSpPr>
            <a:spLocks noChangeShapeType="1"/>
          </p:cNvSpPr>
          <p:nvPr/>
        </p:nvSpPr>
        <p:spPr bwMode="auto">
          <a:xfrm flipH="1">
            <a:off x="3240088" y="4546600"/>
            <a:ext cx="381000" cy="0"/>
          </a:xfrm>
          <a:prstGeom prst="line">
            <a:avLst/>
          </a:prstGeom>
          <a:noFill/>
          <a:ln w="9525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3" name="Line 45"/>
          <p:cNvSpPr>
            <a:spLocks noChangeShapeType="1"/>
          </p:cNvSpPr>
          <p:nvPr/>
        </p:nvSpPr>
        <p:spPr bwMode="auto">
          <a:xfrm flipH="1">
            <a:off x="3649663" y="5203825"/>
            <a:ext cx="381000" cy="0"/>
          </a:xfrm>
          <a:prstGeom prst="line">
            <a:avLst/>
          </a:prstGeom>
          <a:noFill/>
          <a:ln w="9525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" name="Oval 47"/>
          <p:cNvSpPr>
            <a:spLocks noChangeArrowheads="1"/>
          </p:cNvSpPr>
          <p:nvPr/>
        </p:nvSpPr>
        <p:spPr bwMode="auto">
          <a:xfrm>
            <a:off x="6102350" y="4178300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44</a:t>
            </a:r>
          </a:p>
        </p:txBody>
      </p:sp>
      <p:sp>
        <p:nvSpPr>
          <p:cNvPr id="55" name="Oval 48"/>
          <p:cNvSpPr>
            <a:spLocks noChangeArrowheads="1"/>
          </p:cNvSpPr>
          <p:nvPr/>
        </p:nvSpPr>
        <p:spPr bwMode="auto">
          <a:xfrm>
            <a:off x="5645150" y="4864100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56" name="Oval 49"/>
          <p:cNvSpPr>
            <a:spLocks noChangeArrowheads="1"/>
          </p:cNvSpPr>
          <p:nvPr/>
        </p:nvSpPr>
        <p:spPr bwMode="auto">
          <a:xfrm>
            <a:off x="7321550" y="4191000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78</a:t>
            </a:r>
          </a:p>
        </p:txBody>
      </p:sp>
      <p:sp>
        <p:nvSpPr>
          <p:cNvPr id="57" name="Oval 50"/>
          <p:cNvSpPr>
            <a:spLocks noChangeArrowheads="1"/>
          </p:cNvSpPr>
          <p:nvPr/>
        </p:nvSpPr>
        <p:spPr bwMode="auto">
          <a:xfrm>
            <a:off x="6592888" y="4864100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58" name="Oval 51"/>
          <p:cNvSpPr>
            <a:spLocks noChangeArrowheads="1"/>
          </p:cNvSpPr>
          <p:nvPr/>
        </p:nvSpPr>
        <p:spPr bwMode="auto">
          <a:xfrm>
            <a:off x="7524750" y="4864100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88</a:t>
            </a:r>
          </a:p>
        </p:txBody>
      </p:sp>
      <p:sp>
        <p:nvSpPr>
          <p:cNvPr id="59" name="Oval 52"/>
          <p:cNvSpPr>
            <a:spLocks noChangeArrowheads="1"/>
          </p:cNvSpPr>
          <p:nvPr/>
        </p:nvSpPr>
        <p:spPr bwMode="auto">
          <a:xfrm>
            <a:off x="6240463" y="5549900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48</a:t>
            </a:r>
          </a:p>
        </p:txBody>
      </p:sp>
      <p:sp>
        <p:nvSpPr>
          <p:cNvPr id="60" name="Oval 53"/>
          <p:cNvSpPr>
            <a:spLocks noChangeArrowheads="1"/>
          </p:cNvSpPr>
          <p:nvPr/>
        </p:nvSpPr>
        <p:spPr bwMode="auto">
          <a:xfrm>
            <a:off x="6696075" y="3581400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62</a:t>
            </a:r>
          </a:p>
        </p:txBody>
      </p:sp>
      <p:cxnSp>
        <p:nvCxnSpPr>
          <p:cNvPr id="68" name="AutoShape 61"/>
          <p:cNvCxnSpPr>
            <a:cxnSpLocks noChangeShapeType="1"/>
            <a:stCxn id="54" idx="4"/>
            <a:endCxn id="55" idx="0"/>
          </p:cNvCxnSpPr>
          <p:nvPr/>
        </p:nvCxnSpPr>
        <p:spPr bwMode="auto">
          <a:xfrm flipH="1">
            <a:off x="5868988" y="4581525"/>
            <a:ext cx="457200" cy="2825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64"/>
          <p:cNvCxnSpPr>
            <a:cxnSpLocks noChangeShapeType="1"/>
            <a:stCxn id="54" idx="0"/>
            <a:endCxn id="60" idx="4"/>
          </p:cNvCxnSpPr>
          <p:nvPr/>
        </p:nvCxnSpPr>
        <p:spPr bwMode="auto">
          <a:xfrm flipV="1">
            <a:off x="6326188" y="3984625"/>
            <a:ext cx="593725" cy="1936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2" name="AutoShape 65"/>
          <p:cNvCxnSpPr>
            <a:cxnSpLocks noChangeShapeType="1"/>
            <a:stCxn id="56" idx="0"/>
            <a:endCxn id="60" idx="4"/>
          </p:cNvCxnSpPr>
          <p:nvPr/>
        </p:nvCxnSpPr>
        <p:spPr bwMode="auto">
          <a:xfrm flipH="1" flipV="1">
            <a:off x="6919913" y="3984625"/>
            <a:ext cx="625475" cy="2063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66"/>
          <p:cNvCxnSpPr>
            <a:cxnSpLocks noChangeShapeType="1"/>
            <a:stCxn id="56" idx="4"/>
            <a:endCxn id="58" idx="0"/>
          </p:cNvCxnSpPr>
          <p:nvPr/>
        </p:nvCxnSpPr>
        <p:spPr bwMode="auto">
          <a:xfrm>
            <a:off x="7545388" y="4594225"/>
            <a:ext cx="203200" cy="2698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67"/>
          <p:cNvCxnSpPr>
            <a:cxnSpLocks noChangeShapeType="1"/>
            <a:stCxn id="57" idx="4"/>
            <a:endCxn id="59" idx="0"/>
          </p:cNvCxnSpPr>
          <p:nvPr/>
        </p:nvCxnSpPr>
        <p:spPr bwMode="auto">
          <a:xfrm flipH="1">
            <a:off x="6464300" y="5267325"/>
            <a:ext cx="352425" cy="2825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7" name="AutoShape 70"/>
          <p:cNvCxnSpPr>
            <a:cxnSpLocks noChangeShapeType="1"/>
            <a:stCxn id="57" idx="4"/>
            <a:endCxn id="82" idx="0"/>
          </p:cNvCxnSpPr>
          <p:nvPr/>
        </p:nvCxnSpPr>
        <p:spPr bwMode="auto">
          <a:xfrm>
            <a:off x="6816725" y="5267325"/>
            <a:ext cx="196850" cy="2825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9" name="AutoShape 72"/>
          <p:cNvCxnSpPr>
            <a:cxnSpLocks noChangeShapeType="1"/>
            <a:stCxn id="57" idx="0"/>
            <a:endCxn id="54" idx="4"/>
          </p:cNvCxnSpPr>
          <p:nvPr/>
        </p:nvCxnSpPr>
        <p:spPr bwMode="auto">
          <a:xfrm flipH="1" flipV="1">
            <a:off x="6326188" y="4581525"/>
            <a:ext cx="490537" cy="282575"/>
          </a:xfrm>
          <a:prstGeom prst="straightConnector1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" name="Oval 75"/>
          <p:cNvSpPr>
            <a:spLocks noChangeArrowheads="1"/>
          </p:cNvSpPr>
          <p:nvPr/>
        </p:nvSpPr>
        <p:spPr bwMode="auto">
          <a:xfrm>
            <a:off x="6789738" y="5549900"/>
            <a:ext cx="447675" cy="4032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54</a:t>
            </a:r>
          </a:p>
        </p:txBody>
      </p:sp>
      <p:sp>
        <p:nvSpPr>
          <p:cNvPr id="87" name="Line 80"/>
          <p:cNvSpPr>
            <a:spLocks noChangeShapeType="1"/>
          </p:cNvSpPr>
          <p:nvPr/>
        </p:nvSpPr>
        <p:spPr bwMode="auto">
          <a:xfrm>
            <a:off x="4495800" y="4800600"/>
            <a:ext cx="762000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8" name="Curved Connector 87"/>
          <p:cNvCxnSpPr>
            <a:stCxn id="13" idx="0"/>
            <a:endCxn id="54" idx="1"/>
          </p:cNvCxnSpPr>
          <p:nvPr/>
        </p:nvCxnSpPr>
        <p:spPr>
          <a:xfrm rot="16200000" flipH="1">
            <a:off x="4029154" y="2098596"/>
            <a:ext cx="503551" cy="3773959"/>
          </a:xfrm>
          <a:prstGeom prst="curvedConnector3">
            <a:avLst>
              <a:gd name="adj1" fmla="val -45398"/>
            </a:avLst>
          </a:prstGeom>
          <a:ln>
            <a:solidFill>
              <a:srgbClr val="008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564063" y="4083462"/>
            <a:ext cx="624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</a:rPr>
              <a:t>rotate</a:t>
            </a:r>
          </a:p>
        </p:txBody>
      </p:sp>
    </p:spTree>
    <p:extLst>
      <p:ext uri="{BB962C8B-B14F-4D97-AF65-F5344CB8AC3E}">
        <p14:creationId xmlns:p14="http://schemas.microsoft.com/office/powerpoint/2010/main" val="42664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49" grpId="1"/>
      <p:bldP spid="50" grpId="1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82" grpId="0" animBg="1"/>
      <p:bldP spid="87" grpId="0" animBg="1"/>
      <p:bldP spid="9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of insert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817400"/>
              </p:ext>
            </p:extLst>
          </p:nvPr>
        </p:nvGraphicFramePr>
        <p:xfrm>
          <a:off x="680810" y="1988229"/>
          <a:ext cx="7910196" cy="2739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732">
                  <a:extLst>
                    <a:ext uri="{9D8B030D-6E8A-4147-A177-3AD203B41FA5}">
                      <a16:colId xmlns:a16="http://schemas.microsoft.com/office/drawing/2014/main" val="923935650"/>
                    </a:ext>
                  </a:extLst>
                </a:gridCol>
                <a:gridCol w="2636732">
                  <a:extLst>
                    <a:ext uri="{9D8B030D-6E8A-4147-A177-3AD203B41FA5}">
                      <a16:colId xmlns:a16="http://schemas.microsoft.com/office/drawing/2014/main" val="1090937546"/>
                    </a:ext>
                  </a:extLst>
                </a:gridCol>
                <a:gridCol w="2636732">
                  <a:extLst>
                    <a:ext uri="{9D8B030D-6E8A-4147-A177-3AD203B41FA5}">
                      <a16:colId xmlns:a16="http://schemas.microsoft.com/office/drawing/2014/main" val="4194043562"/>
                    </a:ext>
                  </a:extLst>
                </a:gridCol>
              </a:tblGrid>
              <a:tr h="4563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26414"/>
                  </a:ext>
                </a:extLst>
              </a:tr>
              <a:tr h="456308">
                <a:tc>
                  <a:txBody>
                    <a:bodyPr/>
                    <a:lstStyle/>
                    <a:p>
                      <a:r>
                        <a:rPr lang="en-US" dirty="0"/>
                        <a:t>Insert as external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O(height)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430722"/>
                  </a:ext>
                </a:extLst>
              </a:tr>
              <a:tr h="456308">
                <a:tc>
                  <a:txBody>
                    <a:bodyPr/>
                    <a:lstStyle/>
                    <a:p>
                      <a:r>
                        <a:rPr lang="en-US" dirty="0"/>
                        <a:t>Check for balance</a:t>
                      </a:r>
                      <a:r>
                        <a:rPr lang="en-US" baseline="0" dirty="0"/>
                        <a:t> (at every node from new node up to root)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603109"/>
                  </a:ext>
                </a:extLst>
              </a:tr>
              <a:tr h="456308">
                <a:tc>
                  <a:txBody>
                    <a:bodyPr/>
                    <a:lstStyle/>
                    <a:p>
                      <a:r>
                        <a:rPr lang="en-US" dirty="0" err="1"/>
                        <a:t>Trinode</a:t>
                      </a:r>
                      <a:r>
                        <a:rPr lang="en-US" baseline="0" dirty="0"/>
                        <a:t> restructuring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653960"/>
                  </a:ext>
                </a:extLst>
              </a:tr>
              <a:tr h="45630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Total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 in worst-case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O(height) =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 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39161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27371" y="2477529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O(height)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27371" y="3151495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O(height)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96573" y="382546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86815" y="431749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O(height)   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81463" y="4319678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O(height) =</a:t>
            </a:r>
            <a:r>
              <a:rPr lang="en-US" b="1" dirty="0">
                <a:solidFill>
                  <a:srgbClr val="FF0000"/>
                </a:solidFill>
              </a:rPr>
              <a:t> O(1og </a:t>
            </a:r>
            <a:r>
              <a:rPr lang="en-US" b="1" i="1" dirty="0">
                <a:solidFill>
                  <a:srgbClr val="FF0000"/>
                </a:solidFill>
              </a:rPr>
              <a:t>n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408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1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Height of an AVL Tree</a:t>
            </a:r>
          </a:p>
        </p:txBody>
      </p:sp>
      <p:sp>
        <p:nvSpPr>
          <p:cNvPr id="6149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chemeClr val="tx2"/>
                </a:solidFill>
              </a:rPr>
              <a:t>If an AVL tree contains n nodes (i.e., n key-value pairs), what is its height?</a:t>
            </a:r>
          </a:p>
          <a:p>
            <a:pPr eaLnBrk="1" hangingPunct="1">
              <a:lnSpc>
                <a:spcPct val="90000"/>
              </a:lnSpc>
            </a:pPr>
            <a:endParaRPr lang="en-US" altLang="en-US" sz="23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chemeClr val="tx2"/>
                </a:solidFill>
              </a:rPr>
              <a:t>Can show that</a:t>
            </a:r>
            <a:r>
              <a:rPr lang="en-US" altLang="en-US" sz="2300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 sz="1900" dirty="0"/>
              <a:t>The maximum </a:t>
            </a:r>
            <a:r>
              <a:rPr lang="en-US" altLang="en-US" sz="1900" dirty="0">
                <a:solidFill>
                  <a:schemeClr val="tx2"/>
                </a:solidFill>
              </a:rPr>
              <a:t>height</a:t>
            </a:r>
            <a:r>
              <a:rPr lang="en-US" altLang="en-US" sz="1900" dirty="0"/>
              <a:t> of an AVL tree storing n keys is </a:t>
            </a:r>
            <a:r>
              <a:rPr lang="en-US" altLang="en-US" sz="1900" dirty="0">
                <a:solidFill>
                  <a:srgbClr val="FF0000"/>
                </a:solidFill>
              </a:rPr>
              <a:t>2*log(n) = O(log n)</a:t>
            </a:r>
            <a:r>
              <a:rPr lang="en-US" altLang="en-US" sz="1900" dirty="0"/>
              <a:t>.</a:t>
            </a:r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B5A3D0E-9E35-45E5-86A8-8B287E1D7A8E}" type="slidenum">
              <a:rPr lang="en-US" altLang="en-US" sz="1400"/>
              <a:pPr eaLnBrk="1" hangingPunct="1"/>
              <a:t>23</a:t>
            </a:fld>
            <a:endParaRPr lang="en-US" altLang="en-US" sz="1400"/>
          </a:p>
        </p:txBody>
      </p:sp>
      <p:sp>
        <p:nvSpPr>
          <p:cNvPr id="6146" name="Footer Placeholder 5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dirty="0"/>
              <a:t>AVL Trees</a:t>
            </a:r>
          </a:p>
        </p:txBody>
      </p:sp>
    </p:spTree>
    <p:extLst>
      <p:ext uri="{BB962C8B-B14F-4D97-AF65-F5344CB8AC3E}">
        <p14:creationId xmlns:p14="http://schemas.microsoft.com/office/powerpoint/2010/main" val="3658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a single restructure takes O(1) time</a:t>
            </a:r>
          </a:p>
          <a:p>
            <a:pPr lvl="1"/>
            <a:r>
              <a:rPr lang="en-US" altLang="en-US" sz="2000" dirty="0"/>
              <a:t>using a linked-structure binary tree</a:t>
            </a:r>
          </a:p>
          <a:p>
            <a:r>
              <a:rPr lang="en-US" altLang="en-US" dirty="0">
                <a:solidFill>
                  <a:srgbClr val="000090"/>
                </a:solidFill>
              </a:rPr>
              <a:t>find </a:t>
            </a:r>
            <a:r>
              <a:rPr lang="en-US" altLang="en-US" dirty="0"/>
              <a:t>takes O(log n) time</a:t>
            </a:r>
          </a:p>
          <a:p>
            <a:pPr lvl="1"/>
            <a:r>
              <a:rPr lang="en-US" altLang="en-US" sz="2000" dirty="0"/>
              <a:t>height of tree is O(log n), no restructures needed</a:t>
            </a:r>
            <a:endParaRPr lang="en-US" altLang="en-US" sz="2400" dirty="0"/>
          </a:p>
          <a:p>
            <a:r>
              <a:rPr lang="en-US" altLang="en-US" dirty="0">
                <a:solidFill>
                  <a:srgbClr val="000090"/>
                </a:solidFill>
              </a:rPr>
              <a:t>put </a:t>
            </a:r>
            <a:r>
              <a:rPr lang="en-US" altLang="en-US" dirty="0"/>
              <a:t>takes O(log n) time</a:t>
            </a:r>
          </a:p>
          <a:p>
            <a:pPr lvl="1"/>
            <a:r>
              <a:rPr lang="en-US" altLang="en-US" sz="2000" dirty="0"/>
              <a:t>initial find is O(log n)</a:t>
            </a:r>
          </a:p>
          <a:p>
            <a:pPr lvl="1"/>
            <a:r>
              <a:rPr lang="en-US" altLang="en-US" sz="2000" dirty="0"/>
              <a:t>Restructuring up the tree, maintaining heights is O(log n)</a:t>
            </a:r>
          </a:p>
          <a:p>
            <a:r>
              <a:rPr lang="en-US" altLang="en-US" dirty="0">
                <a:solidFill>
                  <a:srgbClr val="000090"/>
                </a:solidFill>
              </a:rPr>
              <a:t>erase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takes O(log n) time</a:t>
            </a:r>
          </a:p>
          <a:p>
            <a:pPr lvl="1"/>
            <a:r>
              <a:rPr lang="en-US" altLang="en-US" sz="2000" dirty="0"/>
              <a:t>initial find is O(log n)</a:t>
            </a:r>
          </a:p>
          <a:p>
            <a:pPr lvl="1"/>
            <a:r>
              <a:rPr lang="en-US" altLang="en-US" sz="2000" dirty="0"/>
              <a:t>Restructuring up the tree, maintaining heights is O(log 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SzPts val="2400"/>
              <a:buFont typeface="Noto Sans Symbols"/>
              <a:buChar char="❑"/>
            </a:pPr>
            <a:r>
              <a:rPr lang="en-US" dirty="0">
                <a:solidFill>
                  <a:srgbClr val="000090"/>
                </a:solidFill>
              </a:rPr>
              <a:t>Depth of a node:</a:t>
            </a:r>
            <a:r>
              <a:rPr lang="en-US" dirty="0"/>
              <a:t> number of ancestors (between the node and the root)</a:t>
            </a:r>
          </a:p>
          <a:p>
            <a:pPr lvl="1">
              <a:buSzPts val="2200"/>
            </a:pPr>
            <a:r>
              <a:rPr lang="en-US" dirty="0"/>
              <a:t>Root has depth 0</a:t>
            </a:r>
          </a:p>
          <a:p>
            <a:pPr lvl="0">
              <a:buSzPts val="2400"/>
              <a:buFont typeface="Noto Sans Symbols"/>
              <a:buChar char="❑"/>
            </a:pPr>
            <a:r>
              <a:rPr lang="en-US" dirty="0"/>
              <a:t>Depth of p’s node is recursively defined:</a:t>
            </a:r>
          </a:p>
          <a:p>
            <a:pPr marL="579438" lvl="2" indent="0">
              <a:buSzPts val="1800"/>
              <a:buNone/>
            </a:pPr>
            <a:r>
              <a:rPr lang="en-US" sz="1800" dirty="0">
                <a:solidFill>
                  <a:srgbClr val="0432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latin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</a:rPr>
              <a:t>p.isRoot</a:t>
            </a:r>
            <a:r>
              <a:rPr lang="en-US" sz="1800" dirty="0">
                <a:latin typeface="Consolas" panose="020B0609020204030204" pitchFamily="49" charset="0"/>
              </a:rPr>
              <a:t>()) </a:t>
            </a:r>
            <a:r>
              <a:rPr lang="en-US" sz="1800" dirty="0">
                <a:solidFill>
                  <a:srgbClr val="0432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latin typeface="Consolas" panose="020B0609020204030204" pitchFamily="49" charset="0"/>
              </a:rPr>
              <a:t> 0;            </a:t>
            </a:r>
            <a:r>
              <a:rPr lang="en-US" sz="1800" dirty="0">
                <a:solidFill>
                  <a:srgbClr val="008F00"/>
                </a:solidFill>
                <a:latin typeface="Consolas" panose="020B0609020204030204" pitchFamily="49" charset="0"/>
              </a:rPr>
              <a:t>// root has depth 0</a:t>
            </a:r>
            <a:endParaRPr lang="en-US" sz="1800" dirty="0">
              <a:latin typeface="Consolas" panose="020B0609020204030204" pitchFamily="49" charset="0"/>
            </a:endParaRPr>
          </a:p>
          <a:p>
            <a:pPr marL="579438" lvl="2" indent="0">
              <a:buSzPts val="1800"/>
              <a:buNone/>
            </a:pPr>
            <a:r>
              <a:rPr lang="en-US" sz="1800" dirty="0">
                <a:solidFill>
                  <a:srgbClr val="0432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432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latin typeface="Consolas" panose="020B0609020204030204" pitchFamily="49" charset="0"/>
              </a:rPr>
              <a:t> 1 + </a:t>
            </a:r>
            <a:r>
              <a:rPr lang="en-US" sz="1800" dirty="0">
                <a:solidFill>
                  <a:srgbClr val="3495AF"/>
                </a:solidFill>
                <a:latin typeface="Consolas" panose="020B0609020204030204" pitchFamily="49" charset="0"/>
              </a:rPr>
              <a:t>depth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p.parent</a:t>
            </a:r>
            <a:r>
              <a:rPr lang="en-US" sz="1800" dirty="0">
                <a:latin typeface="Consolas" panose="020B0609020204030204" pitchFamily="49" charset="0"/>
              </a:rPr>
              <a:t>());   </a:t>
            </a:r>
            <a:r>
              <a:rPr lang="en-US" sz="1800" dirty="0">
                <a:solidFill>
                  <a:srgbClr val="008F00"/>
                </a:solidFill>
                <a:latin typeface="Consolas" panose="020B0609020204030204" pitchFamily="49" charset="0"/>
              </a:rPr>
              <a:t>// 1 + (depth of parent)</a:t>
            </a:r>
            <a:endParaRPr lang="en-US" b="1" i="1" dirty="0">
              <a:latin typeface="Consolas" panose="020B0609020204030204" pitchFamily="49" charset="0"/>
            </a:endParaRPr>
          </a:p>
          <a:p>
            <a:pPr marL="35083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2918" y="4682124"/>
            <a:ext cx="24922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495AF"/>
                </a:solidFill>
                <a:ea typeface="Menlo"/>
                <a:cs typeface="Menlo"/>
              </a:rPr>
              <a:t>map</a:t>
            </a:r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&lt;</a:t>
            </a:r>
            <a:r>
              <a:rPr lang="en-US" dirty="0" err="1">
                <a:solidFill>
                  <a:srgbClr val="0432FF"/>
                </a:solidFill>
                <a:ea typeface="Menlo"/>
                <a:cs typeface="Menlo"/>
              </a:rPr>
              <a:t>int</a:t>
            </a:r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, </a:t>
            </a:r>
            <a:r>
              <a:rPr lang="en-US" dirty="0">
                <a:solidFill>
                  <a:srgbClr val="3495AF"/>
                </a:solidFill>
                <a:ea typeface="Menlo"/>
                <a:cs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&gt; ds;</a:t>
            </a:r>
          </a:p>
          <a:p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ds[5] = </a:t>
            </a:r>
            <a:r>
              <a:rPr lang="en-US" dirty="0">
                <a:solidFill>
                  <a:srgbClr val="B4261A"/>
                </a:solidFill>
                <a:ea typeface="Menlo"/>
                <a:cs typeface="Menlo"/>
              </a:rPr>
              <a:t>"Monday"</a:t>
            </a:r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ds[15] = </a:t>
            </a:r>
            <a:r>
              <a:rPr lang="en-US" dirty="0">
                <a:solidFill>
                  <a:srgbClr val="B4261A"/>
                </a:solidFill>
                <a:ea typeface="Menlo"/>
                <a:cs typeface="Menlo"/>
              </a:rPr>
              <a:t>"Tuesday"</a:t>
            </a:r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ds[25] = </a:t>
            </a:r>
            <a:r>
              <a:rPr lang="en-US" dirty="0">
                <a:solidFill>
                  <a:srgbClr val="B4261A"/>
                </a:solidFill>
                <a:ea typeface="Menlo"/>
                <a:cs typeface="Menlo"/>
              </a:rPr>
              <a:t>"Wednesday"</a:t>
            </a:r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ds[11] = </a:t>
            </a:r>
            <a:r>
              <a:rPr lang="en-US" dirty="0">
                <a:solidFill>
                  <a:srgbClr val="B4261A"/>
                </a:solidFill>
                <a:ea typeface="Menlo"/>
                <a:cs typeface="Menlo"/>
              </a:rPr>
              <a:t>"Thursday"</a:t>
            </a:r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;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045608" y="4588587"/>
            <a:ext cx="1306865" cy="1352272"/>
            <a:chOff x="5045608" y="4588587"/>
            <a:chExt cx="1306865" cy="1352272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074357" y="4588587"/>
              <a:ext cx="320675" cy="319088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 dirty="0">
                  <a:latin typeface="Times New Roman" charset="0"/>
                  <a:sym typeface="Symbol" charset="0"/>
                </a:rPr>
                <a:t>5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539320" y="5106540"/>
              <a:ext cx="319088" cy="320675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dirty="0">
                  <a:latin typeface="Times New Roman" charset="0"/>
                  <a:sym typeface="Symbol" charset="0"/>
                </a:rPr>
                <a:t>15</a:t>
              </a:r>
              <a:endParaRPr lang="en-US" sz="1800" dirty="0">
                <a:latin typeface="Times New Roman" charset="0"/>
                <a:sym typeface="Symbol" charset="0"/>
              </a:endParaRPr>
            </a:p>
          </p:txBody>
        </p:sp>
        <p:cxnSp>
          <p:nvCxnSpPr>
            <p:cNvPr id="9" name="AutoShape 14"/>
            <p:cNvCxnSpPr>
              <a:cxnSpLocks noChangeShapeType="1"/>
              <a:stCxn id="8" idx="0"/>
              <a:endCxn id="7" idx="5"/>
            </p:cNvCxnSpPr>
            <p:nvPr/>
          </p:nvCxnSpPr>
          <p:spPr bwMode="auto">
            <a:xfrm flipH="1" flipV="1">
              <a:off x="5348070" y="4860946"/>
              <a:ext cx="350794" cy="24559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AutoShape 15"/>
            <p:cNvCxnSpPr>
              <a:cxnSpLocks noChangeShapeType="1"/>
              <a:endCxn id="8" idx="5"/>
            </p:cNvCxnSpPr>
            <p:nvPr/>
          </p:nvCxnSpPr>
          <p:spPr bwMode="auto">
            <a:xfrm flipH="1" flipV="1">
              <a:off x="5812370" y="5389115"/>
              <a:ext cx="374650" cy="2476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16"/>
            <p:cNvCxnSpPr>
              <a:cxnSpLocks noChangeShapeType="1"/>
              <a:stCxn id="12" idx="0"/>
              <a:endCxn id="8" idx="3"/>
            </p:cNvCxnSpPr>
            <p:nvPr/>
          </p:nvCxnSpPr>
          <p:spPr bwMode="auto">
            <a:xfrm flipV="1">
              <a:off x="5205946" y="5380253"/>
              <a:ext cx="380103" cy="23569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Oval 26"/>
            <p:cNvSpPr>
              <a:spLocks noChangeArrowheads="1"/>
            </p:cNvSpPr>
            <p:nvPr/>
          </p:nvSpPr>
          <p:spPr bwMode="auto">
            <a:xfrm>
              <a:off x="5045608" y="5615951"/>
              <a:ext cx="320675" cy="320675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dirty="0">
                  <a:latin typeface="Times New Roman" charset="0"/>
                  <a:sym typeface="Symbol" charset="0"/>
                </a:rPr>
                <a:t>11</a:t>
              </a:r>
              <a:endParaRPr lang="en-US" sz="1800" dirty="0">
                <a:latin typeface="Times New Roman" charset="0"/>
                <a:sym typeface="Symbol" charset="0"/>
              </a:endParaRP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6031798" y="5620184"/>
              <a:ext cx="320675" cy="320675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dirty="0">
                  <a:latin typeface="Times New Roman" charset="0"/>
                  <a:sym typeface="Symbol" charset="0"/>
                </a:rPr>
                <a:t>25</a:t>
              </a:r>
              <a:endParaRPr lang="en-US" sz="1800" dirty="0">
                <a:latin typeface="Times New Roman" charset="0"/>
                <a:sym typeface="Symbol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499934" y="4761231"/>
            <a:ext cx="2067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What is the depth at each node?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ABEBC9-4577-4FEF-8357-90D903873045}"/>
              </a:ext>
            </a:extLst>
          </p:cNvPr>
          <p:cNvGrpSpPr/>
          <p:nvPr/>
        </p:nvGrpSpPr>
        <p:grpSpPr>
          <a:xfrm>
            <a:off x="5376679" y="4447090"/>
            <a:ext cx="1088279" cy="1311593"/>
            <a:chOff x="5376679" y="4447090"/>
            <a:chExt cx="1088279" cy="131159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B5DD93-A289-4BC4-B384-2A6053BA2212}"/>
                </a:ext>
              </a:extLst>
            </p:cNvPr>
            <p:cNvSpPr txBox="1"/>
            <p:nvPr/>
          </p:nvSpPr>
          <p:spPr>
            <a:xfrm>
              <a:off x="5377155" y="4447090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70D8B2-8CE2-499A-B02D-9AD44267AA40}"/>
                </a:ext>
              </a:extLst>
            </p:cNvPr>
            <p:cNvSpPr txBox="1"/>
            <p:nvPr/>
          </p:nvSpPr>
          <p:spPr>
            <a:xfrm>
              <a:off x="5848818" y="4968040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E07DDC-9B67-4E19-8923-920A4AB8BA0F}"/>
                </a:ext>
              </a:extLst>
            </p:cNvPr>
            <p:cNvSpPr txBox="1"/>
            <p:nvPr/>
          </p:nvSpPr>
          <p:spPr>
            <a:xfrm>
              <a:off x="6347938" y="5481684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A06237-0DF2-4D90-802C-302BFF935B09}"/>
                </a:ext>
              </a:extLst>
            </p:cNvPr>
            <p:cNvSpPr txBox="1"/>
            <p:nvPr/>
          </p:nvSpPr>
          <p:spPr>
            <a:xfrm>
              <a:off x="5376679" y="5477451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0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Height of a node p in a tree T is defined recursively:</a:t>
            </a:r>
          </a:p>
          <a:p>
            <a:pPr lvl="1"/>
            <a:r>
              <a:rPr lang="en-US" dirty="0"/>
              <a:t>If p is the external node, then the height of p is 0</a:t>
            </a:r>
          </a:p>
          <a:p>
            <a:pPr lvl="1"/>
            <a:r>
              <a:rPr lang="en-US" dirty="0"/>
              <a:t>Otherwise, the height of p is 1 + the maximum height of children of p</a:t>
            </a:r>
          </a:p>
          <a:p>
            <a:r>
              <a:rPr lang="en-US" dirty="0"/>
              <a:t>Height of a tree == maximum depth of its external nodes</a:t>
            </a:r>
          </a:p>
          <a:p>
            <a:pPr lvl="1"/>
            <a:r>
              <a:rPr lang="en-US" dirty="0"/>
              <a:t>Height of a tree T is the height of the root of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2918" y="4682124"/>
            <a:ext cx="24922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495AF"/>
                </a:solidFill>
                <a:ea typeface="Menlo"/>
                <a:cs typeface="Menlo"/>
              </a:rPr>
              <a:t>map</a:t>
            </a:r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&lt;</a:t>
            </a:r>
            <a:r>
              <a:rPr lang="en-US" dirty="0" err="1">
                <a:solidFill>
                  <a:srgbClr val="0432FF"/>
                </a:solidFill>
                <a:ea typeface="Menlo"/>
                <a:cs typeface="Menlo"/>
              </a:rPr>
              <a:t>int</a:t>
            </a:r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, </a:t>
            </a:r>
            <a:r>
              <a:rPr lang="en-US" dirty="0">
                <a:solidFill>
                  <a:srgbClr val="3495AF"/>
                </a:solidFill>
                <a:ea typeface="Menlo"/>
                <a:cs typeface="Menlo"/>
              </a:rPr>
              <a:t>string</a:t>
            </a:r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&gt; ds;</a:t>
            </a:r>
          </a:p>
          <a:p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ds[5] = </a:t>
            </a:r>
            <a:r>
              <a:rPr lang="en-US" dirty="0">
                <a:solidFill>
                  <a:srgbClr val="B4261A"/>
                </a:solidFill>
                <a:ea typeface="Menlo"/>
                <a:cs typeface="Menlo"/>
              </a:rPr>
              <a:t>"Monday"</a:t>
            </a:r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ds[15] = </a:t>
            </a:r>
            <a:r>
              <a:rPr lang="en-US" dirty="0">
                <a:solidFill>
                  <a:srgbClr val="B4261A"/>
                </a:solidFill>
                <a:ea typeface="Menlo"/>
                <a:cs typeface="Menlo"/>
              </a:rPr>
              <a:t>"Tuesday"</a:t>
            </a:r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ds[25] = </a:t>
            </a:r>
            <a:r>
              <a:rPr lang="en-US" dirty="0">
                <a:solidFill>
                  <a:srgbClr val="B4261A"/>
                </a:solidFill>
                <a:ea typeface="Menlo"/>
                <a:cs typeface="Menlo"/>
              </a:rPr>
              <a:t>"Wednesday"</a:t>
            </a:r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ds[11] = </a:t>
            </a:r>
            <a:r>
              <a:rPr lang="en-US" dirty="0">
                <a:solidFill>
                  <a:srgbClr val="B4261A"/>
                </a:solidFill>
                <a:ea typeface="Menlo"/>
                <a:cs typeface="Menlo"/>
              </a:rPr>
              <a:t>"Thursday"</a:t>
            </a:r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;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045608" y="4588587"/>
            <a:ext cx="1306865" cy="1352272"/>
            <a:chOff x="5045608" y="4588587"/>
            <a:chExt cx="1306865" cy="1352272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074357" y="4588587"/>
              <a:ext cx="320675" cy="319088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 dirty="0">
                  <a:latin typeface="Times New Roman" charset="0"/>
                  <a:sym typeface="Symbol" charset="0"/>
                </a:rPr>
                <a:t>5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539320" y="5106540"/>
              <a:ext cx="319088" cy="320675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dirty="0">
                  <a:latin typeface="Times New Roman" charset="0"/>
                  <a:sym typeface="Symbol" charset="0"/>
                </a:rPr>
                <a:t>15</a:t>
              </a:r>
              <a:endParaRPr lang="en-US" sz="1800" dirty="0">
                <a:latin typeface="Times New Roman" charset="0"/>
                <a:sym typeface="Symbol" charset="0"/>
              </a:endParaRPr>
            </a:p>
          </p:txBody>
        </p:sp>
        <p:cxnSp>
          <p:nvCxnSpPr>
            <p:cNvPr id="9" name="AutoShape 14"/>
            <p:cNvCxnSpPr>
              <a:cxnSpLocks noChangeShapeType="1"/>
              <a:stCxn id="8" idx="0"/>
              <a:endCxn id="7" idx="5"/>
            </p:cNvCxnSpPr>
            <p:nvPr/>
          </p:nvCxnSpPr>
          <p:spPr bwMode="auto">
            <a:xfrm flipH="1" flipV="1">
              <a:off x="5348070" y="4860946"/>
              <a:ext cx="350794" cy="24559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AutoShape 15"/>
            <p:cNvCxnSpPr>
              <a:cxnSpLocks noChangeShapeType="1"/>
              <a:endCxn id="8" idx="5"/>
            </p:cNvCxnSpPr>
            <p:nvPr/>
          </p:nvCxnSpPr>
          <p:spPr bwMode="auto">
            <a:xfrm flipH="1" flipV="1">
              <a:off x="5812370" y="5389115"/>
              <a:ext cx="374650" cy="2476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16"/>
            <p:cNvCxnSpPr>
              <a:cxnSpLocks noChangeShapeType="1"/>
              <a:stCxn id="12" idx="0"/>
              <a:endCxn id="8" idx="3"/>
            </p:cNvCxnSpPr>
            <p:nvPr/>
          </p:nvCxnSpPr>
          <p:spPr bwMode="auto">
            <a:xfrm flipV="1">
              <a:off x="5205946" y="5380253"/>
              <a:ext cx="380103" cy="23569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Oval 26"/>
            <p:cNvSpPr>
              <a:spLocks noChangeArrowheads="1"/>
            </p:cNvSpPr>
            <p:nvPr/>
          </p:nvSpPr>
          <p:spPr bwMode="auto">
            <a:xfrm>
              <a:off x="5045608" y="5615951"/>
              <a:ext cx="320675" cy="320675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dirty="0">
                  <a:latin typeface="Times New Roman" charset="0"/>
                  <a:sym typeface="Symbol" charset="0"/>
                </a:rPr>
                <a:t>11</a:t>
              </a:r>
              <a:endParaRPr lang="en-US" sz="1800" dirty="0">
                <a:latin typeface="Times New Roman" charset="0"/>
                <a:sym typeface="Symbol" charset="0"/>
              </a:endParaRP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6031798" y="5620184"/>
              <a:ext cx="320675" cy="320675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dirty="0">
                  <a:latin typeface="Times New Roman" charset="0"/>
                  <a:sym typeface="Symbol" charset="0"/>
                </a:rPr>
                <a:t>25</a:t>
              </a:r>
              <a:endParaRPr lang="en-US" sz="1800" dirty="0">
                <a:latin typeface="Times New Roman" charset="0"/>
                <a:sym typeface="Symbol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499934" y="4761231"/>
            <a:ext cx="2067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What is the height at each node?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0748EF-E9BC-4CA2-B3D2-568E15CAD7A3}"/>
              </a:ext>
            </a:extLst>
          </p:cNvPr>
          <p:cNvGrpSpPr/>
          <p:nvPr/>
        </p:nvGrpSpPr>
        <p:grpSpPr>
          <a:xfrm>
            <a:off x="5376679" y="4447090"/>
            <a:ext cx="1088279" cy="1311593"/>
            <a:chOff x="5376679" y="4447090"/>
            <a:chExt cx="1088279" cy="131159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0A6BFAE-EA54-495C-B81C-DB9A5735E8A4}"/>
                </a:ext>
              </a:extLst>
            </p:cNvPr>
            <p:cNvSpPr txBox="1"/>
            <p:nvPr/>
          </p:nvSpPr>
          <p:spPr>
            <a:xfrm>
              <a:off x="5377155" y="4447090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F91D7C7-6295-4BE5-9551-19837BC8DD6E}"/>
                </a:ext>
              </a:extLst>
            </p:cNvPr>
            <p:cNvSpPr txBox="1"/>
            <p:nvPr/>
          </p:nvSpPr>
          <p:spPr>
            <a:xfrm>
              <a:off x="5848818" y="4968040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410E09C-5FE6-4141-BD01-B4E80C9D4FF1}"/>
                </a:ext>
              </a:extLst>
            </p:cNvPr>
            <p:cNvSpPr txBox="1"/>
            <p:nvPr/>
          </p:nvSpPr>
          <p:spPr>
            <a:xfrm>
              <a:off x="6347938" y="5481684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F1E11F1-E974-4FFD-9B3B-C92F5C02102B}"/>
                </a:ext>
              </a:extLst>
            </p:cNvPr>
            <p:cNvSpPr txBox="1"/>
            <p:nvPr/>
          </p:nvSpPr>
          <p:spPr>
            <a:xfrm>
              <a:off x="5376679" y="5477451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414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Issue with Binary Search Tree Performance</a:t>
            </a:r>
          </a:p>
        </p:txBody>
      </p:sp>
      <p:sp>
        <p:nvSpPr>
          <p:cNvPr id="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457202" y="1085320"/>
            <a:ext cx="4030131" cy="35591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q"/>
            </a:pPr>
            <a:r>
              <a:rPr lang="en-US" sz="2000" dirty="0"/>
              <a:t>A binary search tree (BST) with </a:t>
            </a:r>
            <a:r>
              <a:rPr lang="en-US" sz="2000" b="1" i="1" dirty="0"/>
              <a:t>n</a:t>
            </a:r>
            <a:r>
              <a:rPr lang="en-US" sz="2000" dirty="0"/>
              <a:t> items</a:t>
            </a:r>
          </a:p>
          <a:p>
            <a:pPr lvl="1">
              <a:buClrTx/>
              <a:buFont typeface="Wingdings" charset="2"/>
              <a:buChar char="§"/>
            </a:pPr>
            <a:r>
              <a:rPr lang="en-US" sz="1800" dirty="0"/>
              <a:t>The space used is </a:t>
            </a:r>
            <a:r>
              <a:rPr lang="en-US" sz="1800" b="1" i="1" dirty="0"/>
              <a:t>O</a:t>
            </a:r>
            <a:r>
              <a:rPr lang="en-US" sz="1800" dirty="0"/>
              <a:t>(</a:t>
            </a:r>
            <a:r>
              <a:rPr lang="en-US" sz="1800" b="1" i="1" dirty="0"/>
              <a:t>n</a:t>
            </a:r>
            <a:r>
              <a:rPr lang="en-US" sz="1800" dirty="0"/>
              <a:t>)</a:t>
            </a:r>
          </a:p>
          <a:p>
            <a:pPr lvl="1">
              <a:buClrTx/>
              <a:buFont typeface="Wingdings" charset="2"/>
              <a:buChar char="§"/>
            </a:pPr>
            <a:r>
              <a:rPr lang="en-US" sz="1800" dirty="0"/>
              <a:t>Methods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rgbClr val="008000"/>
                </a:solidFill>
              </a:rPr>
              <a:t>find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8000"/>
                </a:solidFill>
              </a:rPr>
              <a:t>insert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008000"/>
                </a:solidFill>
              </a:rPr>
              <a:t>erase </a:t>
            </a:r>
            <a:r>
              <a:rPr lang="en-US" sz="1800" dirty="0"/>
              <a:t>take </a:t>
            </a:r>
            <a:r>
              <a:rPr lang="en-US" sz="1800" b="1" i="1" dirty="0">
                <a:solidFill>
                  <a:srgbClr val="0000FF"/>
                </a:solidFill>
              </a:rPr>
              <a:t>O</a:t>
            </a:r>
            <a:r>
              <a:rPr lang="en-US" sz="1800" dirty="0">
                <a:solidFill>
                  <a:srgbClr val="0000FF"/>
                </a:solidFill>
              </a:rPr>
              <a:t>(</a:t>
            </a:r>
            <a:r>
              <a:rPr lang="en-US" sz="1800" b="1" i="1" dirty="0">
                <a:solidFill>
                  <a:srgbClr val="0000FF"/>
                </a:solidFill>
              </a:rPr>
              <a:t>height</a:t>
            </a:r>
            <a:r>
              <a:rPr lang="en-US" sz="1800" dirty="0">
                <a:solidFill>
                  <a:srgbClr val="0000FF"/>
                </a:solidFill>
              </a:rPr>
              <a:t>)</a:t>
            </a:r>
            <a:r>
              <a:rPr lang="en-US" sz="1800" dirty="0"/>
              <a:t> time</a:t>
            </a:r>
          </a:p>
          <a:p>
            <a:pPr lvl="1">
              <a:buClrTx/>
              <a:buFont typeface="Wingdings" charset="2"/>
              <a:buChar char="§"/>
            </a:pPr>
            <a:r>
              <a:rPr lang="en-US" sz="1800" dirty="0"/>
              <a:t>height = n, worst case </a:t>
            </a:r>
            <a:r>
              <a:rPr lang="en-US" sz="1800" dirty="0">
                <a:sym typeface="Wingdings"/>
              </a:rPr>
              <a:t> long skinny tree</a:t>
            </a:r>
          </a:p>
          <a:p>
            <a:pPr lvl="1">
              <a:buClrTx/>
              <a:buFont typeface="Wingdings" charset="2"/>
              <a:buChar char="§"/>
            </a:pPr>
            <a:r>
              <a:rPr lang="en-US" sz="1800" dirty="0">
                <a:sym typeface="Wingdings"/>
              </a:rPr>
              <a:t>Example: insert </a:t>
            </a:r>
            <a:r>
              <a:rPr lang="en-US" altLang="en-US" sz="1800" dirty="0">
                <a:sym typeface="Symbol" panose="05050102010706020507" pitchFamily="18" charset="2"/>
              </a:rPr>
              <a:t>2, 4, 6, 8, 10 into a BST</a:t>
            </a:r>
          </a:p>
          <a:p>
            <a:pPr lvl="1">
              <a:buClrTx/>
              <a:buFont typeface="Wingdings" charset="2"/>
              <a:buChar char="§"/>
            </a:pPr>
            <a:r>
              <a:rPr lang="en-US" altLang="en-US" sz="1800" dirty="0">
                <a:sym typeface="Symbol" panose="05050102010706020507" pitchFamily="18" charset="2"/>
              </a:rPr>
              <a:t>What is the issue? </a:t>
            </a:r>
            <a:r>
              <a:rPr lang="en-US" alt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Lack of balance</a:t>
            </a:r>
            <a:r>
              <a:rPr lang="en-US" altLang="en-US" sz="1800" dirty="0">
                <a:sym typeface="Symbol" panose="05050102010706020507" pitchFamily="18" charset="2"/>
              </a:rPr>
              <a:t>!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5259479" y="1535290"/>
            <a:ext cx="2571270" cy="1812677"/>
            <a:chOff x="5259479" y="1535290"/>
            <a:chExt cx="2571270" cy="1812677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 flipH="1">
              <a:off x="5259479" y="1535290"/>
              <a:ext cx="273019" cy="274278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 dirty="0">
                  <a:sym typeface="Symbol" charset="0"/>
                </a:rPr>
                <a:t>2</a:t>
              </a:r>
            </a:p>
          </p:txBody>
        </p:sp>
        <p:cxnSp>
          <p:nvCxnSpPr>
            <p:cNvPr id="8" name="AutoShape 9"/>
            <p:cNvCxnSpPr>
              <a:cxnSpLocks noChangeShapeType="1"/>
              <a:stCxn id="25" idx="3"/>
              <a:endCxn id="27" idx="7"/>
            </p:cNvCxnSpPr>
            <p:nvPr/>
          </p:nvCxnSpPr>
          <p:spPr bwMode="auto">
            <a:xfrm>
              <a:off x="6066312" y="2159883"/>
              <a:ext cx="381683" cy="1765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AutoShape 10"/>
            <p:cNvCxnSpPr>
              <a:cxnSpLocks noChangeShapeType="1"/>
              <a:stCxn id="7" idx="3"/>
              <a:endCxn id="25" idx="7"/>
            </p:cNvCxnSpPr>
            <p:nvPr/>
          </p:nvCxnSpPr>
          <p:spPr bwMode="auto">
            <a:xfrm>
              <a:off x="5493108" y="1776980"/>
              <a:ext cx="378967" cy="173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12"/>
            <p:cNvCxnSpPr>
              <a:cxnSpLocks noChangeShapeType="1"/>
              <a:stCxn id="32" idx="7"/>
              <a:endCxn id="23" idx="3"/>
            </p:cNvCxnSpPr>
            <p:nvPr/>
          </p:nvCxnSpPr>
          <p:spPr bwMode="auto">
            <a:xfrm flipH="1" flipV="1">
              <a:off x="7214078" y="2931119"/>
              <a:ext cx="381683" cy="173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5"/>
            <p:cNvCxnSpPr>
              <a:cxnSpLocks noChangeShapeType="1"/>
              <a:stCxn id="23" idx="7"/>
              <a:endCxn id="27" idx="3"/>
            </p:cNvCxnSpPr>
            <p:nvPr/>
          </p:nvCxnSpPr>
          <p:spPr bwMode="auto">
            <a:xfrm flipH="1" flipV="1">
              <a:off x="6640874" y="2546859"/>
              <a:ext cx="378967" cy="173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Oval 21"/>
            <p:cNvSpPr>
              <a:spLocks noChangeArrowheads="1"/>
            </p:cNvSpPr>
            <p:nvPr/>
          </p:nvSpPr>
          <p:spPr bwMode="auto">
            <a:xfrm flipH="1">
              <a:off x="7556372" y="3073689"/>
              <a:ext cx="274377" cy="274278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dirty="0">
                  <a:sym typeface="Symbol" charset="0"/>
                </a:rPr>
                <a:t>10</a:t>
              </a:r>
              <a:endParaRPr lang="en-US" sz="1800" dirty="0">
                <a:sym typeface="Symbol" charset="0"/>
              </a:endParaRPr>
            </a:p>
          </p:txBody>
        </p:sp>
        <p:sp>
          <p:nvSpPr>
            <p:cNvPr id="27" name="Oval 6"/>
            <p:cNvSpPr>
              <a:spLocks noChangeArrowheads="1"/>
            </p:cNvSpPr>
            <p:nvPr/>
          </p:nvSpPr>
          <p:spPr bwMode="auto">
            <a:xfrm flipH="1">
              <a:off x="6407246" y="2305169"/>
              <a:ext cx="273019" cy="274277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dirty="0">
                  <a:sym typeface="Symbol" charset="0"/>
                </a:rPr>
                <a:t>6</a:t>
              </a:r>
              <a:endParaRPr lang="en-US" sz="1800" dirty="0">
                <a:sym typeface="Symbol" charset="0"/>
              </a:endParaRPr>
            </a:p>
          </p:txBody>
        </p:sp>
        <p:sp>
          <p:nvSpPr>
            <p:cNvPr id="25" name="Oval 4"/>
            <p:cNvSpPr>
              <a:spLocks noChangeArrowheads="1"/>
            </p:cNvSpPr>
            <p:nvPr/>
          </p:nvSpPr>
          <p:spPr bwMode="auto">
            <a:xfrm flipH="1">
              <a:off x="5832684" y="1919550"/>
              <a:ext cx="274377" cy="272920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 dirty="0">
                  <a:sym typeface="Symbol" charset="0"/>
                </a:rPr>
                <a:t>4</a:t>
              </a: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 flipH="1">
              <a:off x="6980450" y="2689429"/>
              <a:ext cx="274377" cy="274278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dirty="0">
                  <a:sym typeface="Symbol" charset="0"/>
                </a:rPr>
                <a:t>8</a:t>
              </a:r>
              <a:endParaRPr lang="en-US" sz="1800" dirty="0">
                <a:sym typeface="Symbol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878918" y="4360332"/>
            <a:ext cx="3449638" cy="1198563"/>
            <a:chOff x="4878918" y="4360332"/>
            <a:chExt cx="3449638" cy="1198563"/>
          </a:xfrm>
        </p:grpSpPr>
        <p:sp>
          <p:nvSpPr>
            <p:cNvPr id="33" name="Oval 70"/>
            <p:cNvSpPr>
              <a:spLocks noChangeArrowheads="1"/>
            </p:cNvSpPr>
            <p:nvPr/>
          </p:nvSpPr>
          <p:spPr bwMode="auto">
            <a:xfrm>
              <a:off x="6460068" y="4360332"/>
              <a:ext cx="285750" cy="284163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1600">
                <a:solidFill>
                  <a:schemeClr val="tx2"/>
                </a:solidFill>
                <a:sym typeface="Symbol" charset="0"/>
              </a:endParaRPr>
            </a:p>
          </p:txBody>
        </p:sp>
        <p:cxnSp>
          <p:nvCxnSpPr>
            <p:cNvPr id="34" name="AutoShape 71"/>
            <p:cNvCxnSpPr>
              <a:cxnSpLocks noChangeShapeType="1"/>
              <a:stCxn id="33" idx="3"/>
              <a:endCxn id="36" idx="7"/>
            </p:cNvCxnSpPr>
            <p:nvPr/>
          </p:nvCxnSpPr>
          <p:spPr bwMode="auto">
            <a:xfrm flipH="1">
              <a:off x="5644093" y="4612745"/>
              <a:ext cx="857250" cy="2349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72"/>
            <p:cNvCxnSpPr>
              <a:cxnSpLocks noChangeShapeType="1"/>
              <a:stCxn id="49" idx="1"/>
              <a:endCxn id="33" idx="5"/>
            </p:cNvCxnSpPr>
            <p:nvPr/>
          </p:nvCxnSpPr>
          <p:spPr bwMode="auto">
            <a:xfrm flipH="1" flipV="1">
              <a:off x="6704543" y="4612745"/>
              <a:ext cx="857250" cy="2365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Oval 73"/>
            <p:cNvSpPr>
              <a:spLocks noChangeArrowheads="1"/>
            </p:cNvSpPr>
            <p:nvPr/>
          </p:nvSpPr>
          <p:spPr bwMode="auto">
            <a:xfrm>
              <a:off x="5401206" y="4815945"/>
              <a:ext cx="284162" cy="285750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1600">
                <a:sym typeface="Symbol" charset="0"/>
              </a:endParaRPr>
            </a:p>
          </p:txBody>
        </p:sp>
        <p:sp>
          <p:nvSpPr>
            <p:cNvPr id="37" name="Oval 74"/>
            <p:cNvSpPr>
              <a:spLocks noChangeArrowheads="1"/>
            </p:cNvSpPr>
            <p:nvPr/>
          </p:nvSpPr>
          <p:spPr bwMode="auto">
            <a:xfrm>
              <a:off x="5923493" y="5271557"/>
              <a:ext cx="285750" cy="285750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1600">
                <a:sym typeface="Symbol" charset="0"/>
              </a:endParaRPr>
            </a:p>
          </p:txBody>
        </p:sp>
        <p:cxnSp>
          <p:nvCxnSpPr>
            <p:cNvPr id="42" name="AutoShape 79"/>
            <p:cNvCxnSpPr>
              <a:cxnSpLocks noChangeShapeType="1"/>
              <a:stCxn id="44" idx="7"/>
              <a:endCxn id="36" idx="3"/>
            </p:cNvCxnSpPr>
            <p:nvPr/>
          </p:nvCxnSpPr>
          <p:spPr bwMode="auto">
            <a:xfrm flipV="1">
              <a:off x="5121806" y="5069945"/>
              <a:ext cx="320675" cy="2333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80"/>
            <p:cNvCxnSpPr>
              <a:cxnSpLocks noChangeShapeType="1"/>
              <a:stCxn id="37" idx="1"/>
              <a:endCxn id="36" idx="5"/>
            </p:cNvCxnSpPr>
            <p:nvPr/>
          </p:nvCxnSpPr>
          <p:spPr bwMode="auto">
            <a:xfrm flipH="1" flipV="1">
              <a:off x="5644093" y="5069945"/>
              <a:ext cx="320675" cy="2333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Oval 81"/>
            <p:cNvSpPr>
              <a:spLocks noChangeArrowheads="1"/>
            </p:cNvSpPr>
            <p:nvPr/>
          </p:nvSpPr>
          <p:spPr bwMode="auto">
            <a:xfrm>
              <a:off x="4878918" y="5271557"/>
              <a:ext cx="284163" cy="285750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1600">
                <a:sym typeface="Symbol" charset="0"/>
              </a:endParaRPr>
            </a:p>
          </p:txBody>
        </p:sp>
        <p:sp>
          <p:nvSpPr>
            <p:cNvPr id="49" name="Oval 86"/>
            <p:cNvSpPr>
              <a:spLocks noChangeArrowheads="1"/>
            </p:cNvSpPr>
            <p:nvPr/>
          </p:nvSpPr>
          <p:spPr bwMode="auto">
            <a:xfrm>
              <a:off x="7520518" y="4817532"/>
              <a:ext cx="284163" cy="285750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1600">
                <a:sym typeface="Symbol" charset="0"/>
              </a:endParaRPr>
            </a:p>
          </p:txBody>
        </p:sp>
        <p:sp>
          <p:nvSpPr>
            <p:cNvPr id="50" name="Oval 87"/>
            <p:cNvSpPr>
              <a:spLocks noChangeArrowheads="1"/>
            </p:cNvSpPr>
            <p:nvPr/>
          </p:nvSpPr>
          <p:spPr bwMode="auto">
            <a:xfrm>
              <a:off x="8042806" y="5273145"/>
              <a:ext cx="285750" cy="285750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1600">
                <a:sym typeface="Symbol" charset="0"/>
              </a:endParaRPr>
            </a:p>
          </p:txBody>
        </p:sp>
        <p:cxnSp>
          <p:nvCxnSpPr>
            <p:cNvPr id="55" name="AutoShape 92"/>
            <p:cNvCxnSpPr>
              <a:cxnSpLocks noChangeShapeType="1"/>
              <a:stCxn id="57" idx="7"/>
              <a:endCxn id="49" idx="3"/>
            </p:cNvCxnSpPr>
            <p:nvPr/>
          </p:nvCxnSpPr>
          <p:spPr bwMode="auto">
            <a:xfrm flipV="1">
              <a:off x="7241118" y="5071532"/>
              <a:ext cx="320675" cy="2333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AutoShape 93"/>
            <p:cNvCxnSpPr>
              <a:cxnSpLocks noChangeShapeType="1"/>
              <a:stCxn id="50" idx="1"/>
              <a:endCxn id="49" idx="5"/>
            </p:cNvCxnSpPr>
            <p:nvPr/>
          </p:nvCxnSpPr>
          <p:spPr bwMode="auto">
            <a:xfrm flipH="1" flipV="1">
              <a:off x="7763406" y="5071532"/>
              <a:ext cx="320675" cy="2333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Oval 94"/>
            <p:cNvSpPr>
              <a:spLocks noChangeArrowheads="1"/>
            </p:cNvSpPr>
            <p:nvPr/>
          </p:nvSpPr>
          <p:spPr bwMode="auto">
            <a:xfrm>
              <a:off x="6998231" y="5273145"/>
              <a:ext cx="284162" cy="285750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1600">
                <a:sym typeface="Symbol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420373" y="1535290"/>
            <a:ext cx="173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skinny tree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872792" y="6171684"/>
            <a:ext cx="147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tree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04335" y="4830713"/>
            <a:ext cx="3866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Wingdings" charset="2"/>
              <a:buChar char="§"/>
            </a:pPr>
            <a:r>
              <a:rPr lang="en-US" dirty="0"/>
              <a:t>height = log </a:t>
            </a:r>
            <a:r>
              <a:rPr lang="en-US" b="1" i="1" dirty="0"/>
              <a:t>n</a:t>
            </a:r>
            <a:r>
              <a:rPr lang="en-US" dirty="0"/>
              <a:t>, best case </a:t>
            </a:r>
            <a:r>
              <a:rPr lang="en-US" dirty="0">
                <a:sym typeface="Wingdings"/>
              </a:rPr>
              <a:t> balanced tree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263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Binary Search Tree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398846"/>
              </p:ext>
            </p:extLst>
          </p:nvPr>
        </p:nvGraphicFramePr>
        <p:xfrm>
          <a:off x="1524000" y="13970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Height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Nodes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5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h </a:t>
                      </a:r>
                      <a:r>
                        <a:rPr lang="en-US" baseline="0" dirty="0"/>
                        <a:t>- 1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2" name="Group 41"/>
          <p:cNvGrpSpPr/>
          <p:nvPr/>
        </p:nvGrpSpPr>
        <p:grpSpPr>
          <a:xfrm>
            <a:off x="953032" y="4286512"/>
            <a:ext cx="3449638" cy="1198563"/>
            <a:chOff x="953032" y="4286512"/>
            <a:chExt cx="3449638" cy="1198563"/>
          </a:xfrm>
        </p:grpSpPr>
        <p:sp>
          <p:nvSpPr>
            <p:cNvPr id="6" name="Oval 70"/>
            <p:cNvSpPr>
              <a:spLocks noChangeArrowheads="1"/>
            </p:cNvSpPr>
            <p:nvPr/>
          </p:nvSpPr>
          <p:spPr bwMode="auto">
            <a:xfrm>
              <a:off x="2534182" y="4286512"/>
              <a:ext cx="285750" cy="284163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1600">
                <a:solidFill>
                  <a:schemeClr val="tx2"/>
                </a:solidFill>
                <a:sym typeface="Symbol" charset="0"/>
              </a:endParaRPr>
            </a:p>
          </p:txBody>
        </p:sp>
        <p:cxnSp>
          <p:nvCxnSpPr>
            <p:cNvPr id="7" name="AutoShape 71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1718207" y="4538925"/>
              <a:ext cx="857250" cy="2349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AutoShape 72"/>
            <p:cNvCxnSpPr>
              <a:cxnSpLocks noChangeShapeType="1"/>
              <a:stCxn id="22" idx="1"/>
              <a:endCxn id="6" idx="5"/>
            </p:cNvCxnSpPr>
            <p:nvPr/>
          </p:nvCxnSpPr>
          <p:spPr bwMode="auto">
            <a:xfrm flipH="1" flipV="1">
              <a:off x="2778657" y="4538925"/>
              <a:ext cx="857250" cy="2365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Oval 73"/>
            <p:cNvSpPr>
              <a:spLocks noChangeArrowheads="1"/>
            </p:cNvSpPr>
            <p:nvPr/>
          </p:nvSpPr>
          <p:spPr bwMode="auto">
            <a:xfrm>
              <a:off x="1475320" y="4742125"/>
              <a:ext cx="284162" cy="285750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1600">
                <a:sym typeface="Symbol" charset="0"/>
              </a:endParaRPr>
            </a:p>
          </p:txBody>
        </p:sp>
        <p:sp>
          <p:nvSpPr>
            <p:cNvPr id="10" name="Oval 74"/>
            <p:cNvSpPr>
              <a:spLocks noChangeArrowheads="1"/>
            </p:cNvSpPr>
            <p:nvPr/>
          </p:nvSpPr>
          <p:spPr bwMode="auto">
            <a:xfrm>
              <a:off x="1997607" y="5197737"/>
              <a:ext cx="285750" cy="285750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1600">
                <a:sym typeface="Symbol" charset="0"/>
              </a:endParaRPr>
            </a:p>
          </p:txBody>
        </p:sp>
        <p:cxnSp>
          <p:nvCxnSpPr>
            <p:cNvPr id="15" name="AutoShape 79"/>
            <p:cNvCxnSpPr>
              <a:cxnSpLocks noChangeShapeType="1"/>
              <a:stCxn id="17" idx="7"/>
              <a:endCxn id="9" idx="3"/>
            </p:cNvCxnSpPr>
            <p:nvPr/>
          </p:nvCxnSpPr>
          <p:spPr bwMode="auto">
            <a:xfrm flipV="1">
              <a:off x="1195920" y="4996125"/>
              <a:ext cx="320675" cy="2333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80"/>
            <p:cNvCxnSpPr>
              <a:cxnSpLocks noChangeShapeType="1"/>
              <a:stCxn id="10" idx="1"/>
              <a:endCxn id="9" idx="5"/>
            </p:cNvCxnSpPr>
            <p:nvPr/>
          </p:nvCxnSpPr>
          <p:spPr bwMode="auto">
            <a:xfrm flipH="1" flipV="1">
              <a:off x="1718207" y="4996125"/>
              <a:ext cx="320675" cy="2333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81"/>
            <p:cNvSpPr>
              <a:spLocks noChangeArrowheads="1"/>
            </p:cNvSpPr>
            <p:nvPr/>
          </p:nvSpPr>
          <p:spPr bwMode="auto">
            <a:xfrm>
              <a:off x="953032" y="5197737"/>
              <a:ext cx="284163" cy="285750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1600">
                <a:sym typeface="Symbol" charset="0"/>
              </a:endParaRPr>
            </a:p>
          </p:txBody>
        </p:sp>
        <p:sp>
          <p:nvSpPr>
            <p:cNvPr id="22" name="Oval 86"/>
            <p:cNvSpPr>
              <a:spLocks noChangeArrowheads="1"/>
            </p:cNvSpPr>
            <p:nvPr/>
          </p:nvSpPr>
          <p:spPr bwMode="auto">
            <a:xfrm>
              <a:off x="3594632" y="4743712"/>
              <a:ext cx="284163" cy="285750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1600">
                <a:sym typeface="Symbol" charset="0"/>
              </a:endParaRPr>
            </a:p>
          </p:txBody>
        </p:sp>
        <p:sp>
          <p:nvSpPr>
            <p:cNvPr id="23" name="Oval 87"/>
            <p:cNvSpPr>
              <a:spLocks noChangeArrowheads="1"/>
            </p:cNvSpPr>
            <p:nvPr/>
          </p:nvSpPr>
          <p:spPr bwMode="auto">
            <a:xfrm>
              <a:off x="4116920" y="5199325"/>
              <a:ext cx="285750" cy="285750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1600">
                <a:sym typeface="Symbol" charset="0"/>
              </a:endParaRPr>
            </a:p>
          </p:txBody>
        </p:sp>
        <p:cxnSp>
          <p:nvCxnSpPr>
            <p:cNvPr id="28" name="AutoShape 92"/>
            <p:cNvCxnSpPr>
              <a:cxnSpLocks noChangeShapeType="1"/>
              <a:stCxn id="30" idx="7"/>
              <a:endCxn id="22" idx="3"/>
            </p:cNvCxnSpPr>
            <p:nvPr/>
          </p:nvCxnSpPr>
          <p:spPr bwMode="auto">
            <a:xfrm flipV="1">
              <a:off x="3315232" y="4997712"/>
              <a:ext cx="320675" cy="2333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93"/>
            <p:cNvCxnSpPr>
              <a:cxnSpLocks noChangeShapeType="1"/>
              <a:stCxn id="23" idx="1"/>
              <a:endCxn id="22" idx="5"/>
            </p:cNvCxnSpPr>
            <p:nvPr/>
          </p:nvCxnSpPr>
          <p:spPr bwMode="auto">
            <a:xfrm flipH="1" flipV="1">
              <a:off x="3837520" y="4997712"/>
              <a:ext cx="320675" cy="2333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Oval 94"/>
            <p:cNvSpPr>
              <a:spLocks noChangeArrowheads="1"/>
            </p:cNvSpPr>
            <p:nvPr/>
          </p:nvSpPr>
          <p:spPr bwMode="auto">
            <a:xfrm>
              <a:off x="3072345" y="5199325"/>
              <a:ext cx="284162" cy="285750"/>
            </a:xfrm>
            <a:prstGeom prst="ellipse">
              <a:avLst/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1600">
                <a:sym typeface="Symbo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337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Rice and chessboard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147" y="1742061"/>
            <a:ext cx="7667355" cy="475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0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5772" y="1376855"/>
            <a:ext cx="6350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http://www.axxonsoft.com/integrated_security_solutions/lpr/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062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22" y="0"/>
            <a:ext cx="7618956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412828" y="6356350"/>
            <a:ext cx="3142593" cy="5016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37600" y="3330309"/>
            <a:ext cx="6350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http://www.axxonsoft.com/integrated_security_solutions/lpr/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8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43821</TotalTime>
  <Words>1350</Words>
  <Application>Microsoft Office PowerPoint</Application>
  <PresentationFormat>On-screen Show (4:3)</PresentationFormat>
  <Paragraphs>345</Paragraphs>
  <Slides>25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Brush Script MT</vt:lpstr>
      <vt:lpstr>Calibri</vt:lpstr>
      <vt:lpstr>Calisto MT</vt:lpstr>
      <vt:lpstr>Consolas</vt:lpstr>
      <vt:lpstr>Courier New</vt:lpstr>
      <vt:lpstr>Noto Sans Symbols</vt:lpstr>
      <vt:lpstr>Tahoma</vt:lpstr>
      <vt:lpstr>Times</vt:lpstr>
      <vt:lpstr>Times New Roman</vt:lpstr>
      <vt:lpstr>Wingdings</vt:lpstr>
      <vt:lpstr>Capital</vt:lpstr>
      <vt:lpstr>CPSC 131</vt:lpstr>
      <vt:lpstr>Tree Height and  BST Issue</vt:lpstr>
      <vt:lpstr>Depth</vt:lpstr>
      <vt:lpstr>Height</vt:lpstr>
      <vt:lpstr>Issue with Binary Search Tree Performance</vt:lpstr>
      <vt:lpstr>Perfect Binary Search Tree</vt:lpstr>
      <vt:lpstr>Rice and chessboard</vt:lpstr>
      <vt:lpstr>PowerPoint Presentation</vt:lpstr>
      <vt:lpstr>PowerPoint Presentation</vt:lpstr>
      <vt:lpstr>Self-Balancing Trees</vt:lpstr>
      <vt:lpstr>AVL Trees</vt:lpstr>
      <vt:lpstr>Insertion</vt:lpstr>
      <vt:lpstr>Trinode Restructuring</vt:lpstr>
      <vt:lpstr>Trinode Restructuring</vt:lpstr>
      <vt:lpstr>Insert with restructuring</vt:lpstr>
      <vt:lpstr>PowerPoint Presentation</vt:lpstr>
      <vt:lpstr>Restructuring – as Single Rotations</vt:lpstr>
      <vt:lpstr>Restructuring – as Double Rotations</vt:lpstr>
      <vt:lpstr>Trinode Restructuring (cont)</vt:lpstr>
      <vt:lpstr>Interactive visualization</vt:lpstr>
      <vt:lpstr>Removal</vt:lpstr>
      <vt:lpstr>Rebalancing after a Removal</vt:lpstr>
      <vt:lpstr>Time complexity of insert</vt:lpstr>
      <vt:lpstr>Height of an AVL Tree</vt:lpstr>
      <vt:lpstr>AVL Tree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Object-Oriented Analysis and Design Iterative and Agile Process</dc:title>
  <dc:creator>Gina Ackerman</dc:creator>
  <cp:lastModifiedBy>Bettens, Thomas</cp:lastModifiedBy>
  <cp:revision>955</cp:revision>
  <dcterms:created xsi:type="dcterms:W3CDTF">2015-01-12T05:55:10Z</dcterms:created>
  <dcterms:modified xsi:type="dcterms:W3CDTF">2019-04-16T19:00:29Z</dcterms:modified>
</cp:coreProperties>
</file>