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76" r:id="rId3"/>
    <p:sldId id="386" r:id="rId4"/>
    <p:sldId id="387" r:id="rId5"/>
    <p:sldId id="388" r:id="rId6"/>
    <p:sldId id="389" r:id="rId7"/>
    <p:sldId id="39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333333"/>
    <a:srgbClr val="F2F2F2"/>
    <a:srgbClr val="4472C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35F5-0691-C6D5-AC05-D1F473395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E1EC4-7F30-8F53-89F5-3148596B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53023-76A6-52AE-8C7A-C2636BC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208A-C522-C340-34E0-578DFD56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FDBFD-0CDA-9F90-F75A-CDB23F64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74253-478C-280F-0A4D-FC215DA4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E819D-DA11-8259-9CE5-A3B2F9FB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F3723-2FEA-B106-A9EF-DCD31527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3C358-15FC-6EB2-C17B-10E291C5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3E451-9BDB-35C4-3DA4-231D55B3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7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AD877-038E-524B-2E84-51B12970C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3B168-2D6A-FE65-09D1-3F7A7CA68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91EBD-ECD2-643E-9870-F5459754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3945C-1286-E3F9-594A-13A9908F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257AF-32A8-E8F3-4C52-3AC9712B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6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202420" cy="686646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46000">
                <a:schemeClr val="tx1">
                  <a:lumMod val="85000"/>
                  <a:lumOff val="15000"/>
                </a:schemeClr>
              </a:gs>
              <a:gs pos="20000">
                <a:schemeClr val="bg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한쪽 모서리가 둥근 사각형 12"/>
          <p:cNvSpPr/>
          <p:nvPr userDrawn="1"/>
        </p:nvSpPr>
        <p:spPr>
          <a:xfrm flipH="1">
            <a:off x="0" y="374594"/>
            <a:ext cx="12202420" cy="6491874"/>
          </a:xfrm>
          <a:prstGeom prst="round1Rect">
            <a:avLst>
              <a:gd name="adj" fmla="val 477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104317" y="6575282"/>
            <a:ext cx="794607" cy="214553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r">
              <a:defRPr lang="ko-KR" altLang="en-US" sz="800" spc="-2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AFD9B43-44F7-405C-A80D-DDE42372433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6D98B-2061-433F-27BC-47D64B57C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762" y="6609837"/>
            <a:ext cx="794607" cy="193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8C4808-9D69-A157-C1E3-5402801CA7CC}"/>
              </a:ext>
            </a:extLst>
          </p:cNvPr>
          <p:cNvSpPr txBox="1"/>
          <p:nvPr userDrawn="1"/>
        </p:nvSpPr>
        <p:spPr>
          <a:xfrm>
            <a:off x="177762" y="209957"/>
            <a:ext cx="232729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l" defTabSz="914400" rtl="0" eaLnBrk="1" latinLnBrk="1" hangingPunct="1">
              <a:spcBef>
                <a:spcPct val="0"/>
              </a:spcBef>
              <a:buNone/>
            </a:pPr>
            <a:r>
              <a:rPr lang="en-US" altLang="ko-KR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2022</a:t>
            </a:r>
            <a:r>
              <a:rPr lang="ko-KR" altLang="en-US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년 </a:t>
            </a:r>
            <a:r>
              <a:rPr lang="en-US" altLang="ko-KR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AI</a:t>
            </a:r>
            <a:r>
              <a:rPr lang="ko-KR" altLang="en-US" sz="900" b="0" kern="12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바우처 지원사업</a:t>
            </a:r>
          </a:p>
        </p:txBody>
      </p:sp>
    </p:spTree>
    <p:extLst>
      <p:ext uri="{BB962C8B-B14F-4D97-AF65-F5344CB8AC3E}">
        <p14:creationId xmlns:p14="http://schemas.microsoft.com/office/powerpoint/2010/main" val="18599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EE08-4EB4-A320-9D4F-8EBB0698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4E180-4C9F-15AB-2B65-C1D5FFB1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2B34-5F4A-072F-FB7D-4AA3CC0B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2F38A-2E3F-E44B-AC8E-BFEEE77E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CF1FF-9B19-E36F-0528-4F0AF330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8A04-288F-BB92-BC5A-75947900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DC20D-3142-BCCE-7A42-DEE726D5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08B8E-C9DA-0E3A-F776-CFE8BAB2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B66B6-5C18-1373-5AB8-AB0E9B4D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F5980-79D6-5107-D7DE-CFBA0D81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0C6C-C2B3-DCB5-0484-04028254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D33C6-F5AA-1598-C521-EDC84C26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FD2E4-0005-5B8B-595F-87C313CE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A92F5-8C00-60EC-AC41-309D2AE4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287BD-4148-6E3A-4CAB-13A37299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F22A0-9DBE-195A-710D-6FC4A2A5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D550-8717-54C8-4063-9DDD8C04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760C6-50CE-D783-1657-A84B00D7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94A60-23DD-572A-C994-7AE07E8B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7F84B3-8DCE-CB0F-D68A-C25BD21E6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CC71DE-45AD-A3CA-3A9E-505CADC75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A8DE6-2787-4994-0E95-CC0433A1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43CD7-0A84-2FCC-FCB0-33DF680B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3DCEE-C0D2-D404-5119-0D0A8574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0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F71E-663D-0E0C-7FB6-59695CF4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845B3-162C-97AA-6F14-536AF89D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A42FE-20F3-E30E-870A-AD5EA4CE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657D9A-CED9-1627-93DA-82C8C4A1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5FECE-5016-B4A2-3B71-0448289B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0B755E-F02D-42F5-2362-F68A7EA1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0B65B-9934-BAB7-20FE-D5B82AB2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5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988E-16B3-65A8-2AE8-90BCE4A1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C1A94-ECDE-33B4-22CB-01144642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09818-216A-A452-A092-FE90D58F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600CA-D9A7-C0CE-AEE5-51AA649F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7966B8-55FD-10EF-33F6-93CA1631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6A0FC-0707-C17B-539B-1F9DF6C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8610-5595-6E43-8A05-1F24FB8D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796C0-BA9D-AF6C-AB3A-430BEBAB5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E3135-E1D0-FF02-D7B3-4A09A2D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3165E-150E-0885-2ED2-A6B49E5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D0835-2D48-90BA-D441-E5BC11C7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19025-9E3D-0D3A-6245-55F79B38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2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86055-5AB9-BF7D-B36A-6D0774BF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69CA5-CCA2-FF84-8FB8-A7CC71B9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739A-443C-57B5-2FB4-BC0666DEA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67C4-BF04-4E04-AEC6-4BAEFD81526A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41F74-CF52-9DE6-F2A1-F39161088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6255D-C710-F706-C555-778BFA914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395A-3EE2-4EBD-A257-FD8A6FD9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DF5D67B-03A3-1ABD-B31C-028ED2DD8BD2}"/>
              </a:ext>
            </a:extLst>
          </p:cNvPr>
          <p:cNvSpPr/>
          <p:nvPr/>
        </p:nvSpPr>
        <p:spPr>
          <a:xfrm>
            <a:off x="4791302" y="3223047"/>
            <a:ext cx="2141344" cy="58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41429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흐름도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58574"/>
              </p:ext>
            </p:extLst>
          </p:nvPr>
        </p:nvGraphicFramePr>
        <p:xfrm>
          <a:off x="202171" y="987593"/>
          <a:ext cx="11684000" cy="5659169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7D7FEB9-A006-370C-7591-71737AEF6109}"/>
              </a:ext>
            </a:extLst>
          </p:cNvPr>
          <p:cNvSpPr/>
          <p:nvPr/>
        </p:nvSpPr>
        <p:spPr>
          <a:xfrm>
            <a:off x="384266" y="2816932"/>
            <a:ext cx="1655558" cy="389777"/>
          </a:xfrm>
          <a:prstGeom prst="rect">
            <a:avLst/>
          </a:prstGeom>
          <a:pattFill prst="dkUpDiag">
            <a:fgClr>
              <a:srgbClr val="00B0F0"/>
            </a:fgClr>
            <a:bgClr>
              <a:schemeClr val="accent5">
                <a:lumMod val="75000"/>
              </a:schemeClr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2153" rIns="0" bIns="52153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통합검색</a:t>
            </a:r>
            <a:endParaRPr lang="en-US" altLang="ko-KR" sz="1200" spc="-7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D65455E-8922-C7FE-E296-DFA8CF92E5CA}"/>
              </a:ext>
            </a:extLst>
          </p:cNvPr>
          <p:cNvSpPr/>
          <p:nvPr/>
        </p:nvSpPr>
        <p:spPr>
          <a:xfrm>
            <a:off x="2668701" y="2569440"/>
            <a:ext cx="1655558" cy="8595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관리자</a:t>
            </a:r>
            <a:r>
              <a:rPr lang="ko-KR" altLang="en-US" sz="1600" dirty="0"/>
              <a:t> </a:t>
            </a:r>
            <a:r>
              <a:rPr lang="ko-KR" altLang="en-US" sz="1600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여부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76A0E-92D7-65AB-934E-3151B328C2B6}"/>
              </a:ext>
            </a:extLst>
          </p:cNvPr>
          <p:cNvSpPr/>
          <p:nvPr/>
        </p:nvSpPr>
        <p:spPr>
          <a:xfrm>
            <a:off x="4953136" y="2850889"/>
            <a:ext cx="1834404" cy="291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카테고리</a:t>
            </a:r>
            <a:r>
              <a:rPr lang="ko-KR" altLang="en-US" sz="1400" dirty="0">
                <a:solidFill>
                  <a:srgbClr val="2E75B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847F66-67A1-BA17-C33A-E83234D79678}"/>
              </a:ext>
            </a:extLst>
          </p:cNvPr>
          <p:cNvSpPr/>
          <p:nvPr/>
        </p:nvSpPr>
        <p:spPr>
          <a:xfrm>
            <a:off x="4953136" y="3368379"/>
            <a:ext cx="1834404" cy="291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글쓰기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AC82D-EE0C-E6CB-9BC5-C63FF1D74D51}"/>
              </a:ext>
            </a:extLst>
          </p:cNvPr>
          <p:cNvSpPr/>
          <p:nvPr/>
        </p:nvSpPr>
        <p:spPr>
          <a:xfrm>
            <a:off x="4953136" y="3885869"/>
            <a:ext cx="1834404" cy="291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상세 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DC7EA2-F2F1-A738-ECAB-0C8C17E3CB92}"/>
              </a:ext>
            </a:extLst>
          </p:cNvPr>
          <p:cNvSpPr/>
          <p:nvPr/>
        </p:nvSpPr>
        <p:spPr>
          <a:xfrm>
            <a:off x="2579278" y="4029808"/>
            <a:ext cx="1834404" cy="58726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검색결과 </a:t>
            </a:r>
            <a:endParaRPr lang="en-US" altLang="ko-KR" sz="1600" spc="-70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조회페이지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4DAC7E-D634-2FD4-ACB6-3F7BF0B043D9}"/>
              </a:ext>
            </a:extLst>
          </p:cNvPr>
          <p:cNvSpPr/>
          <p:nvPr/>
        </p:nvSpPr>
        <p:spPr>
          <a:xfrm>
            <a:off x="7425748" y="4344506"/>
            <a:ext cx="1834404" cy="291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댓글 수정 및 삭제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D4A599-D58B-7B90-3D75-45D9CF9A09C4}"/>
              </a:ext>
            </a:extLst>
          </p:cNvPr>
          <p:cNvCxnSpPr>
            <a:endCxn id="6" idx="1"/>
          </p:cNvCxnSpPr>
          <p:nvPr/>
        </p:nvCxnSpPr>
        <p:spPr>
          <a:xfrm>
            <a:off x="2039824" y="2987482"/>
            <a:ext cx="628877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1822AB-AB2F-FE33-3C37-5E4A739F6D78}"/>
              </a:ext>
            </a:extLst>
          </p:cNvPr>
          <p:cNvCxnSpPr/>
          <p:nvPr/>
        </p:nvCxnSpPr>
        <p:spPr>
          <a:xfrm>
            <a:off x="4324259" y="2996813"/>
            <a:ext cx="628877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14ECED6-0C62-97BB-EA9C-CBBF766AE23E}"/>
              </a:ext>
            </a:extLst>
          </p:cNvPr>
          <p:cNvCxnSpPr>
            <a:cxnSpLocks/>
          </p:cNvCxnSpPr>
          <p:nvPr/>
        </p:nvCxnSpPr>
        <p:spPr>
          <a:xfrm>
            <a:off x="3496480" y="3432269"/>
            <a:ext cx="0" cy="60080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372570-0FA8-F501-B51D-8CE113EC3294}"/>
              </a:ext>
            </a:extLst>
          </p:cNvPr>
          <p:cNvCxnSpPr>
            <a:cxnSpLocks/>
          </p:cNvCxnSpPr>
          <p:nvPr/>
        </p:nvCxnSpPr>
        <p:spPr>
          <a:xfrm>
            <a:off x="4599992" y="3523992"/>
            <a:ext cx="353144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81B5210-D5D2-1FAE-4AB3-FB3E6FCDB4E4}"/>
              </a:ext>
            </a:extLst>
          </p:cNvPr>
          <p:cNvCxnSpPr>
            <a:cxnSpLocks/>
          </p:cNvCxnSpPr>
          <p:nvPr/>
        </p:nvCxnSpPr>
        <p:spPr>
          <a:xfrm>
            <a:off x="7063273" y="4498025"/>
            <a:ext cx="353144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DB0A75-5D4E-BB4C-2326-74AE67052186}"/>
              </a:ext>
            </a:extLst>
          </p:cNvPr>
          <p:cNvCxnSpPr>
            <a:cxnSpLocks/>
          </p:cNvCxnSpPr>
          <p:nvPr/>
        </p:nvCxnSpPr>
        <p:spPr>
          <a:xfrm>
            <a:off x="4599992" y="4029808"/>
            <a:ext cx="353144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D38715F-0AC3-2410-7685-6DA90FD1DC5B}"/>
              </a:ext>
            </a:extLst>
          </p:cNvPr>
          <p:cNvCxnSpPr>
            <a:cxnSpLocks/>
          </p:cNvCxnSpPr>
          <p:nvPr/>
        </p:nvCxnSpPr>
        <p:spPr>
          <a:xfrm>
            <a:off x="4599992" y="2987482"/>
            <a:ext cx="0" cy="105082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F439A6-9965-3776-B296-15FE1009D246}"/>
              </a:ext>
            </a:extLst>
          </p:cNvPr>
          <p:cNvCxnSpPr>
            <a:cxnSpLocks/>
          </p:cNvCxnSpPr>
          <p:nvPr/>
        </p:nvCxnSpPr>
        <p:spPr>
          <a:xfrm>
            <a:off x="7063273" y="4022164"/>
            <a:ext cx="0" cy="47586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FB8D06-CFF8-C2F3-8B74-8516BA124D15}"/>
              </a:ext>
            </a:extLst>
          </p:cNvPr>
          <p:cNvSpPr txBox="1"/>
          <p:nvPr/>
        </p:nvSpPr>
        <p:spPr>
          <a:xfrm>
            <a:off x="6949374" y="3415610"/>
            <a:ext cx="1530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Editor</a:t>
            </a:r>
            <a:r>
              <a:rPr lang="ko-KR" altLang="en-US" sz="1200" dirty="0"/>
              <a:t> 팝업페이지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D59617-8782-8C77-C76F-4470D35EE4EA}"/>
              </a:ext>
            </a:extLst>
          </p:cNvPr>
          <p:cNvSpPr txBox="1"/>
          <p:nvPr/>
        </p:nvSpPr>
        <p:spPr>
          <a:xfrm>
            <a:off x="3549374" y="350794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01D563-834F-9D1C-3F6A-2B7814ECE6D2}"/>
              </a:ext>
            </a:extLst>
          </p:cNvPr>
          <p:cNvSpPr/>
          <p:nvPr/>
        </p:nvSpPr>
        <p:spPr>
          <a:xfrm>
            <a:off x="7249584" y="3722881"/>
            <a:ext cx="2141344" cy="58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6F5AE5-7DBA-D2FB-C934-BA064FA24F4A}"/>
              </a:ext>
            </a:extLst>
          </p:cNvPr>
          <p:cNvSpPr/>
          <p:nvPr/>
        </p:nvSpPr>
        <p:spPr>
          <a:xfrm>
            <a:off x="7425748" y="3885869"/>
            <a:ext cx="1834404" cy="291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70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anose="02020603020101020101" pitchFamily="18" charset="-127"/>
                <a:ea typeface="Rix고딕 B" panose="02020603020101020101" pitchFamily="18" charset="-127"/>
              </a:rPr>
              <a:t>수정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21811D-CD7F-532F-9DDF-D129F9577580}"/>
              </a:ext>
            </a:extLst>
          </p:cNvPr>
          <p:cNvCxnSpPr/>
          <p:nvPr/>
        </p:nvCxnSpPr>
        <p:spPr>
          <a:xfrm>
            <a:off x="6796871" y="4022164"/>
            <a:ext cx="628877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4C8859B-17BC-3ECE-5497-B5A54E92BF42}"/>
              </a:ext>
            </a:extLst>
          </p:cNvPr>
          <p:cNvSpPr txBox="1"/>
          <p:nvPr/>
        </p:nvSpPr>
        <p:spPr>
          <a:xfrm>
            <a:off x="4413682" y="25559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2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60097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UI-KMS-001-01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95450"/>
              </p:ext>
            </p:extLst>
          </p:nvPr>
        </p:nvGraphicFramePr>
        <p:xfrm>
          <a:off x="202171" y="987593"/>
          <a:ext cx="11684000" cy="5659169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통합검색분류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별 검색 분류로 오른쪽에 분류된 숫자 표시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분류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커뮤니티 소분류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메뉴로 분류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 및 범위 확인 후 적용버튼 누르면 해당 페이지에서 검색결과 조회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연산검색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AND, OR, NOT</a:t>
                      </a: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적용검색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         )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클릭하면 체크박스 및 라디오 버튼에서 선택한 내용을 토대로 적용검색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 분류 카테고리</a:t>
                      </a:r>
                      <a:endParaRPr lang="en-US" altLang="ko-KR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검색결과에 대해 커뮤니티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 카테고리 검색결과 조회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검색된 결과에서 해당 카테고리에 검색된 검색결과 숫자 표현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depth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표현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r>
                        <a:rPr lang="ko-KR" altLang="en-US" sz="1100" b="1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인기검색어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순위 표시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메인의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검색창에 있는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인기검색어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순위 다시 한 번 표시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검색결과 내용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 조회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769FFE-8C4B-2763-8D32-72DF97AC3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" t="7462" r="4801" b="7033"/>
          <a:stretch/>
        </p:blipFill>
        <p:spPr>
          <a:xfrm>
            <a:off x="240145" y="1010874"/>
            <a:ext cx="9239415" cy="56358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FEB1CF-A214-58EF-9CE9-52A9D70B775E}"/>
              </a:ext>
            </a:extLst>
          </p:cNvPr>
          <p:cNvSpPr/>
          <p:nvPr/>
        </p:nvSpPr>
        <p:spPr>
          <a:xfrm>
            <a:off x="2482278" y="1682033"/>
            <a:ext cx="6712056" cy="42360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0BD7EE-FA0B-60F5-9497-CF695C7514BA}"/>
              </a:ext>
            </a:extLst>
          </p:cNvPr>
          <p:cNvSpPr/>
          <p:nvPr/>
        </p:nvSpPr>
        <p:spPr>
          <a:xfrm>
            <a:off x="2266778" y="152916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08246F-5AE8-9344-7493-2D0AE014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944" y="2852979"/>
            <a:ext cx="450845" cy="15028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F02E20-DB3F-7270-90D4-4CC1576D3E7C}"/>
              </a:ext>
            </a:extLst>
          </p:cNvPr>
          <p:cNvSpPr/>
          <p:nvPr/>
        </p:nvSpPr>
        <p:spPr>
          <a:xfrm>
            <a:off x="455645" y="2200322"/>
            <a:ext cx="2145933" cy="297564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636153-5943-C447-AFAB-6DA87A9EE3BB}"/>
              </a:ext>
            </a:extLst>
          </p:cNvPr>
          <p:cNvSpPr/>
          <p:nvPr/>
        </p:nvSpPr>
        <p:spPr>
          <a:xfrm>
            <a:off x="240145" y="2047452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B04B4B-4E72-E16B-3703-82144B6D3AA0}"/>
              </a:ext>
            </a:extLst>
          </p:cNvPr>
          <p:cNvSpPr/>
          <p:nvPr/>
        </p:nvSpPr>
        <p:spPr>
          <a:xfrm>
            <a:off x="455645" y="5423523"/>
            <a:ext cx="2145933" cy="96517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BC870B-3F17-DABF-410D-FB58C093ED5E}"/>
              </a:ext>
            </a:extLst>
          </p:cNvPr>
          <p:cNvSpPr/>
          <p:nvPr/>
        </p:nvSpPr>
        <p:spPr>
          <a:xfrm>
            <a:off x="240145" y="527065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4C5723-D1DD-AAEB-ED65-15C9D8B23EB6}"/>
              </a:ext>
            </a:extLst>
          </p:cNvPr>
          <p:cNvSpPr/>
          <p:nvPr/>
        </p:nvSpPr>
        <p:spPr>
          <a:xfrm>
            <a:off x="2842099" y="3076302"/>
            <a:ext cx="6243178" cy="80036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7640234-1A34-3310-3DEC-954B965FAD6F}"/>
              </a:ext>
            </a:extLst>
          </p:cNvPr>
          <p:cNvSpPr/>
          <p:nvPr/>
        </p:nvSpPr>
        <p:spPr>
          <a:xfrm>
            <a:off x="2621005" y="2928120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60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98842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UI-KMS-001-02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45441"/>
              </p:ext>
            </p:extLst>
          </p:nvPr>
        </p:nvGraphicFramePr>
        <p:xfrm>
          <a:off x="202171" y="987593"/>
          <a:ext cx="11684000" cy="5888961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9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통합검색분류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동일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별 검색 분류로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오른쪽에 분류된 숫자 표시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분류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커뮤니티 소분류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메뉴로 분류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적용검색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         )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클릭하면 체크박스 및 라디오 버튼에서 선택한 내용을 토대로 적용검색 실시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연산검색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AND, OR, NOT</a:t>
                      </a:r>
                      <a:b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 분류 카테고리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메뉴 혹은 컨텐츠에 대한 카테고리 조회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검색된 결과에서 해당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카테고리에 검색된 검색결과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 표현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depth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표현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관리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 통합검색분류의 카테고리 관리기능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생성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검색결과 페이지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 조회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삭제버튼은     아이콘으로 표시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메시지창으로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정말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삭제하시겠습니까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클릭 시 내용 및 댓글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가능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5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글쓰기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8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하단 버튼에 관리자용 글쓰기 버튼 누르면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AD2A6445-BF19-652A-9D7D-EC67B334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592" y="5440261"/>
            <a:ext cx="173182" cy="1889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C0651B8-778F-1AFE-490F-13610F6C3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7094" r="4454" b="6912"/>
          <a:stretch/>
        </p:blipFill>
        <p:spPr>
          <a:xfrm>
            <a:off x="223367" y="1012760"/>
            <a:ext cx="9243240" cy="55725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D7E345-C866-A0BF-0DBE-4B958F33B10F}"/>
              </a:ext>
            </a:extLst>
          </p:cNvPr>
          <p:cNvSpPr/>
          <p:nvPr/>
        </p:nvSpPr>
        <p:spPr>
          <a:xfrm>
            <a:off x="2482278" y="1682033"/>
            <a:ext cx="6712056" cy="42360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C0E0EE-AABC-9445-938F-3F3B34D1D14C}"/>
              </a:ext>
            </a:extLst>
          </p:cNvPr>
          <p:cNvSpPr/>
          <p:nvPr/>
        </p:nvSpPr>
        <p:spPr>
          <a:xfrm>
            <a:off x="2266778" y="152916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D8E20-F73E-65F3-3B2D-7978D39AE219}"/>
              </a:ext>
            </a:extLst>
          </p:cNvPr>
          <p:cNvSpPr/>
          <p:nvPr/>
        </p:nvSpPr>
        <p:spPr>
          <a:xfrm>
            <a:off x="455645" y="2200322"/>
            <a:ext cx="2145933" cy="297564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A402E56-435D-230F-EAA8-E8388987273D}"/>
              </a:ext>
            </a:extLst>
          </p:cNvPr>
          <p:cNvSpPr/>
          <p:nvPr/>
        </p:nvSpPr>
        <p:spPr>
          <a:xfrm>
            <a:off x="240145" y="2047452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55F031-AE98-6437-D3AF-35ADD60483FD}"/>
              </a:ext>
            </a:extLst>
          </p:cNvPr>
          <p:cNvSpPr/>
          <p:nvPr/>
        </p:nvSpPr>
        <p:spPr>
          <a:xfrm>
            <a:off x="1484850" y="6053896"/>
            <a:ext cx="864067" cy="334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961B021-CBC3-3626-08BD-F19D23B78A95}"/>
              </a:ext>
            </a:extLst>
          </p:cNvPr>
          <p:cNvSpPr/>
          <p:nvPr/>
        </p:nvSpPr>
        <p:spPr>
          <a:xfrm>
            <a:off x="1306852" y="5857234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CA1308-2703-1DF8-40DB-301BCB3D436A}"/>
              </a:ext>
            </a:extLst>
          </p:cNvPr>
          <p:cNvSpPr/>
          <p:nvPr/>
        </p:nvSpPr>
        <p:spPr>
          <a:xfrm>
            <a:off x="2621005" y="3076302"/>
            <a:ext cx="6464272" cy="80036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146776B-01EA-BA56-DD5D-89814410ED0E}"/>
              </a:ext>
            </a:extLst>
          </p:cNvPr>
          <p:cNvSpPr/>
          <p:nvPr/>
        </p:nvSpPr>
        <p:spPr>
          <a:xfrm>
            <a:off x="2621005" y="2928120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BC34F4-0771-BCFE-D1AF-E6ED2F3963C6}"/>
              </a:ext>
            </a:extLst>
          </p:cNvPr>
          <p:cNvSpPr/>
          <p:nvPr/>
        </p:nvSpPr>
        <p:spPr>
          <a:xfrm>
            <a:off x="8221210" y="5845240"/>
            <a:ext cx="864067" cy="334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8B25867-C998-C302-7D27-E2568FCA84D2}"/>
              </a:ext>
            </a:extLst>
          </p:cNvPr>
          <p:cNvSpPr/>
          <p:nvPr/>
        </p:nvSpPr>
        <p:spPr>
          <a:xfrm>
            <a:off x="8043212" y="5703974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2EB6A-4587-19E9-48CE-CD69A8BA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761" y="2215192"/>
            <a:ext cx="450845" cy="1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29036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 관리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UI-KMS-002-01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98928"/>
              </p:ext>
            </p:extLst>
          </p:nvPr>
        </p:nvGraphicFramePr>
        <p:xfrm>
          <a:off x="202171" y="987593"/>
          <a:ext cx="11684000" cy="5552488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 전체보기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트리관리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화살표 모양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   ,    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접기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펼치기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삼지창 모양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   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위아래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 변경 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상위메뉴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하위메뉴에서 각자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 이동 가능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추가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추가버튼 클릭 시 ③번과 같은 빈 텍스트 칸이 생김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 텍스트 칸에 카테고리명을 입력한 후에 확인버튼 클릭 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입력 칸은 비활성화 되며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Drag&amp;Drop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상위 혹은 하위 카테고리로 생성 가능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생성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②번의 카테고리 추가 버튼을 클릭 했을 때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④번처럼 기존 카테고리명에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마우스 오버하여 생기는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추가버튼을 클릭했을 때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생성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제목에 마우스오버 하면 버튼 생김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추가기능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이름 수정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비공개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소개 적용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활성화는 카테고리에 글이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개일 때 버튼 활성화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C06EA3B-BCD0-D2A6-BDA5-19C6A9784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973" r="4541" b="6911"/>
          <a:stretch/>
        </p:blipFill>
        <p:spPr>
          <a:xfrm>
            <a:off x="240145" y="1012760"/>
            <a:ext cx="9214248" cy="54467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550AA14-2B81-FBCE-AA0E-D32F26481623}"/>
              </a:ext>
            </a:extLst>
          </p:cNvPr>
          <p:cNvSpPr/>
          <p:nvPr/>
        </p:nvSpPr>
        <p:spPr>
          <a:xfrm>
            <a:off x="305829" y="1346474"/>
            <a:ext cx="3578274" cy="345202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64D4D82-1609-55BD-234C-5C6BCB6E2174}"/>
              </a:ext>
            </a:extLst>
          </p:cNvPr>
          <p:cNvSpPr/>
          <p:nvPr/>
        </p:nvSpPr>
        <p:spPr>
          <a:xfrm>
            <a:off x="3716703" y="1213291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33E671-5DE0-1619-63F9-367B0358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848" y="1580392"/>
            <a:ext cx="129886" cy="1558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BE3817-9705-8C4B-6AF4-DBB7BF19D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624" y="1597170"/>
            <a:ext cx="149566" cy="1338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1AD594-745F-0961-D6B5-EA2425AF0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6361" y="1913092"/>
            <a:ext cx="118078" cy="13382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7EC2-CCA5-BFF7-1C62-17AAD752F595}"/>
              </a:ext>
            </a:extLst>
          </p:cNvPr>
          <p:cNvSpPr/>
          <p:nvPr/>
        </p:nvSpPr>
        <p:spPr>
          <a:xfrm>
            <a:off x="4311941" y="5693244"/>
            <a:ext cx="1090569" cy="26293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00DF6D-9835-78DB-C4B1-9BE41B44D84C}"/>
              </a:ext>
            </a:extLst>
          </p:cNvPr>
          <p:cNvSpPr/>
          <p:nvPr/>
        </p:nvSpPr>
        <p:spPr>
          <a:xfrm>
            <a:off x="4135392" y="1412332"/>
            <a:ext cx="1249713" cy="69330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18DBF-7A33-C569-D6C7-6323CCBB4A1E}"/>
              </a:ext>
            </a:extLst>
          </p:cNvPr>
          <p:cNvSpPr/>
          <p:nvPr/>
        </p:nvSpPr>
        <p:spPr>
          <a:xfrm>
            <a:off x="427458" y="5358444"/>
            <a:ext cx="4957647" cy="298869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4351A1-8D41-1085-BE08-C9C12A719003}"/>
              </a:ext>
            </a:extLst>
          </p:cNvPr>
          <p:cNvSpPr/>
          <p:nvPr/>
        </p:nvSpPr>
        <p:spPr>
          <a:xfrm>
            <a:off x="5235110" y="5278268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BE6477-9DD7-190F-1DF1-F306D5A22FCA}"/>
              </a:ext>
            </a:extLst>
          </p:cNvPr>
          <p:cNvSpPr/>
          <p:nvPr/>
        </p:nvSpPr>
        <p:spPr>
          <a:xfrm>
            <a:off x="5235110" y="5657313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2F65ED-C1ED-C71C-87A0-E5A1AC99893A}"/>
              </a:ext>
            </a:extLst>
          </p:cNvPr>
          <p:cNvSpPr/>
          <p:nvPr/>
        </p:nvSpPr>
        <p:spPr>
          <a:xfrm>
            <a:off x="5217705" y="1209001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421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04405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 관리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UI-KMS-002-01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90676"/>
              </p:ext>
            </p:extLst>
          </p:nvPr>
        </p:nvGraphicFramePr>
        <p:xfrm>
          <a:off x="202171" y="987593"/>
          <a:ext cx="11684000" cy="5424593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5"/>
                        <a:tabLst/>
                      </a:pP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11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카테고리 관리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 오른쪽으로 보여주기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비공개 라디오 버튼으로 구분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소개 입력 후 확인버튼 클릭 시 카테고리명 옆에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 저장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</a:pP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6"/>
                        <a:tabLst/>
                      </a:pP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</a:t>
                      </a:r>
                      <a: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“</a:t>
                      </a: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내용이 변경되었습니다</a:t>
                      </a:r>
                      <a: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메시지와 함께 </a:t>
                      </a:r>
                      <a:b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관리페이지 </a:t>
                      </a:r>
                      <a:r>
                        <a:rPr lang="ko-KR" altLang="en-US" sz="105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통합검색창 페이지의 카테고리 </a:t>
                      </a:r>
                      <a:r>
                        <a:rPr lang="ko-KR" altLang="en-US" sz="105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내용 적용</a:t>
                      </a:r>
                      <a:endParaRPr lang="en-US" altLang="ko-KR" sz="105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C06EA3B-BCD0-D2A6-BDA5-19C6A9784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6973" r="4541" b="6911"/>
          <a:stretch/>
        </p:blipFill>
        <p:spPr>
          <a:xfrm>
            <a:off x="240145" y="1012760"/>
            <a:ext cx="9214248" cy="54467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F97EC2-CCA5-BFF7-1C62-17AAD752F595}"/>
              </a:ext>
            </a:extLst>
          </p:cNvPr>
          <p:cNvSpPr/>
          <p:nvPr/>
        </p:nvSpPr>
        <p:spPr>
          <a:xfrm>
            <a:off x="1916516" y="5981751"/>
            <a:ext cx="1866920" cy="334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BE6477-9DD7-190F-1DF1-F306D5A22FCA}"/>
              </a:ext>
            </a:extLst>
          </p:cNvPr>
          <p:cNvSpPr/>
          <p:nvPr/>
        </p:nvSpPr>
        <p:spPr>
          <a:xfrm>
            <a:off x="3523756" y="5870407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00DF6D-9835-78DB-C4B1-9BE41B44D84C}"/>
              </a:ext>
            </a:extLst>
          </p:cNvPr>
          <p:cNvSpPr/>
          <p:nvPr/>
        </p:nvSpPr>
        <p:spPr>
          <a:xfrm>
            <a:off x="5586688" y="1363251"/>
            <a:ext cx="3725092" cy="26718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4351A1-8D41-1085-BE08-C9C12A719003}"/>
              </a:ext>
            </a:extLst>
          </p:cNvPr>
          <p:cNvSpPr/>
          <p:nvPr/>
        </p:nvSpPr>
        <p:spPr>
          <a:xfrm>
            <a:off x="9119593" y="1213291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745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71225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내용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UI-KMS-003-01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70074"/>
              </p:ext>
            </p:extLst>
          </p:nvPr>
        </p:nvGraphicFramePr>
        <p:xfrm>
          <a:off x="202171" y="987593"/>
          <a:ext cx="11684000" cy="5597765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9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통합검색창에서 제목 클릭 시 </a:t>
                      </a:r>
                      <a:b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팝업화면 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상위에 카테고리명 표시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조회수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 조회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조회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대댓글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삭제기능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트위터 등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공유기능</a:t>
                      </a:r>
                      <a:b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공유기능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메타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링크복사 로 기능 구분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링크로 복사가 되어 해당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글 업로드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 수정 및 이전버튼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editor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팝업으로 해당 내용 복사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수정기능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검색결과 목록으로 이동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버튼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내용에서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대댓글로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 가능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쓰여진 댓글에서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내용을 수정할 수 있는 활성화 되어진 텍스트 칸으로 변경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및수정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내용 삭제 기능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CA630D-BBC0-32C0-B5C3-016204E1455F}"/>
              </a:ext>
            </a:extLst>
          </p:cNvPr>
          <p:cNvSpPr/>
          <p:nvPr/>
        </p:nvSpPr>
        <p:spPr>
          <a:xfrm>
            <a:off x="855649" y="7492414"/>
            <a:ext cx="587230" cy="299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017EF5-0DBC-9D61-87C9-DA47F073D6BC}"/>
              </a:ext>
            </a:extLst>
          </p:cNvPr>
          <p:cNvSpPr/>
          <p:nvPr/>
        </p:nvSpPr>
        <p:spPr>
          <a:xfrm>
            <a:off x="7216643" y="7039324"/>
            <a:ext cx="485314" cy="24785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DF813-F408-307E-7842-BD3B57FBAA84}"/>
              </a:ext>
            </a:extLst>
          </p:cNvPr>
          <p:cNvSpPr/>
          <p:nvPr/>
        </p:nvSpPr>
        <p:spPr>
          <a:xfrm>
            <a:off x="7828177" y="7039323"/>
            <a:ext cx="485314" cy="24785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03CCC-A2EB-E52D-E8FA-67780C91F4AB}"/>
              </a:ext>
            </a:extLst>
          </p:cNvPr>
          <p:cNvSpPr/>
          <p:nvPr/>
        </p:nvSpPr>
        <p:spPr>
          <a:xfrm>
            <a:off x="6605109" y="7039323"/>
            <a:ext cx="485314" cy="24785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댓글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577D8480-58F0-B7EA-9479-20F29ACD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7142" r="4835" b="6986"/>
          <a:stretch/>
        </p:blipFill>
        <p:spPr>
          <a:xfrm>
            <a:off x="255495" y="1040235"/>
            <a:ext cx="9211112" cy="551581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7F8C6B-1F0D-18AE-D4D2-D8EE71124069}"/>
              </a:ext>
            </a:extLst>
          </p:cNvPr>
          <p:cNvSpPr/>
          <p:nvPr/>
        </p:nvSpPr>
        <p:spPr>
          <a:xfrm>
            <a:off x="418143" y="1396637"/>
            <a:ext cx="8860081" cy="505449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232701-FE6D-D9AB-4770-4C941725CDC7}"/>
              </a:ext>
            </a:extLst>
          </p:cNvPr>
          <p:cNvSpPr/>
          <p:nvPr/>
        </p:nvSpPr>
        <p:spPr>
          <a:xfrm>
            <a:off x="240145" y="1255372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557F2-CF6A-6343-3BD3-B844FD838327}"/>
              </a:ext>
            </a:extLst>
          </p:cNvPr>
          <p:cNvSpPr/>
          <p:nvPr/>
        </p:nvSpPr>
        <p:spPr>
          <a:xfrm>
            <a:off x="7681581" y="4177576"/>
            <a:ext cx="1521142" cy="2726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FC3C90D-CF73-FA2C-0162-2DFB4FBF5226}"/>
              </a:ext>
            </a:extLst>
          </p:cNvPr>
          <p:cNvSpPr/>
          <p:nvPr/>
        </p:nvSpPr>
        <p:spPr>
          <a:xfrm>
            <a:off x="7589682" y="4134267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4A55EF-FAA0-FC41-F4AA-B0B234AE4EAD}"/>
              </a:ext>
            </a:extLst>
          </p:cNvPr>
          <p:cNvSpPr/>
          <p:nvPr/>
        </p:nvSpPr>
        <p:spPr>
          <a:xfrm>
            <a:off x="7676790" y="5269337"/>
            <a:ext cx="1521142" cy="2726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14DEF72-3385-5680-FD22-53A11D58CBF8}"/>
              </a:ext>
            </a:extLst>
          </p:cNvPr>
          <p:cNvSpPr/>
          <p:nvPr/>
        </p:nvSpPr>
        <p:spPr>
          <a:xfrm>
            <a:off x="7367157" y="5221486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7E0BDF-8629-91E4-0B80-3059AB5EEAD4}"/>
              </a:ext>
            </a:extLst>
          </p:cNvPr>
          <p:cNvSpPr/>
          <p:nvPr/>
        </p:nvSpPr>
        <p:spPr>
          <a:xfrm>
            <a:off x="7676790" y="2273244"/>
            <a:ext cx="1521142" cy="27265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9CF8C-2BB3-9D7F-F261-843FFAEC5C1C}"/>
              </a:ext>
            </a:extLst>
          </p:cNvPr>
          <p:cNvSpPr/>
          <p:nvPr/>
        </p:nvSpPr>
        <p:spPr>
          <a:xfrm>
            <a:off x="7584891" y="2229935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294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7A8A8CD5-A598-CF7F-F31A-8B7F50D9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72318"/>
              </p:ext>
            </p:extLst>
          </p:nvPr>
        </p:nvGraphicFramePr>
        <p:xfrm>
          <a:off x="240145" y="548600"/>
          <a:ext cx="11682537" cy="360050"/>
        </p:xfrm>
        <a:graphic>
          <a:graphicData uri="http://schemas.openxmlformats.org/drawingml/2006/table">
            <a:tbl>
              <a:tblPr/>
              <a:tblGrid>
                <a:gridCol w="150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업무구분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KMS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검색결과 내용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UI-KMS-003-02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2F840A8E-93E3-2D70-48A7-1293D1B6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63872"/>
              </p:ext>
            </p:extLst>
          </p:nvPr>
        </p:nvGraphicFramePr>
        <p:xfrm>
          <a:off x="202171" y="987593"/>
          <a:ext cx="11684000" cy="5597765"/>
        </p:xfrm>
        <a:graphic>
          <a:graphicData uri="http://schemas.openxmlformats.org/drawingml/2006/table">
            <a:tbl>
              <a:tblPr/>
              <a:tblGrid>
                <a:gridCol w="92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9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 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수정버튼 클릭 시 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editor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304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및 내용은 통합검색 상세 내용에서 그대로 가져옴</a:t>
                      </a:r>
                      <a:b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수정 및 이동</a:t>
                      </a:r>
                      <a:endParaRPr lang="en-US" altLang="ko-KR" sz="105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화살표 표시 클릭으로 전체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 목록 조회 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카테고리를 적용하고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등록버튼을 클릭하면 해당 내용은 변경된 카테고리로 이동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 startAt="3"/>
                        <a:tabLst/>
                      </a:pP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임시저장</a:t>
                      </a:r>
                      <a:r>
                        <a:rPr lang="en-US" altLang="ko-KR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버튼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임시저장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수정중인 내용은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변경되지 않은 카테고리에서 </a:t>
                      </a:r>
                      <a:b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임시저장 되고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통합검색 결과창으로 이동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3200" marR="0" lvl="0" indent="-1728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수정한 카테고리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 등 등록 완료 후 상세내용클릭 화면으로 이동</a:t>
                      </a: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8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0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8E33684D-055F-C676-DC86-C8B1705AA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t="7129" r="11142" b="6878"/>
          <a:stretch/>
        </p:blipFill>
        <p:spPr>
          <a:xfrm>
            <a:off x="240145" y="1065401"/>
            <a:ext cx="9226462" cy="543606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641D0D-65E6-0644-78BD-B226353513FE}"/>
              </a:ext>
            </a:extLst>
          </p:cNvPr>
          <p:cNvSpPr/>
          <p:nvPr/>
        </p:nvSpPr>
        <p:spPr>
          <a:xfrm>
            <a:off x="473228" y="1884695"/>
            <a:ext cx="5449399" cy="334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B2FAC2-C0EE-F384-1C9D-01916392B3B9}"/>
              </a:ext>
            </a:extLst>
          </p:cNvPr>
          <p:cNvSpPr/>
          <p:nvPr/>
        </p:nvSpPr>
        <p:spPr>
          <a:xfrm>
            <a:off x="305829" y="1669616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9B4EA8-2023-A326-1DCC-9B3BA70BA8BD}"/>
              </a:ext>
            </a:extLst>
          </p:cNvPr>
          <p:cNvSpPr/>
          <p:nvPr/>
        </p:nvSpPr>
        <p:spPr>
          <a:xfrm>
            <a:off x="7156685" y="1884695"/>
            <a:ext cx="2129927" cy="334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E52D6E-37C1-2A1D-FC04-056B71EB4B7D}"/>
              </a:ext>
            </a:extLst>
          </p:cNvPr>
          <p:cNvSpPr/>
          <p:nvPr/>
        </p:nvSpPr>
        <p:spPr>
          <a:xfrm>
            <a:off x="6965009" y="1669616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6DAED0-0933-4464-F12D-846C530BB275}"/>
              </a:ext>
            </a:extLst>
          </p:cNvPr>
          <p:cNvSpPr/>
          <p:nvPr/>
        </p:nvSpPr>
        <p:spPr>
          <a:xfrm>
            <a:off x="7675927" y="6056104"/>
            <a:ext cx="1669263" cy="334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B916A1E-5E60-AC06-1995-A3E2628100ED}"/>
              </a:ext>
            </a:extLst>
          </p:cNvPr>
          <p:cNvSpPr/>
          <p:nvPr/>
        </p:nvSpPr>
        <p:spPr>
          <a:xfrm>
            <a:off x="7489540" y="5888704"/>
            <a:ext cx="334800" cy="33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50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745</Words>
  <Application>Microsoft Office PowerPoint</Application>
  <PresentationFormat>와이드스크린</PresentationFormat>
  <Paragraphs>172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KoPub돋움체 Bold</vt:lpstr>
      <vt:lpstr>Rix고딕 B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hkc cloud11</dc:creator>
  <cp:lastModifiedBy>hkc cloud11</cp:lastModifiedBy>
  <cp:revision>12</cp:revision>
  <dcterms:created xsi:type="dcterms:W3CDTF">2022-09-22T07:19:17Z</dcterms:created>
  <dcterms:modified xsi:type="dcterms:W3CDTF">2022-09-30T08:36:14Z</dcterms:modified>
</cp:coreProperties>
</file>