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4" r:id="rId3"/>
    <p:sldId id="338" r:id="rId4"/>
    <p:sldId id="33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E825A-8256-6D87-2A76-2758C6C5F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F6ABBD-1E92-8013-B118-786B5D428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83715-F62B-4F3C-2B4D-B337D85E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380A-27A8-4028-9139-C9485FC37D8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1920F-A0E1-38D5-8BD8-88D47594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3F4AE-3EF9-4CE6-2743-91E1D488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19AD-5496-4F4A-9506-857A40BCA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67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B530E-CA23-CFE6-F28C-B5B07D5A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DD8FB3-6264-96BD-C37C-5BBF41EA0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7C640-5375-59DF-85EE-BDF07782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380A-27A8-4028-9139-C9485FC37D8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49832-D729-4175-BE79-84A3B606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F2E1C-C9D1-6532-4678-45A2FC6B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19AD-5496-4F4A-9506-857A40BCA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9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31E14F-7AE5-2A66-379F-769D82A40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0D392B-9CCC-3C45-5003-681703109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8261A-C70A-FEB3-6AE9-95C53F08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380A-27A8-4028-9139-C9485FC37D8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96F40-B30A-85A8-50F1-B0317352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89F95-2483-FBD4-E829-AF23E2B2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19AD-5496-4F4A-9506-857A40BCA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878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202420" cy="686646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46000">
                <a:schemeClr val="tx1">
                  <a:lumMod val="85000"/>
                  <a:lumOff val="15000"/>
                </a:schemeClr>
              </a:gs>
              <a:gs pos="20000">
                <a:schemeClr val="bg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한쪽 모서리가 둥근 사각형 12"/>
          <p:cNvSpPr/>
          <p:nvPr userDrawn="1"/>
        </p:nvSpPr>
        <p:spPr>
          <a:xfrm flipH="1">
            <a:off x="0" y="374594"/>
            <a:ext cx="12202420" cy="6491874"/>
          </a:xfrm>
          <a:prstGeom prst="round1Rect">
            <a:avLst>
              <a:gd name="adj" fmla="val 477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104317" y="6575282"/>
            <a:ext cx="794607" cy="214553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algn="r">
              <a:defRPr lang="ko-KR" altLang="en-US" sz="800" spc="-2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FAFD9B43-44F7-405C-A80D-DDE42372433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A6D98B-2061-433F-27BC-47D64B57C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762" y="6609837"/>
            <a:ext cx="794607" cy="193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8C4808-9D69-A157-C1E3-5402801CA7CC}"/>
              </a:ext>
            </a:extLst>
          </p:cNvPr>
          <p:cNvSpPr txBox="1"/>
          <p:nvPr userDrawn="1"/>
        </p:nvSpPr>
        <p:spPr>
          <a:xfrm>
            <a:off x="177762" y="209957"/>
            <a:ext cx="232729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l" defTabSz="914400" rtl="0" eaLnBrk="1" latinLnBrk="1" hangingPunct="1">
              <a:spcBef>
                <a:spcPct val="0"/>
              </a:spcBef>
              <a:buNone/>
            </a:pPr>
            <a:r>
              <a:rPr lang="en-US" altLang="ko-KR" sz="900" b="0" kern="1200" spc="-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2022</a:t>
            </a:r>
            <a:r>
              <a:rPr lang="ko-KR" altLang="en-US" sz="900" b="0" kern="1200" spc="-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년 </a:t>
            </a:r>
            <a:r>
              <a:rPr lang="en-US" altLang="ko-KR" sz="900" b="0" kern="1200" spc="-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AI</a:t>
            </a:r>
            <a:r>
              <a:rPr lang="ko-KR" altLang="en-US" sz="900" b="0" kern="1200" spc="-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바우처 지원사업</a:t>
            </a:r>
          </a:p>
        </p:txBody>
      </p:sp>
    </p:spTree>
    <p:extLst>
      <p:ext uri="{BB962C8B-B14F-4D97-AF65-F5344CB8AC3E}">
        <p14:creationId xmlns:p14="http://schemas.microsoft.com/office/powerpoint/2010/main" val="216605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F91D5-A814-C2AE-DC34-776175A6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8478B-A900-C2A5-7BE4-3F8E77DB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694CF-5A17-9A49-BAC9-7E0FFC02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380A-27A8-4028-9139-C9485FC37D8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4C69B-AC75-3F1D-7579-ADF7EE5F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81BF5-85E2-5751-7D62-E017A321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19AD-5496-4F4A-9506-857A40BCA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2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94F64-70B8-C614-9571-431ADEAA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D1238-380E-21BC-FFA7-6392F4B8A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1C9D6-4B5E-3FDF-3F8A-85CAFD66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380A-27A8-4028-9139-C9485FC37D8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1A3C3-034F-EA19-0073-3690F8D7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B84D2-FF2D-69C4-5BED-CAFA812E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19AD-5496-4F4A-9506-857A40BCA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6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FB569-FB72-358A-B940-71F658B3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EE628-14DB-5591-B1BD-83B596176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4DB37-B567-D892-7C0E-06ABA6144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B2301F-8DB8-9CDF-76EC-BDEC9793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380A-27A8-4028-9139-C9485FC37D8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2554F4-92CD-986D-A29F-3F2DF7CB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2F96A2-B1E4-28B4-ACE2-C15708BA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19AD-5496-4F4A-9506-857A40BCA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68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994BE-758F-3B7F-05A1-DDD118CE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4B740-9607-E979-F2EB-DB752E870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92A8BB-A613-0725-10AF-E5C23C8F8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32718F-8A1E-2CFD-6F0C-4B05FD433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40956B-462F-426A-4824-2AF4C5078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C33930-2E7B-4FC0-0B00-75DF037D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380A-27A8-4028-9139-C9485FC37D8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994916-5C54-9160-34EF-3115CE0D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AAE4BB-83D0-38BC-F1D7-4BBACC9A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19AD-5496-4F4A-9506-857A40BCA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8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037BA-E7F1-E068-6B71-A7EFCAB5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027053-D837-082A-6FC4-7E99DFE6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380A-27A8-4028-9139-C9485FC37D8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F65F2D-3032-A1C7-1FBD-0F4FD152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D4FC9E-C209-0733-20FE-A4DB4E8C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19AD-5496-4F4A-9506-857A40BCA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35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85584C-0BEA-D99D-FF83-E1D4831C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380A-27A8-4028-9139-C9485FC37D8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55BB06-D64E-E35A-4D4A-E02A2F00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A36962-BA91-C748-E186-8E938D4A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19AD-5496-4F4A-9506-857A40BCA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9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7E508-0E1B-B45E-440A-A29F4B2E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DB53C-7C5A-ED82-70ED-769120008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6220E5-645C-9F02-12F5-DDB910AA4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80A6CD-AB03-76DC-7420-1016743F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380A-27A8-4028-9139-C9485FC37D8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9C9059-E28E-1D59-2396-176D6D41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58D59-DE36-5209-7902-BF4D50AC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19AD-5496-4F4A-9506-857A40BCA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01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3987C-5AD5-81DF-5031-BFFBAA0F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916013-7A7D-310F-6CF4-27197CC4D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180FE8-251B-515A-4C03-4013C6381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63FF6A-2DB9-018D-5E44-B486DAC4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380A-27A8-4028-9139-C9485FC37D8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0076B3-EC60-59A0-B7E0-95B75C6D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BEAA5-0F0B-81B4-E384-47DC38B2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19AD-5496-4F4A-9506-857A40BCA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47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DC4502-8991-B2D0-98F1-EDD538C3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2E0C73-0B0C-42C5-C083-5AAE54BF0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CE69F-CCD2-F11B-B6A3-98F4932AD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380A-27A8-4028-9139-C9485FC37D8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58CA4-4CF5-FB4A-1925-DA2E47A20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FAC8E-C342-FEFA-F96B-77D7E147E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19AD-5496-4F4A-9506-857A40BCA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62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hamonikr.org/hamonikr-5.0" TargetMode="External"/><Relationship Id="rId2" Type="http://schemas.openxmlformats.org/officeDocument/2006/relationships/hyperlink" Target="https://youtu.be/5XNBX_c8drk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hamonikr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51">
            <a:extLst>
              <a:ext uri="{FF2B5EF4-FFF2-40B4-BE49-F238E27FC236}">
                <a16:creationId xmlns:a16="http://schemas.microsoft.com/office/drawing/2014/main" id="{1D711DD3-F79C-6977-3FAF-9B2083BABF75}"/>
              </a:ext>
            </a:extLst>
          </p:cNvPr>
          <p:cNvGraphicFramePr>
            <a:graphicFrameLocks noGrp="1"/>
          </p:cNvGraphicFramePr>
          <p:nvPr/>
        </p:nvGraphicFramePr>
        <p:xfrm>
          <a:off x="240145" y="989684"/>
          <a:ext cx="11682538" cy="5794589"/>
        </p:xfrm>
        <a:graphic>
          <a:graphicData uri="http://schemas.openxmlformats.org/drawingml/2006/table">
            <a:tbl>
              <a:tblPr/>
              <a:tblGrid>
                <a:gridCol w="715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2963">
                  <a:extLst>
                    <a:ext uri="{9D8B030D-6E8A-4147-A177-3AD203B41FA5}">
                      <a16:colId xmlns:a16="http://schemas.microsoft.com/office/drawing/2014/main" val="126614290"/>
                    </a:ext>
                  </a:extLst>
                </a:gridCol>
                <a:gridCol w="2280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웹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앱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설명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4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통합검색</a:t>
                      </a:r>
                      <a:b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검색어는 스페이스 입력 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”AND”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검색 시행</a:t>
                      </a:r>
                      <a:b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검색어 길이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한글기준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제한</a:t>
                      </a:r>
                      <a:b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인기 검색어는 최근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 3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검색을 보여주되 관리자가 승인하는 키워드만 표시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상단메뉴</a:t>
                      </a:r>
                      <a:b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마우스오버 시 각 항목 전체 메뉴를 한번에 보여줄 것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메뉴는 메뉴구조도 참고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배너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 2]</a:t>
                      </a:r>
                      <a:b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오픈소스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ASKOS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사이트 이동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상세페이지 링크연결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새 창 연결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(https://askos.co.kr/questions/list)</a:t>
                      </a:r>
                      <a:b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최신버전 하모니카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OS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다운로드 및 상세안내 배너</a:t>
                      </a:r>
                      <a:b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(https://hamonikr.org/download_HANLA)</a:t>
                      </a:r>
                      <a:b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앱 페이지 경우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하모니카 유튜브는 페이지가 넘어가면 클릭할 수 있게 </a:t>
                      </a:r>
                      <a:b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링크 연결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B50BE6B-226D-09A9-347B-536ED3A0A9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" t="4068" r="1952"/>
          <a:stretch/>
        </p:blipFill>
        <p:spPr>
          <a:xfrm>
            <a:off x="250213" y="1485023"/>
            <a:ext cx="6863496" cy="5066779"/>
          </a:xfrm>
          <a:prstGeom prst="rect">
            <a:avLst/>
          </a:prstGeom>
        </p:spPr>
      </p:pic>
      <p:graphicFrame>
        <p:nvGraphicFramePr>
          <p:cNvPr id="21" name="Group 35">
            <a:extLst>
              <a:ext uri="{FF2B5EF4-FFF2-40B4-BE49-F238E27FC236}">
                <a16:creationId xmlns:a16="http://schemas.microsoft.com/office/drawing/2014/main" id="{10C38980-7153-07C6-52B6-247F03E6DCD5}"/>
              </a:ext>
            </a:extLst>
          </p:cNvPr>
          <p:cNvGraphicFramePr>
            <a:graphicFrameLocks noGrp="1"/>
          </p:cNvGraphicFramePr>
          <p:nvPr/>
        </p:nvGraphicFramePr>
        <p:xfrm>
          <a:off x="240145" y="548600"/>
          <a:ext cx="11682537" cy="360050"/>
        </p:xfrm>
        <a:graphic>
          <a:graphicData uri="http://schemas.openxmlformats.org/drawingml/2006/table">
            <a:tbl>
              <a:tblPr/>
              <a:tblGrid>
                <a:gridCol w="150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업무구분</a:t>
                      </a: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홈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UI-KMS-001-00</a:t>
                      </a:r>
                      <a:endParaRPr lang="ko-KR" altLang="en-US" sz="1000" dirty="0"/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페이지 화면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미로그인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|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20713D-40C0-7C16-ADC8-9037285F447A}"/>
              </a:ext>
            </a:extLst>
          </p:cNvPr>
          <p:cNvSpPr/>
          <p:nvPr/>
        </p:nvSpPr>
        <p:spPr>
          <a:xfrm>
            <a:off x="653478" y="1816258"/>
            <a:ext cx="6312118" cy="317886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5A9739-5ABD-A770-7F18-A09296BD8590}"/>
              </a:ext>
            </a:extLst>
          </p:cNvPr>
          <p:cNvSpPr/>
          <p:nvPr/>
        </p:nvSpPr>
        <p:spPr>
          <a:xfrm>
            <a:off x="2095890" y="1491367"/>
            <a:ext cx="3717681" cy="31700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663E3B-83CB-3AAC-2F6D-3BA689533116}"/>
              </a:ext>
            </a:extLst>
          </p:cNvPr>
          <p:cNvSpPr/>
          <p:nvPr/>
        </p:nvSpPr>
        <p:spPr>
          <a:xfrm>
            <a:off x="653478" y="2203162"/>
            <a:ext cx="4656754" cy="804836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F6EC756-DB24-F386-DD97-6FE886D9F7A5}"/>
              </a:ext>
            </a:extLst>
          </p:cNvPr>
          <p:cNvSpPr>
            <a:spLocks/>
          </p:cNvSpPr>
          <p:nvPr/>
        </p:nvSpPr>
        <p:spPr>
          <a:xfrm>
            <a:off x="1866569" y="1498003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24446F9-47B6-DBDD-F88D-71E247F4EBF9}"/>
              </a:ext>
            </a:extLst>
          </p:cNvPr>
          <p:cNvSpPr/>
          <p:nvPr/>
        </p:nvSpPr>
        <p:spPr>
          <a:xfrm>
            <a:off x="437978" y="1663387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AB5BBF-0AD0-135E-06B1-4B157FD8FB96}"/>
              </a:ext>
            </a:extLst>
          </p:cNvPr>
          <p:cNvSpPr>
            <a:spLocks/>
          </p:cNvSpPr>
          <p:nvPr/>
        </p:nvSpPr>
        <p:spPr>
          <a:xfrm>
            <a:off x="437977" y="2164553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A00098-D8F7-9C85-C1B1-DD101A119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378" y="4789104"/>
            <a:ext cx="1469663" cy="4133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6DA18F-5F8C-C000-748D-F5C9C6986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313" y="1445273"/>
            <a:ext cx="2193470" cy="51695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DE1818-F78C-55C4-8936-D5E2086E9E4D}"/>
              </a:ext>
            </a:extLst>
          </p:cNvPr>
          <p:cNvSpPr/>
          <p:nvPr/>
        </p:nvSpPr>
        <p:spPr>
          <a:xfrm>
            <a:off x="7545111" y="4243399"/>
            <a:ext cx="1934606" cy="317886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6B0183-862F-6DD7-98E6-8AAF4DC20866}"/>
              </a:ext>
            </a:extLst>
          </p:cNvPr>
          <p:cNvSpPr/>
          <p:nvPr/>
        </p:nvSpPr>
        <p:spPr>
          <a:xfrm>
            <a:off x="7545385" y="1966390"/>
            <a:ext cx="1934332" cy="159054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796C07D-E26B-D059-1A27-908AAA7072E9}"/>
              </a:ext>
            </a:extLst>
          </p:cNvPr>
          <p:cNvSpPr>
            <a:spLocks/>
          </p:cNvSpPr>
          <p:nvPr/>
        </p:nvSpPr>
        <p:spPr>
          <a:xfrm>
            <a:off x="7435680" y="1850049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B28EC6-241C-9624-D709-204910EF60DF}"/>
              </a:ext>
            </a:extLst>
          </p:cNvPr>
          <p:cNvSpPr/>
          <p:nvPr/>
        </p:nvSpPr>
        <p:spPr>
          <a:xfrm>
            <a:off x="7545111" y="3755125"/>
            <a:ext cx="1934606" cy="43794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2448BC9-1A05-8F81-57D9-E4E7927746CE}"/>
              </a:ext>
            </a:extLst>
          </p:cNvPr>
          <p:cNvSpPr>
            <a:spLocks/>
          </p:cNvSpPr>
          <p:nvPr/>
        </p:nvSpPr>
        <p:spPr>
          <a:xfrm>
            <a:off x="9278983" y="3489149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5D6CDC3-F690-08E8-3335-90AEE0AF15AB}"/>
              </a:ext>
            </a:extLst>
          </p:cNvPr>
          <p:cNvSpPr/>
          <p:nvPr/>
        </p:nvSpPr>
        <p:spPr>
          <a:xfrm>
            <a:off x="7415131" y="4081518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AB6D3166-75D2-D32A-FAE6-F0ED1D6A25F2}"/>
              </a:ext>
            </a:extLst>
          </p:cNvPr>
          <p:cNvGraphicFramePr>
            <a:graphicFrameLocks noGrp="1"/>
          </p:cNvGraphicFramePr>
          <p:nvPr/>
        </p:nvGraphicFramePr>
        <p:xfrm>
          <a:off x="10096110" y="1359104"/>
          <a:ext cx="136434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343">
                  <a:extLst>
                    <a:ext uri="{9D8B030D-6E8A-4147-A177-3AD203B41FA5}">
                      <a16:colId xmlns:a16="http://schemas.microsoft.com/office/drawing/2014/main" val="3930790819"/>
                    </a:ext>
                  </a:extLst>
                </a:gridCol>
              </a:tblGrid>
              <a:tr h="189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1. </a:t>
                      </a:r>
                      <a:r>
                        <a:rPr lang="ko-KR" altLang="en-US" sz="100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851477"/>
                  </a:ext>
                </a:extLst>
              </a:tr>
              <a:tr h="189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다운로드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699864"/>
                  </a:ext>
                </a:extLst>
              </a:tr>
              <a:tr h="189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커뮤니티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563775"/>
                  </a:ext>
                </a:extLst>
              </a:tr>
              <a:tr h="189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가이드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136427"/>
                  </a:ext>
                </a:extLst>
              </a:tr>
              <a:tr h="189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사용자 참여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1199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444FF95-2107-6176-5A7D-071C8A526266}"/>
              </a:ext>
            </a:extLst>
          </p:cNvPr>
          <p:cNvSpPr txBox="1"/>
          <p:nvPr/>
        </p:nvSpPr>
        <p:spPr>
          <a:xfrm>
            <a:off x="10319031" y="1359104"/>
            <a:ext cx="2621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9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51">
            <a:extLst>
              <a:ext uri="{FF2B5EF4-FFF2-40B4-BE49-F238E27FC236}">
                <a16:creationId xmlns:a16="http://schemas.microsoft.com/office/drawing/2014/main" id="{1D711DD3-F79C-6977-3FAF-9B2083BABF75}"/>
              </a:ext>
            </a:extLst>
          </p:cNvPr>
          <p:cNvGraphicFramePr>
            <a:graphicFrameLocks noGrp="1"/>
          </p:cNvGraphicFramePr>
          <p:nvPr/>
        </p:nvGraphicFramePr>
        <p:xfrm>
          <a:off x="242473" y="990072"/>
          <a:ext cx="11682538" cy="5582178"/>
        </p:xfrm>
        <a:graphic>
          <a:graphicData uri="http://schemas.openxmlformats.org/drawingml/2006/table">
            <a:tbl>
              <a:tblPr/>
              <a:tblGrid>
                <a:gridCol w="7165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6902">
                  <a:extLst>
                    <a:ext uri="{9D8B030D-6E8A-4147-A177-3AD203B41FA5}">
                      <a16:colId xmlns:a16="http://schemas.microsoft.com/office/drawing/2014/main" val="3379209766"/>
                    </a:ext>
                  </a:extLst>
                </a:gridCol>
                <a:gridCol w="2280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웹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앱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설명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3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웹</a:t>
                      </a:r>
                    </a:p>
                  </a:txBody>
                  <a:tcPr marT="45725" marB="45725" anchor="ctr" horzOverflow="overflow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앱</a:t>
                      </a:r>
                    </a:p>
                  </a:txBody>
                  <a:tcPr marT="45725" marB="45725" anchor="ctr" horzOverflow="overflow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 startAt="4"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b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 또는 회원가입 버튼 클릭 시 새로운 페이지 오픈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 startAt="4"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하모니카 유튜브</a:t>
                      </a: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b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링크 연결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바로보기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https://youtu.be/5XNBX_c8drk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Font typeface="+mj-ea"/>
                        <a:buAutoNum type="circleNumDbPlain" startAt="6"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질문과답변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b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자유게시판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새로운 댓글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b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활성화된 커뮤니티 게시판 위주로 메인 화면에 보여줌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날짜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조회수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댓글 수 표시</a:t>
                      </a:r>
                      <a:b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신규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(new)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게시글 표시</a:t>
                      </a:r>
                      <a:b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섹션 당 게시글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개까지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</a:p>
                    <a:p>
                      <a:pPr marL="228600" indent="-228600">
                        <a:lnSpc>
                          <a:spcPct val="120000"/>
                        </a:lnSpc>
                        <a:buFont typeface="+mj-ea"/>
                        <a:buAutoNum type="circleNumDbPlain" startAt="6"/>
                      </a:pPr>
                      <a:r>
                        <a:rPr lang="en-US" altLang="ko-KR" sz="1000" b="1" dirty="0"/>
                        <a:t>[</a:t>
                      </a:r>
                      <a:r>
                        <a:rPr lang="ko-KR" altLang="en-US" sz="1000" b="1" dirty="0"/>
                        <a:t>하모니카 사용자 가이드</a:t>
                      </a:r>
                      <a:r>
                        <a:rPr lang="en-US" altLang="ko-KR" sz="1000" b="1" dirty="0"/>
                        <a:t>/</a:t>
                      </a:r>
                      <a:r>
                        <a:rPr lang="ko-KR" altLang="en-US" sz="1000" b="1" dirty="0" err="1"/>
                        <a:t>자주하는질문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FAQ/</a:t>
                      </a:r>
                      <a:r>
                        <a:rPr lang="ko-KR" altLang="en-US" sz="1000" b="1" dirty="0"/>
                        <a:t>하모니카 </a:t>
                      </a:r>
                      <a:r>
                        <a:rPr lang="ko-KR" altLang="en-US" sz="1000" b="1" dirty="0" err="1"/>
                        <a:t>활용팁</a:t>
                      </a:r>
                      <a:r>
                        <a:rPr lang="en-US" altLang="ko-KR" sz="1000" b="1" dirty="0"/>
                        <a:t>/</a:t>
                      </a:r>
                      <a:r>
                        <a:rPr lang="ko-KR" altLang="en-US" sz="1000" b="1" dirty="0"/>
                        <a:t>하모니카 도입사례 배너</a:t>
                      </a:r>
                      <a:r>
                        <a:rPr lang="en-US" altLang="ko-KR" sz="1000" b="1" dirty="0"/>
                        <a:t>]</a:t>
                      </a:r>
                      <a:b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사용자가이드 링크연결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https://docs.hamonikr.org/hamonikr-5.0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자주하는질문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FAQ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링크 연결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(https://docs.hamonikr.org/hamonikr-5.0/faq)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하모니카 </a:t>
                      </a:r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활용팁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링크 연결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(https://docs.hamonikr.org/hamonikr-5.0/tips)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하모니카 도입사례 링크연결</a:t>
                      </a:r>
                      <a:b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(https://hamonikr.org/board_nLnK17)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Font typeface="+mj-ea"/>
                        <a:buAutoNum type="circleNumDbPlain" startAt="6"/>
                      </a:pPr>
                      <a:endParaRPr lang="en-US" altLang="ko-KR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7E96E7A4-04D4-706E-F9CD-497D7D65D3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" t="4068" r="1952"/>
          <a:stretch/>
        </p:blipFill>
        <p:spPr>
          <a:xfrm>
            <a:off x="317325" y="1334022"/>
            <a:ext cx="6989486" cy="5192614"/>
          </a:xfrm>
          <a:prstGeom prst="rect">
            <a:avLst/>
          </a:prstGeom>
        </p:spPr>
      </p:pic>
      <p:graphicFrame>
        <p:nvGraphicFramePr>
          <p:cNvPr id="21" name="Group 35">
            <a:extLst>
              <a:ext uri="{FF2B5EF4-FFF2-40B4-BE49-F238E27FC236}">
                <a16:creationId xmlns:a16="http://schemas.microsoft.com/office/drawing/2014/main" id="{10C38980-7153-07C6-52B6-247F03E6DCD5}"/>
              </a:ext>
            </a:extLst>
          </p:cNvPr>
          <p:cNvGraphicFramePr>
            <a:graphicFrameLocks noGrp="1"/>
          </p:cNvGraphicFramePr>
          <p:nvPr/>
        </p:nvGraphicFramePr>
        <p:xfrm>
          <a:off x="240145" y="548600"/>
          <a:ext cx="11682537" cy="360050"/>
        </p:xfrm>
        <a:graphic>
          <a:graphicData uri="http://schemas.openxmlformats.org/drawingml/2006/table">
            <a:tbl>
              <a:tblPr/>
              <a:tblGrid>
                <a:gridCol w="150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업무구분</a:t>
                      </a: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홈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UI-KMS-001-00</a:t>
                      </a:r>
                      <a:endParaRPr lang="ko-KR" altLang="en-US" sz="1000" dirty="0"/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페이지 화면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미로그인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|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5A9739-5ABD-A770-7F18-A09296BD8590}"/>
              </a:ext>
            </a:extLst>
          </p:cNvPr>
          <p:cNvSpPr/>
          <p:nvPr/>
        </p:nvSpPr>
        <p:spPr>
          <a:xfrm>
            <a:off x="660347" y="2949468"/>
            <a:ext cx="4580317" cy="2987316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DA2BC2A-CCC0-A0DC-0B86-0BC2045BCCC2}"/>
              </a:ext>
            </a:extLst>
          </p:cNvPr>
          <p:cNvSpPr>
            <a:spLocks/>
          </p:cNvSpPr>
          <p:nvPr/>
        </p:nvSpPr>
        <p:spPr>
          <a:xfrm>
            <a:off x="602533" y="2786461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B43601-4E1D-D46A-FCDA-64E966C51878}"/>
              </a:ext>
            </a:extLst>
          </p:cNvPr>
          <p:cNvSpPr/>
          <p:nvPr/>
        </p:nvSpPr>
        <p:spPr>
          <a:xfrm>
            <a:off x="5298479" y="2949468"/>
            <a:ext cx="1652860" cy="123835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B604D18-7C2A-2A5D-80FB-B015B54E169D}"/>
              </a:ext>
            </a:extLst>
          </p:cNvPr>
          <p:cNvSpPr>
            <a:spLocks/>
          </p:cNvSpPr>
          <p:nvPr/>
        </p:nvSpPr>
        <p:spPr>
          <a:xfrm>
            <a:off x="6794275" y="2881177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7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5F5D18F-AB2C-9878-515B-6B2679321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111" y="4709336"/>
            <a:ext cx="1452194" cy="4133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D38210-E871-3BAA-A57F-E6C0010C3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702" y="1352994"/>
            <a:ext cx="2193470" cy="51695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8E53DE-E255-4FBF-6FC5-C420C6955811}"/>
              </a:ext>
            </a:extLst>
          </p:cNvPr>
          <p:cNvSpPr/>
          <p:nvPr/>
        </p:nvSpPr>
        <p:spPr>
          <a:xfrm>
            <a:off x="7540248" y="4709336"/>
            <a:ext cx="1964480" cy="17846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51B019-09F2-3697-2D96-7E1976692224}"/>
              </a:ext>
            </a:extLst>
          </p:cNvPr>
          <p:cNvSpPr>
            <a:spLocks/>
          </p:cNvSpPr>
          <p:nvPr/>
        </p:nvSpPr>
        <p:spPr>
          <a:xfrm>
            <a:off x="7428702" y="4475106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6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582DA2-5CE4-B47B-9A6F-9078D309D90E}"/>
              </a:ext>
            </a:extLst>
          </p:cNvPr>
          <p:cNvSpPr/>
          <p:nvPr/>
        </p:nvSpPr>
        <p:spPr>
          <a:xfrm>
            <a:off x="5289509" y="2039799"/>
            <a:ext cx="1592197" cy="97185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C51929-8F1F-400A-88DF-0F5E86385939}"/>
              </a:ext>
            </a:extLst>
          </p:cNvPr>
          <p:cNvSpPr/>
          <p:nvPr/>
        </p:nvSpPr>
        <p:spPr>
          <a:xfrm>
            <a:off x="5928220" y="1376208"/>
            <a:ext cx="945097" cy="282699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8433210-D60D-35A6-4DFC-055338AFBDB0}"/>
              </a:ext>
            </a:extLst>
          </p:cNvPr>
          <p:cNvSpPr>
            <a:spLocks/>
          </p:cNvSpPr>
          <p:nvPr/>
        </p:nvSpPr>
        <p:spPr>
          <a:xfrm>
            <a:off x="6754017" y="1376208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4</a:t>
            </a:r>
            <a:endParaRPr lang="ko-KR" altLang="en-US" sz="16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6FD0FD5-64CC-9A31-DED5-83A3A277E71A}"/>
              </a:ext>
            </a:extLst>
          </p:cNvPr>
          <p:cNvSpPr>
            <a:spLocks/>
          </p:cNvSpPr>
          <p:nvPr/>
        </p:nvSpPr>
        <p:spPr>
          <a:xfrm>
            <a:off x="6762406" y="2022580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5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9FAE85-6345-5D43-7C42-7FC59FF6E48F}"/>
              </a:ext>
            </a:extLst>
          </p:cNvPr>
          <p:cNvSpPr/>
          <p:nvPr/>
        </p:nvSpPr>
        <p:spPr>
          <a:xfrm>
            <a:off x="8563949" y="1667518"/>
            <a:ext cx="727863" cy="2264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7B12B4-32C3-ADF8-16CA-15211FE4CA66}"/>
              </a:ext>
            </a:extLst>
          </p:cNvPr>
          <p:cNvSpPr>
            <a:spLocks/>
          </p:cNvSpPr>
          <p:nvPr/>
        </p:nvSpPr>
        <p:spPr>
          <a:xfrm>
            <a:off x="8316343" y="1501593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4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321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51">
            <a:extLst>
              <a:ext uri="{FF2B5EF4-FFF2-40B4-BE49-F238E27FC236}">
                <a16:creationId xmlns:a16="http://schemas.microsoft.com/office/drawing/2014/main" id="{1D711DD3-F79C-6977-3FAF-9B2083BABF75}"/>
              </a:ext>
            </a:extLst>
          </p:cNvPr>
          <p:cNvGraphicFramePr>
            <a:graphicFrameLocks noGrp="1"/>
          </p:cNvGraphicFramePr>
          <p:nvPr/>
        </p:nvGraphicFramePr>
        <p:xfrm>
          <a:off x="242473" y="990072"/>
          <a:ext cx="11682537" cy="5582178"/>
        </p:xfrm>
        <a:graphic>
          <a:graphicData uri="http://schemas.openxmlformats.org/drawingml/2006/table">
            <a:tbl>
              <a:tblPr/>
              <a:tblGrid>
                <a:gridCol w="9401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38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체" pitchFamily="17" charset="-127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설명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 startAt="8"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협력사 배너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b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다섯 개 협력사 배너</a:t>
                      </a:r>
                      <a:b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SW/HW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호환성 테스트 문의 연결</a:t>
                      </a:r>
                      <a:b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(https://hamonikr.org/hamonikr_test)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 startAt="8"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Slack, GitHub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참여 안내</a:t>
                      </a:r>
                      <a:b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링크연결</a:t>
                      </a:r>
                      <a:b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(https://hamonikr.slack.com/)</a:t>
                      </a:r>
                      <a:b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https://github.com/hamonikr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 startAt="8"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로고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이용약관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개인정보 처리방침</a:t>
                      </a:r>
                      <a:b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링크연결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로고 제외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Font typeface="+mj-ea"/>
                        <a:buAutoNum type="circleNumDbPlain" startAt="8"/>
                      </a:pPr>
                      <a:endParaRPr lang="en-US" altLang="ko-KR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E86E44C-F70B-A339-6D63-F95857E23F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" t="4068" r="1952"/>
          <a:stretch/>
        </p:blipFill>
        <p:spPr>
          <a:xfrm>
            <a:off x="266990" y="990072"/>
            <a:ext cx="9293469" cy="5489859"/>
          </a:xfrm>
          <a:prstGeom prst="rect">
            <a:avLst/>
          </a:prstGeom>
        </p:spPr>
      </p:pic>
      <p:graphicFrame>
        <p:nvGraphicFramePr>
          <p:cNvPr id="21" name="Group 35">
            <a:extLst>
              <a:ext uri="{FF2B5EF4-FFF2-40B4-BE49-F238E27FC236}">
                <a16:creationId xmlns:a16="http://schemas.microsoft.com/office/drawing/2014/main" id="{10C38980-7153-07C6-52B6-247F03E6DCD5}"/>
              </a:ext>
            </a:extLst>
          </p:cNvPr>
          <p:cNvGraphicFramePr>
            <a:graphicFrameLocks noGrp="1"/>
          </p:cNvGraphicFramePr>
          <p:nvPr/>
        </p:nvGraphicFramePr>
        <p:xfrm>
          <a:off x="240145" y="548600"/>
          <a:ext cx="11682537" cy="360050"/>
        </p:xfrm>
        <a:graphic>
          <a:graphicData uri="http://schemas.openxmlformats.org/drawingml/2006/table">
            <a:tbl>
              <a:tblPr/>
              <a:tblGrid>
                <a:gridCol w="150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업무구분</a:t>
                      </a: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홈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(3)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UI-KMS-001-00</a:t>
                      </a:r>
                      <a:endParaRPr lang="ko-KR" altLang="en-US" sz="1000" dirty="0"/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페이지 화면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미로그인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|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B5F5D18F-AB2C-9878-515B-6B2679321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000" y="4571781"/>
            <a:ext cx="1945645" cy="413343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F8FE25-B7B2-75C1-0B37-77441C803835}"/>
              </a:ext>
            </a:extLst>
          </p:cNvPr>
          <p:cNvSpPr/>
          <p:nvPr/>
        </p:nvSpPr>
        <p:spPr>
          <a:xfrm>
            <a:off x="6877828" y="5100177"/>
            <a:ext cx="2066147" cy="78680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3106585-E760-F7F0-AF9B-84BC7BF528E7}"/>
              </a:ext>
            </a:extLst>
          </p:cNvPr>
          <p:cNvSpPr>
            <a:spLocks noChangeAspect="1"/>
          </p:cNvSpPr>
          <p:nvPr/>
        </p:nvSpPr>
        <p:spPr>
          <a:xfrm>
            <a:off x="8776575" y="4993513"/>
            <a:ext cx="334800" cy="3312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9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61FAEB-0140-97F9-1872-DB1C0A25AB95}"/>
              </a:ext>
            </a:extLst>
          </p:cNvPr>
          <p:cNvSpPr/>
          <p:nvPr/>
        </p:nvSpPr>
        <p:spPr>
          <a:xfrm>
            <a:off x="1178170" y="6013370"/>
            <a:ext cx="3381314" cy="36933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4CE27F-3C23-69AC-8FAC-2C6003FF25A6}"/>
              </a:ext>
            </a:extLst>
          </p:cNvPr>
          <p:cNvGrpSpPr/>
          <p:nvPr/>
        </p:nvGrpSpPr>
        <p:grpSpPr>
          <a:xfrm>
            <a:off x="4307759" y="5854117"/>
            <a:ext cx="503448" cy="369332"/>
            <a:chOff x="3137334" y="5728021"/>
            <a:chExt cx="503448" cy="36933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98021AC-05B2-98D8-957D-C2FC704EFEE2}"/>
                </a:ext>
              </a:extLst>
            </p:cNvPr>
            <p:cNvSpPr/>
            <p:nvPr/>
          </p:nvSpPr>
          <p:spPr>
            <a:xfrm>
              <a:off x="3220228" y="5752227"/>
              <a:ext cx="353104" cy="32143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03280B-B055-FA3B-69C7-40C34E03BA0A}"/>
                </a:ext>
              </a:extLst>
            </p:cNvPr>
            <p:cNvSpPr txBox="1"/>
            <p:nvPr/>
          </p:nvSpPr>
          <p:spPr>
            <a:xfrm>
              <a:off x="3137334" y="5728021"/>
              <a:ext cx="5034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8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D78448-1020-BAF8-DC79-B47AA1247886}"/>
              </a:ext>
            </a:extLst>
          </p:cNvPr>
          <p:cNvSpPr/>
          <p:nvPr/>
        </p:nvSpPr>
        <p:spPr>
          <a:xfrm>
            <a:off x="6874985" y="4022337"/>
            <a:ext cx="2066146" cy="985521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63F2533-6531-3390-3AA1-F1FC208408F5}"/>
              </a:ext>
            </a:extLst>
          </p:cNvPr>
          <p:cNvSpPr>
            <a:spLocks/>
          </p:cNvSpPr>
          <p:nvPr/>
        </p:nvSpPr>
        <p:spPr>
          <a:xfrm>
            <a:off x="8776575" y="3773502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1475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51">
            <a:extLst>
              <a:ext uri="{FF2B5EF4-FFF2-40B4-BE49-F238E27FC236}">
                <a16:creationId xmlns:a16="http://schemas.microsoft.com/office/drawing/2014/main" id="{1D711DD3-F79C-6977-3FAF-9B2083BABF75}"/>
              </a:ext>
            </a:extLst>
          </p:cNvPr>
          <p:cNvGraphicFramePr>
            <a:graphicFrameLocks noGrp="1"/>
          </p:cNvGraphicFramePr>
          <p:nvPr/>
        </p:nvGraphicFramePr>
        <p:xfrm>
          <a:off x="242473" y="990072"/>
          <a:ext cx="11682538" cy="5582178"/>
        </p:xfrm>
        <a:graphic>
          <a:graphicData uri="http://schemas.openxmlformats.org/drawingml/2006/table">
            <a:tbl>
              <a:tblPr/>
              <a:tblGrid>
                <a:gridCol w="7165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6902">
                  <a:extLst>
                    <a:ext uri="{9D8B030D-6E8A-4147-A177-3AD203B41FA5}">
                      <a16:colId xmlns:a16="http://schemas.microsoft.com/office/drawing/2014/main" val="4069398334"/>
                    </a:ext>
                  </a:extLst>
                </a:gridCol>
                <a:gridCol w="2280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웹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앱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설명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3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앱</a:t>
                      </a:r>
                    </a:p>
                  </a:txBody>
                  <a:tcPr marT="45725" marB="45725" anchor="ctr" horzOverflow="overflow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Font typeface="+mj-ea"/>
                        <a:buAutoNum type="circleNumDbPlain" startAt="11"/>
                      </a:pPr>
                      <a:r>
                        <a:rPr lang="en-US" altLang="ko-KR" sz="1050" b="1" dirty="0">
                          <a:latin typeface="+mn-lt"/>
                        </a:rPr>
                        <a:t>[</a:t>
                      </a:r>
                      <a:r>
                        <a:rPr lang="ko-KR" altLang="en-US" sz="1000" b="1" dirty="0" err="1">
                          <a:latin typeface="+mn-lt"/>
                        </a:rPr>
                        <a:t>대메뉴</a:t>
                      </a:r>
                      <a:r>
                        <a:rPr lang="en-US" altLang="ko-KR" sz="1000" b="1" dirty="0">
                          <a:latin typeface="+mn-lt"/>
                        </a:rPr>
                        <a:t>, </a:t>
                      </a:r>
                      <a:r>
                        <a:rPr lang="ko-KR" altLang="en-US" sz="1000" b="1" dirty="0">
                          <a:latin typeface="+mn-lt"/>
                        </a:rPr>
                        <a:t>하위메뉴 반응형</a:t>
                      </a:r>
                      <a:r>
                        <a:rPr lang="en-US" altLang="ko-KR" sz="1000" b="1" dirty="0">
                          <a:latin typeface="+mn-lt"/>
                        </a:rPr>
                        <a:t>]</a:t>
                      </a:r>
                      <a:br>
                        <a:rPr lang="en-US" altLang="ko-KR" sz="1000" b="1" dirty="0">
                          <a:latin typeface="+mn-lt"/>
                        </a:rPr>
                      </a:br>
                      <a:r>
                        <a:rPr lang="en-US" altLang="ko-KR" sz="900" b="0" dirty="0">
                          <a:latin typeface="+mn-lt"/>
                        </a:rPr>
                        <a:t>- </a:t>
                      </a:r>
                      <a:r>
                        <a:rPr lang="ko-KR" altLang="en-US" sz="900" dirty="0">
                          <a:latin typeface="+mn-lt"/>
                        </a:rPr>
                        <a:t>디자인 결과에 따라 하위메뉴는 </a:t>
                      </a:r>
                      <a:br>
                        <a:rPr lang="en-US" altLang="ko-KR" sz="900" dirty="0">
                          <a:latin typeface="+mn-lt"/>
                        </a:rPr>
                      </a:br>
                      <a:r>
                        <a:rPr lang="ko-KR" altLang="en-US" sz="900" dirty="0">
                          <a:latin typeface="+mn-lt"/>
                        </a:rPr>
                        <a:t>한번에 펼치기</a:t>
                      </a:r>
                      <a:br>
                        <a:rPr lang="en-US" altLang="ko-KR" sz="900" dirty="0">
                          <a:latin typeface="+mn-lt"/>
                        </a:rPr>
                      </a:br>
                      <a:r>
                        <a:rPr lang="en-US" altLang="ko-KR" sz="900" dirty="0">
                          <a:latin typeface="+mn-lt"/>
                        </a:rPr>
                        <a:t>-  </a:t>
                      </a:r>
                      <a:r>
                        <a:rPr lang="ko-KR" altLang="en-US" sz="900" dirty="0">
                          <a:latin typeface="+mn-lt"/>
                        </a:rPr>
                        <a:t>앱 반응형 공간에서는 </a:t>
                      </a:r>
                      <a:r>
                        <a:rPr lang="ko-KR" altLang="en-US" sz="900" dirty="0" err="1">
                          <a:latin typeface="+mn-lt"/>
                        </a:rPr>
                        <a:t>대메뉴</a:t>
                      </a:r>
                      <a:r>
                        <a:rPr lang="ko-KR" altLang="en-US" sz="900" dirty="0">
                          <a:latin typeface="+mn-lt"/>
                        </a:rPr>
                        <a:t> 각각 하위 메뉴 펼치기</a:t>
                      </a:r>
                      <a:br>
                        <a:rPr lang="en-US" altLang="ko-KR" sz="900" dirty="0">
                          <a:latin typeface="+mn-lt"/>
                        </a:rPr>
                      </a:br>
                      <a:r>
                        <a:rPr lang="en-US" altLang="ko-KR" sz="900" dirty="0">
                          <a:latin typeface="+mn-lt"/>
                        </a:rPr>
                        <a:t>-  </a:t>
                      </a:r>
                      <a:r>
                        <a:rPr lang="ko-KR" altLang="en-US" sz="900" dirty="0">
                          <a:latin typeface="+mn-lt"/>
                        </a:rPr>
                        <a:t>하위메뉴 섹션 투명도</a:t>
                      </a:r>
                      <a:br>
                        <a:rPr lang="en-US" altLang="ko-KR" sz="900" dirty="0">
                          <a:latin typeface="+mn-lt"/>
                        </a:rPr>
                      </a:br>
                      <a:r>
                        <a:rPr lang="en-US" altLang="ko-KR" sz="900" dirty="0">
                          <a:latin typeface="+mn-lt"/>
                        </a:rPr>
                        <a:t>- Depth1 </a:t>
                      </a:r>
                      <a:r>
                        <a:rPr lang="ko-KR" altLang="en-US" sz="900" dirty="0">
                          <a:latin typeface="+mn-lt"/>
                        </a:rPr>
                        <a:t>컬러 표시와 함께</a:t>
                      </a:r>
                      <a:r>
                        <a:rPr lang="en-US" altLang="ko-KR" sz="900" dirty="0">
                          <a:latin typeface="+mn-lt"/>
                        </a:rPr>
                        <a:t> </a:t>
                      </a:r>
                      <a:br>
                        <a:rPr lang="en-US" altLang="ko-KR" sz="900" dirty="0">
                          <a:latin typeface="+mn-lt"/>
                        </a:rPr>
                      </a:br>
                      <a:r>
                        <a:rPr lang="ko-KR" altLang="en-US" sz="900" dirty="0">
                          <a:latin typeface="+mn-lt"/>
                        </a:rPr>
                        <a:t>하위메뉴 굵기 변화</a:t>
                      </a:r>
                      <a:endParaRPr lang="en-US" altLang="ko-KR" sz="1000" dirty="0">
                        <a:latin typeface="+mn-lt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Font typeface="+mj-ea"/>
                        <a:buAutoNum type="circleNumDbPlain" startAt="11"/>
                      </a:pPr>
                      <a:r>
                        <a:rPr lang="ko-KR" altLang="en-US" sz="1000" b="1" dirty="0">
                          <a:latin typeface="+mn-lt"/>
                        </a:rPr>
                        <a:t>로그인 시 책갈피</a:t>
                      </a:r>
                      <a:r>
                        <a:rPr lang="en-US" altLang="ko-KR" sz="1000" b="1" dirty="0">
                          <a:latin typeface="+mn-lt"/>
                        </a:rPr>
                        <a:t>, </a:t>
                      </a:r>
                      <a:r>
                        <a:rPr lang="ko-KR" altLang="en-US" sz="1000" b="1" dirty="0">
                          <a:latin typeface="+mn-lt"/>
                        </a:rPr>
                        <a:t>알림</a:t>
                      </a:r>
                      <a:r>
                        <a:rPr lang="en-US" altLang="ko-KR" sz="1000" b="1" dirty="0">
                          <a:latin typeface="+mn-lt"/>
                        </a:rPr>
                        <a:t>, </a:t>
                      </a:r>
                      <a:r>
                        <a:rPr lang="ko-KR" altLang="en-US" sz="1000" b="1" dirty="0">
                          <a:latin typeface="+mn-lt"/>
                        </a:rPr>
                        <a:t>계정정보 보이기</a:t>
                      </a:r>
                      <a:br>
                        <a:rPr lang="en-US" altLang="ko-KR" sz="1000" b="1" dirty="0">
                          <a:latin typeface="+mn-lt"/>
                        </a:rPr>
                      </a:br>
                      <a:r>
                        <a:rPr lang="en-US" altLang="ko-KR" sz="900" b="0" dirty="0">
                          <a:latin typeface="+mn-lt"/>
                        </a:rPr>
                        <a:t>- </a:t>
                      </a:r>
                      <a:r>
                        <a:rPr lang="ko-KR" altLang="en-US" sz="900" b="0" dirty="0">
                          <a:latin typeface="+mn-lt"/>
                        </a:rPr>
                        <a:t>로그인은 </a:t>
                      </a:r>
                      <a:r>
                        <a:rPr lang="en-US" altLang="ko-KR" sz="900" b="0" dirty="0">
                          <a:latin typeface="+mn-lt"/>
                        </a:rPr>
                        <a:t>SNS/</a:t>
                      </a:r>
                      <a:r>
                        <a:rPr lang="ko-KR" altLang="en-US" sz="900" b="0" dirty="0">
                          <a:latin typeface="+mn-lt"/>
                        </a:rPr>
                        <a:t>이메일 가능</a:t>
                      </a:r>
                      <a:br>
                        <a:rPr lang="en-US" altLang="ko-KR" sz="900" b="0" dirty="0">
                          <a:latin typeface="+mn-lt"/>
                        </a:rPr>
                      </a:br>
                      <a:r>
                        <a:rPr lang="en-US" altLang="ko-KR" sz="900" b="0" dirty="0">
                          <a:latin typeface="+mn-lt"/>
                        </a:rPr>
                        <a:t>(</a:t>
                      </a:r>
                      <a:r>
                        <a:rPr lang="ko-KR" altLang="en-US" sz="900" b="0" dirty="0">
                          <a:latin typeface="+mn-lt"/>
                        </a:rPr>
                        <a:t>개인</a:t>
                      </a:r>
                      <a:r>
                        <a:rPr lang="en-US" altLang="ko-KR" sz="900" b="0" dirty="0">
                          <a:latin typeface="+mn-lt"/>
                        </a:rPr>
                        <a:t>/</a:t>
                      </a:r>
                      <a:r>
                        <a:rPr lang="ko-KR" altLang="en-US" sz="900" b="0" dirty="0">
                          <a:latin typeface="+mn-lt"/>
                        </a:rPr>
                        <a:t>법인 구분</a:t>
                      </a:r>
                      <a:r>
                        <a:rPr lang="en-US" altLang="ko-KR" sz="900" b="0" dirty="0">
                          <a:latin typeface="+mn-lt"/>
                        </a:rPr>
                        <a:t>)</a:t>
                      </a:r>
                      <a:endParaRPr lang="en-US" altLang="ko-KR" sz="1000" b="1" dirty="0">
                        <a:latin typeface="+mn-lt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 startAt="9"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Font typeface="+mj-ea"/>
                        <a:buAutoNum type="circleNumDbPlain" startAt="9"/>
                      </a:pPr>
                      <a:endParaRPr lang="en-US" altLang="ko-KR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B6A36E0-42BB-A811-5EEE-6448CC688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5" y="1184480"/>
            <a:ext cx="7150556" cy="5286658"/>
          </a:xfrm>
          <a:prstGeom prst="rect">
            <a:avLst/>
          </a:prstGeom>
        </p:spPr>
      </p:pic>
      <p:graphicFrame>
        <p:nvGraphicFramePr>
          <p:cNvPr id="21" name="Group 35">
            <a:extLst>
              <a:ext uri="{FF2B5EF4-FFF2-40B4-BE49-F238E27FC236}">
                <a16:creationId xmlns:a16="http://schemas.microsoft.com/office/drawing/2014/main" id="{10C38980-7153-07C6-52B6-247F03E6DCD5}"/>
              </a:ext>
            </a:extLst>
          </p:cNvPr>
          <p:cNvGraphicFramePr>
            <a:graphicFrameLocks noGrp="1"/>
          </p:cNvGraphicFramePr>
          <p:nvPr/>
        </p:nvGraphicFramePr>
        <p:xfrm>
          <a:off x="240145" y="548600"/>
          <a:ext cx="11682537" cy="360050"/>
        </p:xfrm>
        <a:graphic>
          <a:graphicData uri="http://schemas.openxmlformats.org/drawingml/2006/table">
            <a:tbl>
              <a:tblPr/>
              <a:tblGrid>
                <a:gridCol w="150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업무구분</a:t>
                      </a: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홈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(4)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UI-KMS-001-00</a:t>
                      </a:r>
                      <a:endParaRPr lang="ko-KR" altLang="en-US" sz="1000" dirty="0"/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페이지 화면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미로그인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|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DCE3F9-BA18-703B-FC3A-E1DBFD1231A0}"/>
              </a:ext>
            </a:extLst>
          </p:cNvPr>
          <p:cNvSpPr/>
          <p:nvPr/>
        </p:nvSpPr>
        <p:spPr>
          <a:xfrm>
            <a:off x="2214694" y="1403463"/>
            <a:ext cx="3773166" cy="138515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FF3339-834F-22E5-44F2-6BAF3616D467}"/>
              </a:ext>
            </a:extLst>
          </p:cNvPr>
          <p:cNvGrpSpPr/>
          <p:nvPr/>
        </p:nvGrpSpPr>
        <p:grpSpPr>
          <a:xfrm>
            <a:off x="1961806" y="1345224"/>
            <a:ext cx="503448" cy="369332"/>
            <a:chOff x="3137334" y="5728021"/>
            <a:chExt cx="503448" cy="3693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AF2270B-23FF-8549-21D1-55C9AF8240F0}"/>
                </a:ext>
              </a:extLst>
            </p:cNvPr>
            <p:cNvSpPr/>
            <p:nvPr/>
          </p:nvSpPr>
          <p:spPr>
            <a:xfrm>
              <a:off x="3220228" y="5752227"/>
              <a:ext cx="353104" cy="32143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B2E441-45F2-8D8D-A7AC-754F45966E70}"/>
                </a:ext>
              </a:extLst>
            </p:cNvPr>
            <p:cNvSpPr txBox="1"/>
            <p:nvPr/>
          </p:nvSpPr>
          <p:spPr>
            <a:xfrm>
              <a:off x="3137334" y="5728021"/>
              <a:ext cx="5034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800" b="1" dirty="0">
                  <a:solidFill>
                    <a:schemeClr val="bg1"/>
                  </a:solidFill>
                </a:rPr>
                <a:t>11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11E685-4E48-6AB9-9B40-A0365A16B203}"/>
              </a:ext>
            </a:extLst>
          </p:cNvPr>
          <p:cNvSpPr/>
          <p:nvPr/>
        </p:nvSpPr>
        <p:spPr>
          <a:xfrm>
            <a:off x="6096000" y="1439370"/>
            <a:ext cx="653169" cy="25149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FE0C362-8B7C-DEE6-539F-25CA2887BF93}"/>
              </a:ext>
            </a:extLst>
          </p:cNvPr>
          <p:cNvGrpSpPr/>
          <p:nvPr/>
        </p:nvGrpSpPr>
        <p:grpSpPr>
          <a:xfrm>
            <a:off x="6651815" y="1380449"/>
            <a:ext cx="503448" cy="369332"/>
            <a:chOff x="3137334" y="5728021"/>
            <a:chExt cx="503448" cy="369332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D3A7E4E-2635-2B3C-28CA-882EDB475BF2}"/>
                </a:ext>
              </a:extLst>
            </p:cNvPr>
            <p:cNvSpPr/>
            <p:nvPr/>
          </p:nvSpPr>
          <p:spPr>
            <a:xfrm>
              <a:off x="3220228" y="5752227"/>
              <a:ext cx="353104" cy="32143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A009BF-838C-E92F-5AE2-1C5A37059168}"/>
                </a:ext>
              </a:extLst>
            </p:cNvPr>
            <p:cNvSpPr txBox="1"/>
            <p:nvPr/>
          </p:nvSpPr>
          <p:spPr>
            <a:xfrm>
              <a:off x="3137334" y="5728021"/>
              <a:ext cx="5034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800" b="1" dirty="0">
                  <a:solidFill>
                    <a:schemeClr val="bg1"/>
                  </a:solidFill>
                </a:rPr>
                <a:t>12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BB6705C-F5B2-8B59-848A-F2FE2774E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377" y="4705046"/>
            <a:ext cx="1402205" cy="4133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DDD78E-CEA5-0F31-215B-AE7657276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291" y="1369430"/>
            <a:ext cx="2183882" cy="510170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E58DAF-643F-2B74-CD5B-FBA4C090EB21}"/>
              </a:ext>
            </a:extLst>
          </p:cNvPr>
          <p:cNvSpPr/>
          <p:nvPr/>
        </p:nvSpPr>
        <p:spPr>
          <a:xfrm>
            <a:off x="8972256" y="1748617"/>
            <a:ext cx="653169" cy="25149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433D7F-B193-2A62-8B6B-7D00260AF4B1}"/>
              </a:ext>
            </a:extLst>
          </p:cNvPr>
          <p:cNvGrpSpPr/>
          <p:nvPr/>
        </p:nvGrpSpPr>
        <p:grpSpPr>
          <a:xfrm>
            <a:off x="8593015" y="1677393"/>
            <a:ext cx="503448" cy="369332"/>
            <a:chOff x="3137334" y="5728021"/>
            <a:chExt cx="503448" cy="36933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FE137A6-49A1-6574-5924-8863B932C06C}"/>
                </a:ext>
              </a:extLst>
            </p:cNvPr>
            <p:cNvSpPr/>
            <p:nvPr/>
          </p:nvSpPr>
          <p:spPr>
            <a:xfrm>
              <a:off x="3220228" y="5752227"/>
              <a:ext cx="353104" cy="32143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FE1A32-95F5-4270-B68B-4F2C01D9F453}"/>
                </a:ext>
              </a:extLst>
            </p:cNvPr>
            <p:cNvSpPr txBox="1"/>
            <p:nvPr/>
          </p:nvSpPr>
          <p:spPr>
            <a:xfrm>
              <a:off x="3137334" y="5728021"/>
              <a:ext cx="5034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800" b="1" dirty="0">
                  <a:solidFill>
                    <a:schemeClr val="bg1"/>
                  </a:solidFill>
                </a:rPr>
                <a:t>12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44EB0B-3E68-E30F-3E21-A01A4C263FEC}"/>
              </a:ext>
            </a:extLst>
          </p:cNvPr>
          <p:cNvSpPr/>
          <p:nvPr/>
        </p:nvSpPr>
        <p:spPr>
          <a:xfrm>
            <a:off x="7820793" y="2484180"/>
            <a:ext cx="1801248" cy="155255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5F44E47-7A71-4866-D099-C2C76C638C1D}"/>
              </a:ext>
            </a:extLst>
          </p:cNvPr>
          <p:cNvGrpSpPr/>
          <p:nvPr/>
        </p:nvGrpSpPr>
        <p:grpSpPr>
          <a:xfrm>
            <a:off x="7545274" y="2299514"/>
            <a:ext cx="503448" cy="369332"/>
            <a:chOff x="3137334" y="5728021"/>
            <a:chExt cx="503448" cy="369332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00064A5-DCCB-7D37-F4CE-8A4607C4060D}"/>
                </a:ext>
              </a:extLst>
            </p:cNvPr>
            <p:cNvSpPr/>
            <p:nvPr/>
          </p:nvSpPr>
          <p:spPr>
            <a:xfrm>
              <a:off x="3220228" y="5752227"/>
              <a:ext cx="353104" cy="32143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1461E2-7556-6437-B0F1-BF416666282B}"/>
                </a:ext>
              </a:extLst>
            </p:cNvPr>
            <p:cNvSpPr txBox="1"/>
            <p:nvPr/>
          </p:nvSpPr>
          <p:spPr>
            <a:xfrm>
              <a:off x="3137334" y="5728021"/>
              <a:ext cx="5034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800" b="1" dirty="0">
                  <a:solidFill>
                    <a:schemeClr val="bg1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62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555</Words>
  <Application>Microsoft Office PowerPoint</Application>
  <PresentationFormat>와이드스크린</PresentationFormat>
  <Paragraphs>81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KoPub돋움체 Bold</vt:lpstr>
      <vt:lpstr>KoPub돋움체 Medium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hkc cloud11</dc:creator>
  <cp:lastModifiedBy>hkc cloud11</cp:lastModifiedBy>
  <cp:revision>1</cp:revision>
  <dcterms:created xsi:type="dcterms:W3CDTF">2022-10-13T03:24:28Z</dcterms:created>
  <dcterms:modified xsi:type="dcterms:W3CDTF">2022-10-13T03:27:20Z</dcterms:modified>
</cp:coreProperties>
</file>