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880C971-612F-4FF8-A0C5-AE7A2AEFB1B9}">
          <p14:sldIdLst>
            <p14:sldId id="256"/>
            <p14:sldId id="257"/>
          </p14:sldIdLst>
        </p14:section>
        <p14:section name="Source-generator" id="{68F2295E-1C93-4B49-8599-08C0890ACE36}">
          <p14:sldIdLst>
            <p14:sldId id="258"/>
            <p14:sldId id="259"/>
            <p14:sldId id="260"/>
            <p14:sldId id="261"/>
          </p14:sldIdLst>
        </p14:section>
        <p14:section name="Messenger" id="{62ACE242-AEE5-4CED-9755-9181D87F63CA}">
          <p14:sldIdLst>
            <p14:sldId id="263"/>
          </p14:sldIdLst>
        </p14:section>
        <p14:section name="IoC" id="{6D557262-4637-4B58-ADC2-6EAC66BC42A9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3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5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5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B59910-B273-40A2-8551-C778CE8D13E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45C6-C62A-4624-A145-C8782102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ochiho3/WpfAppMvvmToolkitSa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CAAB4-5913-461E-A50C-694CCA8E7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MVVM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Toolkit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 활용</a:t>
            </a:r>
            <a:b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</a:b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Advanced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4EE62-D75A-48A7-8DFE-9C101D07A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고도 B" panose="02000503000000020004" pitchFamily="2" charset="-127"/>
                <a:ea typeface="고도 B" panose="02000503000000020004" pitchFamily="2" charset="-127"/>
              </a:rPr>
              <a:t>TechFloor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6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63C1-6761-4463-9448-1E58526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D12EB-3CC4-4047-8233-ACCE3052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참고용 소스코드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chochiho3/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WpfAppMvvmToolkitSample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: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Mvvm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 Toolkit Sample(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ver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  <a:hlinkClick r:id="rId2"/>
              </a:rPr>
              <a:t> 8.0.0 pre3) (github.com)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목적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CommunityToolkit.Mvvm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제대로 써보자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2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Step1</a:t>
            </a:r>
          </a:p>
          <a:p>
            <a:pPr lvl="3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Source-generator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써보자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3"/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ViewModel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(VM)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코드가 훨씬 깨끗해 지는 효과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  <a:p>
            <a:pPr lvl="2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Step2</a:t>
            </a:r>
          </a:p>
          <a:p>
            <a:pPr lvl="3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Messenger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써보자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3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VM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간에 의존성을 없앨 수 있어서 훨씬 깔끔해 지는 효과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  <a:p>
            <a:pPr lvl="2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Step3</a:t>
            </a:r>
          </a:p>
          <a:p>
            <a:pPr lvl="3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IoC(Inversion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of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Control :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제어의 역전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서비스를 써보자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3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VM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에서 사용할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Core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모듈을 쉽게 다룰 수 있는 효과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387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2867-150C-4FDD-8528-FF77C6EA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Step1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: Source-generator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46872-D224-4645-B194-5C996032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기존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VM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에서 작성하는 반복적인 코드를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attribute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로 축약하여 표현이 가능하다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예시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BE6DA9-F3CF-4320-9AE6-062E63B29752}"/>
              </a:ext>
            </a:extLst>
          </p:cNvPr>
          <p:cNvGrpSpPr/>
          <p:nvPr/>
        </p:nvGrpSpPr>
        <p:grpSpPr>
          <a:xfrm>
            <a:off x="1696993" y="3045794"/>
            <a:ext cx="9045147" cy="3563882"/>
            <a:chOff x="1696993" y="3045794"/>
            <a:chExt cx="9045147" cy="3563882"/>
          </a:xfrm>
        </p:grpSpPr>
        <p:pic>
          <p:nvPicPr>
            <p:cNvPr id="5" name="Picture 2" descr="mvvm_source_generators.ashx (1500×591)">
              <a:extLst>
                <a:ext uri="{FF2B5EF4-FFF2-40B4-BE49-F238E27FC236}">
                  <a16:creationId xmlns:a16="http://schemas.microsoft.com/office/drawing/2014/main" id="{12B11F19-2A14-4038-8209-06A1B4C54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93" y="3045794"/>
              <a:ext cx="9045147" cy="3563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오른쪽 중괄호 3">
              <a:extLst>
                <a:ext uri="{FF2B5EF4-FFF2-40B4-BE49-F238E27FC236}">
                  <a16:creationId xmlns:a16="http://schemas.microsoft.com/office/drawing/2014/main" id="{68259F81-0013-429B-A142-147057EABA69}"/>
                </a:ext>
              </a:extLst>
            </p:cNvPr>
            <p:cNvSpPr/>
            <p:nvPr/>
          </p:nvSpPr>
          <p:spPr>
            <a:xfrm>
              <a:off x="4893275" y="3644648"/>
              <a:ext cx="436605" cy="774357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ABD601F-A3BD-4794-B1F3-555D64BC1FCF}"/>
                </a:ext>
              </a:extLst>
            </p:cNvPr>
            <p:cNvCxnSpPr>
              <a:stCxn id="4" idx="1"/>
            </p:cNvCxnSpPr>
            <p:nvPr/>
          </p:nvCxnSpPr>
          <p:spPr>
            <a:xfrm>
              <a:off x="5329880" y="4031827"/>
              <a:ext cx="1581665" cy="7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오른쪽 중괄호 8">
              <a:extLst>
                <a:ext uri="{FF2B5EF4-FFF2-40B4-BE49-F238E27FC236}">
                  <a16:creationId xmlns:a16="http://schemas.microsoft.com/office/drawing/2014/main" id="{8016756D-FF65-42F4-A011-BAF5014D5299}"/>
                </a:ext>
              </a:extLst>
            </p:cNvPr>
            <p:cNvSpPr/>
            <p:nvPr/>
          </p:nvSpPr>
          <p:spPr>
            <a:xfrm>
              <a:off x="4893275" y="4575963"/>
              <a:ext cx="436605" cy="1816599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EBB0B0D-D681-44CE-8563-AA00FC02539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5329880" y="4806184"/>
              <a:ext cx="1581665" cy="6780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09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CAD46-8AAF-47A0-BB5A-C844F7A1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기본적인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NotiProperty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사용 방법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F774F-67D7-4758-A5C1-F0D08AAA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1800" dirty="0" err="1">
                <a:latin typeface="고도 M" panose="02000503000000020004" pitchFamily="2" charset="-127"/>
                <a:ea typeface="고도 M" panose="02000503000000020004" pitchFamily="2" charset="-127"/>
              </a:rPr>
              <a:t>nuget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에서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“</a:t>
            </a:r>
            <a:r>
              <a:rPr lang="en-US" altLang="ko-KR" sz="1800" dirty="0" err="1">
                <a:latin typeface="고도 M" panose="02000503000000020004" pitchFamily="2" charset="-127"/>
                <a:ea typeface="고도 M" panose="02000503000000020004" pitchFamily="2" charset="-127"/>
              </a:rPr>
              <a:t>CommunityToolkit.Mvvm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 8.0.0 pre1”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이상의 버전을 설치한다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 err="1">
                <a:latin typeface="고도 M" panose="02000503000000020004" pitchFamily="2" charset="-127"/>
                <a:ea typeface="고도 M" panose="02000503000000020004" pitchFamily="2" charset="-127"/>
              </a:rPr>
              <a:t>ViewModel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class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에 </a:t>
            </a:r>
            <a:r>
              <a:rPr lang="en-US" altLang="ko-KR" sz="1800" dirty="0">
                <a:solidFill>
                  <a:srgbClr val="0000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partial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추가하고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“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ObservableValidator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”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를 상속받는다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이후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View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에 제공할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Property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는 모두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private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필드로 만든다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이때 만드는 필드 값은 카멜 표기법을 따르며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‘_’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를 붙여도 된다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해당 필드 값을 만들고 난 뒤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Attribute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로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“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ObservableProperty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]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”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를 부여하면 끝</a:t>
            </a:r>
            <a:endParaRPr lang="en-US" altLang="ko-KR" sz="18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 err="1">
                <a:latin typeface="고도 M" panose="02000503000000020004" pitchFamily="2" charset="-127"/>
                <a:ea typeface="고도 M" panose="02000503000000020004" pitchFamily="2" charset="-127"/>
              </a:rPr>
              <a:t>SourceGenerator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에서 자동으로 파스칼표기법으로 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Property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를 생성해 준다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이때 </a:t>
            </a:r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‘_’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가</a:t>
            </a:r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있는 경우 제거된다</a:t>
            </a:r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endParaRPr lang="ko-KR" altLang="en-US" sz="1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B436E-5A44-416D-BAE8-CDA6FDCC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04" y="4605129"/>
            <a:ext cx="1686160" cy="562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9CF723-6732-4920-AAAF-02129EB9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97" y="4295524"/>
            <a:ext cx="3238952" cy="1181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AAF722-BA7A-4D32-8A84-763EE4A59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061" y="5958766"/>
            <a:ext cx="1752845" cy="5334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6F7AE3-0C36-468C-B107-011F7805E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597" y="5687265"/>
            <a:ext cx="2972215" cy="10764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A47A0E-1C0E-4BC8-B35E-BFC7155989C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652564" y="4886156"/>
            <a:ext cx="9280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5D8738-D053-4F5C-BE6D-023B47DDC3E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685906" y="6225503"/>
            <a:ext cx="8946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A3A0E1-451B-463D-8673-CF4419811801}"/>
              </a:ext>
            </a:extLst>
          </p:cNvPr>
          <p:cNvSpPr txBox="1"/>
          <p:nvPr/>
        </p:nvSpPr>
        <p:spPr>
          <a:xfrm>
            <a:off x="4716470" y="468158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EB9B6B-22BE-4170-94D0-26DF43D18240}"/>
              </a:ext>
            </a:extLst>
          </p:cNvPr>
          <p:cNvSpPr txBox="1"/>
          <p:nvPr/>
        </p:nvSpPr>
        <p:spPr>
          <a:xfrm>
            <a:off x="4733142" y="602858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자동생성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D5F468C-4F29-4DF1-BABC-8678C1B1FFE5}"/>
              </a:ext>
            </a:extLst>
          </p:cNvPr>
          <p:cNvSpPr/>
          <p:nvPr/>
        </p:nvSpPr>
        <p:spPr>
          <a:xfrm>
            <a:off x="741405" y="2133600"/>
            <a:ext cx="9003957" cy="428875"/>
          </a:xfrm>
          <a:prstGeom prst="roundRect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댓글 중요 단색으로 채워진">
            <a:extLst>
              <a:ext uri="{FF2B5EF4-FFF2-40B4-BE49-F238E27FC236}">
                <a16:creationId xmlns:a16="http://schemas.microsoft.com/office/drawing/2014/main" id="{31E708AF-416D-4109-A284-081B5F9F5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684" y="1524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7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D547C-DE1C-4891-BE57-65FD7404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기능의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5339-2E93-495B-B09A-F759F96C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AlsoNotifyChangeFor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nameof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FullAddress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))]</a:t>
            </a:r>
          </a:p>
          <a:p>
            <a:pPr lvl="1"/>
            <a:r>
              <a:rPr lang="ko-KR" altLang="en-US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이녀석이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바뀔 때 </a:t>
            </a:r>
            <a:r>
              <a:rPr lang="ko-KR" altLang="en-US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저녀석도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같이 </a:t>
            </a:r>
            <a:r>
              <a:rPr lang="en-US" altLang="ko-KR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Noti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해라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AlsoNotifyCanExecuteFor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nameof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ConnectToServerCommand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))]</a:t>
            </a:r>
          </a:p>
          <a:p>
            <a:pPr lvl="1"/>
            <a:r>
              <a:rPr lang="ko-KR" altLang="en-US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이녀석이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바뀔 때 저 메소드의 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“</a:t>
            </a:r>
            <a:r>
              <a:rPr lang="en-US" altLang="ko-KR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CanExecute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”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검사를 해라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이하는 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Validation Check 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관련 내용들</a:t>
            </a:r>
            <a:endParaRPr lang="en-US" altLang="ko-KR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“</a:t>
            </a:r>
            <a:r>
              <a:rPr lang="en-US" altLang="ko-KR" sz="16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ValidateAllProperties</a:t>
            </a:r>
            <a:r>
              <a:rPr lang="en-US" altLang="ko-KR" sz="16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”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메소드를 호출 할 때 조건이 맞지 않으면 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Validation Error 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발생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해라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Required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]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Null</a:t>
            </a:r>
            <a:r>
              <a:rPr lang="ko-KR" altLang="en-US" sz="10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이면 오류</a:t>
            </a:r>
            <a:endParaRPr lang="en-US" altLang="ko-KR" sz="10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MinLength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(2)], [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MaxLength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(10)], [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Range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(10, 100)]</a:t>
            </a:r>
          </a:p>
          <a:p>
            <a:pPr lvl="2"/>
            <a:r>
              <a:rPr lang="ko-KR" altLang="en-US" sz="10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해당 범위를 만족하지 못하면 오류</a:t>
            </a:r>
            <a:endParaRPr lang="en-US" altLang="ko-KR" sz="10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EmailAddress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], [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Phone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]</a:t>
            </a:r>
          </a:p>
          <a:p>
            <a:pPr lvl="2"/>
            <a:r>
              <a:rPr lang="ko-KR" altLang="en-US" sz="10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해당 </a:t>
            </a:r>
            <a:r>
              <a:rPr lang="ko-KR" altLang="en-US" sz="10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포멧을</a:t>
            </a:r>
            <a:r>
              <a:rPr lang="ko-KR" altLang="en-US" sz="10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만족하지 못하면 오류</a:t>
            </a:r>
            <a:endParaRPr lang="en-US" altLang="ko-KR" sz="10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2"/>
            <a:endParaRPr lang="en-US" altLang="ko-KR" sz="10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기타 등등 더 있는듯 하지만 우선 이정도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…</a:t>
            </a:r>
            <a:endParaRPr lang="ko-KR" altLang="en-US" sz="18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74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D547C-DE1C-4891-BE57-65FD7404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기본적인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Command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사용 방법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5339-2E93-495B-B09A-F759F96C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ICommand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]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일반적인 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Command 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선언이다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마찬가지로 </a:t>
            </a:r>
            <a:r>
              <a:rPr lang="en-US" altLang="ko-KR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privat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선언한다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이름은 파스칼케이스로 짓는다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View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에서는 </a:t>
            </a:r>
            <a:r>
              <a:rPr lang="ko-KR" altLang="en-US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메소드이름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+ “Command”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호출한다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2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 err="1">
                <a:solidFill>
                  <a:srgbClr val="FFC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SampleFunc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en-US" altLang="ko-KR" dirty="0">
                <a:solidFill>
                  <a:srgbClr val="7030A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&gt;&gt;&gt;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Command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=“{</a:t>
            </a:r>
            <a:r>
              <a:rPr lang="en-US" altLang="ko-KR" dirty="0">
                <a:solidFill>
                  <a:srgbClr val="7030A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Binding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 err="1">
                <a:solidFill>
                  <a:srgbClr val="FFC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SampleFunc</a:t>
            </a:r>
            <a:r>
              <a:rPr lang="en-US" altLang="ko-KR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Command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}”</a:t>
            </a:r>
          </a:p>
          <a:p>
            <a:pPr lvl="2"/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 err="1">
                <a:solidFill>
                  <a:srgbClr val="FFC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SampleFuncCommand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en-US" altLang="ko-KR" dirty="0">
                <a:solidFill>
                  <a:srgbClr val="7030A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&gt;&gt;&gt;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Command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=“{</a:t>
            </a:r>
            <a:r>
              <a:rPr lang="en-US" altLang="ko-KR" dirty="0">
                <a:solidFill>
                  <a:srgbClr val="7030A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Binding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 err="1">
                <a:solidFill>
                  <a:srgbClr val="FFC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SampleFuncCommand</a:t>
            </a:r>
            <a:r>
              <a:rPr lang="en-US" altLang="ko-KR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Command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}”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비동기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CommandParam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리턴값포함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등의 설정은 자동으로 된다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Function()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async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Task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Function()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async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Task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&lt;T&gt; Function()	</a:t>
            </a:r>
            <a:r>
              <a:rPr lang="en-US" altLang="ko-KR" sz="13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//return</a:t>
            </a:r>
            <a:r>
              <a:rPr lang="ko-KR" altLang="en-US" sz="13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위해선 </a:t>
            </a:r>
            <a:r>
              <a:rPr lang="en-US" altLang="ko-KR" sz="1300" dirty="0" err="1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CommunitiToolkit.Common</a:t>
            </a:r>
            <a:r>
              <a:rPr lang="en-US" altLang="ko-KR" sz="13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(</a:t>
            </a:r>
            <a:r>
              <a:rPr lang="en-US" altLang="ko-KR" sz="1300" dirty="0" err="1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nuget</a:t>
            </a:r>
            <a:r>
              <a:rPr lang="en-US" altLang="ko-KR" sz="13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설치필요</a:t>
            </a:r>
            <a:endParaRPr lang="en-US" altLang="ko-KR" sz="1300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Function&lt;T&gt;(T </a:t>
            </a:r>
            <a:r>
              <a:rPr lang="en-US" altLang="ko-KR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……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CanExecute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설정방법</a:t>
            </a:r>
            <a:endParaRPr lang="en-US" altLang="ko-KR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ICommand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CanExecute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= </a:t>
            </a:r>
            <a:r>
              <a:rPr lang="en-US" altLang="ko-KR" dirty="0" err="1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nameof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dirty="0">
                <a:solidFill>
                  <a:srgbClr val="7030A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bool</a:t>
            </a:r>
            <a:r>
              <a:rPr lang="ko-KR" altLang="en-US" dirty="0">
                <a:solidFill>
                  <a:srgbClr val="7030A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변수이름</a:t>
            </a:r>
            <a:r>
              <a:rPr lang="en-US" altLang="ko-KR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))]</a:t>
            </a:r>
          </a:p>
          <a:p>
            <a:pPr lvl="2"/>
            <a:r>
              <a:rPr lang="ko-KR" altLang="en-US" sz="18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다만</a:t>
            </a:r>
            <a:r>
              <a:rPr lang="en-US" altLang="ko-KR" sz="18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toolkit 8.0.0 </a:t>
            </a:r>
            <a:r>
              <a:rPr lang="ko-KR" altLang="en-US" sz="18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이상부터 적용 가능</a:t>
            </a:r>
            <a:r>
              <a:rPr lang="en-US" altLang="ko-KR" sz="18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800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4" name="그래픽 3" descr="댓글 중요 단색으로 채워진">
            <a:extLst>
              <a:ext uri="{FF2B5EF4-FFF2-40B4-BE49-F238E27FC236}">
                <a16:creationId xmlns:a16="http://schemas.microsoft.com/office/drawing/2014/main" id="{AE44A3E0-2DAB-4E1F-9E99-D063405A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67" y="5534298"/>
            <a:ext cx="452846" cy="452846"/>
          </a:xfrm>
          <a:prstGeom prst="rect">
            <a:avLst/>
          </a:prstGeom>
        </p:spPr>
      </p:pic>
      <p:pic>
        <p:nvPicPr>
          <p:cNvPr id="5" name="그래픽 4" descr="댓글 중요 단색으로 채워진">
            <a:extLst>
              <a:ext uri="{FF2B5EF4-FFF2-40B4-BE49-F238E27FC236}">
                <a16:creationId xmlns:a16="http://schemas.microsoft.com/office/drawing/2014/main" id="{2B3DDD6C-542E-4963-A90F-E0850A5F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725" y="4195355"/>
            <a:ext cx="452846" cy="4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5929-3082-4AE0-8C37-EF619FF1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Step2 : Messenger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E01E-2DBE-4EF6-B5EF-DFECD765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ViewModel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 과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ViewModel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사이의 데이터 핸들링을 엄청 쉽게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  <a:p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전역 이벤트 송수신기의 개념이다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제네릭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&lt;T&gt;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의 종류로 이벤트 수신처가 정해진다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고유한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class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를 사용하면 지정한 녀석만 수신된다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endParaRPr lang="ko-KR" altLang="en-US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7B82D-B09A-4807-A295-A5415CAA3EED}"/>
              </a:ext>
            </a:extLst>
          </p:cNvPr>
          <p:cNvSpPr txBox="1"/>
          <p:nvPr/>
        </p:nvSpPr>
        <p:spPr>
          <a:xfrm>
            <a:off x="1404257" y="2710543"/>
            <a:ext cx="393088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</a:t>
            </a:r>
            <a:r>
              <a:rPr lang="en-US" altLang="ko-KR" sz="1100" dirty="0" err="1">
                <a:solidFill>
                  <a:schemeClr val="accent5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ICommand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]</a:t>
            </a:r>
          </a:p>
          <a:p>
            <a:r>
              <a:rPr lang="nb-NO" altLang="ko-KR" sz="1100" dirty="0">
                <a:solidFill>
                  <a:srgbClr val="0000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private</a:t>
            </a:r>
            <a:r>
              <a:rPr lang="nb-NO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nb-NO" altLang="ko-KR" sz="1100" dirty="0">
                <a:solidFill>
                  <a:srgbClr val="0000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async</a:t>
            </a:r>
            <a:r>
              <a:rPr lang="nb-NO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Task </a:t>
            </a:r>
            <a:r>
              <a:rPr lang="ko-KR" altLang="en-US" sz="11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송신하는뷰모델의메소드</a:t>
            </a:r>
            <a:r>
              <a:rPr lang="nb-NO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nb-NO" altLang="ko-KR" sz="1100" dirty="0">
                <a:solidFill>
                  <a:srgbClr val="0000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string</a:t>
            </a:r>
            <a:r>
              <a:rPr lang="nb-NO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msg)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WeakReferenceMessenger.Default.Send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&lt;</a:t>
            </a:r>
            <a:r>
              <a:rPr lang="en-US" altLang="ko-KR" sz="1100" dirty="0">
                <a:solidFill>
                  <a:srgbClr val="0000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&gt;(msg);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}</a:t>
            </a:r>
            <a:endParaRPr lang="ko-KR" altLang="en-US" sz="11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1C7F7-A2B8-4C17-957C-7959C0E09965}"/>
              </a:ext>
            </a:extLst>
          </p:cNvPr>
          <p:cNvSpPr txBox="1"/>
          <p:nvPr/>
        </p:nvSpPr>
        <p:spPr>
          <a:xfrm>
            <a:off x="1404257" y="3786740"/>
            <a:ext cx="96447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수신하는뷰모델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_</a:t>
            </a:r>
            <a:r>
              <a:rPr lang="ko-KR" altLang="en-US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생성자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WeakReferenceMessenger.Default.Register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&lt;</a:t>
            </a:r>
            <a:r>
              <a:rPr lang="en-US" altLang="ko-KR" sz="1100" dirty="0">
                <a:solidFill>
                  <a:srgbClr val="0000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&gt;(</a:t>
            </a:r>
            <a:r>
              <a:rPr lang="en-US" altLang="ko-KR" sz="1100" dirty="0">
                <a:solidFill>
                  <a:srgbClr val="0000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 (r, m) =&gt;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RecvMsg</a:t>
            </a:r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= m;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});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}</a:t>
            </a:r>
            <a:endParaRPr lang="ko-KR" altLang="en-US" sz="11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1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5929-3082-4AE0-8C37-EF619FF1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Step3 : Inversion of Control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E01E-2DBE-4EF6-B5EF-DFECD765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ViewModel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 만드는 입장에서 </a:t>
            </a:r>
            <a:r>
              <a:rPr lang="ko-KR" altLang="en-US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외부모듈의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 생성과 소멸에 대한 고민을 덜어주는 효과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예시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2"/>
            <a:r>
              <a:rPr lang="en-US" altLang="ko-KR" sz="1600">
                <a:latin typeface="고도 M" panose="02000503000000020004" pitchFamily="2" charset="-127"/>
                <a:ea typeface="고도 M" panose="02000503000000020004" pitchFamily="2" charset="-127"/>
              </a:rPr>
              <a:t>Modbus-IO UI</a:t>
            </a:r>
            <a:r>
              <a:rPr lang="ko-KR" altLang="en-US" sz="1600">
                <a:latin typeface="고도 M" panose="02000503000000020004" pitchFamily="2" charset="-127"/>
                <a:ea typeface="고도 M" panose="02000503000000020004" pitchFamily="2" charset="-127"/>
              </a:rPr>
              <a:t>를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만드는데 이걸 </a:t>
            </a:r>
            <a:r>
              <a:rPr lang="en-US" altLang="ko-KR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ViewModel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에서 선언한다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이상함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2"/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그럼 이걸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싱글톤으로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만든다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재활용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애매함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코드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너저분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2"/>
            <a:r>
              <a:rPr lang="ko-KR" altLang="en-US" sz="1600" dirty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해결책</a:t>
            </a:r>
            <a:r>
              <a:rPr lang="en-US" altLang="ko-KR" sz="1600" dirty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의존성 주입</a:t>
            </a:r>
            <a:r>
              <a:rPr lang="en-US" altLang="ko-KR" sz="16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(DI : Dependency Injection)</a:t>
            </a:r>
            <a:r>
              <a:rPr lang="ko-KR" altLang="en-US" sz="16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서비스한테 모든 걸 맡긴다</a:t>
            </a:r>
            <a:r>
              <a:rPr lang="en-US" altLang="ko-KR" sz="16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  <a:p>
            <a:r>
              <a:rPr lang="en-US" altLang="ko-KR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App.xaml.cs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에 서비스를 추가해야 한다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서비스는 두 종류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AddSingleton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&lt;T&gt;(),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AddSingleton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&lt;Interface, T&gt;()</a:t>
            </a:r>
          </a:p>
          <a:p>
            <a:pPr lvl="2"/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우리가 모두 알고 있는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싱글톤</a:t>
            </a:r>
            <a:endParaRPr lang="en-US" altLang="ko-KR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2"/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첫 호출 시 생성된다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2"/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보통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외부모듈은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이쪽</a:t>
            </a:r>
            <a:endParaRPr lang="en-US" altLang="ko-KR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AddTransient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&lt;T&gt;(),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AddTransient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&lt;Interface, T&gt;()</a:t>
            </a:r>
          </a:p>
          <a:p>
            <a:pPr lvl="2"/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회성 객체 생성</a:t>
            </a:r>
            <a:endParaRPr lang="en-US" altLang="ko-KR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2"/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복수 호출 시 복수 생성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2"/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보통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뷰모델은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이쪽</a:t>
            </a:r>
          </a:p>
        </p:txBody>
      </p:sp>
    </p:spTree>
    <p:extLst>
      <p:ext uri="{BB962C8B-B14F-4D97-AF65-F5344CB8AC3E}">
        <p14:creationId xmlns:p14="http://schemas.microsoft.com/office/powerpoint/2010/main" val="38392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2FC17-FF51-43B2-BC61-411E053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기본적인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IoC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사용 방법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18440-1AE4-40AB-8C2E-C9093DFB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49858"/>
            <a:ext cx="3487387" cy="4351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서비스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6FEED7-E4AF-42CB-94E0-CB15752E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48" y="2070753"/>
            <a:ext cx="2862194" cy="310954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A63B4AA-091B-4E6A-B371-EA9CDC2C781D}"/>
              </a:ext>
            </a:extLst>
          </p:cNvPr>
          <p:cNvSpPr txBox="1">
            <a:spLocks/>
          </p:cNvSpPr>
          <p:nvPr/>
        </p:nvSpPr>
        <p:spPr>
          <a:xfrm>
            <a:off x="4872841" y="1449856"/>
            <a:ext cx="7319159" cy="5408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서비스 사용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생산자에 적용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강제로 적용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결론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2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좌측 예시에 따르면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3"/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MainWindowViewModel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 생성될 때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ClientTcp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먼저 생성되어서 연결된다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2"/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MainWindowViewModel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만들 때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외부모듈을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언제 만들고 언제 해제한다 같은 거 고민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</a:p>
          <a:p>
            <a:pPr marL="971550" lvl="1" indent="-514350">
              <a:buFont typeface="+mj-lt"/>
              <a:buAutoNum type="arabicPeriod"/>
            </a:pP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8D9B96-56FB-4917-B4E8-306D9C84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98" y="2203734"/>
            <a:ext cx="3000794" cy="514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E4194C-AEC8-4744-8655-1AAB9438E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198" y="3807115"/>
            <a:ext cx="4906060" cy="81926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95ADAC-8F26-4BB6-B5F1-98B0C1639E93}"/>
              </a:ext>
            </a:extLst>
          </p:cNvPr>
          <p:cNvSpPr txBox="1">
            <a:spLocks/>
          </p:cNvSpPr>
          <p:nvPr/>
        </p:nvSpPr>
        <p:spPr>
          <a:xfrm>
            <a:off x="5776356" y="2718156"/>
            <a:ext cx="6331181" cy="94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이걸 쓰기 위해서는 반드시 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DI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서비스를 통해 객체가 생성되어야 한다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1"/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</a:rPr>
              <a:t>예</a:t>
            </a:r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MainWindowViewModel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</a:rPr>
              <a:t>도</a:t>
            </a:r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ClientTcp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</a:rPr>
              <a:t>도 둘 다 </a:t>
            </a:r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</a:rPr>
              <a:t>DI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</a:rPr>
              <a:t>에서 관리되어야 한다</a:t>
            </a:r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038F5EE-E1B9-4B60-9A46-02C37ED0C9D8}"/>
              </a:ext>
            </a:extLst>
          </p:cNvPr>
          <p:cNvSpPr txBox="1">
            <a:spLocks/>
          </p:cNvSpPr>
          <p:nvPr/>
        </p:nvSpPr>
        <p:spPr>
          <a:xfrm>
            <a:off x="5776356" y="4670217"/>
            <a:ext cx="6331181" cy="94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</a:rPr>
              <a:t>그냥 사용하면 </a:t>
            </a:r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</a:rPr>
              <a:t>Singleton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</a:rPr>
              <a:t>이면 유일한 </a:t>
            </a:r>
            <a:r>
              <a:rPr lang="ko-KR" altLang="en-US" sz="1200" dirty="0" err="1">
                <a:latin typeface="고도 M" panose="02000503000000020004" pitchFamily="2" charset="-127"/>
                <a:ea typeface="고도 M" panose="02000503000000020004" pitchFamily="2" charset="-127"/>
              </a:rPr>
              <a:t>객체레퍼런스가</a:t>
            </a:r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</a:rPr>
              <a:t>, Transient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</a:rPr>
              <a:t>면 새로운 </a:t>
            </a:r>
            <a:r>
              <a:rPr lang="ko-KR" altLang="en-US" sz="1200" dirty="0" err="1">
                <a:latin typeface="고도 M" panose="02000503000000020004" pitchFamily="2" charset="-127"/>
                <a:ea typeface="고도 M" panose="02000503000000020004" pitchFamily="2" charset="-127"/>
              </a:rPr>
              <a:t>객체레퍼런스가</a:t>
            </a:r>
            <a:r>
              <a:rPr lang="ko-KR" altLang="en-US" sz="1200" dirty="0">
                <a:latin typeface="고도 M" panose="02000503000000020004" pitchFamily="2" charset="-127"/>
                <a:ea typeface="고도 M" panose="02000503000000020004" pitchFamily="2" charset="-127"/>
              </a:rPr>
              <a:t> 반환된다</a:t>
            </a:r>
            <a:r>
              <a:rPr lang="en-US" altLang="ko-KR" sz="12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7117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554</TotalTime>
  <Words>693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고도 B</vt:lpstr>
      <vt:lpstr>고도 M</vt:lpstr>
      <vt:lpstr>Calibri</vt:lpstr>
      <vt:lpstr>Calibri Light</vt:lpstr>
      <vt:lpstr>Wingdings 2</vt:lpstr>
      <vt:lpstr>HDOfficeLightV0</vt:lpstr>
      <vt:lpstr>MVVM Toolkit 활용 Advanced</vt:lpstr>
      <vt:lpstr>요약</vt:lpstr>
      <vt:lpstr>Step1 : Source-generator</vt:lpstr>
      <vt:lpstr>기본적인 NotiProperty 사용 방법?</vt:lpstr>
      <vt:lpstr>기능의 확장</vt:lpstr>
      <vt:lpstr>기본적인 Command 사용 방법?</vt:lpstr>
      <vt:lpstr>Step2 : Messenger</vt:lpstr>
      <vt:lpstr>Step3 : Inversion of Control</vt:lpstr>
      <vt:lpstr>기본적인 IoC 사용 방법?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Toolkit 활용 Advanced</dc:title>
  <dc:creator>Chi Ho, Cho (조치호)</dc:creator>
  <cp:lastModifiedBy>Chi Ho, Cho (조치호)</cp:lastModifiedBy>
  <cp:revision>11</cp:revision>
  <dcterms:created xsi:type="dcterms:W3CDTF">2022-04-11T06:39:29Z</dcterms:created>
  <dcterms:modified xsi:type="dcterms:W3CDTF">2022-04-12T23:23:19Z</dcterms:modified>
</cp:coreProperties>
</file>