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49.jpeg" ContentType="image/jpeg"/>
  <Override PartName="/ppt/media/image15.png" ContentType="image/png"/>
  <Override PartName="/ppt/media/image1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1.jpeg" ContentType="image/jpeg"/>
  <Override PartName="/ppt/media/image47.png" ContentType="image/png"/>
  <Override PartName="/ppt/media/image25.png" ContentType="image/png"/>
  <Override PartName="/ppt/media/image13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31.png" ContentType="image/png"/>
  <Override PartName="/ppt/media/image29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38.png" ContentType="image/png"/>
  <Override PartName="/ppt/media/image8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2.png" ContentType="image/png"/>
  <Override PartName="/ppt/media/image32.png" ContentType="image/png"/>
  <Override PartName="/ppt/media/image6.png" ContentType="image/png"/>
  <Override PartName="/ppt/media/image36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move the slide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bg-BG" sz="2000" spc="-1" strike="noStrike">
                <a:latin typeface="Arial"/>
              </a:rPr>
              <a:t>Click to edit the notes format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bg-BG" sz="1400" spc="-1" strike="noStrike">
                <a:latin typeface="Times New Roman"/>
              </a:rPr>
              <a:t>&lt;header&gt;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bg-BG" sz="1400" spc="-1" strike="noStrike">
                <a:latin typeface="Times New Roman"/>
              </a:rPr>
              <a:t>&lt;date/time&gt;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bg-BG" sz="1400" spc="-1" strike="noStrike">
                <a:latin typeface="Times New Roman"/>
              </a:rPr>
              <a:t>&lt;footer&gt;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F2C6FC8-2A0A-47FA-A0C3-37299BC9A3CA}" type="slidenum">
              <a:rPr b="0" lang="bg-BG" sz="1400" spc="-1" strike="noStrike">
                <a:latin typeface="Times New Roman"/>
              </a:rPr>
              <a:t>&lt;number&gt;</a:t>
            </a:fld>
            <a:endParaRPr b="0" lang="bg-B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73DC248-11FF-4BAA-B923-7410D4C1577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81B3CB2-5A8A-4423-B704-0945DA5089D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F29F5AA-FABD-4CE6-8803-3C918968364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0C3CC66-FD36-47FB-A2C3-C66776B09DB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B9C7974-74D8-48B0-92D6-7CDBA684D020}" type="slidenum">
              <a:rPr b="0" lang="en-US" sz="1200" spc="-1" strike="noStrike">
                <a:latin typeface="Times New Roman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bg-BG" sz="1800" spc="-1" strike="noStrike">
                <a:latin typeface="Arial"/>
              </a:rPr>
              <a:t>Click to edit the title text format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848320" y="1399320"/>
            <a:ext cx="675792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</a:t>
            </a:r>
            <a:r>
              <a:rPr b="0" lang="bg-BG" sz="6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условия и логически оператори</a:t>
            </a:r>
            <a:endParaRPr b="0" lang="bg-BG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6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244760" y="1122480"/>
            <a:ext cx="37548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bg-BG" sz="1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ЛЕКЦИЯ</a:t>
            </a:r>
            <a:r>
              <a:rPr b="0" lang="sk-SK" sz="1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IV </a:t>
            </a:r>
            <a:r>
              <a:rPr b="0" lang="sk-SK" sz="1200" spc="-1" strike="noStrike">
                <a:solidFill>
                  <a:srgbClr val="6fc8d7"/>
                </a:solidFill>
                <a:latin typeface="Gotham Medium"/>
                <a:ea typeface="Gotham Medium"/>
              </a:rPr>
              <a:t>© </a:t>
            </a:r>
            <a:r>
              <a:rPr b="0" lang="en-US" sz="1200" spc="-1" strike="noStrike">
                <a:solidFill>
                  <a:srgbClr val="6fc8d7"/>
                </a:solidFill>
                <a:latin typeface="Gotham Medium"/>
                <a:ea typeface="Gotham Medium"/>
              </a:rPr>
              <a:t>2022</a:t>
            </a:r>
            <a:r>
              <a:rPr b="0" lang="sk-SK" sz="1200" spc="-1" strike="noStrike">
                <a:solidFill>
                  <a:srgbClr val="6fc8d7"/>
                </a:solidFill>
                <a:latin typeface="Gotham Medium"/>
                <a:ea typeface="Gotham Medium"/>
              </a:rPr>
              <a:t> Нет Ит</a:t>
            </a:r>
            <a:endParaRPr b="0" lang="bg-BG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2736720" y="4350960"/>
            <a:ext cx="846756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Поставянето на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pass </a:t>
            </a: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не променя програмата изобщо.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</a:t>
            </a: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Използва се като заместител, когато се налага например да имате някаква конструкция, която няма да върши нещо определено, но се налага да е в кода.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</a:t>
            </a:r>
            <a:r>
              <a:rPr b="0" lang="en-US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Pass statement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2"/>
          <a:stretch/>
        </p:blipFill>
        <p:spPr>
          <a:xfrm>
            <a:off x="2736720" y="1574640"/>
            <a:ext cx="1711800" cy="1123200"/>
          </a:xfrm>
          <a:prstGeom prst="rect">
            <a:avLst/>
          </a:prstGeom>
          <a:ln>
            <a:noFill/>
          </a:ln>
        </p:spPr>
      </p:pic>
      <p:pic>
        <p:nvPicPr>
          <p:cNvPr id="129" name="Picture 3" descr=""/>
          <p:cNvPicPr/>
          <p:nvPr/>
        </p:nvPicPr>
        <p:blipFill>
          <a:blip r:embed="rId3"/>
          <a:stretch/>
        </p:blipFill>
        <p:spPr>
          <a:xfrm>
            <a:off x="6095880" y="1684800"/>
            <a:ext cx="3825720" cy="90288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4782600" y="2009880"/>
            <a:ext cx="979560" cy="3229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7" descr=""/>
          <p:cNvPicPr/>
          <p:nvPr/>
        </p:nvPicPr>
        <p:blipFill>
          <a:blip r:embed="rId4"/>
          <a:stretch/>
        </p:blipFill>
        <p:spPr>
          <a:xfrm>
            <a:off x="2736720" y="2903400"/>
            <a:ext cx="1711800" cy="134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2802960" y="1415880"/>
            <a:ext cx="8467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Логическо „И“ или операция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and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802960" y="608040"/>
            <a:ext cx="8765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3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</a:t>
            </a:r>
            <a:r>
              <a:rPr b="0" lang="bg-BG" sz="3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Таблица на истинност за </a:t>
            </a:r>
            <a:r>
              <a:rPr b="0" lang="en-US" sz="3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AND </a:t>
            </a:r>
            <a:r>
              <a:rPr b="0" lang="bg-BG" sz="3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и </a:t>
            </a:r>
            <a:r>
              <a:rPr b="0" lang="en-US" sz="3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OR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802960" y="4145760"/>
            <a:ext cx="8467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Логическо „ИЛИ“ или операция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or</a:t>
            </a:r>
            <a:endParaRPr b="0" lang="bg-BG" sz="2000" spc="-1" strike="noStrike">
              <a:latin typeface="Arial"/>
            </a:endParaRPr>
          </a:p>
        </p:txBody>
      </p:sp>
      <p:graphicFrame>
        <p:nvGraphicFramePr>
          <p:cNvPr id="136" name="Table 4"/>
          <p:cNvGraphicFramePr/>
          <p:nvPr/>
        </p:nvGraphicFramePr>
        <p:xfrm>
          <a:off x="2802960" y="1915920"/>
          <a:ext cx="8127360" cy="185364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Y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Резултат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Table 5"/>
          <p:cNvGraphicFramePr/>
          <p:nvPr/>
        </p:nvGraphicFramePr>
        <p:xfrm>
          <a:off x="2804400" y="4628160"/>
          <a:ext cx="8127360" cy="185364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Y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Резултат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Тестови въпроси (1)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703800" y="1117440"/>
            <a:ext cx="11488680" cy="79164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2802960" y="1401840"/>
            <a:ext cx="84675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Кое от следните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</a:t>
            </a: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конструкции по-долу няма да се изпълни успешно?</a:t>
            </a:r>
            <a:endParaRPr b="0" lang="bg-BG" sz="2000" spc="-1" strike="noStrike">
              <a:latin typeface="Arial"/>
            </a:endParaRPr>
          </a:p>
        </p:txBody>
      </p:sp>
      <p:pic>
        <p:nvPicPr>
          <p:cNvPr id="141" name="Picture 1" descr=""/>
          <p:cNvPicPr/>
          <p:nvPr/>
        </p:nvPicPr>
        <p:blipFill>
          <a:blip r:embed="rId2"/>
          <a:stretch/>
        </p:blipFill>
        <p:spPr>
          <a:xfrm>
            <a:off x="2802960" y="1802160"/>
            <a:ext cx="4482360" cy="4926960"/>
          </a:xfrm>
          <a:prstGeom prst="rect">
            <a:avLst/>
          </a:prstGeom>
          <a:ln>
            <a:noFill/>
          </a:ln>
        </p:spPr>
      </p:pic>
      <p:pic>
        <p:nvPicPr>
          <p:cNvPr id="142" name="Graphic 6" descr="Tick"/>
          <p:cNvPicPr/>
          <p:nvPr/>
        </p:nvPicPr>
        <p:blipFill>
          <a:blip r:embed="rId3"/>
          <a:stretch/>
        </p:blipFill>
        <p:spPr>
          <a:xfrm>
            <a:off x="7562520" y="1825560"/>
            <a:ext cx="913680" cy="91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Тестови въпроси (2)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703800" y="1117440"/>
            <a:ext cx="11488680" cy="79164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2802960" y="1401840"/>
            <a:ext cx="8467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Какъв ще бъде резултатът от програмата?</a:t>
            </a:r>
            <a:endParaRPr b="0" lang="bg-BG" sz="2000" spc="-1" strike="noStrike">
              <a:latin typeface="Arial"/>
            </a:endParaRPr>
          </a:p>
        </p:txBody>
      </p:sp>
      <p:pic>
        <p:nvPicPr>
          <p:cNvPr id="146" name="Graphic 6" descr="Tick"/>
          <p:cNvPicPr/>
          <p:nvPr/>
        </p:nvPicPr>
        <p:blipFill>
          <a:blip r:embed="rId2"/>
          <a:stretch/>
        </p:blipFill>
        <p:spPr>
          <a:xfrm>
            <a:off x="7586280" y="391536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47" name="Picture 3" descr=""/>
          <p:cNvPicPr/>
          <p:nvPr/>
        </p:nvPicPr>
        <p:blipFill>
          <a:blip r:embed="rId3"/>
          <a:stretch/>
        </p:blipFill>
        <p:spPr>
          <a:xfrm>
            <a:off x="2802960" y="1888200"/>
            <a:ext cx="4457160" cy="472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Тестови въпроси (3)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/>
        </p:blipFill>
        <p:spPr>
          <a:xfrm>
            <a:off x="703800" y="1117440"/>
            <a:ext cx="11488680" cy="79164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802960" y="1401840"/>
            <a:ext cx="84675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Кои от следните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if/else </a:t>
            </a: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конструкции са валидни, като се има предвид, че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x </a:t>
            </a: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и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y </a:t>
            </a: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са определени подходящо?</a:t>
            </a:r>
            <a:endParaRPr b="0" lang="bg-BG" sz="2000" spc="-1" strike="noStrike">
              <a:latin typeface="Arial"/>
            </a:endParaRPr>
          </a:p>
        </p:txBody>
      </p:sp>
      <p:pic>
        <p:nvPicPr>
          <p:cNvPr id="151" name="Graphic 6" descr="Tick"/>
          <p:cNvPicPr/>
          <p:nvPr/>
        </p:nvPicPr>
        <p:blipFill>
          <a:blip r:embed="rId2"/>
          <a:stretch/>
        </p:blipFill>
        <p:spPr>
          <a:xfrm>
            <a:off x="7586280" y="391536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52" name="Picture 1" descr=""/>
          <p:cNvPicPr/>
          <p:nvPr/>
        </p:nvPicPr>
        <p:blipFill>
          <a:blip r:embed="rId3"/>
          <a:stretch/>
        </p:blipFill>
        <p:spPr>
          <a:xfrm>
            <a:off x="2802960" y="2054880"/>
            <a:ext cx="4469760" cy="3720240"/>
          </a:xfrm>
          <a:prstGeom prst="rect">
            <a:avLst/>
          </a:prstGeom>
          <a:ln>
            <a:noFill/>
          </a:ln>
        </p:spPr>
      </p:pic>
      <p:pic>
        <p:nvPicPr>
          <p:cNvPr id="153" name="Graphic 7" descr="Tick"/>
          <p:cNvPicPr/>
          <p:nvPr/>
        </p:nvPicPr>
        <p:blipFill>
          <a:blip r:embed="rId4"/>
          <a:stretch/>
        </p:blipFill>
        <p:spPr>
          <a:xfrm>
            <a:off x="7667640" y="4748040"/>
            <a:ext cx="913680" cy="91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Тестови въпроси (3)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703800" y="1117440"/>
            <a:ext cx="11488680" cy="79164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2802960" y="1401840"/>
            <a:ext cx="8467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Какъв ще е резултата?</a:t>
            </a:r>
            <a:endParaRPr b="0" lang="bg-BG" sz="2000" spc="-1" strike="noStrike">
              <a:latin typeface="Arial"/>
            </a:endParaRPr>
          </a:p>
        </p:txBody>
      </p:sp>
      <p:pic>
        <p:nvPicPr>
          <p:cNvPr id="157" name="Graphic 6" descr="Tick"/>
          <p:cNvPicPr/>
          <p:nvPr/>
        </p:nvPicPr>
        <p:blipFill>
          <a:blip r:embed="rId2"/>
          <a:stretch/>
        </p:blipFill>
        <p:spPr>
          <a:xfrm>
            <a:off x="7681320" y="287928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58" name="Picture 3" descr=""/>
          <p:cNvPicPr/>
          <p:nvPr/>
        </p:nvPicPr>
        <p:blipFill>
          <a:blip r:embed="rId3"/>
          <a:stretch/>
        </p:blipFill>
        <p:spPr>
          <a:xfrm>
            <a:off x="2905920" y="1990440"/>
            <a:ext cx="4431600" cy="269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2736720" y="2455560"/>
            <a:ext cx="846756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Тази структура се различава малко от структурата на 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if. </a:t>
            </a: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В синтаксисът по-горе:</a:t>
            </a:r>
            <a:endParaRPr b="0" lang="bg-BG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conditional_expr</a:t>
            </a: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&gt;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</a:t>
            </a: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е условието, което ще се определя дали е 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True </a:t>
            </a: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или 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False</a:t>
            </a:r>
            <a:endParaRPr b="0" lang="bg-BG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&lt;expr1&gt;</a:t>
            </a: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ще е резултат, ако стойността на &lt;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conditional_expr</a:t>
            </a: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&gt; 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e True</a:t>
            </a:r>
            <a:endParaRPr b="0" lang="bg-BG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&lt;expr2&gt; </a:t>
            </a: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ще е резултат, ако стойността на 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&lt;conditional_expr&gt; </a:t>
            </a: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е 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False</a:t>
            </a:r>
            <a:endParaRPr b="0" lang="bg-BG" sz="1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802960" y="608040"/>
            <a:ext cx="8765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3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</a:t>
            </a:r>
            <a:r>
              <a:rPr b="0" lang="bg-BG" sz="3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Условен оператор </a:t>
            </a:r>
            <a:r>
              <a:rPr b="0" lang="en-US" sz="3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Ternary </a:t>
            </a:r>
            <a:r>
              <a:rPr b="0" lang="bg-BG" sz="3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оператор</a:t>
            </a:r>
            <a:endParaRPr b="0" lang="bg-BG" sz="3200" spc="-1" strike="noStrike">
              <a:latin typeface="Arial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2"/>
          <a:stretch/>
        </p:blipFill>
        <p:spPr>
          <a:xfrm>
            <a:off x="2802960" y="1599840"/>
            <a:ext cx="7974720" cy="646920"/>
          </a:xfrm>
          <a:prstGeom prst="rect">
            <a:avLst/>
          </a:prstGeom>
          <a:ln>
            <a:noFill/>
          </a:ln>
        </p:spPr>
      </p:pic>
      <p:pic>
        <p:nvPicPr>
          <p:cNvPr id="163" name="Picture 3" descr=""/>
          <p:cNvPicPr/>
          <p:nvPr/>
        </p:nvPicPr>
        <p:blipFill>
          <a:blip r:embed="rId3"/>
          <a:stretch/>
        </p:blipFill>
        <p:spPr>
          <a:xfrm>
            <a:off x="2840760" y="4199760"/>
            <a:ext cx="4870440" cy="2556720"/>
          </a:xfrm>
          <a:prstGeom prst="rect">
            <a:avLst/>
          </a:prstGeom>
          <a:ln>
            <a:noFill/>
          </a:ln>
        </p:spPr>
      </p:pic>
      <p:pic>
        <p:nvPicPr>
          <p:cNvPr id="164" name="Picture 6" descr=""/>
          <p:cNvPicPr/>
          <p:nvPr/>
        </p:nvPicPr>
        <p:blipFill>
          <a:blip r:embed="rId4"/>
          <a:stretch/>
        </p:blipFill>
        <p:spPr>
          <a:xfrm>
            <a:off x="7931880" y="4199760"/>
            <a:ext cx="1255680" cy="1392840"/>
          </a:xfrm>
          <a:prstGeom prst="rect">
            <a:avLst/>
          </a:prstGeom>
          <a:ln>
            <a:noFill/>
          </a:ln>
        </p:spPr>
      </p:pic>
      <p:pic>
        <p:nvPicPr>
          <p:cNvPr id="165" name="Picture 7" descr=""/>
          <p:cNvPicPr/>
          <p:nvPr/>
        </p:nvPicPr>
        <p:blipFill>
          <a:blip r:embed="rId5"/>
          <a:stretch/>
        </p:blipFill>
        <p:spPr>
          <a:xfrm>
            <a:off x="9897480" y="4632480"/>
            <a:ext cx="2093040" cy="38556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9393120" y="4710600"/>
            <a:ext cx="289440" cy="307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2743200" y="2044080"/>
            <a:ext cx="6757920" cy="21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bg-BG" sz="6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БЛАГОДАРЯ</a:t>
            </a:r>
            <a:endParaRPr b="0" lang="bg-BG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bg-BG" sz="3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ЗА ВНИМАНИЕТО!</a:t>
            </a:r>
            <a:endParaRPr b="0" lang="bg-BG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244760" y="1122480"/>
            <a:ext cx="37548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sk-SK" sz="1200" spc="-1" strike="noStrike">
                <a:solidFill>
                  <a:srgbClr val="6fc8d7"/>
                </a:solidFill>
                <a:latin typeface="Gotham Medium"/>
                <a:ea typeface="Gotham Medium"/>
              </a:rPr>
              <a:t>© </a:t>
            </a:r>
            <a:r>
              <a:rPr b="0" lang="en-US" sz="1200" spc="-1" strike="noStrike">
                <a:solidFill>
                  <a:srgbClr val="6fc8d7"/>
                </a:solidFill>
                <a:latin typeface="Gotham Medium"/>
                <a:ea typeface="Gotham Medium"/>
              </a:rPr>
              <a:t>2022</a:t>
            </a:r>
            <a:r>
              <a:rPr b="0" lang="sk-SK" sz="1200" spc="-1" strike="noStrike">
                <a:solidFill>
                  <a:srgbClr val="6fc8d7"/>
                </a:solidFill>
                <a:latin typeface="Gotham Medium"/>
                <a:ea typeface="Gotham Medium"/>
              </a:rPr>
              <a:t> Нет Ит</a:t>
            </a:r>
            <a:endParaRPr b="0" lang="bg-BG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2802960" y="2856240"/>
            <a:ext cx="8467560" cy="13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6fc8d7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&lt;expr&gt; </a:t>
            </a: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е логически израз, който винаги връща или стойност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True </a:t>
            </a: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или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False</a:t>
            </a: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c8d7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&lt;statement&gt; </a:t>
            </a: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валиден блок от код, който ще се изпълни само ако условието има стойност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True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</a:t>
            </a: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условие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88" name="Picture 2" descr=""/>
          <p:cNvPicPr/>
          <p:nvPr/>
        </p:nvPicPr>
        <p:blipFill>
          <a:blip r:embed="rId2"/>
          <a:stretch/>
        </p:blipFill>
        <p:spPr>
          <a:xfrm>
            <a:off x="2802960" y="1601280"/>
            <a:ext cx="8000280" cy="99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2802960" y="608040"/>
            <a:ext cx="8765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</a:t>
            </a:r>
            <a:r>
              <a:rPr b="0" lang="bg-BG" sz="3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условие</a:t>
            </a:r>
            <a:r>
              <a:rPr b="0" lang="en-US" sz="3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</a:t>
            </a:r>
            <a:r>
              <a:rPr b="0" lang="bg-BG" sz="3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с повече от един оператор</a:t>
            </a:r>
            <a:endParaRPr b="0" lang="bg-BG" sz="3200" spc="-1" strike="noStrike">
              <a:latin typeface="Arial"/>
            </a:endParaRPr>
          </a:p>
        </p:txBody>
      </p:sp>
      <p:pic>
        <p:nvPicPr>
          <p:cNvPr id="91" name="Picture 3" descr=""/>
          <p:cNvPicPr/>
          <p:nvPr/>
        </p:nvPicPr>
        <p:blipFill>
          <a:blip r:embed="rId2"/>
          <a:stretch/>
        </p:blipFill>
        <p:spPr>
          <a:xfrm>
            <a:off x="2802960" y="1549440"/>
            <a:ext cx="8025840" cy="1878840"/>
          </a:xfrm>
          <a:prstGeom prst="rect">
            <a:avLst/>
          </a:prstGeom>
          <a:ln>
            <a:noFill/>
          </a:ln>
        </p:spPr>
      </p:pic>
      <p:pic>
        <p:nvPicPr>
          <p:cNvPr id="92" name="Picture 6" descr=""/>
          <p:cNvPicPr/>
          <p:nvPr/>
        </p:nvPicPr>
        <p:blipFill>
          <a:blip r:embed="rId3"/>
          <a:stretch/>
        </p:blipFill>
        <p:spPr>
          <a:xfrm>
            <a:off x="7416360" y="3926880"/>
            <a:ext cx="4152240" cy="2031120"/>
          </a:xfrm>
          <a:prstGeom prst="rect">
            <a:avLst/>
          </a:prstGeom>
          <a:ln>
            <a:noFill/>
          </a:ln>
        </p:spPr>
      </p:pic>
      <p:pic>
        <p:nvPicPr>
          <p:cNvPr id="93" name="Picture 8" descr=""/>
          <p:cNvPicPr/>
          <p:nvPr/>
        </p:nvPicPr>
        <p:blipFill>
          <a:blip r:embed="rId4"/>
          <a:stretch/>
        </p:blipFill>
        <p:spPr>
          <a:xfrm>
            <a:off x="1752480" y="3971160"/>
            <a:ext cx="5104800" cy="194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Else </a:t>
            </a: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и </a:t>
            </a:r>
            <a:r>
              <a:rPr b="0" lang="en-US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elif </a:t>
            </a: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конструкции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2"/>
          <a:stretch/>
        </p:blipFill>
        <p:spPr>
          <a:xfrm>
            <a:off x="2802960" y="2216160"/>
            <a:ext cx="8000280" cy="1459800"/>
          </a:xfrm>
          <a:prstGeom prst="rect">
            <a:avLst/>
          </a:prstGeom>
          <a:ln>
            <a:noFill/>
          </a:ln>
        </p:spPr>
      </p:pic>
      <p:pic>
        <p:nvPicPr>
          <p:cNvPr id="97" name="Picture 3" descr=""/>
          <p:cNvPicPr/>
          <p:nvPr/>
        </p:nvPicPr>
        <p:blipFill>
          <a:blip r:embed="rId3"/>
          <a:stretch/>
        </p:blipFill>
        <p:spPr>
          <a:xfrm>
            <a:off x="2828160" y="3938760"/>
            <a:ext cx="7974720" cy="23108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2802960" y="1566000"/>
            <a:ext cx="8467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6fc8d7"/>
              </a:buClr>
              <a:buFont typeface="Arial"/>
              <a:buChar char="•"/>
            </a:pP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Как да използваме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else</a:t>
            </a: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?</a:t>
            </a:r>
            <a:endParaRPr b="0" lang="bg-B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Else </a:t>
            </a: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и </a:t>
            </a:r>
            <a:r>
              <a:rPr b="0" lang="en-US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elif </a:t>
            </a: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клаузи</a:t>
            </a:r>
            <a:r>
              <a:rPr b="0" lang="en-US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(2)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802960" y="1566000"/>
            <a:ext cx="8467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6fc8d7"/>
              </a:buClr>
              <a:buFont typeface="Arial"/>
              <a:buChar char="•"/>
            </a:pP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Как да използваме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elif</a:t>
            </a: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?</a:t>
            </a:r>
            <a:endParaRPr b="0" lang="bg-BG" sz="2000" spc="-1" strike="noStrike">
              <a:latin typeface="Arial"/>
            </a:endParaRPr>
          </a:p>
        </p:txBody>
      </p:sp>
      <p:pic>
        <p:nvPicPr>
          <p:cNvPr id="102" name="Picture 4" descr=""/>
          <p:cNvPicPr/>
          <p:nvPr/>
        </p:nvPicPr>
        <p:blipFill>
          <a:blip r:embed="rId2"/>
          <a:stretch/>
        </p:blipFill>
        <p:spPr>
          <a:xfrm>
            <a:off x="2802960" y="2269440"/>
            <a:ext cx="2755080" cy="2755080"/>
          </a:xfrm>
          <a:prstGeom prst="rect">
            <a:avLst/>
          </a:prstGeom>
          <a:ln>
            <a:noFill/>
          </a:ln>
        </p:spPr>
      </p:pic>
      <p:pic>
        <p:nvPicPr>
          <p:cNvPr id="103" name="Picture 7" descr=""/>
          <p:cNvPicPr/>
          <p:nvPr/>
        </p:nvPicPr>
        <p:blipFill>
          <a:blip r:embed="rId3"/>
          <a:stretch/>
        </p:blipFill>
        <p:spPr>
          <a:xfrm>
            <a:off x="6325560" y="2269440"/>
            <a:ext cx="4583880" cy="328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802960" y="1490040"/>
            <a:ext cx="8467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6fc8d7"/>
              </a:buClr>
              <a:buFont typeface="Arial"/>
              <a:buChar char="•"/>
            </a:pP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Структура на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</a:t>
            </a: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условие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</a:t>
            </a:r>
            <a:r>
              <a:rPr b="0" lang="en-US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</a:t>
            </a: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условие на един ред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802960" y="3255120"/>
            <a:ext cx="8467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6fc8d7"/>
              </a:buClr>
              <a:buFont typeface="Arial"/>
              <a:buChar char="•"/>
            </a:pP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Структура на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</a:t>
            </a: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условие на един ред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2802960" y="4908240"/>
            <a:ext cx="84675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6fc8d7"/>
              </a:buClr>
              <a:buFont typeface="Arial"/>
              <a:buChar char="•"/>
            </a:pP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Структура на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</a:t>
            </a: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условие на един ред с повече от един оператор в тялото на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</a:t>
            </a:r>
            <a:endParaRPr b="0" lang="bg-BG" sz="2000" spc="-1" strike="noStrike">
              <a:latin typeface="Arial"/>
            </a:endParaRPr>
          </a:p>
        </p:txBody>
      </p:sp>
      <p:pic>
        <p:nvPicPr>
          <p:cNvPr id="109" name="Picture 9" descr=""/>
          <p:cNvPicPr/>
          <p:nvPr/>
        </p:nvPicPr>
        <p:blipFill>
          <a:blip r:embed="rId2"/>
          <a:stretch/>
        </p:blipFill>
        <p:spPr>
          <a:xfrm>
            <a:off x="2802960" y="5760360"/>
            <a:ext cx="7987680" cy="748440"/>
          </a:xfrm>
          <a:prstGeom prst="rect">
            <a:avLst/>
          </a:prstGeom>
          <a:ln>
            <a:noFill/>
          </a:ln>
        </p:spPr>
      </p:pic>
      <p:pic>
        <p:nvPicPr>
          <p:cNvPr id="110" name="Picture 10" descr=""/>
          <p:cNvPicPr/>
          <p:nvPr/>
        </p:nvPicPr>
        <p:blipFill>
          <a:blip r:embed="rId3"/>
          <a:stretch/>
        </p:blipFill>
        <p:spPr>
          <a:xfrm>
            <a:off x="2802960" y="3939480"/>
            <a:ext cx="8012880" cy="672480"/>
          </a:xfrm>
          <a:prstGeom prst="rect">
            <a:avLst/>
          </a:prstGeom>
          <a:ln>
            <a:noFill/>
          </a:ln>
        </p:spPr>
      </p:pic>
      <p:pic>
        <p:nvPicPr>
          <p:cNvPr id="111" name="Picture 11" descr=""/>
          <p:cNvPicPr/>
          <p:nvPr/>
        </p:nvPicPr>
        <p:blipFill>
          <a:blip r:embed="rId4"/>
          <a:stretch/>
        </p:blipFill>
        <p:spPr>
          <a:xfrm>
            <a:off x="2802960" y="2017440"/>
            <a:ext cx="7987680" cy="86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</a:t>
            </a:r>
            <a:r>
              <a:rPr b="0" lang="en-US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</a:t>
            </a: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условие на един ред</a:t>
            </a:r>
            <a:r>
              <a:rPr b="0" lang="en-US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(2)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2"/>
          <a:stretch/>
        </p:blipFill>
        <p:spPr>
          <a:xfrm>
            <a:off x="2777400" y="1472400"/>
            <a:ext cx="8012880" cy="545400"/>
          </a:xfrm>
          <a:prstGeom prst="rect">
            <a:avLst/>
          </a:prstGeom>
          <a:ln>
            <a:noFill/>
          </a:ln>
        </p:spPr>
      </p:pic>
      <p:pic>
        <p:nvPicPr>
          <p:cNvPr id="115" name="Picture 3" descr=""/>
          <p:cNvPicPr/>
          <p:nvPr/>
        </p:nvPicPr>
        <p:blipFill>
          <a:blip r:embed="rId3"/>
          <a:stretch/>
        </p:blipFill>
        <p:spPr>
          <a:xfrm>
            <a:off x="2802960" y="2175120"/>
            <a:ext cx="8025840" cy="1193040"/>
          </a:xfrm>
          <a:prstGeom prst="rect">
            <a:avLst/>
          </a:prstGeom>
          <a:ln>
            <a:noFill/>
          </a:ln>
        </p:spPr>
      </p:pic>
      <p:pic>
        <p:nvPicPr>
          <p:cNvPr id="116" name="Picture 7" descr=""/>
          <p:cNvPicPr/>
          <p:nvPr/>
        </p:nvPicPr>
        <p:blipFill>
          <a:blip r:embed="rId4"/>
          <a:stretch/>
        </p:blipFill>
        <p:spPr>
          <a:xfrm>
            <a:off x="2822040" y="3525840"/>
            <a:ext cx="7987680" cy="317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</a:t>
            </a: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Вложени  </a:t>
            </a:r>
            <a:r>
              <a:rPr b="0" lang="en-US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</a:t>
            </a: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конструкции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802960" y="1490040"/>
            <a:ext cx="84675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6fc8d7"/>
              </a:buClr>
              <a:buFont typeface="Arial"/>
              <a:buChar char="•"/>
            </a:pP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Когато в даден 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</a:t>
            </a: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имате друг 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</a:t>
            </a: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и в него може да има и трети 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</a:t>
            </a: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и т.н. В този случай може вложеният 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</a:t>
            </a: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да не е само 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</a:t>
            </a: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, а да е например нова 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if-else </a:t>
            </a: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конструкция или дори </a:t>
            </a:r>
            <a:r>
              <a:rPr b="0" lang="en-US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if-elif-else </a:t>
            </a:r>
            <a:r>
              <a:rPr b="0" lang="bg-BG" sz="1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конструкция.</a:t>
            </a:r>
            <a:endParaRPr b="0" lang="bg-BG" sz="1600" spc="-1" strike="noStrike">
              <a:latin typeface="Arial"/>
            </a:endParaRPr>
          </a:p>
        </p:txBody>
      </p:sp>
      <p:pic>
        <p:nvPicPr>
          <p:cNvPr id="120" name="Picture 4" descr=""/>
          <p:cNvPicPr/>
          <p:nvPr/>
        </p:nvPicPr>
        <p:blipFill>
          <a:blip r:embed="rId2"/>
          <a:stretch/>
        </p:blipFill>
        <p:spPr>
          <a:xfrm>
            <a:off x="3182040" y="2505600"/>
            <a:ext cx="8386200" cy="422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</a:t>
            </a: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Вложени  </a:t>
            </a:r>
            <a:r>
              <a:rPr b="0" lang="en-US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</a:t>
            </a:r>
            <a:r>
              <a:rPr b="0" lang="bg-BG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конструкции (2)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02960" y="1490040"/>
            <a:ext cx="84675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6fc8d7"/>
              </a:buClr>
              <a:buFont typeface="Arial"/>
              <a:buChar char="•"/>
            </a:pPr>
            <a:r>
              <a:rPr b="0" lang="bg-BG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Същият код от предишният слайд, но леко преработен чрез използване на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or.</a:t>
            </a:r>
            <a:endParaRPr b="0" lang="bg-BG" sz="2000" spc="-1" strike="noStrike"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2"/>
          <a:stretch/>
        </p:blipFill>
        <p:spPr>
          <a:xfrm>
            <a:off x="2802960" y="2372040"/>
            <a:ext cx="9005400" cy="357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2670</TotalTime>
  <Application>LibreOffice/6.4.7.2$Linux_X86_64 LibreOffice_project/40$Build-2</Application>
  <Words>428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2017-09-27T09:06:25Z</dcterms:created>
  <dc:creator>Microsoft Office User</dc:creator>
  <dc:description/>
  <dc:language>bg-BG</dc:language>
  <cp:lastModifiedBy/>
  <dcterms:modified xsi:type="dcterms:W3CDTF">2022-02-27T21:14:57Z</dcterms:modified>
  <cp:revision>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