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57" r:id="rId3"/>
    <p:sldId id="271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60" r:id="rId16"/>
    <p:sldId id="270" r:id="rId17"/>
    <p:sldId id="273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28" y="-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6395-4E75-44E6-9889-1EC767562060}" type="datetimeFigureOut">
              <a:rPr lang="ko-KR" altLang="en-US" smtClean="0"/>
              <a:t>15. 4. 14.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D3F5-1169-44B0-8819-80BE9A0368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5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6395-4E75-44E6-9889-1EC767562060}" type="datetimeFigureOut">
              <a:rPr lang="ko-KR" altLang="en-US" smtClean="0"/>
              <a:t>15. 4. 14.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D3F5-1169-44B0-8819-80BE9A036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7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6395-4E75-44E6-9889-1EC767562060}" type="datetimeFigureOut">
              <a:rPr lang="ko-KR" altLang="en-US" smtClean="0"/>
              <a:t>15. 4. 14.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D3F5-1169-44B0-8819-80BE9A036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6395-4E75-44E6-9889-1EC767562060}" type="datetimeFigureOut">
              <a:rPr lang="ko-KR" altLang="en-US" smtClean="0"/>
              <a:t>15. 4. 14.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D3F5-1169-44B0-8819-80BE9A036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4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6395-4E75-44E6-9889-1EC767562060}" type="datetimeFigureOut">
              <a:rPr lang="ko-KR" altLang="en-US" smtClean="0"/>
              <a:t>15. 4. 14.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D3F5-1169-44B0-8819-80BE9A0368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6395-4E75-44E6-9889-1EC767562060}" type="datetimeFigureOut">
              <a:rPr lang="ko-KR" altLang="en-US" smtClean="0"/>
              <a:t>15. 4. 14.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D3F5-1169-44B0-8819-80BE9A036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6395-4E75-44E6-9889-1EC767562060}" type="datetimeFigureOut">
              <a:rPr lang="ko-KR" altLang="en-US" smtClean="0"/>
              <a:t>15. 4. 14.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D3F5-1169-44B0-8819-80BE9A036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4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6395-4E75-44E6-9889-1EC767562060}" type="datetimeFigureOut">
              <a:rPr lang="ko-KR" altLang="en-US" smtClean="0"/>
              <a:t>15. 4. 14.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D3F5-1169-44B0-8819-80BE9A036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6395-4E75-44E6-9889-1EC767562060}" type="datetimeFigureOut">
              <a:rPr lang="ko-KR" altLang="en-US" smtClean="0"/>
              <a:t>15. 4. 14.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D3F5-1169-44B0-8819-80BE9A036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5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E46395-4E75-44E6-9889-1EC767562060}" type="datetimeFigureOut">
              <a:rPr lang="ko-KR" altLang="en-US" smtClean="0"/>
              <a:t>15. 4. 14.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8CD3F5-1169-44B0-8819-80BE9A036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4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6395-4E75-44E6-9889-1EC767562060}" type="datetimeFigureOut">
              <a:rPr lang="ko-KR" altLang="en-US" smtClean="0"/>
              <a:t>15. 4. 14.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D3F5-1169-44B0-8819-80BE9A036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3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E46395-4E75-44E6-9889-1EC767562060}" type="datetimeFigureOut">
              <a:rPr lang="ko-KR" altLang="en-US" smtClean="0"/>
              <a:t>15. 4. 14.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8CD3F5-1169-44B0-8819-80BE9A0368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71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ex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ex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정규 표현식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1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67" y="858648"/>
            <a:ext cx="10058400" cy="565986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/>
              <a:t>얼터네이션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167" y="1985280"/>
            <a:ext cx="10058400" cy="14493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얼터네이션</a:t>
            </a:r>
            <a:r>
              <a:rPr lang="en-US" altLang="ko-KR" dirty="0" smtClean="0"/>
              <a:t>(alternation)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|</a:t>
            </a:r>
            <a:r>
              <a:rPr lang="ko-KR" altLang="en-US" dirty="0" smtClean="0"/>
              <a:t>으로 표현되며 </a:t>
            </a:r>
            <a:r>
              <a:rPr lang="en-US" altLang="ko-KR" dirty="0" smtClean="0"/>
              <a:t>OR</a:t>
            </a:r>
            <a:r>
              <a:rPr lang="ko-KR" altLang="en-US" dirty="0" smtClean="0"/>
              <a:t>연산을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얼터네이션은 대부분 중괄호 기호와 함께 사용됩니다</a:t>
            </a:r>
            <a:r>
              <a:rPr lang="en-US" altLang="ko-KR" dirty="0" smtClean="0"/>
              <a:t>.</a:t>
            </a:r>
          </a:p>
          <a:p>
            <a:r>
              <a:rPr lang="ko-KR" altLang="ko-KR" dirty="0" smtClean="0"/>
              <a:t>(</a:t>
            </a:r>
            <a:r>
              <a:rPr lang="en-US" altLang="ko-KR" dirty="0" smtClean="0"/>
              <a:t>a | b) c </a:t>
            </a:r>
            <a:r>
              <a:rPr lang="en-US" altLang="ko-KR" dirty="0" smtClean="0">
                <a:sym typeface="Wingdings"/>
              </a:rPr>
              <a:t> ac, </a:t>
            </a:r>
            <a:r>
              <a:rPr lang="en-US" altLang="ko-KR" dirty="0" err="1" smtClean="0">
                <a:sym typeface="Wingdings"/>
              </a:rPr>
              <a:t>bc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484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67" y="858648"/>
            <a:ext cx="10058400" cy="565986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/>
              <a:t>그룹 지정과 백레퍼런스</a:t>
            </a:r>
            <a:r>
              <a:rPr lang="en-US" altLang="ko-KR" sz="4000" dirty="0" smtClean="0"/>
              <a:t>(/)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167" y="1985280"/>
            <a:ext cx="10058400" cy="14493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그룹</a:t>
            </a:r>
            <a:r>
              <a:rPr lang="en-US" altLang="ko-KR" dirty="0" smtClean="0"/>
              <a:t>(Grouping)</a:t>
            </a:r>
            <a:r>
              <a:rPr lang="ko-KR" altLang="en-US" dirty="0" smtClean="0"/>
              <a:t>이나 백레퍼런스</a:t>
            </a:r>
            <a:r>
              <a:rPr lang="en-US" altLang="ko-KR" dirty="0" smtClean="0"/>
              <a:t>(back-reference)</a:t>
            </a:r>
            <a:r>
              <a:rPr lang="ko-KR" altLang="en-US" dirty="0" smtClean="0"/>
              <a:t>를 지정할 때는 중괄호가 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백레퍼런스는 정규 표현식으로 매칭된 결과값을 저장해두었다가 변수처럼 사용할 수 있는 기능이다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30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67" y="858648"/>
            <a:ext cx="10058400" cy="565986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/>
              <a:t>문자 클래스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167" y="1985280"/>
            <a:ext cx="10058400" cy="327919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POSIX </a:t>
            </a:r>
            <a:r>
              <a:rPr lang="ko-KR" altLang="en-US" dirty="0" smtClean="0"/>
              <a:t>정규 표현식에서의 몇몇 문자 그룹 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문자클래스는 파이썬 </a:t>
            </a:r>
            <a:r>
              <a:rPr lang="en-US" altLang="ko-KR" dirty="0" smtClean="0"/>
              <a:t>re</a:t>
            </a:r>
            <a:r>
              <a:rPr lang="ko-KR" altLang="en-US" dirty="0" smtClean="0"/>
              <a:t>모듈에서는 지원되지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re</a:t>
            </a:r>
            <a:r>
              <a:rPr lang="ko-KR" altLang="en-US" dirty="0" smtClean="0"/>
              <a:t>를 보완한 </a:t>
            </a:r>
            <a:r>
              <a:rPr lang="en-US" altLang="ko-KR" dirty="0" smtClean="0"/>
              <a:t>regex</a:t>
            </a:r>
            <a:r>
              <a:rPr lang="ko-KR" altLang="en-US" dirty="0" smtClean="0"/>
              <a:t> 모듈에서는 지원된다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09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gular-expressions-cheat-sheet-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9" y="-234251"/>
            <a:ext cx="11282609" cy="76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9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032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Greedy Quantifier(</a:t>
            </a:r>
            <a:r>
              <a:rPr lang="ko-KR" altLang="en-US" sz="4000" dirty="0" smtClean="0"/>
              <a:t>탐욕적 수량자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55077"/>
            <a:ext cx="10058400" cy="481401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원하는 텍스트를 포함하긴 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찾으려 하지 않은 텍스트도 포함됐다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 이유는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바로 별표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*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더하기</a:t>
            </a:r>
            <a:r>
              <a:rPr lang="en-US" altLang="ko-KR" dirty="0" smtClean="0"/>
              <a:t>(+)</a:t>
            </a:r>
            <a:r>
              <a:rPr lang="ko-KR" altLang="en-US" dirty="0" smtClean="0"/>
              <a:t>가 탐욕적</a:t>
            </a:r>
            <a:r>
              <a:rPr lang="en-US" altLang="ko-KR" dirty="0" smtClean="0"/>
              <a:t>(greedy)  </a:t>
            </a:r>
            <a:r>
              <a:rPr lang="ko-KR" altLang="en-US" dirty="0" smtClean="0"/>
              <a:t>이기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 가능한 한 가장 큰 덩어리를 찾으려 한다는 뜻이다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이런 메타 문자는 찾으려는 텍스트를 앞에서부터 찾는게 아니라 텍스트 마지막에서 시작해서 거꾸로 찾는다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의도적으로 수량자를 탐욕적으로 설계했기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만약 탐욕적 일치를 원하지 않는다면 어떻게 해야할까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탐욕적 수량자를 게으른</a:t>
            </a:r>
            <a:r>
              <a:rPr lang="en-US" altLang="ko-KR" dirty="0" smtClean="0"/>
              <a:t>(lazy)</a:t>
            </a:r>
            <a:r>
              <a:rPr lang="ko-KR" altLang="en-US" dirty="0" smtClean="0"/>
              <a:t>수량자로 바꾸면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게으른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 부르는 이유는 문자가 최소로 일치하기 때문이다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게으른 수량자는 기존 수량자 뒤에 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를 붙여서 표현한다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ko-KR" dirty="0" smtClean="0"/>
              <a:t>*</a:t>
            </a:r>
            <a:r>
              <a:rPr lang="ko-KR" altLang="en-US" dirty="0" smtClean="0"/>
              <a:t>    *</a:t>
            </a:r>
            <a:r>
              <a:rPr lang="en-US" altLang="ko-KR" dirty="0" smtClean="0"/>
              <a:t>?</a:t>
            </a:r>
          </a:p>
          <a:p>
            <a:r>
              <a:rPr lang="ko-KR" altLang="ko-KR" dirty="0" smtClean="0"/>
              <a:t>+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+?</a:t>
            </a:r>
          </a:p>
          <a:p>
            <a:r>
              <a:rPr lang="ko-KR" altLang="ko-KR" dirty="0" smtClean="0"/>
              <a:t>{</a:t>
            </a:r>
            <a:r>
              <a:rPr lang="en-US" altLang="ko-KR" dirty="0" smtClean="0"/>
              <a:t>n,}    {n,}?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85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032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Greedy Quantifier(</a:t>
            </a:r>
            <a:r>
              <a:rPr lang="ko-KR" altLang="en-US" sz="4000" dirty="0" smtClean="0"/>
              <a:t>탐욕적 수량자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55077"/>
            <a:ext cx="10058400" cy="481401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원하는 텍스트를 포함하긴 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찾으려 하지 않은 텍스트도 포함됐다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 이유는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바로 별표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*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더하기</a:t>
            </a:r>
            <a:r>
              <a:rPr lang="en-US" altLang="ko-KR" dirty="0" smtClean="0"/>
              <a:t>(+)</a:t>
            </a:r>
            <a:r>
              <a:rPr lang="ko-KR" altLang="en-US" dirty="0" smtClean="0"/>
              <a:t>가 탐욕적</a:t>
            </a:r>
            <a:r>
              <a:rPr lang="en-US" altLang="ko-KR" dirty="0" smtClean="0"/>
              <a:t>(greedy)  </a:t>
            </a:r>
            <a:r>
              <a:rPr lang="ko-KR" altLang="en-US" dirty="0" smtClean="0"/>
              <a:t>이기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 가능한 한 가장 큰 덩어리를 찾으려 한다는 뜻이다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이런 메타 문자는 찾으려는 텍스트를 앞에서부터 찾는게 아니라 텍스트 마지막에서 시작해서 거꾸로 찾는다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의도적으로 수량자를 탐욕적으로 설계했기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만약 탐욕적 일치를 원하지 않는다면 어떻게 해야할까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탐욕적 수량자를 게으른</a:t>
            </a:r>
            <a:r>
              <a:rPr lang="en-US" altLang="ko-KR" dirty="0" smtClean="0"/>
              <a:t>(lazy)</a:t>
            </a:r>
            <a:r>
              <a:rPr lang="ko-KR" altLang="en-US" dirty="0" smtClean="0"/>
              <a:t>수량자로 바꾸면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게으른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 부르는 이유는 문자가 최소로 일치하기 때문이다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게으른 수량자는 기존 수량자 뒤에 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를 붙여서 표현한다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ko-KR" dirty="0" smtClean="0"/>
              <a:t>*</a:t>
            </a:r>
            <a:r>
              <a:rPr lang="ko-KR" altLang="en-US" dirty="0" smtClean="0"/>
              <a:t>    *</a:t>
            </a:r>
            <a:r>
              <a:rPr lang="en-US" altLang="ko-KR" dirty="0" smtClean="0"/>
              <a:t>?</a:t>
            </a:r>
          </a:p>
          <a:p>
            <a:r>
              <a:rPr lang="ko-KR" altLang="ko-KR" dirty="0" smtClean="0"/>
              <a:t>+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+?</a:t>
            </a:r>
          </a:p>
          <a:p>
            <a:r>
              <a:rPr lang="ko-KR" altLang="ko-KR" dirty="0" smtClean="0"/>
              <a:t>{</a:t>
            </a:r>
            <a:r>
              <a:rPr lang="en-US" altLang="ko-KR" dirty="0" smtClean="0"/>
              <a:t>n,}    {n,}?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05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032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R</a:t>
            </a:r>
            <a:r>
              <a:rPr lang="en-US" altLang="ko-KR" sz="4000" dirty="0" smtClean="0"/>
              <a:t>e module in </a:t>
            </a:r>
            <a:r>
              <a:rPr lang="en-US" altLang="ko-KR" sz="4000" dirty="0" smtClean="0"/>
              <a:t>python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55077"/>
            <a:ext cx="10058400" cy="4814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Python </a:t>
            </a:r>
            <a:r>
              <a:rPr lang="en-US" dirty="0"/>
              <a:t>supports regular expressions through its re module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</a:t>
            </a:r>
            <a:r>
              <a:rPr lang="en-US" dirty="0"/>
              <a:t> </a:t>
            </a:r>
            <a:r>
              <a:rPr lang="ko-KR" altLang="en-US" dirty="0"/>
              <a:t>모듈이 파</a:t>
            </a:r>
            <a:r>
              <a:rPr lang="en-US" dirty="0"/>
              <a:t>이썬 1.5</a:t>
            </a:r>
            <a:r>
              <a:rPr lang="ko-KR" altLang="en-US" dirty="0"/>
              <a:t>에 추가되어</a:t>
            </a:r>
            <a:r>
              <a:rPr lang="en-US" dirty="0"/>
              <a:t>, </a:t>
            </a:r>
            <a:r>
              <a:rPr lang="ko-KR" altLang="en-US" dirty="0"/>
              <a:t>펄</a:t>
            </a:r>
            <a:r>
              <a:rPr lang="en-US" dirty="0"/>
              <a:t>-</a:t>
            </a:r>
            <a:r>
              <a:rPr lang="ko-KR" altLang="en-US" dirty="0"/>
              <a:t>스타일의 정규 표현식 패턴을 제공한다</a:t>
            </a:r>
            <a:r>
              <a:rPr lang="en-US" dirty="0"/>
              <a:t>. 이전 </a:t>
            </a:r>
            <a:r>
              <a:rPr lang="ko-KR" altLang="en-US" dirty="0"/>
              <a:t>버</a:t>
            </a:r>
            <a:r>
              <a:rPr lang="en-US" dirty="0"/>
              <a:t>전의 파이썬에서는 regex 모듈이 </a:t>
            </a:r>
            <a:r>
              <a:rPr lang="ko-KR" altLang="en-US" dirty="0"/>
              <a:t>따라왔</a:t>
            </a:r>
            <a:r>
              <a:rPr lang="en-US" dirty="0"/>
              <a:t>는데, 이는 </a:t>
            </a:r>
            <a:r>
              <a:rPr lang="en-US" dirty="0" err="1"/>
              <a:t>이맥스-스타일의</a:t>
            </a:r>
            <a:r>
              <a:rPr lang="en-US" dirty="0"/>
              <a:t> 패턴을 제공한다. </a:t>
            </a:r>
            <a:r>
              <a:rPr lang="en-US" dirty="0" err="1"/>
              <a:t>이맥스-스타일의</a:t>
            </a:r>
            <a:r>
              <a:rPr lang="en-US" dirty="0"/>
              <a:t> 패턴은 </a:t>
            </a:r>
            <a:r>
              <a:rPr lang="ko-KR" altLang="en-US" dirty="0"/>
              <a:t>약간 읽기</a:t>
            </a:r>
            <a:r>
              <a:rPr lang="en-US" dirty="0"/>
              <a:t>가 </a:t>
            </a:r>
            <a:r>
              <a:rPr lang="ko-KR" altLang="en-US" dirty="0"/>
              <a:t>더</a:t>
            </a:r>
            <a:r>
              <a:rPr lang="en-US" dirty="0"/>
              <a:t> 어렵고 </a:t>
            </a:r>
            <a:r>
              <a:rPr lang="ko-KR" altLang="en-US" dirty="0"/>
              <a:t>그렇게 많</a:t>
            </a:r>
            <a:r>
              <a:rPr lang="en-US" dirty="0"/>
              <a:t>은 </a:t>
            </a:r>
            <a:r>
              <a:rPr lang="ko-KR" altLang="en-US" dirty="0"/>
              <a:t>특징</a:t>
            </a:r>
            <a:r>
              <a:rPr lang="en-US" dirty="0"/>
              <a:t>을 제공하지 </a:t>
            </a:r>
            <a:r>
              <a:rPr lang="ko-KR" altLang="en-US" dirty="0"/>
              <a:t>않으므로</a:t>
            </a:r>
            <a:r>
              <a:rPr lang="en-US" dirty="0"/>
              <a:t>, </a:t>
            </a:r>
            <a:r>
              <a:rPr lang="ko-KR" altLang="en-US" dirty="0"/>
              <a:t>새</a:t>
            </a:r>
            <a:r>
              <a:rPr lang="en-US" dirty="0"/>
              <a:t>로운 </a:t>
            </a:r>
            <a:r>
              <a:rPr lang="ko-KR" altLang="en-US" dirty="0"/>
              <a:t>코드를 작성할 때</a:t>
            </a:r>
            <a:r>
              <a:rPr lang="en-US" dirty="0"/>
              <a:t> regex 모듈을 </a:t>
            </a:r>
            <a:r>
              <a:rPr lang="ko-KR" altLang="en-US" dirty="0"/>
              <a:t>사용해야</a:t>
            </a:r>
            <a:r>
              <a:rPr lang="en-US" dirty="0"/>
              <a:t> 할 이유가 </a:t>
            </a:r>
            <a:r>
              <a:rPr lang="ko-KR" altLang="en-US" dirty="0"/>
              <a:t>별</a:t>
            </a:r>
            <a:r>
              <a:rPr lang="en-US" dirty="0"/>
              <a:t>로 </a:t>
            </a:r>
            <a:r>
              <a:rPr lang="ko-KR" altLang="en-US" dirty="0"/>
              <a:t>없</a:t>
            </a:r>
            <a:r>
              <a:rPr lang="en-US" dirty="0"/>
              <a:t>다. </a:t>
            </a:r>
            <a:r>
              <a:rPr lang="ko-KR" altLang="en-US" dirty="0"/>
              <a:t>비록 예</a:t>
            </a:r>
            <a:r>
              <a:rPr lang="en-US" dirty="0"/>
              <a:t>전 코드에서는 사용하는 </a:t>
            </a:r>
            <a:r>
              <a:rPr lang="ko-KR" altLang="en-US" dirty="0"/>
              <a:t>것</a:t>
            </a:r>
            <a:r>
              <a:rPr lang="en-US" dirty="0"/>
              <a:t>을 </a:t>
            </a:r>
            <a:r>
              <a:rPr lang="ko-KR" altLang="en-US" dirty="0"/>
              <a:t>마주</a:t>
            </a:r>
            <a:r>
              <a:rPr lang="en-US" dirty="0"/>
              <a:t>할 </a:t>
            </a:r>
            <a:r>
              <a:rPr lang="ko-KR" altLang="en-US" dirty="0"/>
              <a:t>수도 있겠</a:t>
            </a:r>
            <a:r>
              <a:rPr lang="en-US" dirty="0"/>
              <a:t>지만 </a:t>
            </a:r>
            <a:r>
              <a:rPr lang="ko-KR" altLang="en-US" dirty="0"/>
              <a:t>말</a:t>
            </a:r>
            <a:r>
              <a:rPr lang="en-US" dirty="0"/>
              <a:t>이다.</a:t>
            </a:r>
            <a:endParaRPr lang="ko-KR" alt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differences between the re modules in Python 2.4, 2.5,</a:t>
            </a:r>
            <a:endParaRPr lang="ko-KR" altLang="en-US" dirty="0"/>
          </a:p>
          <a:p>
            <a:r>
              <a:rPr lang="en-US" dirty="0"/>
              <a:t>2.6, and 2.7 are negligible.(</a:t>
            </a:r>
            <a:r>
              <a:rPr lang="ko-KR" altLang="en-US" dirty="0"/>
              <a:t>무시해도될정도의</a:t>
            </a:r>
            <a:r>
              <a:rPr lang="en-US" dirty="0"/>
              <a:t>) Python 3.0 improved Python</a:t>
            </a:r>
            <a:r>
              <a:rPr lang="ko-KR" altLang="en-US" dirty="0"/>
              <a:t>’</a:t>
            </a:r>
            <a:r>
              <a:rPr lang="en-US" dirty="0"/>
              <a:t>s handling of Unicode </a:t>
            </a:r>
            <a:r>
              <a:rPr lang="en-US" dirty="0" smtClean="0"/>
              <a:t>in regular </a:t>
            </a:r>
            <a:r>
              <a:rPr lang="en-US" dirty="0"/>
              <a:t>expressions. Python 3.1 and 3.2 brought no regex-related changes.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http://pythex.org/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35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032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python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55077"/>
            <a:ext cx="10058400" cy="4814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Python </a:t>
            </a:r>
            <a:r>
              <a:rPr lang="en-US" dirty="0"/>
              <a:t>supports regular expressions through its re module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The </a:t>
            </a:r>
            <a:r>
              <a:rPr lang="en-US" dirty="0"/>
              <a:t>differences between the re modules in Python 2.4, 2.5,</a:t>
            </a:r>
            <a:endParaRPr lang="ko-KR" altLang="en-US" dirty="0"/>
          </a:p>
          <a:p>
            <a:r>
              <a:rPr lang="en-US" dirty="0"/>
              <a:t>2.6, and 2.7 are negligible.(</a:t>
            </a:r>
            <a:r>
              <a:rPr lang="ko-KR" altLang="en-US" dirty="0"/>
              <a:t>무시해도될정도의</a:t>
            </a:r>
            <a:r>
              <a:rPr lang="en-US" dirty="0"/>
              <a:t>) Python 3.0 improved Python</a:t>
            </a:r>
            <a:r>
              <a:rPr lang="ko-KR" altLang="en-US" dirty="0"/>
              <a:t>’</a:t>
            </a:r>
            <a:r>
              <a:rPr lang="en-US" dirty="0"/>
              <a:t>s handling of Unicode in</a:t>
            </a:r>
            <a:endParaRPr lang="ko-KR" altLang="en-US" dirty="0"/>
          </a:p>
          <a:p>
            <a:r>
              <a:rPr lang="en-US" dirty="0"/>
              <a:t>regular expressions. Python 3.1 and 3.2 brought no regex-related changes.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http://pythex.org/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46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032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참고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55077"/>
            <a:ext cx="10058400" cy="4814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ko-KR" altLang="en-US" dirty="0" smtClean="0"/>
              <a:t>한 권에 끝내는 정규 표현식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파이썬 정규표현식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/>
              <a:t>http://</a:t>
            </a:r>
            <a:r>
              <a:rPr lang="en-US" altLang="ko-KR" dirty="0" err="1"/>
              <a:t>coffeenix.net</a:t>
            </a:r>
            <a:r>
              <a:rPr lang="en-US" altLang="ko-KR" dirty="0"/>
              <a:t>/doc/develop/</a:t>
            </a:r>
            <a:r>
              <a:rPr lang="en-US" altLang="ko-KR" dirty="0" err="1"/>
              <a:t>Python_Regular_Expression_HOWTO.html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2248"/>
            <a:ext cx="10058400" cy="11623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History of the Term </a:t>
            </a:r>
            <a:r>
              <a:rPr lang="ko-KR" altLang="ko-KR" dirty="0"/>
              <a:t>“</a:t>
            </a:r>
            <a:r>
              <a:rPr lang="en-US" altLang="ko-KR" dirty="0"/>
              <a:t>Regular Expression</a:t>
            </a:r>
            <a:r>
              <a:rPr lang="ko-KR" altLang="ko-KR" dirty="0" smtClean="0"/>
              <a:t>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z="3600" dirty="0"/>
              <a:t>The term regular expression comes from mathematics and computer science theory,</a:t>
            </a:r>
            <a:endParaRPr lang="ko-KR" altLang="ko-KR" sz="3600" dirty="0"/>
          </a:p>
          <a:p>
            <a:r>
              <a:rPr lang="en-US" altLang="ko-KR" sz="3600" dirty="0"/>
              <a:t>where it reflects a trait of mathematical expressions called regularity</a:t>
            </a:r>
            <a:r>
              <a:rPr lang="en-US" altLang="ko-KR" i="1" dirty="0"/>
              <a:t>(</a:t>
            </a:r>
            <a:r>
              <a:rPr lang="ko-KR" altLang="ko-KR" i="1" dirty="0"/>
              <a:t>정기적인</a:t>
            </a:r>
            <a:r>
              <a:rPr lang="en-US" altLang="ko-KR" i="1" dirty="0"/>
              <a:t>, </a:t>
            </a:r>
            <a:r>
              <a:rPr lang="ko-KR" altLang="ko-KR" i="1" dirty="0"/>
              <a:t>규칙적인 패턴</a:t>
            </a:r>
            <a:r>
              <a:rPr lang="en-US" altLang="ko-KR" i="1" dirty="0"/>
              <a:t>)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14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2248"/>
            <a:ext cx="10058400" cy="11623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History of the Term </a:t>
            </a:r>
            <a:r>
              <a:rPr lang="ko-KR" altLang="ko-KR" dirty="0"/>
              <a:t>“</a:t>
            </a:r>
            <a:r>
              <a:rPr lang="en-US" altLang="ko-KR" dirty="0"/>
              <a:t>Regular Expression</a:t>
            </a:r>
            <a:r>
              <a:rPr lang="ko-KR" altLang="ko-KR" dirty="0" smtClean="0"/>
              <a:t>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8345"/>
          </a:xfrm>
        </p:spPr>
        <p:txBody>
          <a:bodyPr>
            <a:normAutofit/>
          </a:bodyPr>
          <a:lstStyle/>
          <a:p>
            <a:r>
              <a:rPr lang="en-US" sz="2400" dirty="0"/>
              <a:t>There is no official standard that defines exactly which </a:t>
            </a:r>
            <a:r>
              <a:rPr lang="en-US" sz="2400" dirty="0" smtClean="0"/>
              <a:t>text</a:t>
            </a:r>
            <a:r>
              <a:rPr lang="en-US" sz="2400" dirty="0"/>
              <a:t> </a:t>
            </a:r>
            <a:r>
              <a:rPr lang="en-US" sz="2400" dirty="0" smtClean="0"/>
              <a:t>patterns </a:t>
            </a:r>
            <a:r>
              <a:rPr lang="en-US" sz="2400" dirty="0"/>
              <a:t>are regular </a:t>
            </a:r>
            <a:endParaRPr lang="en-US" sz="2400" dirty="0" smtClean="0"/>
          </a:p>
          <a:p>
            <a:r>
              <a:rPr lang="en-US" sz="2400" dirty="0" smtClean="0"/>
              <a:t>expressions </a:t>
            </a:r>
            <a:r>
              <a:rPr lang="en-US" sz="2400" dirty="0"/>
              <a:t>and </a:t>
            </a:r>
            <a:r>
              <a:rPr lang="en-US" sz="2400" dirty="0" smtClean="0"/>
              <a:t>which </a:t>
            </a:r>
            <a:r>
              <a:rPr lang="en-US" sz="2400" dirty="0" err="1"/>
              <a:t>aren</a:t>
            </a:r>
            <a:r>
              <a:rPr lang="ko-KR" altLang="en-US" sz="2400" dirty="0"/>
              <a:t>’</a:t>
            </a:r>
            <a:r>
              <a:rPr lang="en-US" sz="2400" dirty="0"/>
              <a:t>t. As you can imagine, every </a:t>
            </a:r>
            <a:r>
              <a:rPr lang="en-US" sz="2400" dirty="0" smtClean="0"/>
              <a:t>designer</a:t>
            </a:r>
            <a:r>
              <a:rPr lang="en-US" sz="2400" dirty="0"/>
              <a:t> </a:t>
            </a:r>
            <a:r>
              <a:rPr lang="en-US" sz="2400" dirty="0" smtClean="0"/>
              <a:t>of </a:t>
            </a:r>
            <a:r>
              <a:rPr lang="en-US" sz="2400" dirty="0" err="1" smtClean="0"/>
              <a:t>programm</a:t>
            </a:r>
            <a:r>
              <a:rPr lang="en-US" sz="2400" dirty="0" smtClean="0"/>
              <a:t>- </a:t>
            </a:r>
          </a:p>
          <a:p>
            <a:r>
              <a:rPr lang="en-US" sz="2400" dirty="0" err="1" smtClean="0"/>
              <a:t>ing</a:t>
            </a:r>
            <a:r>
              <a:rPr lang="en-US" sz="2400" dirty="0" smtClean="0"/>
              <a:t> </a:t>
            </a:r>
            <a:r>
              <a:rPr lang="en-US" sz="2400" dirty="0"/>
              <a:t>languages and every </a:t>
            </a:r>
            <a:r>
              <a:rPr lang="en-US" sz="2400" dirty="0" smtClean="0"/>
              <a:t>developer </a:t>
            </a:r>
            <a:r>
              <a:rPr lang="en-US" sz="2400" dirty="0"/>
              <a:t>of text processing applications has </a:t>
            </a:r>
            <a:r>
              <a:rPr lang="en-US" sz="2400" dirty="0" smtClean="0"/>
              <a:t>a</a:t>
            </a:r>
            <a:r>
              <a:rPr lang="en-US" sz="2400" dirty="0"/>
              <a:t> </a:t>
            </a:r>
            <a:r>
              <a:rPr lang="en-US" sz="2400" dirty="0" err="1" smtClean="0"/>
              <a:t>differe</a:t>
            </a:r>
            <a:r>
              <a:rPr lang="en-US" sz="2400" dirty="0" smtClean="0"/>
              <a:t>- </a:t>
            </a:r>
          </a:p>
          <a:p>
            <a:r>
              <a:rPr lang="en-US" sz="2400" dirty="0" err="1" smtClean="0"/>
              <a:t>nt</a:t>
            </a:r>
            <a:r>
              <a:rPr lang="en-US" sz="2400" dirty="0" smtClean="0"/>
              <a:t> idea </a:t>
            </a:r>
            <a:r>
              <a:rPr lang="en-US" sz="2400" dirty="0"/>
              <a:t>of exactly what a regular expression </a:t>
            </a:r>
            <a:r>
              <a:rPr lang="en-US" sz="2400" dirty="0" smtClean="0"/>
              <a:t>should </a:t>
            </a:r>
            <a:r>
              <a:rPr lang="en-US" sz="2400" dirty="0"/>
              <a:t>b</a:t>
            </a:r>
            <a:r>
              <a:rPr lang="en-US" sz="2400" dirty="0" smtClean="0"/>
              <a:t>e.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942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58" y="362607"/>
            <a:ext cx="11107691" cy="57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032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문자 지정 그룹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55077"/>
            <a:ext cx="10058400" cy="48140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메타 문자에서 마침표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는 임의의 문자 하나를 의미한다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3200" dirty="0"/>
              <a:t>t</a:t>
            </a:r>
            <a:r>
              <a:rPr lang="en-US" altLang="ko-KR" sz="3200" dirty="0" smtClean="0"/>
              <a:t>…</a:t>
            </a:r>
            <a:r>
              <a:rPr lang="en-US" altLang="ko-KR" sz="3200" dirty="0"/>
              <a:t>k</a:t>
            </a:r>
            <a:r>
              <a:rPr lang="en-US" altLang="ko-KR" sz="3200" dirty="0" smtClean="0"/>
              <a:t> </a:t>
            </a:r>
            <a:r>
              <a:rPr lang="en-US" altLang="ko-KR" sz="3200" dirty="0" smtClean="0">
                <a:sym typeface="Wingdings"/>
              </a:rPr>
              <a:t> think , thick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105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032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반복 지정 패턴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55077"/>
            <a:ext cx="10058400" cy="48140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반복을 지정하는 메타 문자</a:t>
            </a:r>
            <a:r>
              <a:rPr lang="en-US" altLang="ko-KR" dirty="0" smtClean="0"/>
              <a:t>(?,</a:t>
            </a:r>
            <a:r>
              <a:rPr lang="ko-KR" altLang="en-US" dirty="0" smtClean="0"/>
              <a:t> </a:t>
            </a:r>
            <a:r>
              <a:rPr lang="en-US" altLang="ko-KR" dirty="0" smtClean="0"/>
              <a:t>+,</a:t>
            </a:r>
            <a:r>
              <a:rPr lang="ko-KR" altLang="en-US" dirty="0" smtClean="0"/>
              <a:t> *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{…})</a:t>
            </a:r>
            <a:r>
              <a:rPr lang="ko-KR" altLang="en-US" dirty="0" smtClean="0"/>
              <a:t>는 바로 앞에 있는 문자나 패턴의 반복수를 지정한다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 smtClean="0"/>
              <a:t>?</a:t>
            </a:r>
            <a:r>
              <a:rPr lang="ko-KR" altLang="en-US" dirty="0" smtClean="0"/>
              <a:t>는 바로 앞의 문자에 대해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혹은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개와 일치한다     </a:t>
            </a:r>
            <a:r>
              <a:rPr lang="en-US" altLang="ko-KR" dirty="0" err="1" smtClean="0"/>
              <a:t>a?b</a:t>
            </a:r>
            <a:r>
              <a:rPr lang="en-US" altLang="ko-KR" dirty="0" smtClean="0"/>
              <a:t>  </a:t>
            </a:r>
            <a:r>
              <a:rPr lang="en-US" altLang="ko-KR" dirty="0" smtClean="0">
                <a:sym typeface="Wingdings"/>
              </a:rPr>
              <a:t> b , </a:t>
            </a:r>
            <a:r>
              <a:rPr lang="en-US" altLang="ko-KR" dirty="0" err="1" smtClean="0">
                <a:sym typeface="Wingdings"/>
              </a:rPr>
              <a:t>ab</a:t>
            </a:r>
            <a:endParaRPr lang="en-US" altLang="ko-KR" dirty="0" smtClean="0">
              <a:sym typeface="Wingdings"/>
            </a:endParaRPr>
          </a:p>
          <a:p>
            <a:endParaRPr lang="en-US" altLang="ko-KR" dirty="0">
              <a:sym typeface="Wingdings"/>
            </a:endParaRPr>
          </a:p>
          <a:p>
            <a:r>
              <a:rPr lang="en-US" altLang="ko-KR" dirty="0" smtClean="0">
                <a:sym typeface="Wingdings"/>
              </a:rPr>
              <a:t>+</a:t>
            </a:r>
            <a:r>
              <a:rPr lang="ko-KR" altLang="en-US" dirty="0" smtClean="0">
                <a:sym typeface="Wingdings"/>
              </a:rPr>
              <a:t>는 바로 앞의 문자에 대해 </a:t>
            </a:r>
            <a:r>
              <a:rPr lang="en-US" altLang="ko-KR" dirty="0" smtClean="0">
                <a:sym typeface="Wingdings"/>
              </a:rPr>
              <a:t>1</a:t>
            </a:r>
            <a:r>
              <a:rPr lang="ko-KR" altLang="en-US" dirty="0" smtClean="0">
                <a:sym typeface="Wingdings"/>
              </a:rPr>
              <a:t>개 이상과 일치하며           </a:t>
            </a:r>
            <a:r>
              <a:rPr lang="en-US" altLang="ko-KR" dirty="0" err="1" smtClean="0">
                <a:sym typeface="Wingdings"/>
              </a:rPr>
              <a:t>a+b</a:t>
            </a:r>
            <a:r>
              <a:rPr lang="en-US" altLang="ko-KR" dirty="0" smtClean="0">
                <a:sym typeface="Wingdings"/>
              </a:rPr>
              <a:t>  </a:t>
            </a:r>
            <a:r>
              <a:rPr lang="en-US" altLang="ko-KR" dirty="0" err="1" smtClean="0">
                <a:sym typeface="Wingdings"/>
              </a:rPr>
              <a:t>ab,aab,aaab</a:t>
            </a:r>
            <a:endParaRPr lang="en-US" altLang="ko-KR" dirty="0">
              <a:sym typeface="Wingdings"/>
            </a:endParaRPr>
          </a:p>
          <a:p>
            <a:endParaRPr lang="en-US" altLang="ko-KR" dirty="0" smtClean="0">
              <a:sym typeface="Wingdings"/>
            </a:endParaRPr>
          </a:p>
          <a:p>
            <a:r>
              <a:rPr lang="ko-KR" altLang="ko-KR" dirty="0" smtClean="0">
                <a:sym typeface="Wingdings"/>
              </a:rPr>
              <a:t>*</a:t>
            </a:r>
            <a:r>
              <a:rPr lang="ko-KR" altLang="en-US" dirty="0" smtClean="0">
                <a:sym typeface="Wingdings"/>
              </a:rPr>
              <a:t>는 바로 앞의 문자에 대해 </a:t>
            </a:r>
            <a:r>
              <a:rPr lang="en-US" altLang="ko-KR" dirty="0" smtClean="0">
                <a:sym typeface="Wingdings"/>
              </a:rPr>
              <a:t>0</a:t>
            </a:r>
            <a:r>
              <a:rPr lang="ko-KR" altLang="en-US" dirty="0" smtClean="0">
                <a:sym typeface="Wingdings"/>
              </a:rPr>
              <a:t>개 이상과 일치한다</a:t>
            </a:r>
            <a:r>
              <a:rPr lang="en-US" altLang="ko-KR" dirty="0" smtClean="0">
                <a:sym typeface="Wingdings"/>
              </a:rPr>
              <a:t>.             A*b  </a:t>
            </a:r>
            <a:r>
              <a:rPr lang="en-US" altLang="ko-KR" dirty="0" err="1" smtClean="0">
                <a:sym typeface="Wingdings"/>
              </a:rPr>
              <a:t>b,ab,aab</a:t>
            </a:r>
            <a:endParaRPr lang="en-US" altLang="ko-KR" dirty="0" smtClean="0">
              <a:sym typeface="Wingdings"/>
            </a:endParaRPr>
          </a:p>
          <a:p>
            <a:endParaRPr lang="en-US" altLang="ko-KR" dirty="0">
              <a:sym typeface="Wingdings"/>
            </a:endParaRPr>
          </a:p>
          <a:p>
            <a:r>
              <a:rPr lang="en-US" altLang="ko-KR" dirty="0" smtClean="0">
                <a:sym typeface="Wingdings"/>
              </a:rPr>
              <a:t>{ } </a:t>
            </a:r>
            <a:r>
              <a:rPr lang="ko-KR" altLang="en-US" dirty="0" smtClean="0">
                <a:sym typeface="Wingdings"/>
              </a:rPr>
              <a:t>는 사용자가 임의의 반복수를 지정할 수 있는 메타문자  </a:t>
            </a:r>
            <a:r>
              <a:rPr lang="en-US" altLang="ko-KR" dirty="0" smtClean="0">
                <a:sym typeface="Wingdings"/>
              </a:rPr>
              <a:t>a{2,5}</a:t>
            </a:r>
            <a:r>
              <a:rPr lang="ko-KR" altLang="en-US" dirty="0" smtClean="0">
                <a:sym typeface="Wingdings"/>
              </a:rPr>
              <a:t> </a:t>
            </a:r>
            <a:r>
              <a:rPr lang="en-US" altLang="ko-KR" dirty="0" smtClean="0">
                <a:sym typeface="Wingdings"/>
              </a:rPr>
              <a:t> </a:t>
            </a:r>
            <a:r>
              <a:rPr lang="en-US" altLang="ko-KR" dirty="0" err="1" smtClean="0">
                <a:sym typeface="Wingdings"/>
              </a:rPr>
              <a:t>aa,aaa,aaaa,aaaaa</a:t>
            </a:r>
            <a:endParaRPr lang="en-US" altLang="ko-KR" dirty="0" smtClean="0">
              <a:sym typeface="Wingdings"/>
            </a:endParaRPr>
          </a:p>
          <a:p>
            <a:pPr marL="201168" lvl="1" indent="0">
              <a:buNone/>
            </a:pPr>
            <a:r>
              <a:rPr lang="en-US" altLang="ko-KR" dirty="0" smtClean="0">
                <a:sym typeface="Wingdings"/>
              </a:rPr>
              <a:t>{,5}  </a:t>
            </a:r>
            <a:r>
              <a:rPr lang="ko-KR" altLang="en-US" dirty="0" smtClean="0">
                <a:sym typeface="Wingdings"/>
              </a:rPr>
              <a:t>최소 </a:t>
            </a:r>
            <a:r>
              <a:rPr lang="en-US" altLang="ko-KR" dirty="0" smtClean="0">
                <a:sym typeface="Wingdings"/>
              </a:rPr>
              <a:t>0</a:t>
            </a:r>
            <a:r>
              <a:rPr lang="ko-KR" altLang="en-US" dirty="0" smtClean="0">
                <a:sym typeface="Wingdings"/>
              </a:rPr>
              <a:t>번에서 최대 </a:t>
            </a:r>
            <a:r>
              <a:rPr lang="en-US" altLang="ko-KR" dirty="0" smtClean="0">
                <a:sym typeface="Wingdings"/>
              </a:rPr>
              <a:t>5</a:t>
            </a:r>
            <a:r>
              <a:rPr lang="ko-KR" altLang="en-US" dirty="0" smtClean="0">
                <a:sym typeface="Wingdings"/>
              </a:rPr>
              <a:t>번</a:t>
            </a:r>
            <a:endParaRPr lang="en-US" altLang="ko-KR" dirty="0">
              <a:sym typeface="Wingdings"/>
            </a:endParaRPr>
          </a:p>
          <a:p>
            <a:pPr marL="201168" lvl="1" indent="0">
              <a:buNone/>
            </a:pPr>
            <a:r>
              <a:rPr lang="en-US" altLang="ko-KR" dirty="0" smtClean="0">
                <a:sym typeface="Wingdings"/>
              </a:rPr>
              <a:t>{2,}</a:t>
            </a:r>
            <a:r>
              <a:rPr lang="ko-KR" altLang="en-US" dirty="0" smtClean="0">
                <a:sym typeface="Wingdings"/>
              </a:rPr>
              <a:t> </a:t>
            </a:r>
            <a:r>
              <a:rPr lang="en-US" altLang="ko-KR" dirty="0" smtClean="0">
                <a:sym typeface="Wingdings"/>
              </a:rPr>
              <a:t> </a:t>
            </a:r>
            <a:r>
              <a:rPr lang="ko-KR" altLang="en-US" dirty="0" smtClean="0">
                <a:sym typeface="Wingdings"/>
              </a:rPr>
              <a:t>최소 </a:t>
            </a:r>
            <a:r>
              <a:rPr lang="en-US" altLang="ko-KR" dirty="0" smtClean="0">
                <a:sym typeface="Wingdings"/>
              </a:rPr>
              <a:t>2</a:t>
            </a:r>
            <a:r>
              <a:rPr lang="ko-KR" altLang="en-US" dirty="0" smtClean="0">
                <a:sym typeface="Wingdings"/>
              </a:rPr>
              <a:t>번에서 무제한</a:t>
            </a:r>
            <a:r>
              <a:rPr lang="en-US" altLang="ko-KR" dirty="0" smtClean="0">
                <a:sym typeface="Wingdings"/>
              </a:rPr>
              <a:t>					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112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032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위치 지정 패턴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55077"/>
            <a:ext cx="10058400" cy="48140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위치를 지정하는 기호는 </a:t>
            </a:r>
            <a:r>
              <a:rPr lang="ko-KR" altLang="ko-KR" dirty="0" smtClean="0"/>
              <a:t>^</a:t>
            </a:r>
            <a:r>
              <a:rPr lang="ko-KR" altLang="en-US" dirty="0" smtClean="0"/>
              <a:t>과 </a:t>
            </a:r>
            <a:r>
              <a:rPr lang="ko-KR" altLang="ko-KR" dirty="0" smtClean="0"/>
              <a:t>$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일반적으로 </a:t>
            </a:r>
            <a:r>
              <a:rPr lang="en-US" altLang="ko-KR" dirty="0" smtClean="0"/>
              <a:t>^</a:t>
            </a:r>
            <a:r>
              <a:rPr lang="ko-KR" altLang="en-US" dirty="0" smtClean="0"/>
              <a:t>는 행의 시작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$</a:t>
            </a:r>
            <a:r>
              <a:rPr lang="ko-KR" altLang="en-US" dirty="0" smtClean="0"/>
              <a:t>는 끝을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 smtClean="0"/>
              <a:t>^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/>
              </a:rPr>
              <a:t> </a:t>
            </a:r>
            <a:r>
              <a:rPr lang="ko-KR" altLang="en-US" dirty="0" smtClean="0">
                <a:sym typeface="Wingdings"/>
              </a:rPr>
              <a:t>행의 시작부분에 있는 </a:t>
            </a:r>
            <a:r>
              <a:rPr lang="en-US" altLang="ko-KR" dirty="0" err="1" smtClean="0">
                <a:sym typeface="Wingdings"/>
              </a:rPr>
              <a:t>abc</a:t>
            </a:r>
            <a:r>
              <a:rPr lang="ko-KR" altLang="en-US" dirty="0" smtClean="0">
                <a:sym typeface="Wingdings"/>
              </a:rPr>
              <a:t>와 일치</a:t>
            </a:r>
            <a:endParaRPr lang="en-US" altLang="ko-KR" dirty="0" smtClean="0">
              <a:sym typeface="Wingdings"/>
            </a:endParaRPr>
          </a:p>
          <a:p>
            <a:endParaRPr lang="en-US" altLang="ko-KR" dirty="0">
              <a:sym typeface="Wingdings"/>
            </a:endParaRPr>
          </a:p>
          <a:p>
            <a:r>
              <a:rPr lang="en-US" altLang="ko-KR" dirty="0" smtClean="0">
                <a:sym typeface="Wingdings"/>
              </a:rPr>
              <a:t>boy$  </a:t>
            </a:r>
            <a:r>
              <a:rPr lang="ko-KR" altLang="en-US" dirty="0" smtClean="0">
                <a:sym typeface="Wingdings"/>
              </a:rPr>
              <a:t>행의 끝 부분에 있는 </a:t>
            </a:r>
            <a:r>
              <a:rPr lang="en-US" altLang="ko-KR" dirty="0" smtClean="0">
                <a:sym typeface="Wingdings"/>
              </a:rPr>
              <a:t>boy</a:t>
            </a:r>
            <a:r>
              <a:rPr lang="ko-KR" altLang="en-US" dirty="0" smtClean="0">
                <a:sym typeface="Wingdings"/>
              </a:rPr>
              <a:t>와 일치한다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112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032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그룹 지정 패턴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55077"/>
            <a:ext cx="10058400" cy="48140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그룹을 지정하는 패턴은 </a:t>
            </a:r>
            <a:r>
              <a:rPr lang="en-US" altLang="ko-KR" dirty="0" smtClean="0"/>
              <a:t>[…]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[^…]</a:t>
            </a:r>
            <a:r>
              <a:rPr lang="ko-KR" altLang="en-US" dirty="0" smtClean="0"/>
              <a:t>로 구분할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[…]</a:t>
            </a:r>
            <a:r>
              <a:rPr lang="ko-KR" altLang="en-US" dirty="0" smtClean="0"/>
              <a:t>는 괄호 안에 지정된 문자 중 하나와 일치한다는 의미이다</a:t>
            </a:r>
            <a:r>
              <a:rPr lang="en-US" altLang="ko-KR" dirty="0" smtClean="0"/>
              <a:t>.</a:t>
            </a:r>
          </a:p>
          <a:p>
            <a:r>
              <a:rPr lang="ko-KR" altLang="ko-KR" dirty="0"/>
              <a:t> </a:t>
            </a:r>
            <a:r>
              <a:rPr lang="ko-KR" altLang="en-US" dirty="0" smtClean="0"/>
              <a:t>                      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] </a:t>
            </a:r>
            <a:r>
              <a:rPr lang="en-US" altLang="ko-KR" dirty="0" smtClean="0">
                <a:sym typeface="Wingdings"/>
              </a:rPr>
              <a:t> </a:t>
            </a:r>
            <a:r>
              <a:rPr lang="en-US" altLang="ko-KR" dirty="0" err="1" smtClean="0">
                <a:sym typeface="Wingdings"/>
              </a:rPr>
              <a:t>a,b,c</a:t>
            </a:r>
            <a:r>
              <a:rPr lang="ko-KR" altLang="en-US" dirty="0" smtClean="0">
                <a:sym typeface="Wingdings"/>
              </a:rPr>
              <a:t>중 하나를 의미</a:t>
            </a:r>
            <a:endParaRPr lang="en-US" altLang="ko-KR" dirty="0" smtClean="0">
              <a:sym typeface="Wingdings"/>
            </a:endParaRPr>
          </a:p>
          <a:p>
            <a:r>
              <a:rPr lang="ko-KR" altLang="ko-KR" dirty="0">
                <a:sym typeface="Wingdings"/>
              </a:rPr>
              <a:t> </a:t>
            </a:r>
            <a:r>
              <a:rPr lang="ko-KR" altLang="en-US" dirty="0" smtClean="0">
                <a:sym typeface="Wingdings"/>
              </a:rPr>
              <a:t>                       </a:t>
            </a:r>
            <a:r>
              <a:rPr lang="en-US" altLang="ko-KR" dirty="0" smtClean="0">
                <a:sym typeface="Wingdings"/>
              </a:rPr>
              <a:t>[a-z]  a</a:t>
            </a:r>
            <a:r>
              <a:rPr lang="ko-KR" altLang="en-US" dirty="0" smtClean="0">
                <a:sym typeface="Wingdings"/>
              </a:rPr>
              <a:t>부터 </a:t>
            </a:r>
            <a:r>
              <a:rPr lang="en-US" altLang="ko-KR" dirty="0" smtClean="0">
                <a:sym typeface="Wingdings"/>
              </a:rPr>
              <a:t>z</a:t>
            </a:r>
            <a:r>
              <a:rPr lang="ko-KR" altLang="en-US" dirty="0" smtClean="0">
                <a:sym typeface="Wingdings"/>
              </a:rPr>
              <a:t>까지를 의미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 smtClean="0"/>
              <a:t>[</a:t>
            </a:r>
            <a:r>
              <a:rPr lang="en-US" altLang="ko-KR" dirty="0" smtClean="0"/>
              <a:t>^…]</a:t>
            </a:r>
            <a:r>
              <a:rPr lang="ko-KR" altLang="en-US" dirty="0" smtClean="0"/>
              <a:t>는 괄호 안에 지정된 문자를 제외한 나머지 문자와 일치한다는 의미이다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12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67" y="1216806"/>
            <a:ext cx="10058400" cy="207828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/>
              <a:t>이스케이프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167" y="1985280"/>
            <a:ext cx="10058400" cy="14493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이스케이프</a:t>
            </a:r>
            <a:r>
              <a:rPr lang="en-US" altLang="ko-KR" dirty="0" smtClean="0"/>
              <a:t>(escape)</a:t>
            </a:r>
            <a:r>
              <a:rPr lang="ko-KR" altLang="en-US" dirty="0" smtClean="0"/>
              <a:t>는 백슬래쉬로 표현되며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메타 문자의 의미를 없애주는 역할을 한다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11214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939</TotalTime>
  <Words>634</Words>
  <Application>Microsoft Macintosh PowerPoint</Application>
  <PresentationFormat>Custom</PresentationFormat>
  <Paragraphs>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정규 표현식 (Regular Expression)</vt:lpstr>
      <vt:lpstr>History of the Term “Regular Expression”</vt:lpstr>
      <vt:lpstr>History of the Term “Regular Expression”</vt:lpstr>
      <vt:lpstr>PowerPoint Presentation</vt:lpstr>
      <vt:lpstr>문자 지정 그룹</vt:lpstr>
      <vt:lpstr>반복 지정 패턴</vt:lpstr>
      <vt:lpstr>위치 지정 패턴</vt:lpstr>
      <vt:lpstr>그룹 지정 패턴</vt:lpstr>
      <vt:lpstr>이스케이프</vt:lpstr>
      <vt:lpstr>얼터네이션</vt:lpstr>
      <vt:lpstr>그룹 지정과 백레퍼런스(/)</vt:lpstr>
      <vt:lpstr>문자 클래스</vt:lpstr>
      <vt:lpstr>PowerPoint Presentation</vt:lpstr>
      <vt:lpstr>Greedy Quantifier(탐욕적 수량자)</vt:lpstr>
      <vt:lpstr>Greedy Quantifier(탐욕적 수량자)</vt:lpstr>
      <vt:lpstr>Re module in python</vt:lpstr>
      <vt:lpstr>python</vt:lpstr>
      <vt:lpstr>참고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 표현식 (Regular Expression)</dc:title>
  <dc:creator>서재원</dc:creator>
  <cp:lastModifiedBy>Seo JaeWon</cp:lastModifiedBy>
  <cp:revision>17</cp:revision>
  <dcterms:created xsi:type="dcterms:W3CDTF">2015-04-12T16:29:58Z</dcterms:created>
  <dcterms:modified xsi:type="dcterms:W3CDTF">2015-04-14T02:04:46Z</dcterms:modified>
</cp:coreProperties>
</file>