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6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a:t>
            </a:r>
            <a:endParaRPr lang="en-US"/>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en-US"/>
          </a:p>
        </p:txBody>
      </p:sp>
      <p:sp>
        <p:nvSpPr>
          <p:cNvPr id="4" name="Pladsholder til dato 3"/>
          <p:cNvSpPr>
            <a:spLocks noGrp="1"/>
          </p:cNvSpPr>
          <p:nvPr>
            <p:ph type="dt" sz="half" idx="10"/>
          </p:nvPr>
        </p:nvSpPr>
        <p:spPr/>
        <p:txBody>
          <a:bodyPr/>
          <a:lstStyle/>
          <a:p>
            <a:fld id="{DD134CC5-16F4-4E92-BC3B-EC057B619259}" type="datetimeFigureOut">
              <a:rPr lang="en-US" smtClean="0"/>
              <a:t>6/25/2014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159976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DD134CC5-16F4-4E92-BC3B-EC057B619259}" type="datetimeFigureOut">
              <a:rPr lang="en-US" smtClean="0"/>
              <a:t>6/25/2014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79737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a:t>
            </a:r>
            <a:endParaRPr lang="en-US"/>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DD134CC5-16F4-4E92-BC3B-EC057B619259}" type="datetimeFigureOut">
              <a:rPr lang="en-US" smtClean="0"/>
              <a:t>6/25/2014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215123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DD134CC5-16F4-4E92-BC3B-EC057B619259}" type="datetimeFigureOut">
              <a:rPr lang="en-US" smtClean="0"/>
              <a:t>6/25/2014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403845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en-US"/>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DD134CC5-16F4-4E92-BC3B-EC057B619259}" type="datetimeFigureOut">
              <a:rPr lang="en-US" smtClean="0"/>
              <a:t>6/25/2014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4712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dato 4"/>
          <p:cNvSpPr>
            <a:spLocks noGrp="1"/>
          </p:cNvSpPr>
          <p:nvPr>
            <p:ph type="dt" sz="half" idx="10"/>
          </p:nvPr>
        </p:nvSpPr>
        <p:spPr/>
        <p:txBody>
          <a:bodyPr/>
          <a:lstStyle/>
          <a:p>
            <a:fld id="{DD134CC5-16F4-4E92-BC3B-EC057B619259}" type="datetimeFigureOut">
              <a:rPr lang="en-US" smtClean="0"/>
              <a:t>6/25/2014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354767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en-US"/>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Pladsholder til dato 6"/>
          <p:cNvSpPr>
            <a:spLocks noGrp="1"/>
          </p:cNvSpPr>
          <p:nvPr>
            <p:ph type="dt" sz="half" idx="10"/>
          </p:nvPr>
        </p:nvSpPr>
        <p:spPr/>
        <p:txBody>
          <a:bodyPr/>
          <a:lstStyle/>
          <a:p>
            <a:fld id="{DD134CC5-16F4-4E92-BC3B-EC057B619259}" type="datetimeFigureOut">
              <a:rPr lang="en-US" smtClean="0"/>
              <a:t>6/25/2014</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diasnummer 8"/>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74077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dato 2"/>
          <p:cNvSpPr>
            <a:spLocks noGrp="1"/>
          </p:cNvSpPr>
          <p:nvPr>
            <p:ph type="dt" sz="half" idx="10"/>
          </p:nvPr>
        </p:nvSpPr>
        <p:spPr/>
        <p:txBody>
          <a:bodyPr/>
          <a:lstStyle/>
          <a:p>
            <a:fld id="{DD134CC5-16F4-4E92-BC3B-EC057B619259}" type="datetimeFigureOut">
              <a:rPr lang="en-US" smtClean="0"/>
              <a:t>6/25/2014</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diasnummer 4"/>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118567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DD134CC5-16F4-4E92-BC3B-EC057B619259}" type="datetimeFigureOut">
              <a:rPr lang="en-US" smtClean="0"/>
              <a:t>6/25/2014</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diasnummer 3"/>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278148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a:t>
            </a:r>
            <a:endParaRPr lang="en-US"/>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DD134CC5-16F4-4E92-BC3B-EC057B619259}" type="datetimeFigureOut">
              <a:rPr lang="en-US" smtClean="0"/>
              <a:t>6/25/2014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209980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a:t>
            </a:r>
            <a:endParaRPr lang="en-US"/>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DD134CC5-16F4-4E92-BC3B-EC057B619259}" type="datetimeFigureOut">
              <a:rPr lang="en-US" smtClean="0"/>
              <a:t>6/25/2014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C8573E53-E1C3-4537-A226-1CDEAEF0EDC4}" type="slidenum">
              <a:rPr lang="en-US" smtClean="0"/>
              <a:t>‹nr.›</a:t>
            </a:fld>
            <a:endParaRPr lang="en-US"/>
          </a:p>
        </p:txBody>
      </p:sp>
    </p:spTree>
    <p:extLst>
      <p:ext uri="{BB962C8B-B14F-4D97-AF65-F5344CB8AC3E}">
        <p14:creationId xmlns:p14="http://schemas.microsoft.com/office/powerpoint/2010/main" val="60888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a:t>
            </a:r>
            <a:endParaRPr lang="en-US"/>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34CC5-16F4-4E92-BC3B-EC057B619259}" type="datetimeFigureOut">
              <a:rPr lang="en-US" smtClean="0"/>
              <a:t>6/25/2014</a:t>
            </a:fld>
            <a:endParaRPr lang="en-US"/>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73E53-E1C3-4537-A226-1CDEAEF0EDC4}" type="slidenum">
              <a:rPr lang="en-US" smtClean="0"/>
              <a:t>‹nr.›</a:t>
            </a:fld>
            <a:endParaRPr lang="en-US"/>
          </a:p>
        </p:txBody>
      </p:sp>
    </p:spTree>
    <p:extLst>
      <p:ext uri="{BB962C8B-B14F-4D97-AF65-F5344CB8AC3E}">
        <p14:creationId xmlns:p14="http://schemas.microsoft.com/office/powerpoint/2010/main" val="452343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60648"/>
            <a:ext cx="2051273" cy="307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boks 3"/>
          <p:cNvSpPr txBox="1"/>
          <p:nvPr/>
        </p:nvSpPr>
        <p:spPr>
          <a:xfrm>
            <a:off x="2771800" y="404664"/>
            <a:ext cx="4608512" cy="1754326"/>
          </a:xfrm>
          <a:prstGeom prst="rect">
            <a:avLst/>
          </a:prstGeom>
          <a:noFill/>
        </p:spPr>
        <p:txBody>
          <a:bodyPr wrap="square" rtlCol="0">
            <a:spAutoFit/>
          </a:bodyPr>
          <a:lstStyle/>
          <a:p>
            <a:r>
              <a:rPr lang="en-US" dirty="0" smtClean="0"/>
              <a:t>If the user enters the app and has no registrations of absence this screen should be displayed.</a:t>
            </a:r>
          </a:p>
          <a:p>
            <a:endParaRPr lang="en-US" dirty="0" smtClean="0"/>
          </a:p>
          <a:p>
            <a:r>
              <a:rPr lang="en-US" dirty="0" smtClean="0"/>
              <a:t>With the options to log out and the option ‘Create new’ (</a:t>
            </a:r>
            <a:r>
              <a:rPr lang="en-US" dirty="0" err="1" smtClean="0"/>
              <a:t>Nyt</a:t>
            </a:r>
            <a:r>
              <a:rPr lang="en-US" dirty="0" smtClean="0"/>
              <a:t> </a:t>
            </a:r>
            <a:r>
              <a:rPr lang="en-US" dirty="0" err="1" smtClean="0"/>
              <a:t>fravær</a:t>
            </a:r>
            <a:r>
              <a:rPr lang="en-US" dirty="0" smtClean="0"/>
              <a:t>) in the top menu.</a:t>
            </a:r>
            <a:endParaRPr lang="en-US" dirty="0"/>
          </a:p>
        </p:txBody>
      </p:sp>
      <p:sp>
        <p:nvSpPr>
          <p:cNvPr id="7" name="Afrundet rektangel 6"/>
          <p:cNvSpPr/>
          <p:nvPr/>
        </p:nvSpPr>
        <p:spPr>
          <a:xfrm>
            <a:off x="1647836" y="418746"/>
            <a:ext cx="619908"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600" dirty="0" smtClean="0">
                <a:latin typeface="Verdana" panose="020B0604030504040204" pitchFamily="34" charset="0"/>
                <a:ea typeface="Verdana" panose="020B0604030504040204" pitchFamily="34" charset="0"/>
                <a:cs typeface="Verdana" panose="020B0604030504040204" pitchFamily="34" charset="0"/>
              </a:rPr>
              <a:t>Nyt fravær</a:t>
            </a:r>
            <a:endParaRPr lang="en-US" sz="600" dirty="0">
              <a:latin typeface="Verdana" panose="020B0604030504040204" pitchFamily="34" charset="0"/>
              <a:ea typeface="Verdana" panose="020B0604030504040204" pitchFamily="34" charset="0"/>
              <a:cs typeface="Verdana" panose="020B0604030504040204" pitchFamily="34" charset="0"/>
            </a:endParaRPr>
          </a:p>
        </p:txBody>
      </p:sp>
      <p:cxnSp>
        <p:nvCxnSpPr>
          <p:cNvPr id="8" name="Lige pilforbindelse 7"/>
          <p:cNvCxnSpPr/>
          <p:nvPr/>
        </p:nvCxnSpPr>
        <p:spPr>
          <a:xfrm>
            <a:off x="2123728" y="620688"/>
            <a:ext cx="648072"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2658132" y="2420888"/>
            <a:ext cx="1214485" cy="577081"/>
          </a:xfrm>
          <a:prstGeom prst="rect">
            <a:avLst/>
          </a:prstGeom>
        </p:spPr>
        <p:txBody>
          <a:bodyPr wrap="square">
            <a:spAutoFit/>
          </a:bodyPr>
          <a:lstStyle/>
          <a:p>
            <a:r>
              <a:rPr lang="en-US" sz="1050" dirty="0" smtClean="0"/>
              <a:t>Exact color code will be supplied next week.</a:t>
            </a:r>
            <a:endParaRPr lang="en-US" sz="1050" dirty="0"/>
          </a:p>
        </p:txBody>
      </p:sp>
    </p:spTree>
    <p:extLst>
      <p:ext uri="{BB962C8B-B14F-4D97-AF65-F5344CB8AC3E}">
        <p14:creationId xmlns:p14="http://schemas.microsoft.com/office/powerpoint/2010/main" val="26121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62336"/>
            <a:ext cx="27051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kstboks 1"/>
          <p:cNvSpPr txBox="1"/>
          <p:nvPr/>
        </p:nvSpPr>
        <p:spPr>
          <a:xfrm>
            <a:off x="3851920" y="287243"/>
            <a:ext cx="4968552" cy="1815882"/>
          </a:xfrm>
          <a:prstGeom prst="rect">
            <a:avLst/>
          </a:prstGeom>
          <a:noFill/>
        </p:spPr>
        <p:txBody>
          <a:bodyPr wrap="square" rtlCol="0">
            <a:spAutoFit/>
          </a:bodyPr>
          <a:lstStyle/>
          <a:p>
            <a:r>
              <a:rPr lang="en-US" sz="1400" dirty="0" smtClean="0"/>
              <a:t>If there is a registration of absence with no end date (open to high date) the first thing the user sees when entering the app should be a screen with the option to set the end data. </a:t>
            </a:r>
          </a:p>
          <a:p>
            <a:endParaRPr lang="en-US" sz="1400" dirty="0" smtClean="0"/>
          </a:p>
          <a:p>
            <a:r>
              <a:rPr lang="en-US" sz="1400" dirty="0" smtClean="0"/>
              <a:t>It is possible for the user to navigate back to the overview page, but the same screen should be displayed again next time the user logs in (until the user set an end date for the absence)…</a:t>
            </a:r>
          </a:p>
          <a:p>
            <a:endParaRPr lang="en-US" sz="1400" dirty="0"/>
          </a:p>
        </p:txBody>
      </p:sp>
      <p:sp>
        <p:nvSpPr>
          <p:cNvPr id="9" name="Rektangel 8"/>
          <p:cNvSpPr/>
          <p:nvPr/>
        </p:nvSpPr>
        <p:spPr>
          <a:xfrm>
            <a:off x="875225" y="1196752"/>
            <a:ext cx="2321789" cy="830997"/>
          </a:xfrm>
          <a:prstGeom prst="rect">
            <a:avLst/>
          </a:prstGeom>
        </p:spPr>
        <p:txBody>
          <a:bodyPr wrap="none">
            <a:spAutoFit/>
          </a:bodyPr>
          <a:lstStyle/>
          <a:p>
            <a:pPr algn="ctr" fontAlgn="base">
              <a:spcBef>
                <a:spcPct val="0"/>
              </a:spcBef>
              <a:spcAft>
                <a:spcPct val="0"/>
              </a:spcAft>
            </a:pPr>
            <a:r>
              <a:rPr kumimoji="0" lang="da-DK"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Du har et</a:t>
            </a:r>
            <a:r>
              <a:rPr kumimoji="0" lang="da-DK" sz="1200" b="1" i="0" u="none" strike="noStrike" cap="none" normalizeH="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 fravær med ukendt </a:t>
            </a:r>
          </a:p>
          <a:p>
            <a:pPr algn="ctr" fontAlgn="base">
              <a:spcBef>
                <a:spcPct val="0"/>
              </a:spcBef>
              <a:spcAft>
                <a:spcPct val="0"/>
              </a:spcAft>
            </a:pPr>
            <a:r>
              <a:rPr kumimoji="0" lang="da-DK" sz="1200" b="1" i="0" u="none" strike="noStrike" cap="none" normalizeH="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slutdato.</a:t>
            </a:r>
          </a:p>
          <a:p>
            <a:pPr algn="ctr" fontAlgn="base">
              <a:spcBef>
                <a:spcPct val="0"/>
              </a:spcBef>
              <a:spcAft>
                <a:spcPct val="0"/>
              </a:spcAft>
            </a:pPr>
            <a:endParaRPr kumimoji="0" lang="da-DK"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p>
            <a:pPr algn="ctr" fontAlgn="base">
              <a:spcBef>
                <a:spcPct val="0"/>
              </a:spcBef>
              <a:spcAft>
                <a:spcPct val="0"/>
              </a:spcAft>
            </a:pPr>
            <a:r>
              <a:rPr kumimoji="0" lang="da-DK"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Vælg din sidste fraværsdag:</a:t>
            </a:r>
            <a:endParaRPr kumimoji="0" lang="da-DK"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0" name="Tekstboks 9"/>
          <p:cNvSpPr txBox="1"/>
          <p:nvPr/>
        </p:nvSpPr>
        <p:spPr>
          <a:xfrm>
            <a:off x="1473786" y="569540"/>
            <a:ext cx="1212586" cy="261610"/>
          </a:xfrm>
          <a:prstGeom prst="rect">
            <a:avLst/>
          </a:prstGeom>
          <a:solidFill>
            <a:schemeClr val="tx1"/>
          </a:solidFill>
        </p:spPr>
        <p:txBody>
          <a:bodyPr wrap="square" rtlCol="0">
            <a:spAutoFit/>
          </a:bodyPr>
          <a:lstStyle/>
          <a:p>
            <a:pPr algn="ctr"/>
            <a:r>
              <a:rPr lang="da-DK"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Raskmelding</a:t>
            </a:r>
            <a:endPar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Afrundet rektangel 11"/>
          <p:cNvSpPr/>
          <p:nvPr/>
        </p:nvSpPr>
        <p:spPr>
          <a:xfrm>
            <a:off x="2843808" y="620688"/>
            <a:ext cx="451257"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600" dirty="0" smtClean="0">
                <a:latin typeface="Verdana" panose="020B0604030504040204" pitchFamily="34" charset="0"/>
                <a:ea typeface="Verdana" panose="020B0604030504040204" pitchFamily="34" charset="0"/>
                <a:cs typeface="Verdana" panose="020B0604030504040204" pitchFamily="34" charset="0"/>
              </a:rPr>
              <a:t>OK</a:t>
            </a:r>
            <a:endParaRPr lang="en-US" sz="6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Lige pilforbindelse 12"/>
          <p:cNvCxnSpPr/>
          <p:nvPr/>
        </p:nvCxnSpPr>
        <p:spPr>
          <a:xfrm>
            <a:off x="3295065" y="846004"/>
            <a:ext cx="357300" cy="1358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ktangel 13"/>
          <p:cNvSpPr/>
          <p:nvPr/>
        </p:nvSpPr>
        <p:spPr>
          <a:xfrm>
            <a:off x="3652365" y="2097857"/>
            <a:ext cx="1214485" cy="577081"/>
          </a:xfrm>
          <a:prstGeom prst="rect">
            <a:avLst/>
          </a:prstGeom>
        </p:spPr>
        <p:txBody>
          <a:bodyPr wrap="square">
            <a:spAutoFit/>
          </a:bodyPr>
          <a:lstStyle/>
          <a:p>
            <a:r>
              <a:rPr lang="en-US" sz="1050" dirty="0" smtClean="0"/>
              <a:t>Exact color code will be supplied next week.</a:t>
            </a:r>
            <a:endParaRPr lang="en-US" sz="1050" dirty="0"/>
          </a:p>
        </p:txBody>
      </p:sp>
    </p:spTree>
    <p:extLst>
      <p:ext uri="{BB962C8B-B14F-4D97-AF65-F5344CB8AC3E}">
        <p14:creationId xmlns:p14="http://schemas.microsoft.com/office/powerpoint/2010/main" val="418961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3851920" y="2051551"/>
            <a:ext cx="4968552" cy="4185761"/>
          </a:xfrm>
          <a:prstGeom prst="rect">
            <a:avLst/>
          </a:prstGeom>
          <a:noFill/>
        </p:spPr>
        <p:txBody>
          <a:bodyPr wrap="square" rtlCol="0">
            <a:spAutoFit/>
          </a:bodyPr>
          <a:lstStyle/>
          <a:p>
            <a:r>
              <a:rPr lang="da-DK" sz="1400" dirty="0" smtClean="0"/>
              <a:t>The </a:t>
            </a:r>
            <a:r>
              <a:rPr lang="en-US" sz="1400" dirty="0" smtClean="0"/>
              <a:t>overview</a:t>
            </a:r>
            <a:r>
              <a:rPr lang="da-DK" sz="1400" dirty="0" smtClean="0"/>
              <a:t> </a:t>
            </a:r>
            <a:r>
              <a:rPr lang="en-US" sz="1400" dirty="0" smtClean="0"/>
              <a:t>contains all registrations of absence made by the employee. </a:t>
            </a:r>
          </a:p>
          <a:p>
            <a:endParaRPr lang="en-US" sz="1400" dirty="0" smtClean="0"/>
          </a:p>
          <a:p>
            <a:r>
              <a:rPr lang="en-US" sz="1400" dirty="0" smtClean="0"/>
              <a:t>The list is sorted by the start date of the absence date – new to old. If there is more that one registration on the same date it will further be sorted alphabetically a-&gt;z.</a:t>
            </a:r>
          </a:p>
          <a:p>
            <a:r>
              <a:rPr lang="en-US" sz="1400" dirty="0" smtClean="0"/>
              <a:t> </a:t>
            </a:r>
          </a:p>
          <a:p>
            <a:r>
              <a:rPr lang="en-US" sz="1400" dirty="0" smtClean="0"/>
              <a:t>The headline ‘</a:t>
            </a:r>
            <a:r>
              <a:rPr lang="en-US" sz="1400" dirty="0" err="1" smtClean="0"/>
              <a:t>Afsendte</a:t>
            </a:r>
            <a:r>
              <a:rPr lang="en-US" sz="1400" dirty="0" smtClean="0"/>
              <a:t>’ should be removed and the text below should also be removed.</a:t>
            </a:r>
          </a:p>
          <a:p>
            <a:endParaRPr lang="en-US" sz="1400" dirty="0" smtClean="0"/>
          </a:p>
          <a:p>
            <a:r>
              <a:rPr lang="en-US" sz="1400" dirty="0" smtClean="0"/>
              <a:t>It should be possible to click on the individual list items and navigate to details.</a:t>
            </a:r>
          </a:p>
          <a:p>
            <a:endParaRPr lang="en-US" sz="1400" dirty="0" smtClean="0"/>
          </a:p>
          <a:p>
            <a:r>
              <a:rPr lang="en-US" sz="1400" dirty="0" smtClean="0"/>
              <a:t>Add an icon to the individual list item to show the status of the workflow. We will supply the icons, so just use a placeholder (We will get our graphic designer to make them) </a:t>
            </a:r>
          </a:p>
          <a:p>
            <a:endParaRPr lang="en-US" sz="1400" dirty="0" smtClean="0"/>
          </a:p>
          <a:p>
            <a:endParaRPr lang="da-DK" sz="1400" dirty="0" smtClean="0"/>
          </a:p>
          <a:p>
            <a:endParaRPr lang="en-US" sz="1400" dirty="0"/>
          </a:p>
        </p:txBody>
      </p:sp>
      <p:sp>
        <p:nvSpPr>
          <p:cNvPr id="20" name="Tekstboks 19"/>
          <p:cNvSpPr txBox="1"/>
          <p:nvPr/>
        </p:nvSpPr>
        <p:spPr>
          <a:xfrm>
            <a:off x="2195736" y="44624"/>
            <a:ext cx="4104456" cy="646331"/>
          </a:xfrm>
          <a:prstGeom prst="rect">
            <a:avLst/>
          </a:prstGeom>
          <a:noFill/>
        </p:spPr>
        <p:txBody>
          <a:bodyPr wrap="square" rtlCol="0">
            <a:spAutoFit/>
          </a:bodyPr>
          <a:lstStyle/>
          <a:p>
            <a:r>
              <a:rPr lang="da-DK" sz="3600" dirty="0" err="1" smtClean="0"/>
              <a:t>Overview</a:t>
            </a:r>
            <a:endParaRPr lang="en-US" sz="3600" dirty="0"/>
          </a:p>
        </p:txBody>
      </p:sp>
      <p:grpSp>
        <p:nvGrpSpPr>
          <p:cNvPr id="13" name="Gruppe 12"/>
          <p:cNvGrpSpPr/>
          <p:nvPr/>
        </p:nvGrpSpPr>
        <p:grpSpPr>
          <a:xfrm>
            <a:off x="118829" y="116632"/>
            <a:ext cx="3716396" cy="6030813"/>
            <a:chOff x="118829" y="116632"/>
            <a:chExt cx="3716396" cy="6030813"/>
          </a:xfrm>
        </p:grpSpPr>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27" y="2708920"/>
              <a:ext cx="241935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Billed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836" y="116632"/>
              <a:ext cx="1536171" cy="2304256"/>
            </a:xfrm>
            <a:prstGeom prst="rect">
              <a:avLst/>
            </a:prstGeom>
            <a:noFill/>
            <a:ln>
              <a:noFill/>
            </a:ln>
          </p:spPr>
        </p:pic>
        <p:pic>
          <p:nvPicPr>
            <p:cNvPr id="2053" name="Picture 5" descr="C:\Users\z3sdg\Downloads\i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271" y="3227156"/>
              <a:ext cx="199945" cy="1999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z3sdg\Downloads\hour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2612" y="4119700"/>
              <a:ext cx="164604" cy="1646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z3sdg\Downloads\approve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8720" y="3710319"/>
              <a:ext cx="158496" cy="121349"/>
            </a:xfrm>
            <a:prstGeom prst="rect">
              <a:avLst/>
            </a:prstGeom>
            <a:noFill/>
            <a:extLst>
              <a:ext uri="{909E8E84-426E-40DD-AFC4-6F175D3DCCD1}">
                <a14:hiddenFill xmlns:a14="http://schemas.microsoft.com/office/drawing/2010/main">
                  <a:solidFill>
                    <a:srgbClr val="FFFFFF"/>
                  </a:solidFill>
                </a14:hiddenFill>
              </a:ext>
            </a:extLst>
          </p:spPr>
        </p:pic>
        <p:sp>
          <p:nvSpPr>
            <p:cNvPr id="8" name="Nedadgående pil 7"/>
            <p:cNvSpPr/>
            <p:nvPr/>
          </p:nvSpPr>
          <p:spPr>
            <a:xfrm>
              <a:off x="1043608" y="2060848"/>
              <a:ext cx="792088" cy="64807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Lige forbindelse 20"/>
            <p:cNvCxnSpPr/>
            <p:nvPr/>
          </p:nvCxnSpPr>
          <p:spPr>
            <a:xfrm flipH="1">
              <a:off x="118829" y="116632"/>
              <a:ext cx="1656184" cy="2542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Afrundet rektangel 22"/>
            <p:cNvSpPr/>
            <p:nvPr/>
          </p:nvSpPr>
          <p:spPr>
            <a:xfrm>
              <a:off x="2726622" y="2924944"/>
              <a:ext cx="619908"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600" dirty="0" smtClean="0">
                  <a:latin typeface="Verdana" panose="020B0604030504040204" pitchFamily="34" charset="0"/>
                  <a:ea typeface="Verdana" panose="020B0604030504040204" pitchFamily="34" charset="0"/>
                  <a:cs typeface="Verdana" panose="020B0604030504040204" pitchFamily="34" charset="0"/>
                </a:rPr>
                <a:t>Nyt fravær</a:t>
              </a:r>
              <a:endParaRPr lang="en-US" sz="600" dirty="0">
                <a:latin typeface="Verdana" panose="020B0604030504040204" pitchFamily="34" charset="0"/>
                <a:ea typeface="Verdana" panose="020B0604030504040204" pitchFamily="34" charset="0"/>
                <a:cs typeface="Verdana" panose="020B0604030504040204" pitchFamily="34" charset="0"/>
              </a:endParaRPr>
            </a:p>
          </p:txBody>
        </p:sp>
        <p:cxnSp>
          <p:nvCxnSpPr>
            <p:cNvPr id="24" name="Lige pilforbindelse 23"/>
            <p:cNvCxnSpPr/>
            <p:nvPr/>
          </p:nvCxnSpPr>
          <p:spPr>
            <a:xfrm flipH="1" flipV="1">
              <a:off x="3036576" y="1916832"/>
              <a:ext cx="141303" cy="1005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ktangel 24"/>
            <p:cNvSpPr/>
            <p:nvPr/>
          </p:nvSpPr>
          <p:spPr>
            <a:xfrm>
              <a:off x="2620740" y="1385224"/>
              <a:ext cx="1214485" cy="577081"/>
            </a:xfrm>
            <a:prstGeom prst="rect">
              <a:avLst/>
            </a:prstGeom>
          </p:spPr>
          <p:txBody>
            <a:bodyPr wrap="square">
              <a:spAutoFit/>
            </a:bodyPr>
            <a:lstStyle/>
            <a:p>
              <a:r>
                <a:rPr lang="en-US" sz="1050" dirty="0" smtClean="0"/>
                <a:t>Exact color code will be supplied next week.</a:t>
              </a:r>
              <a:endParaRPr lang="en-US" sz="1050" dirty="0"/>
            </a:p>
          </p:txBody>
        </p:sp>
      </p:grpSp>
    </p:spTree>
    <p:extLst>
      <p:ext uri="{BB962C8B-B14F-4D97-AF65-F5344CB8AC3E}">
        <p14:creationId xmlns:p14="http://schemas.microsoft.com/office/powerpoint/2010/main" val="23764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839" y="1117351"/>
            <a:ext cx="18669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boks 5"/>
          <p:cNvSpPr txBox="1"/>
          <p:nvPr/>
        </p:nvSpPr>
        <p:spPr>
          <a:xfrm>
            <a:off x="2195736" y="44624"/>
            <a:ext cx="4104456" cy="646331"/>
          </a:xfrm>
          <a:prstGeom prst="rect">
            <a:avLst/>
          </a:prstGeom>
          <a:noFill/>
        </p:spPr>
        <p:txBody>
          <a:bodyPr wrap="square" rtlCol="0">
            <a:spAutoFit/>
          </a:bodyPr>
          <a:lstStyle/>
          <a:p>
            <a:r>
              <a:rPr lang="da-DK" sz="3600" dirty="0" err="1" smtClean="0"/>
              <a:t>Details</a:t>
            </a:r>
            <a:endParaRPr lang="en-US" sz="3600" dirty="0"/>
          </a:p>
        </p:txBody>
      </p:sp>
      <p:sp>
        <p:nvSpPr>
          <p:cNvPr id="18" name="Tekstboks 17"/>
          <p:cNvSpPr txBox="1"/>
          <p:nvPr/>
        </p:nvSpPr>
        <p:spPr>
          <a:xfrm>
            <a:off x="107504" y="2636912"/>
            <a:ext cx="1296144" cy="369332"/>
          </a:xfrm>
          <a:prstGeom prst="rect">
            <a:avLst/>
          </a:prstGeom>
          <a:noFill/>
        </p:spPr>
        <p:txBody>
          <a:bodyPr wrap="square" rtlCol="0">
            <a:spAutoFit/>
          </a:bodyPr>
          <a:lstStyle/>
          <a:p>
            <a:r>
              <a:rPr lang="da-DK" dirty="0" smtClean="0">
                <a:solidFill>
                  <a:srgbClr val="FF0000"/>
                </a:solidFill>
              </a:rPr>
              <a:t>1</a:t>
            </a:r>
            <a:endParaRPr lang="en-US" dirty="0">
              <a:solidFill>
                <a:srgbClr val="FF0000"/>
              </a:solidFill>
            </a:endParaRPr>
          </a:p>
        </p:txBody>
      </p:sp>
      <p:pic>
        <p:nvPicPr>
          <p:cNvPr id="2" name="Billede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88640"/>
            <a:ext cx="1584176" cy="2376264"/>
          </a:xfrm>
          <a:prstGeom prst="rect">
            <a:avLst/>
          </a:prstGeom>
          <a:noFill/>
          <a:ln>
            <a:noFill/>
          </a:ln>
        </p:spPr>
      </p:pic>
      <p:sp>
        <p:nvSpPr>
          <p:cNvPr id="5" name="Højrepil 4"/>
          <p:cNvSpPr/>
          <p:nvPr/>
        </p:nvSpPr>
        <p:spPr>
          <a:xfrm>
            <a:off x="1825007" y="1393140"/>
            <a:ext cx="864096" cy="86409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boks 7"/>
          <p:cNvSpPr txBox="1"/>
          <p:nvPr/>
        </p:nvSpPr>
        <p:spPr>
          <a:xfrm>
            <a:off x="5076056" y="460639"/>
            <a:ext cx="3733836" cy="6694140"/>
          </a:xfrm>
          <a:prstGeom prst="rect">
            <a:avLst/>
          </a:prstGeom>
          <a:noFill/>
        </p:spPr>
        <p:txBody>
          <a:bodyPr wrap="square" rtlCol="0">
            <a:spAutoFit/>
          </a:bodyPr>
          <a:lstStyle/>
          <a:p>
            <a:endParaRPr lang="en-US" sz="1100" dirty="0" smtClean="0"/>
          </a:p>
          <a:p>
            <a:r>
              <a:rPr lang="en-US" sz="1100" dirty="0" smtClean="0"/>
              <a:t>Change (Ret) will present the user with 2 options: </a:t>
            </a:r>
          </a:p>
          <a:p>
            <a:r>
              <a:rPr lang="en-US" sz="1100" dirty="0" smtClean="0"/>
              <a:t>Ret (Change) Exact color code will be supplied next week.</a:t>
            </a:r>
          </a:p>
          <a:p>
            <a:r>
              <a:rPr lang="en-US" sz="1100" dirty="0" err="1" smtClean="0"/>
              <a:t>Slet</a:t>
            </a:r>
            <a:r>
              <a:rPr lang="en-US" sz="1100" dirty="0" smtClean="0"/>
              <a:t> (Delete)</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da-DK" sz="1100" dirty="0" smtClean="0"/>
          </a:p>
          <a:p>
            <a:endParaRPr lang="en-US" sz="1100" dirty="0" smtClean="0"/>
          </a:p>
          <a:p>
            <a:endParaRPr lang="en-US" sz="1100" dirty="0" smtClean="0"/>
          </a:p>
          <a:p>
            <a:r>
              <a:rPr lang="en-US" sz="1100" dirty="0" smtClean="0"/>
              <a:t> Delete will present the user with a pop up.</a:t>
            </a:r>
          </a:p>
          <a:p>
            <a:r>
              <a:rPr lang="en-US" sz="1100" dirty="0" smtClean="0"/>
              <a:t>”</a:t>
            </a:r>
            <a:r>
              <a:rPr lang="en-US" sz="1100" dirty="0" err="1" smtClean="0"/>
              <a:t>Er</a:t>
            </a:r>
            <a:r>
              <a:rPr lang="en-US" sz="1100" dirty="0" smtClean="0"/>
              <a:t> du </a:t>
            </a:r>
            <a:r>
              <a:rPr lang="en-US" sz="1100" dirty="0" err="1" smtClean="0"/>
              <a:t>sikker</a:t>
            </a:r>
            <a:r>
              <a:rPr lang="en-US" sz="1100" dirty="0" smtClean="0"/>
              <a:t> </a:t>
            </a:r>
            <a:r>
              <a:rPr lang="en-US" sz="1100" dirty="0" err="1" smtClean="0"/>
              <a:t>på</a:t>
            </a:r>
            <a:r>
              <a:rPr lang="en-US" sz="1100" dirty="0" smtClean="0"/>
              <a:t> at du </a:t>
            </a:r>
            <a:r>
              <a:rPr lang="en-US" sz="1100" dirty="0" err="1" smtClean="0"/>
              <a:t>ønsker</a:t>
            </a:r>
            <a:r>
              <a:rPr lang="en-US" sz="1100" dirty="0" smtClean="0"/>
              <a:t> at </a:t>
            </a:r>
            <a:r>
              <a:rPr lang="en-US" sz="1100" dirty="0" err="1" smtClean="0"/>
              <a:t>slette</a:t>
            </a:r>
            <a:r>
              <a:rPr lang="en-US" sz="1100" dirty="0" smtClean="0"/>
              <a:t> </a:t>
            </a:r>
            <a:r>
              <a:rPr lang="en-US" sz="1100" dirty="0" err="1" smtClean="0"/>
              <a:t>registreringen</a:t>
            </a:r>
            <a:r>
              <a:rPr lang="en-US" sz="1100" dirty="0" smtClean="0"/>
              <a:t>” (Are you sure </a:t>
            </a:r>
            <a:r>
              <a:rPr lang="en-US" sz="1100" dirty="0" err="1" smtClean="0"/>
              <a:t>wou</a:t>
            </a:r>
            <a:r>
              <a:rPr lang="en-US" sz="1100" dirty="0" smtClean="0"/>
              <a:t> want to delete)</a:t>
            </a:r>
          </a:p>
          <a:p>
            <a:endParaRPr lang="en-US" sz="1100" dirty="0" smtClean="0"/>
          </a:p>
          <a:p>
            <a:r>
              <a:rPr lang="en-US" sz="1100" dirty="0" smtClean="0"/>
              <a:t>Options: </a:t>
            </a:r>
            <a:r>
              <a:rPr lang="en-US" sz="1100" dirty="0" err="1" smtClean="0"/>
              <a:t>Fortryd</a:t>
            </a:r>
            <a:r>
              <a:rPr lang="en-US" sz="1100" dirty="0" smtClean="0"/>
              <a:t> (cancel) OK (Delete)</a:t>
            </a:r>
          </a:p>
          <a:p>
            <a:endParaRPr lang="en-US" sz="1100" dirty="0" smtClean="0"/>
          </a:p>
          <a:p>
            <a:endParaRPr lang="en-US" sz="1100" dirty="0" smtClean="0"/>
          </a:p>
          <a:p>
            <a:r>
              <a:rPr lang="en-US" sz="1100" dirty="0" smtClean="0"/>
              <a:t>Ret will </a:t>
            </a:r>
            <a:r>
              <a:rPr lang="en-US" sz="1100" dirty="0" smtClean="0"/>
              <a:t>make the fields active</a:t>
            </a:r>
            <a:r>
              <a:rPr lang="en-US" sz="1100" dirty="0" smtClean="0"/>
              <a:t>.</a:t>
            </a:r>
            <a:r>
              <a:rPr lang="en-US" sz="1100" dirty="0" smtClean="0"/>
              <a:t> The top bar now contains 2 buttons; </a:t>
            </a:r>
            <a:r>
              <a:rPr lang="en-US" sz="1100" dirty="0" err="1" smtClean="0"/>
              <a:t>Fortryd</a:t>
            </a:r>
            <a:r>
              <a:rPr lang="en-US" sz="1100" dirty="0" smtClean="0"/>
              <a:t> (Back) and Send (Send has same behavior as send in the create new absence screen).</a:t>
            </a:r>
          </a:p>
          <a:p>
            <a:endParaRPr lang="da-DK" sz="1100" dirty="0"/>
          </a:p>
          <a:p>
            <a:r>
              <a:rPr lang="da-DK" sz="1100" dirty="0" smtClean="0"/>
              <a:t>Overall, </a:t>
            </a:r>
            <a:r>
              <a:rPr lang="da-DK" sz="1100" dirty="0" err="1" smtClean="0"/>
              <a:t>there</a:t>
            </a:r>
            <a:r>
              <a:rPr lang="da-DK" sz="1100" dirty="0" smtClean="0"/>
              <a:t> </a:t>
            </a:r>
            <a:r>
              <a:rPr lang="da-DK" sz="1100" dirty="0" err="1" smtClean="0"/>
              <a:t>are</a:t>
            </a:r>
            <a:r>
              <a:rPr lang="da-DK" sz="1100" dirty="0" smtClean="0"/>
              <a:t> </a:t>
            </a:r>
            <a:r>
              <a:rPr lang="da-DK" sz="1100" dirty="0" err="1" smtClean="0"/>
              <a:t>five</a:t>
            </a:r>
            <a:r>
              <a:rPr lang="da-DK" sz="1100" dirty="0" smtClean="0"/>
              <a:t> </a:t>
            </a:r>
            <a:r>
              <a:rPr lang="da-DK" sz="1100" dirty="0" err="1" smtClean="0"/>
              <a:t>categories</a:t>
            </a:r>
            <a:r>
              <a:rPr lang="da-DK" sz="1100" dirty="0" smtClean="0"/>
              <a:t> of absences: Normal, ‘Omsorgsdage’, </a:t>
            </a:r>
            <a:r>
              <a:rPr lang="da-DK" sz="1100" dirty="0" smtClean="0"/>
              <a:t> ‘Tjenestefri’, ‘</a:t>
            </a:r>
            <a:r>
              <a:rPr lang="da-DK" sz="1100" dirty="0" err="1" smtClean="0"/>
              <a:t>Arbejdsskade’and</a:t>
            </a:r>
            <a:r>
              <a:rPr lang="da-DK" sz="1100" dirty="0" smtClean="0"/>
              <a:t> ‘Barsel’. The normal </a:t>
            </a:r>
            <a:r>
              <a:rPr lang="da-DK" sz="1100" dirty="0" err="1" smtClean="0"/>
              <a:t>category</a:t>
            </a:r>
            <a:r>
              <a:rPr lang="da-DK" sz="1100" dirty="0" smtClean="0"/>
              <a:t> </a:t>
            </a:r>
            <a:r>
              <a:rPr lang="da-DK" sz="1100" dirty="0" err="1" smtClean="0"/>
              <a:t>does</a:t>
            </a:r>
            <a:r>
              <a:rPr lang="da-DK" sz="1100" dirty="0" smtClean="0"/>
              <a:t> not have an </a:t>
            </a:r>
            <a:r>
              <a:rPr lang="da-DK" sz="1100" dirty="0" err="1" smtClean="0"/>
              <a:t>extra</a:t>
            </a:r>
            <a:r>
              <a:rPr lang="da-DK" sz="1100" dirty="0" smtClean="0"/>
              <a:t> </a:t>
            </a:r>
            <a:r>
              <a:rPr lang="da-DK" sz="1100" dirty="0" err="1" smtClean="0"/>
              <a:t>field</a:t>
            </a:r>
            <a:r>
              <a:rPr lang="da-DK" sz="1100" dirty="0" smtClean="0"/>
              <a:t>, but the </a:t>
            </a:r>
            <a:r>
              <a:rPr lang="da-DK" sz="1100" dirty="0" err="1" smtClean="0"/>
              <a:t>others</a:t>
            </a:r>
            <a:r>
              <a:rPr lang="da-DK" sz="1100" dirty="0" smtClean="0"/>
              <a:t> do, </a:t>
            </a:r>
            <a:r>
              <a:rPr lang="da-DK" sz="1100" dirty="0" err="1" smtClean="0"/>
              <a:t>see</a:t>
            </a:r>
            <a:r>
              <a:rPr lang="da-DK" sz="1100" dirty="0" smtClean="0"/>
              <a:t> </a:t>
            </a:r>
            <a:r>
              <a:rPr lang="da-DK" sz="1100" dirty="0" err="1" smtClean="0"/>
              <a:t>below</a:t>
            </a:r>
            <a:r>
              <a:rPr lang="da-DK" sz="1100" dirty="0" smtClean="0"/>
              <a:t> for the </a:t>
            </a:r>
            <a:r>
              <a:rPr lang="da-DK" sz="1100" dirty="0" err="1" smtClean="0"/>
              <a:t>assignment</a:t>
            </a:r>
            <a:r>
              <a:rPr lang="da-DK" sz="1100" dirty="0" smtClean="0"/>
              <a:t> of </a:t>
            </a:r>
            <a:r>
              <a:rPr lang="da-DK" sz="1100" dirty="0" err="1" smtClean="0"/>
              <a:t>category</a:t>
            </a:r>
            <a:r>
              <a:rPr lang="da-DK" sz="1100" dirty="0" smtClean="0"/>
              <a:t> </a:t>
            </a:r>
            <a:r>
              <a:rPr lang="da-DK" sz="1100" dirty="0" err="1" smtClean="0"/>
              <a:t>based</a:t>
            </a:r>
            <a:r>
              <a:rPr lang="da-DK" sz="1100" dirty="0" smtClean="0"/>
              <a:t> on </a:t>
            </a:r>
            <a:r>
              <a:rPr lang="da-DK" sz="1100" dirty="0" err="1" smtClean="0"/>
              <a:t>leave</a:t>
            </a:r>
            <a:r>
              <a:rPr lang="da-DK" sz="1100" dirty="0" smtClean="0"/>
              <a:t> type:</a:t>
            </a:r>
            <a:endParaRPr lang="en-US" sz="1100" dirty="0" smtClean="0"/>
          </a:p>
          <a:p>
            <a:pPr marL="228600" indent="-228600">
              <a:buFont typeface="+mj-lt"/>
              <a:buAutoNum type="arabicPeriod"/>
            </a:pPr>
            <a:r>
              <a:rPr lang="da-DK" sz="1100" dirty="0" smtClean="0"/>
              <a:t>Omsorgsdage: OS + OOS: </a:t>
            </a:r>
            <a:r>
              <a:rPr lang="da-DK" sz="1100" dirty="0" err="1" smtClean="0"/>
              <a:t>Children</a:t>
            </a:r>
            <a:r>
              <a:rPr lang="da-DK" sz="1100" dirty="0" smtClean="0"/>
              <a:t> (part of </a:t>
            </a:r>
            <a:r>
              <a:rPr lang="da-DK" sz="1100" dirty="0" err="1" smtClean="0"/>
              <a:t>current</a:t>
            </a:r>
            <a:r>
              <a:rPr lang="da-DK" sz="1100" dirty="0" smtClean="0"/>
              <a:t> solution).</a:t>
            </a:r>
            <a:endParaRPr lang="en-US" sz="1100" dirty="0" smtClean="0"/>
          </a:p>
          <a:p>
            <a:pPr marL="228600" indent="-228600">
              <a:buFont typeface="+mj-lt"/>
              <a:buAutoNum type="arabicPeriod"/>
            </a:pPr>
            <a:r>
              <a:rPr lang="da-DK" sz="1100" dirty="0" smtClean="0"/>
              <a:t>Tjenestefri: TJ + TJUL + TJUP: </a:t>
            </a:r>
            <a:r>
              <a:rPr lang="da-DK" sz="1100" dirty="0" err="1" smtClean="0"/>
              <a:t>Reason</a:t>
            </a:r>
            <a:r>
              <a:rPr lang="da-DK" sz="1100" dirty="0" smtClean="0"/>
              <a:t> </a:t>
            </a:r>
            <a:r>
              <a:rPr lang="da-DK" sz="1100" dirty="0" err="1" smtClean="0"/>
              <a:t>codes</a:t>
            </a:r>
            <a:r>
              <a:rPr lang="da-DK" sz="1100" dirty="0" smtClean="0"/>
              <a:t> (part of </a:t>
            </a:r>
            <a:r>
              <a:rPr lang="da-DK" sz="1100" dirty="0" err="1" smtClean="0"/>
              <a:t>current</a:t>
            </a:r>
            <a:r>
              <a:rPr lang="da-DK" sz="1100" dirty="0" smtClean="0"/>
              <a:t> solution).</a:t>
            </a:r>
            <a:endParaRPr lang="en-US" sz="1100" dirty="0" smtClean="0"/>
          </a:p>
          <a:p>
            <a:pPr marL="228600" indent="-228600">
              <a:buFont typeface="+mj-lt"/>
              <a:buAutoNum type="arabicPeriod"/>
            </a:pPr>
            <a:r>
              <a:rPr lang="da-DK" sz="1100" dirty="0" smtClean="0"/>
              <a:t>Arbejdsskade: AS: Work-</a:t>
            </a:r>
            <a:r>
              <a:rPr lang="da-DK" sz="1100" dirty="0" err="1" smtClean="0"/>
              <a:t>related</a:t>
            </a:r>
            <a:r>
              <a:rPr lang="da-DK" sz="1100" dirty="0" smtClean="0"/>
              <a:t> </a:t>
            </a:r>
            <a:r>
              <a:rPr lang="da-DK" sz="1100" dirty="0" err="1" smtClean="0"/>
              <a:t>injury</a:t>
            </a:r>
            <a:r>
              <a:rPr lang="da-DK" sz="1100" dirty="0" smtClean="0"/>
              <a:t> cases (NEW).</a:t>
            </a:r>
            <a:endParaRPr lang="en-US" sz="1100" dirty="0" smtClean="0"/>
          </a:p>
          <a:p>
            <a:pPr marL="228600" indent="-228600">
              <a:buFont typeface="+mj-lt"/>
              <a:buAutoNum type="arabicPeriod"/>
            </a:pPr>
            <a:r>
              <a:rPr lang="da-DK" sz="1100" dirty="0" smtClean="0"/>
              <a:t>Barsel: BA + BAF + BD + BG + BU + BUD + GG + NSG (NEW).</a:t>
            </a:r>
            <a:endParaRPr lang="en-US" sz="1100" dirty="0" smtClean="0"/>
          </a:p>
          <a:p>
            <a:endParaRPr lang="en-US" sz="1100" dirty="0" smtClean="0"/>
          </a:p>
          <a:p>
            <a:endParaRPr lang="da-DK" sz="1100" dirty="0" smtClean="0"/>
          </a:p>
          <a:p>
            <a:endParaRPr lang="en-US" sz="1100" dirty="0" smtClean="0"/>
          </a:p>
        </p:txBody>
      </p:sp>
      <p:sp>
        <p:nvSpPr>
          <p:cNvPr id="7" name="Afrundet rektangel 6"/>
          <p:cNvSpPr/>
          <p:nvPr/>
        </p:nvSpPr>
        <p:spPr>
          <a:xfrm>
            <a:off x="4139952" y="1138826"/>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Ret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9" name="Rektangel 8"/>
          <p:cNvSpPr/>
          <p:nvPr/>
        </p:nvSpPr>
        <p:spPr>
          <a:xfrm>
            <a:off x="251520" y="2780928"/>
            <a:ext cx="2576818" cy="2839239"/>
          </a:xfrm>
          <a:prstGeom prst="rect">
            <a:avLst/>
          </a:prstGeom>
        </p:spPr>
        <p:txBody>
          <a:bodyPr wrap="square">
            <a:spAutoFit/>
          </a:bodyPr>
          <a:lstStyle/>
          <a:p>
            <a:r>
              <a:rPr lang="en-US" sz="1050" dirty="0" smtClean="0"/>
              <a:t>Headline is know ‘Details’ and not the absence type.</a:t>
            </a:r>
          </a:p>
          <a:p>
            <a:r>
              <a:rPr lang="en-US" sz="1050" dirty="0" smtClean="0"/>
              <a:t>Details are always shown with all fields locked!</a:t>
            </a:r>
          </a:p>
          <a:p>
            <a:endParaRPr lang="en-US" sz="1050" dirty="0" smtClean="0"/>
          </a:p>
          <a:p>
            <a:r>
              <a:rPr lang="en-US" sz="1050" dirty="0" smtClean="0"/>
              <a:t>Information added:</a:t>
            </a:r>
          </a:p>
          <a:p>
            <a:endParaRPr lang="en-US" sz="1050" dirty="0" smtClean="0"/>
          </a:p>
          <a:p>
            <a:r>
              <a:rPr lang="en-US" sz="1050" dirty="0" smtClean="0"/>
              <a:t>Status (display)</a:t>
            </a:r>
          </a:p>
          <a:p>
            <a:r>
              <a:rPr lang="en-US" sz="1050" dirty="0" smtClean="0"/>
              <a:t>Type (field)</a:t>
            </a:r>
          </a:p>
          <a:p>
            <a:r>
              <a:rPr lang="en-US" sz="1050" dirty="0" smtClean="0"/>
              <a:t>Course (Field)</a:t>
            </a:r>
          </a:p>
          <a:p>
            <a:r>
              <a:rPr lang="en-US" sz="1050" dirty="0" smtClean="0"/>
              <a:t>Date From – to</a:t>
            </a:r>
          </a:p>
          <a:p>
            <a:r>
              <a:rPr lang="en-US" sz="1050" dirty="0" smtClean="0"/>
              <a:t>Time From – to</a:t>
            </a:r>
          </a:p>
          <a:p>
            <a:r>
              <a:rPr lang="en-US" sz="1050" dirty="0" smtClean="0"/>
              <a:t>Duration</a:t>
            </a:r>
          </a:p>
          <a:p>
            <a:endParaRPr lang="en-US" sz="1050" dirty="0" smtClean="0"/>
          </a:p>
          <a:p>
            <a:r>
              <a:rPr lang="en-US" sz="1050" dirty="0" smtClean="0"/>
              <a:t>Options:</a:t>
            </a:r>
          </a:p>
          <a:p>
            <a:r>
              <a:rPr lang="en-US" sz="1050" dirty="0" smtClean="0"/>
              <a:t>Back to overview</a:t>
            </a:r>
          </a:p>
          <a:p>
            <a:r>
              <a:rPr lang="en-US" sz="1050" dirty="0" smtClean="0"/>
              <a:t>Change (Ret)</a:t>
            </a:r>
            <a:endParaRPr lang="en-US" sz="1050" dirty="0" smtClean="0"/>
          </a:p>
        </p:txBody>
      </p:sp>
      <p:cxnSp>
        <p:nvCxnSpPr>
          <p:cNvPr id="11" name="Lige pilforbindelse 10"/>
          <p:cNvCxnSpPr/>
          <p:nvPr/>
        </p:nvCxnSpPr>
        <p:spPr>
          <a:xfrm flipH="1">
            <a:off x="4427984" y="764704"/>
            <a:ext cx="648072" cy="369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228"/>
          <a:stretch/>
        </p:blipFill>
        <p:spPr bwMode="auto">
          <a:xfrm>
            <a:off x="5148064" y="1412776"/>
            <a:ext cx="1828800" cy="114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ktangel 11"/>
          <p:cNvSpPr/>
          <p:nvPr/>
        </p:nvSpPr>
        <p:spPr>
          <a:xfrm>
            <a:off x="5500103" y="1700808"/>
            <a:ext cx="1232137" cy="257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1"/>
                </a:solidFill>
              </a:rPr>
              <a:t>Ret </a:t>
            </a:r>
            <a:endParaRPr lang="en-US" sz="1200" dirty="0"/>
          </a:p>
        </p:txBody>
      </p:sp>
      <p:sp>
        <p:nvSpPr>
          <p:cNvPr id="15" name="Rektangel 14"/>
          <p:cNvSpPr/>
          <p:nvPr/>
        </p:nvSpPr>
        <p:spPr>
          <a:xfrm>
            <a:off x="5500103" y="1946975"/>
            <a:ext cx="1232137" cy="257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rgbClr val="FF0000"/>
                </a:solidFill>
              </a:rPr>
              <a:t>Slet</a:t>
            </a:r>
            <a:endParaRPr lang="en-US" sz="1200" dirty="0">
              <a:solidFill>
                <a:srgbClr val="FF0000"/>
              </a:solidFill>
            </a:endParaRPr>
          </a:p>
        </p:txBody>
      </p:sp>
      <p:cxnSp>
        <p:nvCxnSpPr>
          <p:cNvPr id="14" name="Lige pilforbindelse 13"/>
          <p:cNvCxnSpPr/>
          <p:nvPr/>
        </p:nvCxnSpPr>
        <p:spPr>
          <a:xfrm>
            <a:off x="6804248" y="162880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kstboks 15"/>
          <p:cNvSpPr txBox="1"/>
          <p:nvPr/>
        </p:nvSpPr>
        <p:spPr>
          <a:xfrm>
            <a:off x="7308304" y="1419689"/>
            <a:ext cx="1639933" cy="646331"/>
          </a:xfrm>
          <a:prstGeom prst="rect">
            <a:avLst/>
          </a:prstGeom>
          <a:noFill/>
        </p:spPr>
        <p:txBody>
          <a:bodyPr wrap="square" rtlCol="0">
            <a:spAutoFit/>
          </a:bodyPr>
          <a:lstStyle/>
          <a:p>
            <a:r>
              <a:rPr lang="da-DK" sz="1200" dirty="0" err="1" smtClean="0"/>
              <a:t>Text</a:t>
            </a:r>
            <a:r>
              <a:rPr lang="da-DK" sz="1200" dirty="0" smtClean="0"/>
              <a:t> </a:t>
            </a:r>
            <a:r>
              <a:rPr lang="da-DK" sz="1200" dirty="0" err="1" smtClean="0"/>
              <a:t>will</a:t>
            </a:r>
            <a:r>
              <a:rPr lang="da-DK" sz="1200" dirty="0" smtClean="0"/>
              <a:t> </a:t>
            </a:r>
            <a:r>
              <a:rPr lang="da-DK" sz="1200" dirty="0" err="1" smtClean="0"/>
              <a:t>say</a:t>
            </a:r>
            <a:r>
              <a:rPr lang="da-DK" sz="1200" dirty="0" smtClean="0"/>
              <a:t> ”Hvad ønsker du at gøre ved din registrering?”</a:t>
            </a:r>
            <a:endParaRPr lang="en-US" sz="1200" dirty="0"/>
          </a:p>
        </p:txBody>
      </p:sp>
      <p:sp>
        <p:nvSpPr>
          <p:cNvPr id="21" name="Tekstboks 20"/>
          <p:cNvSpPr txBox="1"/>
          <p:nvPr/>
        </p:nvSpPr>
        <p:spPr>
          <a:xfrm>
            <a:off x="5076056" y="395372"/>
            <a:ext cx="1296144" cy="369332"/>
          </a:xfrm>
          <a:prstGeom prst="rect">
            <a:avLst/>
          </a:prstGeom>
          <a:noFill/>
        </p:spPr>
        <p:txBody>
          <a:bodyPr wrap="square" rtlCol="0">
            <a:spAutoFit/>
          </a:bodyPr>
          <a:lstStyle/>
          <a:p>
            <a:r>
              <a:rPr lang="da-DK" dirty="0" smtClean="0">
                <a:solidFill>
                  <a:srgbClr val="FF0000"/>
                </a:solidFill>
              </a:rPr>
              <a:t>2</a:t>
            </a:r>
            <a:endParaRPr lang="en-US" dirty="0">
              <a:solidFill>
                <a:srgbClr val="FF0000"/>
              </a:solidFill>
            </a:endParaRPr>
          </a:p>
        </p:txBody>
      </p:sp>
      <p:cxnSp>
        <p:nvCxnSpPr>
          <p:cNvPr id="22" name="Lige forbindelse 21"/>
          <p:cNvCxnSpPr/>
          <p:nvPr/>
        </p:nvCxnSpPr>
        <p:spPr>
          <a:xfrm flipH="1">
            <a:off x="198648" y="148202"/>
            <a:ext cx="1656184" cy="2542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61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e 25"/>
          <p:cNvGrpSpPr/>
          <p:nvPr/>
        </p:nvGrpSpPr>
        <p:grpSpPr>
          <a:xfrm>
            <a:off x="223231" y="44624"/>
            <a:ext cx="8019983" cy="6565653"/>
            <a:chOff x="232023" y="44624"/>
            <a:chExt cx="8019983" cy="6565653"/>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540"/>
            <a:stretch/>
          </p:blipFill>
          <p:spPr bwMode="auto">
            <a:xfrm>
              <a:off x="4572000" y="2034175"/>
              <a:ext cx="2110970" cy="276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Højrepil 4"/>
            <p:cNvSpPr/>
            <p:nvPr/>
          </p:nvSpPr>
          <p:spPr>
            <a:xfrm>
              <a:off x="3923928" y="2004966"/>
              <a:ext cx="864096" cy="86409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boks 5"/>
            <p:cNvSpPr txBox="1"/>
            <p:nvPr/>
          </p:nvSpPr>
          <p:spPr>
            <a:xfrm>
              <a:off x="2195736" y="44624"/>
              <a:ext cx="4104456" cy="646331"/>
            </a:xfrm>
            <a:prstGeom prst="rect">
              <a:avLst/>
            </a:prstGeom>
            <a:noFill/>
          </p:spPr>
          <p:txBody>
            <a:bodyPr wrap="square" rtlCol="0">
              <a:spAutoFit/>
            </a:bodyPr>
            <a:lstStyle/>
            <a:p>
              <a:r>
                <a:rPr lang="da-DK" sz="3600" dirty="0" err="1" smtClean="0"/>
                <a:t>Create</a:t>
              </a:r>
              <a:r>
                <a:rPr lang="da-DK" sz="3600" dirty="0" smtClean="0"/>
                <a:t> new</a:t>
              </a:r>
              <a:endParaRPr lang="en-US" sz="3600" dirty="0"/>
            </a:p>
          </p:txBody>
        </p:sp>
        <p:sp>
          <p:nvSpPr>
            <p:cNvPr id="8" name="Tekstboks 7"/>
            <p:cNvSpPr txBox="1"/>
            <p:nvPr/>
          </p:nvSpPr>
          <p:spPr>
            <a:xfrm>
              <a:off x="1066791" y="3640233"/>
              <a:ext cx="3168352" cy="2970044"/>
            </a:xfrm>
            <a:prstGeom prst="rect">
              <a:avLst/>
            </a:prstGeom>
            <a:noFill/>
          </p:spPr>
          <p:txBody>
            <a:bodyPr wrap="square" rtlCol="0">
              <a:spAutoFit/>
            </a:bodyPr>
            <a:lstStyle/>
            <a:p>
              <a:r>
                <a:rPr lang="da-DK" sz="1100" dirty="0" smtClean="0"/>
                <a:t>Overall, </a:t>
              </a:r>
              <a:r>
                <a:rPr lang="da-DK" sz="1100" dirty="0" err="1" smtClean="0"/>
                <a:t>there</a:t>
              </a:r>
              <a:r>
                <a:rPr lang="da-DK" sz="1100" dirty="0" smtClean="0"/>
                <a:t> </a:t>
              </a:r>
              <a:r>
                <a:rPr lang="da-DK" sz="1100" dirty="0" err="1" smtClean="0"/>
                <a:t>are</a:t>
              </a:r>
              <a:r>
                <a:rPr lang="da-DK" sz="1100" dirty="0" smtClean="0"/>
                <a:t> </a:t>
              </a:r>
              <a:r>
                <a:rPr lang="da-DK" sz="1100" dirty="0" err="1" smtClean="0"/>
                <a:t>five</a:t>
              </a:r>
              <a:r>
                <a:rPr lang="da-DK" sz="1100" dirty="0" smtClean="0"/>
                <a:t> </a:t>
              </a:r>
              <a:r>
                <a:rPr lang="da-DK" sz="1100" dirty="0" err="1" smtClean="0"/>
                <a:t>categories</a:t>
              </a:r>
              <a:r>
                <a:rPr lang="da-DK" sz="1100" dirty="0" smtClean="0"/>
                <a:t> of absences: Normal, ‘Omsorgsdage’,  ‘Tjenestefri’, ‘</a:t>
              </a:r>
              <a:r>
                <a:rPr lang="da-DK" sz="1100" dirty="0" err="1" smtClean="0"/>
                <a:t>Arbejdsskade’and</a:t>
              </a:r>
              <a:r>
                <a:rPr lang="da-DK" sz="1100" dirty="0" smtClean="0"/>
                <a:t> ‘Barsel’. The normal </a:t>
              </a:r>
              <a:r>
                <a:rPr lang="da-DK" sz="1100" dirty="0" err="1" smtClean="0"/>
                <a:t>category</a:t>
              </a:r>
              <a:r>
                <a:rPr lang="da-DK" sz="1100" dirty="0" smtClean="0"/>
                <a:t> </a:t>
              </a:r>
              <a:r>
                <a:rPr lang="da-DK" sz="1100" dirty="0" err="1" smtClean="0"/>
                <a:t>does</a:t>
              </a:r>
              <a:r>
                <a:rPr lang="da-DK" sz="1100" dirty="0" smtClean="0"/>
                <a:t> not have an </a:t>
              </a:r>
              <a:r>
                <a:rPr lang="da-DK" sz="1100" dirty="0" err="1" smtClean="0"/>
                <a:t>extra</a:t>
              </a:r>
              <a:r>
                <a:rPr lang="da-DK" sz="1100" dirty="0" smtClean="0"/>
                <a:t> </a:t>
              </a:r>
              <a:r>
                <a:rPr lang="da-DK" sz="1100" dirty="0" err="1" smtClean="0"/>
                <a:t>field</a:t>
              </a:r>
              <a:r>
                <a:rPr lang="da-DK" sz="1100" dirty="0" smtClean="0"/>
                <a:t>, but the </a:t>
              </a:r>
              <a:r>
                <a:rPr lang="da-DK" sz="1100" dirty="0" err="1" smtClean="0"/>
                <a:t>others</a:t>
              </a:r>
              <a:r>
                <a:rPr lang="da-DK" sz="1100" dirty="0" smtClean="0"/>
                <a:t> do, </a:t>
              </a:r>
              <a:r>
                <a:rPr lang="da-DK" sz="1100" dirty="0" err="1" smtClean="0"/>
                <a:t>see</a:t>
              </a:r>
              <a:r>
                <a:rPr lang="da-DK" sz="1100" dirty="0" smtClean="0"/>
                <a:t> </a:t>
              </a:r>
              <a:r>
                <a:rPr lang="da-DK" sz="1100" dirty="0" err="1" smtClean="0"/>
                <a:t>below</a:t>
              </a:r>
              <a:r>
                <a:rPr lang="da-DK" sz="1100" dirty="0" smtClean="0"/>
                <a:t> for the </a:t>
              </a:r>
              <a:r>
                <a:rPr lang="da-DK" sz="1100" dirty="0" err="1" smtClean="0"/>
                <a:t>assignment</a:t>
              </a:r>
              <a:r>
                <a:rPr lang="da-DK" sz="1100" dirty="0" smtClean="0"/>
                <a:t> of </a:t>
              </a:r>
              <a:r>
                <a:rPr lang="da-DK" sz="1100" dirty="0" err="1" smtClean="0"/>
                <a:t>category</a:t>
              </a:r>
              <a:r>
                <a:rPr lang="da-DK" sz="1100" dirty="0" smtClean="0"/>
                <a:t> </a:t>
              </a:r>
              <a:r>
                <a:rPr lang="da-DK" sz="1100" dirty="0" err="1" smtClean="0"/>
                <a:t>based</a:t>
              </a:r>
              <a:r>
                <a:rPr lang="da-DK" sz="1100" dirty="0" smtClean="0"/>
                <a:t> on </a:t>
              </a:r>
              <a:r>
                <a:rPr lang="da-DK" sz="1100" dirty="0" err="1" smtClean="0"/>
                <a:t>leave</a:t>
              </a:r>
              <a:r>
                <a:rPr lang="da-DK" sz="1100" dirty="0" smtClean="0"/>
                <a:t> type:</a:t>
              </a:r>
              <a:endParaRPr lang="en-US" sz="1100" dirty="0" smtClean="0"/>
            </a:p>
            <a:p>
              <a:pPr marL="228600" indent="-228600">
                <a:buFont typeface="+mj-lt"/>
                <a:buAutoNum type="arabicPeriod"/>
              </a:pPr>
              <a:r>
                <a:rPr lang="da-DK" sz="1100" dirty="0" smtClean="0"/>
                <a:t>Omsorgsdage: OS + OOS: </a:t>
              </a:r>
              <a:r>
                <a:rPr lang="da-DK" sz="1100" dirty="0" err="1" smtClean="0"/>
                <a:t>Children</a:t>
              </a:r>
              <a:r>
                <a:rPr lang="da-DK" sz="1100" dirty="0" smtClean="0"/>
                <a:t> (part of </a:t>
              </a:r>
              <a:r>
                <a:rPr lang="da-DK" sz="1100" dirty="0" err="1" smtClean="0"/>
                <a:t>current</a:t>
              </a:r>
              <a:r>
                <a:rPr lang="da-DK" sz="1100" dirty="0" smtClean="0"/>
                <a:t> solution).</a:t>
              </a:r>
              <a:endParaRPr lang="en-US" sz="1100" dirty="0" smtClean="0"/>
            </a:p>
            <a:p>
              <a:pPr marL="228600" indent="-228600">
                <a:buFont typeface="+mj-lt"/>
                <a:buAutoNum type="arabicPeriod"/>
              </a:pPr>
              <a:r>
                <a:rPr lang="da-DK" sz="1100" dirty="0" smtClean="0"/>
                <a:t>Tjenestefri: TJ + TJUL + TJUP: </a:t>
              </a:r>
              <a:r>
                <a:rPr lang="da-DK" sz="1100" dirty="0" err="1" smtClean="0"/>
                <a:t>Reason</a:t>
              </a:r>
              <a:r>
                <a:rPr lang="da-DK" sz="1100" dirty="0" smtClean="0"/>
                <a:t> </a:t>
              </a:r>
              <a:r>
                <a:rPr lang="da-DK" sz="1100" dirty="0" err="1" smtClean="0"/>
                <a:t>codes</a:t>
              </a:r>
              <a:r>
                <a:rPr lang="da-DK" sz="1100" dirty="0" smtClean="0"/>
                <a:t> (part of </a:t>
              </a:r>
              <a:r>
                <a:rPr lang="da-DK" sz="1100" dirty="0" err="1" smtClean="0"/>
                <a:t>current</a:t>
              </a:r>
              <a:r>
                <a:rPr lang="da-DK" sz="1100" dirty="0" smtClean="0"/>
                <a:t> solution).</a:t>
              </a:r>
              <a:endParaRPr lang="en-US" sz="1100" dirty="0" smtClean="0"/>
            </a:p>
            <a:p>
              <a:pPr marL="228600" indent="-228600">
                <a:buFont typeface="+mj-lt"/>
                <a:buAutoNum type="arabicPeriod"/>
              </a:pPr>
              <a:r>
                <a:rPr lang="da-DK" sz="1100" dirty="0" smtClean="0"/>
                <a:t>Arbejdsskade: AS: Work-</a:t>
              </a:r>
              <a:r>
                <a:rPr lang="da-DK" sz="1100" dirty="0" err="1" smtClean="0"/>
                <a:t>related</a:t>
              </a:r>
              <a:r>
                <a:rPr lang="da-DK" sz="1100" dirty="0" smtClean="0"/>
                <a:t> </a:t>
              </a:r>
              <a:r>
                <a:rPr lang="da-DK" sz="1100" dirty="0" err="1" smtClean="0"/>
                <a:t>injury</a:t>
              </a:r>
              <a:r>
                <a:rPr lang="da-DK" sz="1100" dirty="0" smtClean="0"/>
                <a:t> cases (NEW).</a:t>
              </a:r>
              <a:endParaRPr lang="en-US" sz="1100" dirty="0" smtClean="0"/>
            </a:p>
            <a:p>
              <a:pPr marL="228600" indent="-228600">
                <a:buFont typeface="+mj-lt"/>
                <a:buAutoNum type="arabicPeriod"/>
              </a:pPr>
              <a:r>
                <a:rPr lang="da-DK" sz="1100" dirty="0" smtClean="0"/>
                <a:t>Barsel: BA + BAF + BD + BG + BU + BUD + GG + NSG (NEW).</a:t>
              </a:r>
              <a:endParaRPr lang="en-US" sz="1100" dirty="0" smtClean="0"/>
            </a:p>
            <a:p>
              <a:endParaRPr lang="en-US" sz="1100" dirty="0" smtClean="0"/>
            </a:p>
            <a:p>
              <a:r>
                <a:rPr lang="en-US" sz="1100" dirty="0" smtClean="0"/>
                <a:t>Send works as today.</a:t>
              </a:r>
            </a:p>
            <a:p>
              <a:endParaRPr lang="en-US" sz="1100" dirty="0"/>
            </a:p>
          </p:txBody>
        </p:sp>
        <p:pic>
          <p:nvPicPr>
            <p:cNvPr id="19" name="Billede 18"/>
            <p:cNvPicPr/>
            <p:nvPr/>
          </p:nvPicPr>
          <p:blipFill rotWithShape="1">
            <a:blip r:embed="rId3" cstate="print">
              <a:extLst>
                <a:ext uri="{28A0092B-C50C-407E-A947-70E740481C1C}">
                  <a14:useLocalDpi xmlns:a14="http://schemas.microsoft.com/office/drawing/2010/main" val="0"/>
                </a:ext>
              </a:extLst>
            </a:blip>
            <a:srcRect t="4616" b="86794"/>
            <a:stretch/>
          </p:blipFill>
          <p:spPr bwMode="auto">
            <a:xfrm>
              <a:off x="4572000" y="1762191"/>
              <a:ext cx="2110970" cy="271984"/>
            </a:xfrm>
            <a:prstGeom prst="rect">
              <a:avLst/>
            </a:prstGeom>
            <a:noFill/>
            <a:ln>
              <a:noFill/>
            </a:ln>
          </p:spPr>
        </p:pic>
        <p:pic>
          <p:nvPicPr>
            <p:cNvPr id="20" name="Billede 1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8449" y="917612"/>
              <a:ext cx="1666256" cy="2499384"/>
            </a:xfrm>
            <a:prstGeom prst="rect">
              <a:avLst/>
            </a:prstGeom>
            <a:noFill/>
            <a:ln>
              <a:noFill/>
            </a:ln>
          </p:spPr>
        </p:pic>
        <p:pic>
          <p:nvPicPr>
            <p:cNvPr id="22" name="Billede 2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023" y="510038"/>
              <a:ext cx="1669537" cy="2504306"/>
            </a:xfrm>
            <a:prstGeom prst="rect">
              <a:avLst/>
            </a:prstGeom>
            <a:noFill/>
            <a:ln>
              <a:noFill/>
            </a:ln>
          </p:spPr>
        </p:pic>
        <p:cxnSp>
          <p:nvCxnSpPr>
            <p:cNvPr id="4" name="Lige pilforbindelse 3"/>
            <p:cNvCxnSpPr/>
            <p:nvPr/>
          </p:nvCxnSpPr>
          <p:spPr>
            <a:xfrm>
              <a:off x="1763688" y="119675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Lige forbindelse 12"/>
            <p:cNvCxnSpPr/>
            <p:nvPr/>
          </p:nvCxnSpPr>
          <p:spPr>
            <a:xfrm flipH="1">
              <a:off x="2123728" y="874023"/>
              <a:ext cx="1656184" cy="2542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Afrundet rektangel 24"/>
            <p:cNvSpPr/>
            <p:nvPr/>
          </p:nvSpPr>
          <p:spPr>
            <a:xfrm>
              <a:off x="6228184" y="1803024"/>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600" dirty="0" smtClean="0">
                  <a:latin typeface="Verdana" panose="020B0604030504040204" pitchFamily="34" charset="0"/>
                  <a:ea typeface="Verdana" panose="020B0604030504040204" pitchFamily="34" charset="0"/>
                  <a:cs typeface="Verdana" panose="020B0604030504040204" pitchFamily="34" charset="0"/>
                </a:rPr>
                <a:t>Send</a:t>
              </a:r>
              <a:endParaRPr lang="en-US" sz="600" dirty="0">
                <a:latin typeface="Verdana" panose="020B0604030504040204" pitchFamily="34" charset="0"/>
                <a:ea typeface="Verdana" panose="020B0604030504040204" pitchFamily="34" charset="0"/>
                <a:cs typeface="Verdana" panose="020B0604030504040204" pitchFamily="34" charset="0"/>
              </a:endParaRPr>
            </a:p>
          </p:txBody>
        </p:sp>
        <p:cxnSp>
          <p:nvCxnSpPr>
            <p:cNvPr id="23" name="Lige pilforbindelse 22"/>
            <p:cNvCxnSpPr>
              <a:stCxn id="19" idx="3"/>
            </p:cNvCxnSpPr>
            <p:nvPr/>
          </p:nvCxnSpPr>
          <p:spPr>
            <a:xfrm>
              <a:off x="6682970" y="1898183"/>
              <a:ext cx="337302" cy="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ktangel 23"/>
            <p:cNvSpPr/>
            <p:nvPr/>
          </p:nvSpPr>
          <p:spPr>
            <a:xfrm>
              <a:off x="7037521" y="1803024"/>
              <a:ext cx="1214485" cy="577081"/>
            </a:xfrm>
            <a:prstGeom prst="rect">
              <a:avLst/>
            </a:prstGeom>
          </p:spPr>
          <p:txBody>
            <a:bodyPr wrap="square">
              <a:spAutoFit/>
            </a:bodyPr>
            <a:lstStyle/>
            <a:p>
              <a:r>
                <a:rPr lang="en-US" sz="1050" dirty="0" smtClean="0"/>
                <a:t>Exact color code will be supplied next week.</a:t>
              </a:r>
              <a:endParaRPr lang="en-US" sz="1050" dirty="0"/>
            </a:p>
          </p:txBody>
        </p:sp>
      </p:grpSp>
    </p:spTree>
    <p:extLst>
      <p:ext uri="{BB962C8B-B14F-4D97-AF65-F5344CB8AC3E}">
        <p14:creationId xmlns:p14="http://schemas.microsoft.com/office/powerpoint/2010/main" val="3346853495"/>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701</Words>
  <Application>Microsoft Office PowerPoint</Application>
  <PresentationFormat>Skærmshow (4:3)</PresentationFormat>
  <Paragraphs>87</Paragraphs>
  <Slides>5</Slides>
  <Notes>0</Notes>
  <HiddenSlides>0</HiddenSlides>
  <MMClips>0</MMClips>
  <ScaleCrop>false</ScaleCrop>
  <HeadingPairs>
    <vt:vector size="4" baseType="variant">
      <vt:variant>
        <vt:lpstr>Tema</vt:lpstr>
      </vt:variant>
      <vt:variant>
        <vt:i4>1</vt:i4>
      </vt:variant>
      <vt:variant>
        <vt:lpstr>Diastitler</vt:lpstr>
      </vt:variant>
      <vt:variant>
        <vt:i4>5</vt:i4>
      </vt:variant>
    </vt:vector>
  </HeadingPairs>
  <TitlesOfParts>
    <vt:vector size="6" baseType="lpstr">
      <vt:lpstr>Kontortema</vt:lpstr>
      <vt:lpstr>PowerPoint-præsentation</vt:lpstr>
      <vt:lpstr>PowerPoint-præsentation</vt:lpstr>
      <vt:lpstr>PowerPoint-præsentation</vt:lpstr>
      <vt:lpstr>PowerPoint-præsentation</vt:lpstr>
      <vt:lpstr>PowerPoint-præsentation</vt:lpstr>
    </vt:vector>
  </TitlesOfParts>
  <Company>KMD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Gregersen.Sine Dietrich SDG</dc:creator>
  <cp:lastModifiedBy>Gregersen.Sine Dietrich SDG</cp:lastModifiedBy>
  <cp:revision>22</cp:revision>
  <dcterms:created xsi:type="dcterms:W3CDTF">2014-06-25T08:12:10Z</dcterms:created>
  <dcterms:modified xsi:type="dcterms:W3CDTF">2014-06-25T11:49:44Z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P_Title">
    <vt:lpwstr>PowerPoint-præsentation</vt:lpwstr>
  </property>
  <property fmtid="{D5CDD505-2E9C-101B-9397-08002B2CF9AE}" pid="3" name="SPP_Author">
    <vt:lpwstr>Gregersen.Sine Dietrich SDG</vt:lpwstr>
  </property>
  <property fmtid="{D5CDD505-2E9C-101B-9397-08002B2CF9AE}" pid="4" name="SPP_Lastauthor">
    <vt:lpwstr>Gregersen.Sine Dietrich SDG</vt:lpwstr>
  </property>
  <property fmtid="{D5CDD505-2E9C-101B-9397-08002B2CF9AE}" pid="5" name="SPP_Revisionnumber">
    <vt:lpwstr>21</vt:lpwstr>
  </property>
  <property fmtid="{D5CDD505-2E9C-101B-9397-08002B2CF9AE}" pid="6" name="SPP_Applicationname">
    <vt:lpwstr>Microsoft Office PowerPoint</vt:lpwstr>
  </property>
  <property fmtid="{D5CDD505-2E9C-101B-9397-08002B2CF9AE}" pid="7" name="SPP_Creationdate">
    <vt:lpwstr>25-06-2014</vt:lpwstr>
  </property>
  <property fmtid="{D5CDD505-2E9C-101B-9397-08002B2CF9AE}" pid="8" name="SPP_Lastsavetime">
    <vt:lpwstr>25-06-2014</vt:lpwstr>
  </property>
  <property fmtid="{D5CDD505-2E9C-101B-9397-08002B2CF9AE}" pid="9" name="SPP_Format">
    <vt:lpwstr>Skærmshow (4:3)</vt:lpwstr>
  </property>
  <property fmtid="{D5CDD505-2E9C-101B-9397-08002B2CF9AE}" pid="10" name="SPP_Company">
    <vt:lpwstr>KMD A/S</vt:lpwstr>
  </property>
</Properties>
</file>