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SemiBold"/>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5" roundtripDataSignature="AMtx7mg8XEvZIASx67SnMotkd8u0Njr2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SemiBold-bold.fntdata"/><Relationship Id="rId21" Type="http://schemas.openxmlformats.org/officeDocument/2006/relationships/font" Target="fonts/MontserratSemiBold-regular.fntdata"/><Relationship Id="rId24" Type="http://schemas.openxmlformats.org/officeDocument/2006/relationships/font" Target="fonts/MontserratSemiBold-boldItalic.fntdata"/><Relationship Id="rId23" Type="http://schemas.openxmlformats.org/officeDocument/2006/relationships/font" Target="fonts/MontserratSemi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2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1" name="Google Shape;2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2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2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2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drive.google.com/file/d/1Z0VMRS026JzrETbwyWirto31524bPR7L/vie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0" y="0"/>
            <a:ext cx="9144003" cy="5143490"/>
          </a:xfrm>
          <a:prstGeom prst="rect">
            <a:avLst/>
          </a:prstGeom>
          <a:noFill/>
          <a:ln>
            <a:noFill/>
          </a:ln>
        </p:spPr>
      </p:pic>
      <p:sp>
        <p:nvSpPr>
          <p:cNvPr id="55" name="Google Shape;55;p1"/>
          <p:cNvSpPr txBox="1"/>
          <p:nvPr/>
        </p:nvSpPr>
        <p:spPr>
          <a:xfrm>
            <a:off x="349050" y="3221073"/>
            <a:ext cx="8520600" cy="443700"/>
          </a:xfrm>
          <a:prstGeom prst="rect">
            <a:avLst/>
          </a:prstGeom>
          <a:noFill/>
          <a:ln>
            <a:noFill/>
          </a:ln>
        </p:spPr>
        <p:txBody>
          <a:bodyPr anchorCtr="0" anchor="t" bIns="91425" lIns="91425" spcFirstLastPara="1" rIns="91425" wrap="square" tIns="91425">
            <a:normAutofit/>
          </a:bodyPr>
          <a:lstStyle/>
          <a:p>
            <a:pPr indent="0" lvl="0" marL="0" marR="0" rtl="0" algn="l">
              <a:lnSpc>
                <a:spcPct val="80000"/>
              </a:lnSpc>
              <a:spcBef>
                <a:spcPts val="0"/>
              </a:spcBef>
              <a:spcAft>
                <a:spcPts val="0"/>
              </a:spcAft>
              <a:buClr>
                <a:srgbClr val="000000"/>
              </a:buClr>
              <a:buSzPts val="1800"/>
              <a:buFont typeface="Arial"/>
              <a:buNone/>
            </a:pPr>
            <a:r>
              <a:rPr b="0" i="0" lang="en-GB" sz="1800" u="none" cap="none" strike="noStrike">
                <a:solidFill>
                  <a:srgbClr val="202729"/>
                </a:solidFill>
                <a:latin typeface="Montserrat SemiBold"/>
                <a:ea typeface="Montserrat SemiBold"/>
                <a:cs typeface="Montserrat SemiBold"/>
                <a:sym typeface="Montserrat SemiBold"/>
              </a:rPr>
              <a:t>Team Name :</a:t>
            </a:r>
            <a:endParaRPr b="0" i="0" sz="1800" u="none" cap="none" strike="noStrike">
              <a:solidFill>
                <a:srgbClr val="202729"/>
              </a:solidFill>
              <a:latin typeface="Montserrat SemiBold"/>
              <a:ea typeface="Montserrat SemiBold"/>
              <a:cs typeface="Montserrat SemiBold"/>
              <a:sym typeface="Montserrat SemiBold"/>
            </a:endParaRPr>
          </a:p>
        </p:txBody>
      </p:sp>
      <p:sp>
        <p:nvSpPr>
          <p:cNvPr id="56" name="Google Shape;56;p1"/>
          <p:cNvSpPr txBox="1"/>
          <p:nvPr/>
        </p:nvSpPr>
        <p:spPr>
          <a:xfrm>
            <a:off x="383100" y="4170889"/>
            <a:ext cx="8520600" cy="860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00"/>
              </a:spcAft>
              <a:buClr>
                <a:srgbClr val="000000"/>
              </a:buClr>
              <a:buSzPts val="1500"/>
              <a:buFont typeface="Arial"/>
              <a:buNone/>
            </a:pPr>
            <a:r>
              <a:rPr b="0" i="0" lang="en-GB" sz="1500" u="none" cap="none" strike="noStrike">
                <a:solidFill>
                  <a:schemeClr val="dk1"/>
                </a:solidFill>
                <a:latin typeface="Montserrat SemiBold"/>
                <a:ea typeface="Montserrat SemiBold"/>
                <a:cs typeface="Montserrat SemiBold"/>
                <a:sym typeface="Montserrat SemiBold"/>
              </a:rPr>
              <a:t>Which domain does your idea address? (Agriculture / Healthcare / Skilling / Education): </a:t>
            </a:r>
            <a:endParaRPr b="0" i="0" sz="1500" u="none" cap="none" strike="noStrike">
              <a:solidFill>
                <a:srgbClr val="202729"/>
              </a:solidFill>
              <a:latin typeface="Montserrat SemiBold"/>
              <a:ea typeface="Montserrat SemiBold"/>
              <a:cs typeface="Montserrat SemiBold"/>
              <a:sym typeface="Montserrat SemiBold"/>
            </a:endParaRPr>
          </a:p>
        </p:txBody>
      </p:sp>
      <p:sp>
        <p:nvSpPr>
          <p:cNvPr id="57" name="Google Shape;57;p1"/>
          <p:cNvSpPr txBox="1"/>
          <p:nvPr/>
        </p:nvSpPr>
        <p:spPr>
          <a:xfrm>
            <a:off x="364538" y="3695833"/>
            <a:ext cx="8520600" cy="443700"/>
          </a:xfrm>
          <a:prstGeom prst="rect">
            <a:avLst/>
          </a:prstGeom>
          <a:noFill/>
          <a:ln>
            <a:noFill/>
          </a:ln>
        </p:spPr>
        <p:txBody>
          <a:bodyPr anchorCtr="0" anchor="t" bIns="91425" lIns="91425" spcFirstLastPara="1" rIns="91425" wrap="square" tIns="91425">
            <a:normAutofit/>
          </a:bodyPr>
          <a:lstStyle/>
          <a:p>
            <a:pPr indent="0" lvl="0" marL="0" marR="0" rtl="0" algn="l">
              <a:lnSpc>
                <a:spcPct val="80000"/>
              </a:lnSpc>
              <a:spcBef>
                <a:spcPts val="0"/>
              </a:spcBef>
              <a:spcAft>
                <a:spcPts val="0"/>
              </a:spcAft>
              <a:buClr>
                <a:srgbClr val="000000"/>
              </a:buClr>
              <a:buSzPts val="1800"/>
              <a:buFont typeface="Arial"/>
              <a:buNone/>
            </a:pPr>
            <a:r>
              <a:rPr b="0" i="0" lang="en-GB" sz="1800" u="none" cap="none" strike="noStrike">
                <a:solidFill>
                  <a:srgbClr val="202729"/>
                </a:solidFill>
                <a:latin typeface="Montserrat SemiBold"/>
                <a:ea typeface="Montserrat SemiBold"/>
                <a:cs typeface="Montserrat SemiBold"/>
                <a:sym typeface="Montserrat SemiBold"/>
              </a:rPr>
              <a:t>Team Leader Name :</a:t>
            </a:r>
            <a:endParaRPr b="0" i="0" sz="1800" u="none" cap="none" strike="noStrike">
              <a:solidFill>
                <a:srgbClr val="202729"/>
              </a:solidFill>
              <a:latin typeface="Montserrat SemiBold"/>
              <a:ea typeface="Montserrat SemiBold"/>
              <a:cs typeface="Montserrat SemiBold"/>
              <a:sym typeface="Montserrat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1"/>
          <p:cNvPicPr preferRelativeResize="0"/>
          <p:nvPr/>
        </p:nvPicPr>
        <p:blipFill rotWithShape="1">
          <a:blip r:embed="rId3">
            <a:alphaModFix/>
          </a:blip>
          <a:srcRect b="0" l="0" r="0" t="0"/>
          <a:stretch/>
        </p:blipFill>
        <p:spPr>
          <a:xfrm>
            <a:off x="0" y="0"/>
            <a:ext cx="9144003" cy="5143490"/>
          </a:xfrm>
          <a:prstGeom prst="rect">
            <a:avLst/>
          </a:prstGeom>
          <a:noFill/>
          <a:ln>
            <a:noFill/>
          </a:ln>
        </p:spPr>
      </p:pic>
      <p:sp>
        <p:nvSpPr>
          <p:cNvPr id="111" name="Google Shape;111;p11"/>
          <p:cNvSpPr txBox="1"/>
          <p:nvPr/>
        </p:nvSpPr>
        <p:spPr>
          <a:xfrm>
            <a:off x="268200" y="706450"/>
            <a:ext cx="8520600" cy="603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00"/>
              <a:buFont typeface="Arial"/>
              <a:buNone/>
            </a:pPr>
            <a:r>
              <a:rPr b="0" i="0" lang="en-GB" sz="1500" u="none" cap="none" strike="noStrike">
                <a:solidFill>
                  <a:schemeClr val="dk1"/>
                </a:solidFill>
                <a:latin typeface="Montserrat SemiBold"/>
                <a:ea typeface="Montserrat SemiBold"/>
                <a:cs typeface="Montserrat SemiBold"/>
                <a:sym typeface="Montserrat SemiBold"/>
              </a:rPr>
              <a:t>Provide a high-level architecture diagram or a use-case diagram of your proposed solution</a:t>
            </a:r>
            <a:endParaRPr b="0" i="0" sz="1500" u="none" cap="none" strike="noStrike">
              <a:solidFill>
                <a:srgbClr val="616161"/>
              </a:solidFill>
              <a:latin typeface="Montserrat SemiBold"/>
              <a:ea typeface="Montserrat SemiBold"/>
              <a:cs typeface="Montserrat SemiBold"/>
              <a:sym typeface="Montserrat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2"/>
          <p:cNvPicPr preferRelativeResize="0"/>
          <p:nvPr/>
        </p:nvPicPr>
        <p:blipFill rotWithShape="1">
          <a:blip r:embed="rId3">
            <a:alphaModFix/>
          </a:blip>
          <a:srcRect b="0" l="0" r="0" t="0"/>
          <a:stretch/>
        </p:blipFill>
        <p:spPr>
          <a:xfrm>
            <a:off x="0" y="0"/>
            <a:ext cx="9144003" cy="5143490"/>
          </a:xfrm>
          <a:prstGeom prst="rect">
            <a:avLst/>
          </a:prstGeom>
          <a:noFill/>
          <a:ln>
            <a:noFill/>
          </a:ln>
        </p:spPr>
      </p:pic>
      <p:sp>
        <p:nvSpPr>
          <p:cNvPr id="117" name="Google Shape;117;p12"/>
          <p:cNvSpPr txBox="1"/>
          <p:nvPr/>
        </p:nvSpPr>
        <p:spPr>
          <a:xfrm>
            <a:off x="311700" y="716275"/>
            <a:ext cx="8520600" cy="5535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000000"/>
              </a:buClr>
              <a:buSzPts val="1500"/>
              <a:buFont typeface="Arial"/>
              <a:buNone/>
            </a:pPr>
            <a:r>
              <a:rPr b="0" i="0" lang="en-GB" sz="1500" u="none" cap="none" strike="noStrike">
                <a:solidFill>
                  <a:schemeClr val="dk1"/>
                </a:solidFill>
                <a:latin typeface="Montserrat SemiBold"/>
                <a:ea typeface="Montserrat SemiBold"/>
                <a:cs typeface="Montserrat SemiBold"/>
                <a:sym typeface="Montserrat SemiBold"/>
              </a:rPr>
              <a:t>Please share the wireframes/Mock diagrams of the proposed solution (optional)</a:t>
            </a:r>
            <a:endParaRPr b="0" i="0" sz="1500" u="none" cap="none" strike="noStrike">
              <a:solidFill>
                <a:srgbClr val="616161"/>
              </a:solidFill>
              <a:latin typeface="Montserrat SemiBold"/>
              <a:ea typeface="Montserrat SemiBold"/>
              <a:cs typeface="Montserrat SemiBold"/>
              <a:sym typeface="Montserrat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13"/>
          <p:cNvPicPr preferRelativeResize="0"/>
          <p:nvPr/>
        </p:nvPicPr>
        <p:blipFill rotWithShape="1">
          <a:blip r:embed="rId3">
            <a:alphaModFix/>
          </a:blip>
          <a:srcRect b="0" l="0" r="0" t="0"/>
          <a:stretch/>
        </p:blipFill>
        <p:spPr>
          <a:xfrm>
            <a:off x="0" y="0"/>
            <a:ext cx="9144003" cy="5143490"/>
          </a:xfrm>
          <a:prstGeom prst="rect">
            <a:avLst/>
          </a:prstGeom>
          <a:noFill/>
          <a:ln>
            <a:noFill/>
          </a:ln>
        </p:spPr>
      </p:pic>
      <p:sp>
        <p:nvSpPr>
          <p:cNvPr id="123" name="Google Shape;123;p13"/>
          <p:cNvSpPr txBox="1"/>
          <p:nvPr/>
        </p:nvSpPr>
        <p:spPr>
          <a:xfrm>
            <a:off x="311700" y="716275"/>
            <a:ext cx="8520600" cy="8058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000000"/>
              </a:buClr>
              <a:buSzPts val="1500"/>
              <a:buFont typeface="Arial"/>
              <a:buNone/>
            </a:pPr>
            <a:r>
              <a:rPr b="0" i="0" lang="en-GB" sz="1500" u="none" cap="none" strike="noStrike">
                <a:solidFill>
                  <a:schemeClr val="dk1"/>
                </a:solidFill>
                <a:latin typeface="Montserrat SemiBold"/>
                <a:ea typeface="Montserrat SemiBold"/>
                <a:cs typeface="Montserrat SemiBold"/>
                <a:sym typeface="Montserrat SemiBold"/>
              </a:rPr>
              <a:t>What datasets will your solution use? Are they publicly available, synthetic, or user-generated?</a:t>
            </a:r>
            <a:endParaRPr b="0" i="0" sz="1500" u="none" cap="none" strike="noStrike">
              <a:solidFill>
                <a:srgbClr val="616161"/>
              </a:solidFill>
              <a:latin typeface="Montserrat SemiBold"/>
              <a:ea typeface="Montserrat SemiBold"/>
              <a:cs typeface="Montserrat SemiBold"/>
              <a:sym typeface="Montserrat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5"/>
          <p:cNvPicPr preferRelativeResize="0"/>
          <p:nvPr/>
        </p:nvPicPr>
        <p:blipFill rotWithShape="1">
          <a:blip r:embed="rId3">
            <a:alphaModFix/>
          </a:blip>
          <a:srcRect b="0" l="0" r="0" t="0"/>
          <a:stretch/>
        </p:blipFill>
        <p:spPr>
          <a:xfrm>
            <a:off x="0" y="0"/>
            <a:ext cx="9144003" cy="5143490"/>
          </a:xfrm>
          <a:prstGeom prst="rect">
            <a:avLst/>
          </a:prstGeom>
          <a:noFill/>
          <a:ln>
            <a:noFill/>
          </a:ln>
        </p:spPr>
      </p:pic>
      <p:sp>
        <p:nvSpPr>
          <p:cNvPr id="129" name="Google Shape;129;p15"/>
          <p:cNvSpPr txBox="1"/>
          <p:nvPr/>
        </p:nvSpPr>
        <p:spPr>
          <a:xfrm>
            <a:off x="311700" y="716275"/>
            <a:ext cx="8520600" cy="9570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0"/>
              </a:spcAft>
              <a:buClr>
                <a:srgbClr val="000000"/>
              </a:buClr>
              <a:buSzPts val="1500"/>
              <a:buFont typeface="Arial"/>
              <a:buNone/>
            </a:pPr>
            <a:r>
              <a:rPr b="0" i="0" lang="en-GB" sz="1500" u="none" cap="none" strike="noStrike">
                <a:solidFill>
                  <a:schemeClr val="dk1"/>
                </a:solidFill>
                <a:latin typeface="Montserrat SemiBold"/>
                <a:ea typeface="Montserrat SemiBold"/>
                <a:cs typeface="Montserrat SemiBold"/>
                <a:sym typeface="Montserrat SemiBold"/>
              </a:rPr>
              <a:t>Does your solution require cloud-based computation, or can it work with on-device processing? If cloud-based, how do you plan to address connectivity challenges and cost constraints?</a:t>
            </a:r>
            <a:endParaRPr b="0" i="0" sz="1500" u="none" cap="none" strike="noStrike">
              <a:solidFill>
                <a:srgbClr val="616161"/>
              </a:solidFill>
              <a:latin typeface="Montserrat SemiBold"/>
              <a:ea typeface="Montserrat SemiBold"/>
              <a:cs typeface="Montserrat SemiBold"/>
              <a:sym typeface="Montserrat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4"/>
          <p:cNvPicPr preferRelativeResize="0"/>
          <p:nvPr/>
        </p:nvPicPr>
        <p:blipFill rotWithShape="1">
          <a:blip r:embed="rId3">
            <a:alphaModFix/>
          </a:blip>
          <a:srcRect b="0" l="0" r="0" t="0"/>
          <a:stretch/>
        </p:blipFill>
        <p:spPr>
          <a:xfrm>
            <a:off x="0" y="0"/>
            <a:ext cx="9144003" cy="5143490"/>
          </a:xfrm>
          <a:prstGeom prst="rect">
            <a:avLst/>
          </a:prstGeom>
          <a:noFill/>
          <a:ln>
            <a:noFill/>
          </a:ln>
        </p:spPr>
      </p:pic>
      <p:sp>
        <p:nvSpPr>
          <p:cNvPr id="135" name="Google Shape;135;p14"/>
          <p:cNvSpPr txBox="1"/>
          <p:nvPr/>
        </p:nvSpPr>
        <p:spPr>
          <a:xfrm>
            <a:off x="311700" y="716275"/>
            <a:ext cx="8520600" cy="40125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Clr>
                <a:srgbClr val="616161"/>
              </a:buClr>
              <a:buSzPts val="1800"/>
              <a:buFont typeface="Proxima Nova"/>
              <a:buNone/>
            </a:pPr>
            <a:r>
              <a:t/>
            </a:r>
            <a:endParaRPr b="0" i="0" sz="1500" u="none" cap="none" strike="noStrike">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7"/>
          <p:cNvPicPr preferRelativeResize="0"/>
          <p:nvPr/>
        </p:nvPicPr>
        <p:blipFill rotWithShape="1">
          <a:blip r:embed="rId3">
            <a:alphaModFix/>
          </a:blip>
          <a:srcRect b="0" l="0" r="0" t="0"/>
          <a:stretch/>
        </p:blipFill>
        <p:spPr>
          <a:xfrm>
            <a:off x="0" y="0"/>
            <a:ext cx="9144003" cy="51434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3"/>
          <p:cNvPicPr preferRelativeResize="0"/>
          <p:nvPr/>
        </p:nvPicPr>
        <p:blipFill rotWithShape="1">
          <a:blip r:embed="rId3">
            <a:alphaModFix/>
          </a:blip>
          <a:srcRect b="0" l="0" r="0" t="0"/>
          <a:stretch/>
        </p:blipFill>
        <p:spPr>
          <a:xfrm>
            <a:off x="0" y="0"/>
            <a:ext cx="9144003" cy="5143490"/>
          </a:xfrm>
          <a:prstGeom prst="rect">
            <a:avLst/>
          </a:prstGeom>
          <a:noFill/>
          <a:ln>
            <a:noFill/>
          </a:ln>
        </p:spPr>
      </p:pic>
      <p:sp>
        <p:nvSpPr>
          <p:cNvPr id="63" name="Google Shape;63;p3"/>
          <p:cNvSpPr txBox="1"/>
          <p:nvPr/>
        </p:nvSpPr>
        <p:spPr>
          <a:xfrm>
            <a:off x="311700" y="863550"/>
            <a:ext cx="8517600" cy="465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00"/>
              </a:spcAft>
              <a:buClr>
                <a:srgbClr val="000000"/>
              </a:buClr>
              <a:buSzPts val="1500"/>
              <a:buFont typeface="Arial"/>
              <a:buNone/>
            </a:pPr>
            <a:r>
              <a:rPr b="0" i="0" lang="en-GB" sz="1500" u="none" cap="none" strike="noStrike">
                <a:solidFill>
                  <a:schemeClr val="dk1"/>
                </a:solidFill>
                <a:latin typeface="Montserrat SemiBold"/>
                <a:ea typeface="Montserrat SemiBold"/>
                <a:cs typeface="Montserrat SemiBold"/>
                <a:sym typeface="Montserrat SemiBold"/>
              </a:rPr>
              <a:t>What is the problem you are solving? (50 words max)</a:t>
            </a:r>
            <a:endParaRPr b="0" i="0" sz="1500" u="none" cap="none" strike="noStrike">
              <a:solidFill>
                <a:srgbClr val="616161"/>
              </a:solidFill>
              <a:latin typeface="Montserrat SemiBold"/>
              <a:ea typeface="Montserrat SemiBold"/>
              <a:cs typeface="Montserrat SemiBold"/>
              <a:sym typeface="Montserra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4"/>
          <p:cNvPicPr preferRelativeResize="0"/>
          <p:nvPr/>
        </p:nvPicPr>
        <p:blipFill rotWithShape="1">
          <a:blip r:embed="rId3">
            <a:alphaModFix/>
          </a:blip>
          <a:srcRect b="0" l="0" r="0" t="0"/>
          <a:stretch/>
        </p:blipFill>
        <p:spPr>
          <a:xfrm>
            <a:off x="0" y="0"/>
            <a:ext cx="9144003" cy="5143490"/>
          </a:xfrm>
          <a:prstGeom prst="rect">
            <a:avLst/>
          </a:prstGeom>
          <a:noFill/>
          <a:ln>
            <a:noFill/>
          </a:ln>
        </p:spPr>
      </p:pic>
      <p:sp>
        <p:nvSpPr>
          <p:cNvPr id="69" name="Google Shape;69;p4"/>
          <p:cNvSpPr txBox="1"/>
          <p:nvPr/>
        </p:nvSpPr>
        <p:spPr>
          <a:xfrm>
            <a:off x="311700" y="863550"/>
            <a:ext cx="8517600" cy="465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00"/>
              </a:spcAft>
              <a:buNone/>
            </a:pPr>
            <a:r>
              <a:rPr b="0" i="0" lang="en-GB" sz="1500" u="none" cap="none" strike="noStrike">
                <a:solidFill>
                  <a:schemeClr val="dk1"/>
                </a:solidFill>
                <a:latin typeface="Montserrat SemiBold"/>
                <a:ea typeface="Montserrat SemiBold"/>
                <a:cs typeface="Montserrat SemiBold"/>
                <a:sym typeface="Montserrat SemiBold"/>
              </a:rPr>
              <a:t>Describe your solution. How different is it from any of the other existing ideas? How will it be able to solve the problem? USP of the proposed solution? What is the intended impact of your solution (max 350 words).</a:t>
            </a:r>
            <a:endParaRPr b="0" i="0" sz="1500" u="none" cap="none" strike="noStrike">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5"/>
          <p:cNvPicPr preferRelativeResize="0"/>
          <p:nvPr/>
        </p:nvPicPr>
        <p:blipFill rotWithShape="1">
          <a:blip r:embed="rId3">
            <a:alphaModFix/>
          </a:blip>
          <a:srcRect b="0" l="0" r="0" t="0"/>
          <a:stretch/>
        </p:blipFill>
        <p:spPr>
          <a:xfrm>
            <a:off x="0" y="0"/>
            <a:ext cx="9144003" cy="5143490"/>
          </a:xfrm>
          <a:prstGeom prst="rect">
            <a:avLst/>
          </a:prstGeom>
          <a:noFill/>
          <a:ln>
            <a:noFill/>
          </a:ln>
        </p:spPr>
      </p:pic>
      <p:sp>
        <p:nvSpPr>
          <p:cNvPr id="75" name="Google Shape;75;p5"/>
          <p:cNvSpPr txBox="1"/>
          <p:nvPr/>
        </p:nvSpPr>
        <p:spPr>
          <a:xfrm>
            <a:off x="311700" y="747400"/>
            <a:ext cx="8520600" cy="9663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100"/>
              </a:spcAft>
              <a:buClr>
                <a:srgbClr val="000000"/>
              </a:buClr>
              <a:buSzPts val="1500"/>
              <a:buFont typeface="Arial"/>
              <a:buNone/>
            </a:pPr>
            <a:r>
              <a:rPr b="0" i="0" lang="en-GB" sz="1500" u="none" cap="none" strike="noStrike">
                <a:solidFill>
                  <a:schemeClr val="dk1"/>
                </a:solidFill>
                <a:latin typeface="Montserrat SemiBold"/>
                <a:ea typeface="Montserrat SemiBold"/>
                <a:cs typeface="Montserrat SemiBold"/>
                <a:sym typeface="Montserrat SemiBold"/>
              </a:rPr>
              <a:t>Who is the primary user of your solution, and explain how your solution will leverage open-source AI to address the aspects mentioned in the </a:t>
            </a:r>
            <a:r>
              <a:rPr b="0" i="0" lang="en-GB" sz="1500" u="sng" cap="none" strike="noStrike">
                <a:solidFill>
                  <a:schemeClr val="hlink"/>
                </a:solidFill>
                <a:latin typeface="Montserrat SemiBold"/>
                <a:ea typeface="Montserrat SemiBold"/>
                <a:cs typeface="Montserrat SemiBold"/>
                <a:sym typeface="Montserrat SemiBold"/>
                <a:hlinkClick r:id="rId4"/>
              </a:rPr>
              <a:t>Key Design Guidelines</a:t>
            </a:r>
            <a:r>
              <a:rPr b="0" i="0" lang="en-GB" sz="1500" u="none" cap="none" strike="noStrike">
                <a:solidFill>
                  <a:schemeClr val="dk1"/>
                </a:solidFill>
                <a:latin typeface="Montserrat SemiBold"/>
                <a:ea typeface="Montserrat SemiBold"/>
                <a:cs typeface="Montserrat SemiBold"/>
                <a:sym typeface="Montserrat SemiBold"/>
              </a:rPr>
              <a:t> (max 200 words).</a:t>
            </a:r>
            <a:endParaRPr b="0" i="0" sz="1500" u="none" cap="none" strike="noStrike">
              <a:solidFill>
                <a:srgbClr val="616161"/>
              </a:solidFill>
              <a:latin typeface="Montserrat SemiBold"/>
              <a:ea typeface="Montserrat SemiBold"/>
              <a:cs typeface="Montserrat SemiBold"/>
              <a:sym typeface="Montserrat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6"/>
          <p:cNvPicPr preferRelativeResize="0"/>
          <p:nvPr/>
        </p:nvPicPr>
        <p:blipFill rotWithShape="1">
          <a:blip r:embed="rId3">
            <a:alphaModFix/>
          </a:blip>
          <a:srcRect b="0" l="0" r="0" t="0"/>
          <a:stretch/>
        </p:blipFill>
        <p:spPr>
          <a:xfrm>
            <a:off x="0" y="0"/>
            <a:ext cx="9144003" cy="5143490"/>
          </a:xfrm>
          <a:prstGeom prst="rect">
            <a:avLst/>
          </a:prstGeom>
          <a:noFill/>
          <a:ln>
            <a:noFill/>
          </a:ln>
        </p:spPr>
      </p:pic>
      <p:sp>
        <p:nvSpPr>
          <p:cNvPr id="81" name="Google Shape;81;p6"/>
          <p:cNvSpPr txBox="1"/>
          <p:nvPr/>
        </p:nvSpPr>
        <p:spPr>
          <a:xfrm>
            <a:off x="311700" y="716275"/>
            <a:ext cx="8520600" cy="603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00"/>
              </a:spcAft>
              <a:buClr>
                <a:srgbClr val="000000"/>
              </a:buClr>
              <a:buSzPts val="1500"/>
              <a:buFont typeface="Arial"/>
              <a:buNone/>
            </a:pPr>
            <a:r>
              <a:rPr b="0" i="0" lang="en-GB" sz="1500" u="none" cap="none" strike="noStrike">
                <a:solidFill>
                  <a:schemeClr val="dk1"/>
                </a:solidFill>
                <a:latin typeface="Montserrat SemiBold"/>
                <a:ea typeface="Montserrat SemiBold"/>
                <a:cs typeface="Montserrat SemiBold"/>
                <a:sym typeface="Montserrat SemiBold"/>
              </a:rPr>
              <a:t>How is this solution scalable? (100 words max)</a:t>
            </a:r>
            <a:endParaRPr b="0" i="0" sz="1500" u="none" cap="none" strike="noStrike">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7"/>
          <p:cNvPicPr preferRelativeResize="0"/>
          <p:nvPr/>
        </p:nvPicPr>
        <p:blipFill rotWithShape="1">
          <a:blip r:embed="rId3">
            <a:alphaModFix/>
          </a:blip>
          <a:srcRect b="0" l="0" r="0" t="0"/>
          <a:stretch/>
        </p:blipFill>
        <p:spPr>
          <a:xfrm>
            <a:off x="0" y="0"/>
            <a:ext cx="9144003" cy="5143490"/>
          </a:xfrm>
          <a:prstGeom prst="rect">
            <a:avLst/>
          </a:prstGeom>
          <a:noFill/>
          <a:ln>
            <a:noFill/>
          </a:ln>
        </p:spPr>
      </p:pic>
      <p:sp>
        <p:nvSpPr>
          <p:cNvPr id="87" name="Google Shape;87;p7"/>
          <p:cNvSpPr txBox="1"/>
          <p:nvPr/>
        </p:nvSpPr>
        <p:spPr>
          <a:xfrm>
            <a:off x="355200" y="743600"/>
            <a:ext cx="8363100" cy="1121400"/>
          </a:xfrm>
          <a:prstGeom prst="rect">
            <a:avLst/>
          </a:prstGeom>
          <a:noFill/>
          <a:ln>
            <a:noFill/>
          </a:ln>
        </p:spPr>
        <p:txBody>
          <a:bodyPr anchorCtr="0" anchor="t" bIns="91425" lIns="91425" spcFirstLastPara="1" rIns="91425" wrap="square" tIns="91425">
            <a:normAutofit fontScale="92500" lnSpcReduction="20000"/>
          </a:bodyPr>
          <a:lstStyle/>
          <a:p>
            <a:pPr indent="0" lvl="0" marL="0" marR="0" rtl="0" algn="l">
              <a:lnSpc>
                <a:spcPct val="115000"/>
              </a:lnSpc>
              <a:spcBef>
                <a:spcPts val="0"/>
              </a:spcBef>
              <a:spcAft>
                <a:spcPts val="0"/>
              </a:spcAft>
              <a:buClr>
                <a:srgbClr val="000000"/>
              </a:buClr>
              <a:buSzPct val="100000"/>
              <a:buFont typeface="Arial"/>
              <a:buNone/>
            </a:pPr>
            <a:r>
              <a:rPr b="0" i="0" lang="en-GB" sz="1500" u="none" cap="none" strike="noStrike">
                <a:solidFill>
                  <a:srgbClr val="616161"/>
                </a:solidFill>
                <a:latin typeface="Montserrat SemiBold"/>
                <a:ea typeface="Montserrat SemiBold"/>
                <a:cs typeface="Montserrat SemiBold"/>
                <a:sym typeface="Montserrat SemiBold"/>
              </a:rPr>
              <a:t>List of features offered by the solution</a:t>
            </a:r>
            <a:endParaRPr b="0" i="0" sz="1500" u="none" cap="none" strike="noStrike">
              <a:solidFill>
                <a:srgbClr val="616161"/>
              </a:solidFill>
              <a:latin typeface="Montserrat SemiBold"/>
              <a:ea typeface="Montserrat SemiBold"/>
              <a:cs typeface="Montserrat SemiBold"/>
              <a:sym typeface="Montserrat SemiBold"/>
            </a:endParaRPr>
          </a:p>
          <a:p>
            <a:pPr indent="0" lvl="0" marL="0" marR="0" rtl="0" algn="l">
              <a:lnSpc>
                <a:spcPct val="115000"/>
              </a:lnSpc>
              <a:spcBef>
                <a:spcPts val="1200"/>
              </a:spcBef>
              <a:spcAft>
                <a:spcPts val="1200"/>
              </a:spcAft>
              <a:buClr>
                <a:srgbClr val="000000"/>
              </a:buClr>
              <a:buSzPct val="100000"/>
              <a:buFont typeface="Arial"/>
              <a:buNone/>
            </a:pPr>
            <a:r>
              <a:rPr b="0" i="0" lang="en-GB" sz="1400" u="none" cap="none" strike="noStrike">
                <a:solidFill>
                  <a:srgbClr val="616161"/>
                </a:solidFill>
                <a:latin typeface="Montserrat SemiBold"/>
                <a:ea typeface="Montserrat SemiBold"/>
                <a:cs typeface="Montserrat SemiBold"/>
                <a:sym typeface="Montserrat SemiBold"/>
              </a:rPr>
              <a:t>It is always better to add a few visual representations (drawings/sketches/illustrations etc.) to your presentation, it adds to the power through which it reaches the audience.</a:t>
            </a:r>
            <a:endParaRPr b="0" i="0" sz="1400" u="none" cap="none" strike="noStrike">
              <a:solidFill>
                <a:srgbClr val="616161"/>
              </a:solidFill>
              <a:latin typeface="Montserrat SemiBold"/>
              <a:ea typeface="Montserrat SemiBold"/>
              <a:cs typeface="Montserrat SemiBold"/>
              <a:sym typeface="Montserrat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8"/>
          <p:cNvPicPr preferRelativeResize="0"/>
          <p:nvPr/>
        </p:nvPicPr>
        <p:blipFill rotWithShape="1">
          <a:blip r:embed="rId3">
            <a:alphaModFix/>
          </a:blip>
          <a:srcRect b="0" l="0" r="0" t="0"/>
          <a:stretch/>
        </p:blipFill>
        <p:spPr>
          <a:xfrm>
            <a:off x="0" y="0"/>
            <a:ext cx="9144003" cy="5143490"/>
          </a:xfrm>
          <a:prstGeom prst="rect">
            <a:avLst/>
          </a:prstGeom>
          <a:noFill/>
          <a:ln>
            <a:noFill/>
          </a:ln>
        </p:spPr>
      </p:pic>
      <p:sp>
        <p:nvSpPr>
          <p:cNvPr id="93" name="Google Shape;93;p8"/>
          <p:cNvSpPr txBox="1"/>
          <p:nvPr/>
        </p:nvSpPr>
        <p:spPr>
          <a:xfrm>
            <a:off x="311700" y="764450"/>
            <a:ext cx="8520600" cy="7374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000000"/>
              </a:buClr>
              <a:buSzPts val="1500"/>
              <a:buFont typeface="Arial"/>
              <a:buNone/>
            </a:pPr>
            <a:r>
              <a:rPr b="0" i="0" lang="en-GB" sz="1500" u="none" cap="none" strike="noStrike">
                <a:solidFill>
                  <a:schemeClr val="dk1"/>
                </a:solidFill>
                <a:latin typeface="Montserrat SemiBold"/>
                <a:ea typeface="Montserrat SemiBold"/>
                <a:cs typeface="Montserrat SemiBold"/>
                <a:sym typeface="Montserrat SemiBold"/>
              </a:rPr>
              <a:t>What open-source AI tools and technologies will you use to design the solution? (Please list all.)</a:t>
            </a:r>
            <a:endParaRPr b="0" i="0" sz="1500" u="none" cap="none" strike="noStrike">
              <a:solidFill>
                <a:srgbClr val="616161"/>
              </a:solidFill>
              <a:latin typeface="Montserrat SemiBold"/>
              <a:ea typeface="Montserrat SemiBold"/>
              <a:cs typeface="Montserrat SemiBold"/>
              <a:sym typeface="Montserrat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9"/>
          <p:cNvPicPr preferRelativeResize="0"/>
          <p:nvPr/>
        </p:nvPicPr>
        <p:blipFill rotWithShape="1">
          <a:blip r:embed="rId3">
            <a:alphaModFix/>
          </a:blip>
          <a:srcRect b="0" l="0" r="0" t="0"/>
          <a:stretch/>
        </p:blipFill>
        <p:spPr>
          <a:xfrm>
            <a:off x="0" y="0"/>
            <a:ext cx="9144003" cy="5143490"/>
          </a:xfrm>
          <a:prstGeom prst="rect">
            <a:avLst/>
          </a:prstGeom>
          <a:noFill/>
          <a:ln>
            <a:noFill/>
          </a:ln>
        </p:spPr>
      </p:pic>
      <p:sp>
        <p:nvSpPr>
          <p:cNvPr id="99" name="Google Shape;99;p9"/>
          <p:cNvSpPr txBox="1"/>
          <p:nvPr/>
        </p:nvSpPr>
        <p:spPr>
          <a:xfrm>
            <a:off x="311700" y="696600"/>
            <a:ext cx="8520600" cy="7851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000000"/>
              </a:buClr>
              <a:buSzPts val="1500"/>
              <a:buFont typeface="Arial"/>
              <a:buNone/>
            </a:pPr>
            <a:r>
              <a:rPr b="0" i="0" lang="en-GB" sz="1500" u="none" cap="none" strike="noStrike">
                <a:solidFill>
                  <a:schemeClr val="dk1"/>
                </a:solidFill>
                <a:latin typeface="Montserrat SemiBold"/>
                <a:ea typeface="Montserrat SemiBold"/>
                <a:cs typeface="Montserrat SemiBold"/>
                <a:sym typeface="Montserrat SemiBold"/>
              </a:rPr>
              <a:t>Why are these open-source technologies the most appropriate for your solution? (150 words max)</a:t>
            </a:r>
            <a:endParaRPr b="0" i="0" sz="1500" u="none" cap="none" strike="noStrike">
              <a:solidFill>
                <a:srgbClr val="616161"/>
              </a:solidFill>
              <a:latin typeface="Montserrat SemiBold"/>
              <a:ea typeface="Montserrat SemiBold"/>
              <a:cs typeface="Montserrat SemiBold"/>
              <a:sym typeface="Montserrat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0"/>
          <p:cNvPicPr preferRelativeResize="0"/>
          <p:nvPr/>
        </p:nvPicPr>
        <p:blipFill rotWithShape="1">
          <a:blip r:embed="rId3">
            <a:alphaModFix/>
          </a:blip>
          <a:srcRect b="0" l="0" r="0" t="0"/>
          <a:stretch/>
        </p:blipFill>
        <p:spPr>
          <a:xfrm>
            <a:off x="0" y="0"/>
            <a:ext cx="9144003" cy="5143490"/>
          </a:xfrm>
          <a:prstGeom prst="rect">
            <a:avLst/>
          </a:prstGeom>
          <a:noFill/>
          <a:ln>
            <a:noFill/>
          </a:ln>
        </p:spPr>
      </p:pic>
      <p:sp>
        <p:nvSpPr>
          <p:cNvPr id="105" name="Google Shape;105;p10"/>
          <p:cNvSpPr txBox="1"/>
          <p:nvPr/>
        </p:nvSpPr>
        <p:spPr>
          <a:xfrm>
            <a:off x="268200" y="706450"/>
            <a:ext cx="8520600" cy="603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000000"/>
              </a:buClr>
              <a:buSzPts val="1500"/>
              <a:buFont typeface="Arial"/>
              <a:buNone/>
            </a:pPr>
            <a:r>
              <a:rPr b="0" i="0" lang="en-GB" sz="1500" u="none" cap="none" strike="noStrike">
                <a:solidFill>
                  <a:schemeClr val="dk1"/>
                </a:solidFill>
                <a:latin typeface="Montserrat SemiBold"/>
                <a:ea typeface="Montserrat SemiBold"/>
                <a:cs typeface="Montserrat SemiBold"/>
                <a:sym typeface="Montserrat SemiBold"/>
              </a:rPr>
              <a:t>Describe the Solutions Architecture (500 words)</a:t>
            </a:r>
            <a:endParaRPr b="0" i="0" sz="1500" u="none" cap="none" strike="noStrike">
              <a:solidFill>
                <a:srgbClr val="616161"/>
              </a:solidFill>
              <a:latin typeface="Montserrat SemiBold"/>
              <a:ea typeface="Montserrat SemiBold"/>
              <a:cs typeface="Montserrat SemiBold"/>
              <a:sym typeface="Montserrat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