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D">
            <a:alpha val="1215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5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5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9" Type="http://schemas.openxmlformats.org/officeDocument/2006/relationships/image" Target="../media/image7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8.svg"/><Relationship Id="rId7" Type="http://schemas.openxmlformats.org/officeDocument/2006/relationships/image" Target="../media/image7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0.sv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35.jp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18.sv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5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9.svg"/><Relationship Id="rId7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12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5" Type="http://schemas.openxmlformats.org/officeDocument/2006/relationships/image" Target="../media/image30.svg"/><Relationship Id="rId15" Type="http://schemas.openxmlformats.org/officeDocument/2006/relationships/image" Target="../media/image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0353" r="10931"/>
          <a:stretch>
            <a:fillRect/>
          </a:stretch>
        </p:blipFill>
        <p:spPr>
          <a:xfrm>
            <a:off x="12559168" y="-79010"/>
            <a:ext cx="5849361" cy="3370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9538" b="37430"/>
          <a:stretch>
            <a:fillRect/>
          </a:stretch>
        </p:blipFill>
        <p:spPr>
          <a:xfrm rot="-327331">
            <a:off x="-436674" y="6242409"/>
            <a:ext cx="7314027" cy="47869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1017018">
            <a:off x="16497590" y="1712397"/>
            <a:ext cx="2931452" cy="26749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20339" y="3584673"/>
            <a:ext cx="11847321" cy="1239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altLang="zh-TW" sz="8000" dirty="0" smtClean="0">
                <a:solidFill>
                  <a:srgbClr val="25364E"/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SASS</a:t>
            </a:r>
            <a:r>
              <a:rPr lang="zh-TW" altLang="en-US" sz="8000" dirty="0" smtClean="0">
                <a:solidFill>
                  <a:srgbClr val="25364E"/>
                </a:solidFill>
                <a:latin typeface="07TetsubinGothic" panose="02000900000000000000" pitchFamily="50" charset="-128"/>
                <a:ea typeface="07TetsubinGothic" panose="02000900000000000000" pitchFamily="50" charset="-128"/>
              </a:rPr>
              <a:t>超好玩</a:t>
            </a:r>
            <a:endParaRPr lang="en-US" sz="8000" dirty="0">
              <a:solidFill>
                <a:srgbClr val="25364E"/>
              </a:solidFill>
              <a:latin typeface="07TetsubinGothic" panose="02000900000000000000" pitchFamily="50" charset="-128"/>
              <a:ea typeface="07TetsubinGothic" panose="02000900000000000000" pitchFamily="50" charset="-128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065606" y="6263145"/>
            <a:ext cx="8156788" cy="936323"/>
            <a:chOff x="0" y="0"/>
            <a:chExt cx="11571179" cy="13282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71179" cy="1328263"/>
            </a:xfrm>
            <a:custGeom>
              <a:avLst/>
              <a:gdLst/>
              <a:ahLst/>
              <a:cxnLst/>
              <a:rect l="l" t="t" r="r" b="b"/>
              <a:pathLst>
                <a:path w="11571179" h="1328263">
                  <a:moveTo>
                    <a:pt x="0" y="0"/>
                  </a:moveTo>
                  <a:lnTo>
                    <a:pt x="0" y="1328263"/>
                  </a:lnTo>
                  <a:lnTo>
                    <a:pt x="11571179" y="1328263"/>
                  </a:lnTo>
                  <a:lnTo>
                    <a:pt x="11571179" y="0"/>
                  </a:lnTo>
                  <a:lnTo>
                    <a:pt x="0" y="0"/>
                  </a:lnTo>
                  <a:close/>
                  <a:moveTo>
                    <a:pt x="11510219" y="1267303"/>
                  </a:moveTo>
                  <a:lnTo>
                    <a:pt x="59690" y="1267303"/>
                  </a:lnTo>
                  <a:lnTo>
                    <a:pt x="59690" y="59690"/>
                  </a:lnTo>
                  <a:lnTo>
                    <a:pt x="11510219" y="59690"/>
                  </a:lnTo>
                  <a:lnTo>
                    <a:pt x="11510219" y="1267303"/>
                  </a:lnTo>
                  <a:close/>
                </a:path>
              </a:pathLst>
            </a:custGeom>
            <a:solidFill>
              <a:srgbClr val="25364E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5621879" y="6438900"/>
            <a:ext cx="7044242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zh-TW" altLang="en-US" sz="3600" dirty="0"/>
              <a:t>講師</a:t>
            </a:r>
            <a:r>
              <a:rPr lang="en-US" altLang="zh-TW" sz="3600" dirty="0"/>
              <a:t>:</a:t>
            </a:r>
            <a:r>
              <a:rPr lang="zh-TW" altLang="en-US" sz="3600" dirty="0"/>
              <a:t>李承諺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658208" y="8635887"/>
            <a:ext cx="3128372" cy="140492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928300" y="9338349"/>
            <a:ext cx="3128372" cy="14049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5EAABAFB-88B8-4AF6-BF7A-F3A5F0DB8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59496" y="6194298"/>
            <a:ext cx="7688994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12975293" y="7121204"/>
            <a:ext cx="6233883" cy="565724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959809" flipH="1" flipV="1">
            <a:off x="-1490031" y="-1950249"/>
            <a:ext cx="5354474" cy="5535641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CAA7D5A8-95E9-4FEF-AB11-E570985B6243}"/>
              </a:ext>
            </a:extLst>
          </p:cNvPr>
          <p:cNvSpPr txBox="1">
            <a:spLocks/>
          </p:cNvSpPr>
          <p:nvPr/>
        </p:nvSpPr>
        <p:spPr>
          <a:xfrm>
            <a:off x="3886200" y="1409700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 err="1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E5A917CB-E429-4D89-AE21-10E6BEA49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119" y="3124359"/>
            <a:ext cx="5638800" cy="668672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A5F27C0-A710-4BD5-B5B7-518EC777C6FC}"/>
              </a:ext>
            </a:extLst>
          </p:cNvPr>
          <p:cNvSpPr txBox="1"/>
          <p:nvPr/>
        </p:nvSpPr>
        <p:spPr>
          <a:xfrm>
            <a:off x="9144000" y="4717134"/>
            <a:ext cx="5432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就像一個函式，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可以代入多個屬性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為執行函式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601547" y="6480672"/>
            <a:ext cx="4821610" cy="5524761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="" xmlns:a16="http://schemas.microsoft.com/office/drawing/2014/main" id="{1CF0974B-A5BF-4486-AEC6-C49FE6A18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959809" flipH="1" flipV="1">
            <a:off x="-1490031" y="-1950249"/>
            <a:ext cx="5354474" cy="5535641"/>
          </a:xfrm>
          <a:prstGeom prst="rect">
            <a:avLst/>
          </a:prstGeom>
        </p:spPr>
      </p:pic>
      <p:sp>
        <p:nvSpPr>
          <p:cNvPr id="25" name="標題 1">
            <a:extLst>
              <a:ext uri="{FF2B5EF4-FFF2-40B4-BE49-F238E27FC236}">
                <a16:creationId xmlns="" xmlns:a16="http://schemas.microsoft.com/office/drawing/2014/main" id="{401DF6A4-3C91-4134-9253-1509F16A6F09}"/>
              </a:ext>
            </a:extLst>
          </p:cNvPr>
          <p:cNvSpPr txBox="1">
            <a:spLocks/>
          </p:cNvSpPr>
          <p:nvPr/>
        </p:nvSpPr>
        <p:spPr>
          <a:xfrm>
            <a:off x="3886200" y="13431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數學運算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="" xmlns:a16="http://schemas.microsoft.com/office/drawing/2014/main" id="{C709F1FC-9992-4C5E-A9EB-99F70F57C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4168" y="4025271"/>
            <a:ext cx="94196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4526" t="39580"/>
          <a:stretch>
            <a:fillRect/>
          </a:stretch>
        </p:blipFill>
        <p:spPr>
          <a:xfrm flipH="1" flipV="1">
            <a:off x="12889641" y="5143500"/>
            <a:ext cx="5549368" cy="52942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17018">
            <a:off x="16616975" y="8443223"/>
            <a:ext cx="2620142" cy="239088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827553">
            <a:off x="-472636" y="7846089"/>
            <a:ext cx="2973718" cy="2930464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="" xmlns:a16="http://schemas.microsoft.com/office/drawing/2014/main" id="{BFDB77C4-E585-43E1-BD84-F1F499C93D69}"/>
              </a:ext>
            </a:extLst>
          </p:cNvPr>
          <p:cNvSpPr txBox="1">
            <a:spLocks/>
          </p:cNvSpPr>
          <p:nvPr/>
        </p:nvSpPr>
        <p:spPr>
          <a:xfrm>
            <a:off x="3886200" y="918893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@import</a:t>
            </a:r>
            <a:endParaRPr lang="zh-TW" altLang="en-US" sz="7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45F12E38-B432-4504-BB93-0A73EF5A58CC}"/>
              </a:ext>
            </a:extLst>
          </p:cNvPr>
          <p:cNvSpPr txBox="1"/>
          <p:nvPr/>
        </p:nvSpPr>
        <p:spPr>
          <a:xfrm>
            <a:off x="2362200" y="3771900"/>
            <a:ext cx="108513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建立一個模組檔案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reset.scss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檔案前面加底線將不會自動編譯為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@import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“reset”;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載入檔案不需要加底線與副檔名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="" xmlns:a16="http://schemas.microsoft.com/office/drawing/2014/main" id="{7EDBB464-5056-4B96-ABC8-B1FA3D3B8EF9}"/>
              </a:ext>
            </a:extLst>
          </p:cNvPr>
          <p:cNvSpPr txBox="1">
            <a:spLocks/>
          </p:cNvSpPr>
          <p:nvPr/>
        </p:nvSpPr>
        <p:spPr>
          <a:xfrm>
            <a:off x="3886200" y="952500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@for</a:t>
            </a:r>
            <a:endParaRPr lang="zh-TW" altLang="en-US" sz="7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403FF730-B991-4B91-B579-37E90044F9F5}"/>
              </a:ext>
            </a:extLst>
          </p:cNvPr>
          <p:cNvSpPr txBox="1"/>
          <p:nvPr/>
        </p:nvSpPr>
        <p:spPr>
          <a:xfrm>
            <a:off x="3886200" y="2614185"/>
            <a:ext cx="13509522" cy="4145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@for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through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.box{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width: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3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3627" b="43695"/>
          <a:stretch>
            <a:fillRect/>
          </a:stretch>
        </p:blipFill>
        <p:spPr>
          <a:xfrm>
            <a:off x="-122966" y="7344195"/>
            <a:ext cx="3788995" cy="304151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585328" y="7602294"/>
            <a:ext cx="4557807" cy="4907766"/>
          </a:xfrm>
          <a:prstGeom prst="rect">
            <a:avLst/>
          </a:prstGeom>
        </p:spPr>
      </p:pic>
      <p:sp>
        <p:nvSpPr>
          <p:cNvPr id="23" name="標題 1">
            <a:extLst>
              <a:ext uri="{FF2B5EF4-FFF2-40B4-BE49-F238E27FC236}">
                <a16:creationId xmlns="" xmlns:a16="http://schemas.microsoft.com/office/drawing/2014/main" id="{B2E31767-C679-41C9-ADB0-145B83B9315B}"/>
              </a:ext>
            </a:extLst>
          </p:cNvPr>
          <p:cNvSpPr txBox="1">
            <a:spLocks/>
          </p:cNvSpPr>
          <p:nvPr/>
        </p:nvSpPr>
        <p:spPr>
          <a:xfrm>
            <a:off x="3886200" y="1104900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@for 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13ED7F02-E398-4FEE-98BE-62A2C4516339}"/>
              </a:ext>
            </a:extLst>
          </p:cNvPr>
          <p:cNvSpPr txBox="1"/>
          <p:nvPr/>
        </p:nvSpPr>
        <p:spPr>
          <a:xfrm>
            <a:off x="3886200" y="3162300"/>
            <a:ext cx="12897464" cy="546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@for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through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.box-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#{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width: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3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726148">
            <a:off x="12219533" y="-2023131"/>
            <a:ext cx="7705829" cy="82195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46030">
            <a:off x="-222126" y="7636967"/>
            <a:ext cx="5483157" cy="51884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7445" r="18571" b="49505"/>
          <a:stretch>
            <a:fillRect/>
          </a:stretch>
        </p:blipFill>
        <p:spPr>
          <a:xfrm rot="9154965">
            <a:off x="-3533050" y="-1149082"/>
            <a:ext cx="9017523" cy="533909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680470">
            <a:off x="4464501" y="8893386"/>
            <a:ext cx="1786549" cy="1760563"/>
          </a:xfrm>
          <a:prstGeom prst="rect">
            <a:avLst/>
          </a:prstGeom>
        </p:spPr>
      </p:pic>
      <p:sp>
        <p:nvSpPr>
          <p:cNvPr id="26" name="標題 1">
            <a:extLst>
              <a:ext uri="{FF2B5EF4-FFF2-40B4-BE49-F238E27FC236}">
                <a16:creationId xmlns="" xmlns:a16="http://schemas.microsoft.com/office/drawing/2014/main" id="{A33F3AE5-CB04-4861-9AE1-238709395B0B}"/>
              </a:ext>
            </a:extLst>
          </p:cNvPr>
          <p:cNvSpPr txBox="1">
            <a:spLocks/>
          </p:cNvSpPr>
          <p:nvPr/>
        </p:nvSpPr>
        <p:spPr>
          <a:xfrm>
            <a:off x="3886200" y="1257300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製作一個簡易網格系統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="" xmlns:a16="http://schemas.microsoft.com/office/drawing/2014/main" id="{C0EEC138-9E5B-442D-BB64-1BF41FD2B7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3539" y="3575060"/>
            <a:ext cx="11060922" cy="42672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="" xmlns:a16="http://schemas.microsoft.com/office/drawing/2014/main" id="{DD4DCDCE-B535-4571-B227-335E765987D0}"/>
              </a:ext>
            </a:extLst>
          </p:cNvPr>
          <p:cNvSpPr txBox="1">
            <a:spLocks/>
          </p:cNvSpPr>
          <p:nvPr/>
        </p:nvSpPr>
        <p:spPr>
          <a:xfrm>
            <a:off x="3857624" y="98916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@each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迴圈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AA54A293-F975-4B07-82EC-C903EE9E4356}"/>
              </a:ext>
            </a:extLst>
          </p:cNvPr>
          <p:cNvSpPr txBox="1"/>
          <p:nvPr/>
        </p:nvSpPr>
        <p:spPr>
          <a:xfrm>
            <a:off x="4142125" y="2463335"/>
            <a:ext cx="13015450" cy="6834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key : value,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key : 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@each </a:t>
            </a:r>
            <a:r>
              <a:rPr lang="en-US" altLang="zh-TW" sz="3200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key,value</a:t>
            </a: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731FB392-EA59-4D15-81BB-C9B947BDB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627" b="43695"/>
          <a:stretch>
            <a:fillRect/>
          </a:stretch>
        </p:blipFill>
        <p:spPr>
          <a:xfrm>
            <a:off x="-122966" y="7344195"/>
            <a:ext cx="3788995" cy="304151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V="1">
            <a:off x="15486991" y="8384822"/>
            <a:ext cx="3657600" cy="164259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V="1">
            <a:off x="15149154" y="9206119"/>
            <a:ext cx="3657600" cy="1642595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="" xmlns:a16="http://schemas.microsoft.com/office/drawing/2014/main" id="{007D90BC-F19E-43F7-9794-C61F5F89DCEE}"/>
              </a:ext>
            </a:extLst>
          </p:cNvPr>
          <p:cNvSpPr txBox="1">
            <a:spLocks/>
          </p:cNvSpPr>
          <p:nvPr/>
        </p:nvSpPr>
        <p:spPr>
          <a:xfrm>
            <a:off x="3886200" y="800100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@if…@else</a:t>
            </a:r>
            <a:endParaRPr lang="zh-TW" altLang="en-US" sz="7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內容版面配置區 3">
            <a:extLst>
              <a:ext uri="{FF2B5EF4-FFF2-40B4-BE49-F238E27FC236}">
                <a16:creationId xmlns="" xmlns:a16="http://schemas.microsoft.com/office/drawing/2014/main" id="{F4811971-4AE6-49C6-A0C8-2138B772BA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11477"/>
            <a:ext cx="4876800" cy="69754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707640" y="5517251"/>
            <a:ext cx="4931009" cy="5650115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="" xmlns:a16="http://schemas.microsoft.com/office/drawing/2014/main" id="{82543704-9A6C-4325-9FED-43E6AB94C07D}"/>
              </a:ext>
            </a:extLst>
          </p:cNvPr>
          <p:cNvSpPr txBox="1">
            <a:spLocks/>
          </p:cNvSpPr>
          <p:nvPr/>
        </p:nvSpPr>
        <p:spPr>
          <a:xfrm>
            <a:off x="3886200" y="155088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3EDDD16E-C4CF-47A3-B074-AD6C74B24B3B}"/>
              </a:ext>
            </a:extLst>
          </p:cNvPr>
          <p:cNvSpPr txBox="1"/>
          <p:nvPr/>
        </p:nvSpPr>
        <p:spPr>
          <a:xfrm>
            <a:off x="6098772" y="4497169"/>
            <a:ext cx="6090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建立簡易</a:t>
            </a:r>
            <a:r>
              <a:rPr lang="en-US" altLang="zh-TW" sz="36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36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網格系統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EA1C3F6A-2AE2-46C3-B944-543550060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633481" flipV="1">
            <a:off x="-1318151" y="-2678609"/>
            <a:ext cx="6145667" cy="5815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4526" t="39580"/>
          <a:stretch>
            <a:fillRect/>
          </a:stretch>
        </p:blipFill>
        <p:spPr>
          <a:xfrm>
            <a:off x="-106865" y="-101952"/>
            <a:ext cx="3790012" cy="36157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66920" flipH="1">
            <a:off x="11354348" y="6337696"/>
            <a:ext cx="8675798" cy="820947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241826" y="5597267"/>
            <a:ext cx="5650655" cy="983496"/>
            <a:chOff x="0" y="0"/>
            <a:chExt cx="7631504" cy="132826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631504" cy="1328263"/>
            </a:xfrm>
            <a:custGeom>
              <a:avLst/>
              <a:gdLst/>
              <a:ahLst/>
              <a:cxnLst/>
              <a:rect l="l" t="t" r="r" b="b"/>
              <a:pathLst>
                <a:path w="7631504" h="1328263">
                  <a:moveTo>
                    <a:pt x="0" y="0"/>
                  </a:moveTo>
                  <a:lnTo>
                    <a:pt x="0" y="1328263"/>
                  </a:lnTo>
                  <a:lnTo>
                    <a:pt x="7631504" y="1328263"/>
                  </a:lnTo>
                  <a:lnTo>
                    <a:pt x="7631504" y="0"/>
                  </a:lnTo>
                  <a:lnTo>
                    <a:pt x="0" y="0"/>
                  </a:lnTo>
                  <a:close/>
                  <a:moveTo>
                    <a:pt x="7570544" y="1267303"/>
                  </a:moveTo>
                  <a:lnTo>
                    <a:pt x="59690" y="1267303"/>
                  </a:lnTo>
                  <a:lnTo>
                    <a:pt x="59690" y="59690"/>
                  </a:lnTo>
                  <a:lnTo>
                    <a:pt x="7570544" y="59690"/>
                  </a:lnTo>
                  <a:lnTo>
                    <a:pt x="7570544" y="1267303"/>
                  </a:lnTo>
                  <a:close/>
                </a:path>
              </a:pathLst>
            </a:custGeom>
            <a:solidFill>
              <a:srgbClr val="25364E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17018">
            <a:off x="-1767277" y="2291992"/>
            <a:ext cx="3107843" cy="2835907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644392" y="1945083"/>
            <a:ext cx="6380901" cy="6396835"/>
            <a:chOff x="0" y="0"/>
            <a:chExt cx="5594350" cy="5608320"/>
          </a:xfrm>
        </p:grpSpPr>
        <p:sp>
          <p:nvSpPr>
            <p:cNvPr id="9" name="Freeform 9"/>
            <p:cNvSpPr/>
            <p:nvPr/>
          </p:nvSpPr>
          <p:spPr>
            <a:xfrm>
              <a:off x="-80010" y="-191771"/>
              <a:ext cx="6264910" cy="5977891"/>
            </a:xfrm>
            <a:custGeom>
              <a:avLst/>
              <a:gdLst/>
              <a:ahLst/>
              <a:cxnLst/>
              <a:rect l="l" t="t" r="r" b="b"/>
              <a:pathLst>
                <a:path w="6264910" h="5977891">
                  <a:moveTo>
                    <a:pt x="3576320" y="342901"/>
                  </a:moveTo>
                  <a:cubicBezTo>
                    <a:pt x="4768850" y="509271"/>
                    <a:pt x="6264910" y="971551"/>
                    <a:pt x="5435600" y="3060701"/>
                  </a:cubicBezTo>
                  <a:cubicBezTo>
                    <a:pt x="4606290" y="5149851"/>
                    <a:pt x="2889250" y="5520691"/>
                    <a:pt x="2059940" y="5749291"/>
                  </a:cubicBezTo>
                  <a:cubicBezTo>
                    <a:pt x="1230630" y="5977891"/>
                    <a:pt x="256540" y="5434331"/>
                    <a:pt x="600710" y="4203701"/>
                  </a:cubicBezTo>
                  <a:cubicBezTo>
                    <a:pt x="901700" y="3126740"/>
                    <a:pt x="0" y="1772921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8"/>
              <a:stretch>
                <a:fillRect t="-2682" r="-61624" b="-4809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458145" y="2936159"/>
            <a:ext cx="7218016" cy="2333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zh-TW" altLang="en-US" sz="9600" b="1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en-US" altLang="zh-TW" sz="9600" b="1" dirty="0">
              <a:solidFill>
                <a:srgbClr val="2536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9099"/>
              </a:lnSpc>
            </a:pPr>
            <a:r>
              <a:rPr lang="zh-TW" altLang="en-US" sz="9600" b="1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endParaRPr lang="en-US" sz="9600" b="1" dirty="0">
              <a:solidFill>
                <a:srgbClr val="2536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3540131">
            <a:off x="-3089610" y="7301839"/>
            <a:ext cx="5752508" cy="659141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60485E6-C1FE-44DC-A414-3C42B0EFF355}"/>
              </a:ext>
            </a:extLst>
          </p:cNvPr>
          <p:cNvSpPr txBox="1"/>
          <p:nvPr/>
        </p:nvSpPr>
        <p:spPr>
          <a:xfrm>
            <a:off x="3720018" y="5788421"/>
            <a:ext cx="491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需會一點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17018">
            <a:off x="13130617" y="9185768"/>
            <a:ext cx="2822174" cy="25752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30440" b="35833"/>
          <a:stretch>
            <a:fillRect/>
          </a:stretch>
        </p:blipFill>
        <p:spPr>
          <a:xfrm>
            <a:off x="14901266" y="8297463"/>
            <a:ext cx="4348769" cy="317282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51037" y="1373287"/>
            <a:ext cx="558538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</a:pPr>
            <a:r>
              <a:rPr lang="zh-TW" altLang="en-US" sz="7200" b="1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</a:t>
            </a:r>
            <a:r>
              <a:rPr lang="zh-TW" altLang="en-US" sz="7200" b="1" u="none" dirty="0" smtClean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麼</a:t>
            </a:r>
            <a:r>
              <a:rPr lang="zh-TW" altLang="en-US" sz="7200" b="1" u="none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7200" b="1" u="none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endParaRPr lang="en-US" sz="7200" b="1" u="none" dirty="0">
              <a:solidFill>
                <a:srgbClr val="2536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F807DCD4-C13B-4ED8-B0A5-3B89452D72FA}"/>
              </a:ext>
            </a:extLst>
          </p:cNvPr>
          <p:cNvSpPr txBox="1"/>
          <p:nvPr/>
        </p:nvSpPr>
        <p:spPr>
          <a:xfrm>
            <a:off x="5489554" y="3619500"/>
            <a:ext cx="7308350" cy="435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用來美化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</a:t>
            </a:r>
          </a:p>
          <a:p>
            <a:pPr algn="ctr">
              <a:lnSpc>
                <a:spcPct val="20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SASS :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以程式的方式來撰寫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早期為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，較新的語法為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SCSS</a:t>
            </a:r>
          </a:p>
          <a:p>
            <a:pPr algn="ctr">
              <a:lnSpc>
                <a:spcPct val="200000"/>
              </a:lnSpc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SCSS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完全相容於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="" xmlns:a16="http://schemas.microsoft.com/office/drawing/2014/main" id="{7129FB2D-FD38-4030-B1C3-E7BE4586F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5168604">
            <a:off x="-581146" y="-2276435"/>
            <a:ext cx="6843228" cy="72994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4983" b="34186"/>
          <a:stretch>
            <a:fillRect/>
          </a:stretch>
        </p:blipFill>
        <p:spPr>
          <a:xfrm rot="5539976">
            <a:off x="-291048" y="-233550"/>
            <a:ext cx="5803437" cy="55588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40692" r="40692"/>
          <a:stretch>
            <a:fillRect/>
          </a:stretch>
        </p:blipFill>
        <p:spPr>
          <a:xfrm flipV="1">
            <a:off x="13188388" y="7942008"/>
            <a:ext cx="5311420" cy="243359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312939" y="1155776"/>
            <a:ext cx="9662124" cy="100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</a:t>
            </a:r>
            <a:endParaRPr lang="en-US" sz="4400" b="1" u="none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="" xmlns:a16="http://schemas.microsoft.com/office/drawing/2014/main" id="{A77BABBC-E496-4BAE-B9E1-92C4231BA7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1400" y="3311908"/>
            <a:ext cx="11278974" cy="669425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3B71C23F-AD8B-45EB-BE88-459954627A81}"/>
              </a:ext>
            </a:extLst>
          </p:cNvPr>
          <p:cNvSpPr txBox="1"/>
          <p:nvPr/>
        </p:nvSpPr>
        <p:spPr>
          <a:xfrm>
            <a:off x="5394959" y="2446048"/>
            <a:ext cx="749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Live Sass Compiler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606292">
            <a:off x="13491732" y="-2336124"/>
            <a:ext cx="6853179" cy="64848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3478" r="33478"/>
          <a:stretch>
            <a:fillRect/>
          </a:stretch>
        </p:blipFill>
        <p:spPr>
          <a:xfrm flipH="1" flipV="1">
            <a:off x="-78682" y="7533895"/>
            <a:ext cx="4414666" cy="45640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320856" y="1725974"/>
            <a:ext cx="11646287" cy="7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</a:pPr>
            <a:r>
              <a:rPr lang="zh-TW" altLang="en-US" sz="7200" b="1" u="none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7200" b="1" u="none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sz="7200" b="1" u="none" dirty="0">
                <a:solidFill>
                  <a:srgbClr val="2536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92DC7924-C771-42ED-B3BA-521D3DC69123}"/>
              </a:ext>
            </a:extLst>
          </p:cNvPr>
          <p:cNvSpPr txBox="1"/>
          <p:nvPr/>
        </p:nvSpPr>
        <p:spPr>
          <a:xfrm>
            <a:off x="5979763" y="3695700"/>
            <a:ext cx="63284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幫值取一個名字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字串前面加一個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符號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 algn="ctr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mainColor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red;</a:t>
            </a:r>
          </a:p>
          <a:p>
            <a:pPr lvl="1" algn="ctr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textColor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#333;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98569" y="2148147"/>
            <a:ext cx="2490861" cy="23982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27485" y="2393736"/>
            <a:ext cx="5902650" cy="52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rgbClr val="25364E"/>
                </a:solidFill>
                <a:latin typeface="Agrandir Grand Black"/>
              </a:rPr>
              <a:t>css</a:t>
            </a:r>
            <a:endParaRPr lang="en-US" sz="4000" dirty="0">
              <a:solidFill>
                <a:srgbClr val="25364E"/>
              </a:solidFill>
              <a:latin typeface="Agrandir Grand Black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57501" t="57501"/>
          <a:stretch>
            <a:fillRect/>
          </a:stretch>
        </p:blipFill>
        <p:spPr>
          <a:xfrm flipV="1">
            <a:off x="-137985" y="9048344"/>
            <a:ext cx="11124513" cy="21844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31211" b="43471"/>
          <a:stretch>
            <a:fillRect/>
          </a:stretch>
        </p:blipFill>
        <p:spPr>
          <a:xfrm rot="-10800000">
            <a:off x="-137985" y="-98367"/>
            <a:ext cx="4292509" cy="306006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221576" y="2393736"/>
            <a:ext cx="5823796" cy="52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 err="1">
                <a:solidFill>
                  <a:srgbClr val="25364E"/>
                </a:solidFill>
                <a:latin typeface="Agrandir Grand Black"/>
              </a:rPr>
              <a:t>scss</a:t>
            </a:r>
            <a:endParaRPr lang="en-US" sz="4000" dirty="0">
              <a:solidFill>
                <a:srgbClr val="25364E"/>
              </a:solidFill>
              <a:latin typeface="Agrandir Grand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30172" y="3013912"/>
            <a:ext cx="1627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1" spc="1000" dirty="0">
                <a:solidFill>
                  <a:srgbClr val="25364E"/>
                </a:solidFill>
                <a:latin typeface="Agrandir Grand Black Bold"/>
              </a:rPr>
              <a:t>VS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="" xmlns:a16="http://schemas.microsoft.com/office/drawing/2014/main" id="{5B2C9CDC-CC81-44F2-A917-C78FFF5B94BD}"/>
              </a:ext>
            </a:extLst>
          </p:cNvPr>
          <p:cNvSpPr txBox="1">
            <a:spLocks/>
          </p:cNvSpPr>
          <p:nvPr/>
        </p:nvSpPr>
        <p:spPr>
          <a:xfrm>
            <a:off x="3886199" y="772236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巢狀</a:t>
            </a:r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-nested</a:t>
            </a:r>
            <a:endParaRPr lang="zh-TW" altLang="en-US" sz="72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="" xmlns:a16="http://schemas.microsoft.com/office/drawing/2014/main" id="{1145BFFD-D721-4B57-95B0-E0F46C445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3050869"/>
            <a:ext cx="4732156" cy="63933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="" xmlns:a16="http://schemas.microsoft.com/office/drawing/2014/main" id="{EA0CBC6C-867B-4E7C-9809-FB9523A609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890"/>
          <a:stretch/>
        </p:blipFill>
        <p:spPr>
          <a:xfrm>
            <a:off x="10986528" y="3050869"/>
            <a:ext cx="6686636" cy="602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613398" flipH="1">
            <a:off x="12136821" y="-2448411"/>
            <a:ext cx="6897013" cy="62590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15577">
            <a:off x="3490089" y="8532628"/>
            <a:ext cx="1977015" cy="19482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792096" y="3106982"/>
            <a:ext cx="3657600" cy="164259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6129933" y="2285684"/>
            <a:ext cx="3657600" cy="164259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r="48390" b="14799"/>
          <a:stretch>
            <a:fillRect/>
          </a:stretch>
        </p:blipFill>
        <p:spPr>
          <a:xfrm rot="5400000">
            <a:off x="702982" y="7066016"/>
            <a:ext cx="2450538" cy="4182354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="" xmlns:a16="http://schemas.microsoft.com/office/drawing/2014/main" id="{04C2E07C-A399-41ED-B3C9-A6909AE9B4B4}"/>
              </a:ext>
            </a:extLst>
          </p:cNvPr>
          <p:cNvSpPr txBox="1">
            <a:spLocks/>
          </p:cNvSpPr>
          <p:nvPr/>
        </p:nvSpPr>
        <p:spPr>
          <a:xfrm>
            <a:off x="3886905" y="202948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@extend- 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9E6B87F0-B274-4C5E-BEB2-E62AC55D391F}"/>
              </a:ext>
            </a:extLst>
          </p:cNvPr>
          <p:cNvSpPr txBox="1"/>
          <p:nvPr/>
        </p:nvSpPr>
        <p:spPr>
          <a:xfrm>
            <a:off x="3381068" y="4587776"/>
            <a:ext cx="115258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把重複的樣式重複使用，使用一樣的元素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@extend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物件名稱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>
            <a:extLst>
              <a:ext uri="{FF2B5EF4-FFF2-40B4-BE49-F238E27FC236}">
                <a16:creationId xmlns="" xmlns:a16="http://schemas.microsoft.com/office/drawing/2014/main" id="{43A0531D-17AF-4C40-A41A-C12029FDB7FC}"/>
              </a:ext>
            </a:extLst>
          </p:cNvPr>
          <p:cNvSpPr txBox="1">
            <a:spLocks/>
          </p:cNvSpPr>
          <p:nvPr/>
        </p:nvSpPr>
        <p:spPr>
          <a:xfrm>
            <a:off x="3886200" y="1168336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@extend- 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="" xmlns:a16="http://schemas.microsoft.com/office/drawing/2014/main" id="{24246A51-BE5A-4EF6-AEFA-F90BBBBED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04" y="3837753"/>
            <a:ext cx="3227195" cy="415793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="" xmlns:a16="http://schemas.microsoft.com/office/drawing/2014/main" id="{FF872E66-3B25-4F27-8FFF-E45196352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6" y="3656998"/>
            <a:ext cx="3542270" cy="451944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97A6302C-EBE6-4935-ADC4-97D9946B8F47}"/>
              </a:ext>
            </a:extLst>
          </p:cNvPr>
          <p:cNvSpPr txBox="1"/>
          <p:nvPr/>
        </p:nvSpPr>
        <p:spPr>
          <a:xfrm>
            <a:off x="3555574" y="8569531"/>
            <a:ext cx="239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韓國李鐘碩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734DD1CD-BDD2-44B8-8318-D101159B8292}"/>
              </a:ext>
            </a:extLst>
          </p:cNvPr>
          <p:cNvSpPr txBox="1"/>
          <p:nvPr/>
        </p:nvSpPr>
        <p:spPr>
          <a:xfrm>
            <a:off x="11138502" y="8569531"/>
            <a:ext cx="239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中原李鐘碩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>
            <a:extLst>
              <a:ext uri="{FF2B5EF4-FFF2-40B4-BE49-F238E27FC236}">
                <a16:creationId xmlns="" xmlns:a16="http://schemas.microsoft.com/office/drawing/2014/main" id="{43A0531D-17AF-4C40-A41A-C12029FDB7FC}"/>
              </a:ext>
            </a:extLst>
          </p:cNvPr>
          <p:cNvSpPr txBox="1">
            <a:spLocks/>
          </p:cNvSpPr>
          <p:nvPr/>
        </p:nvSpPr>
        <p:spPr>
          <a:xfrm>
            <a:off x="3886200" y="1168336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@extend- </a:t>
            </a:r>
            <a:r>
              <a:rPr lang="zh-TW" altLang="en-US" sz="72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="" xmlns:a16="http://schemas.microsoft.com/office/drawing/2014/main" id="{24246A51-BE5A-4EF6-AEFA-F90BBBBED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53" y="4127777"/>
            <a:ext cx="3227195" cy="415793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="" xmlns:a16="http://schemas.microsoft.com/office/drawing/2014/main" id="{FF872E66-3B25-4F27-8FFF-E45196352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65" y="3828762"/>
            <a:ext cx="3542270" cy="451944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97A6302C-EBE6-4935-ADC4-97D9946B8F47}"/>
              </a:ext>
            </a:extLst>
          </p:cNvPr>
          <p:cNvSpPr txBox="1"/>
          <p:nvPr/>
        </p:nvSpPr>
        <p:spPr>
          <a:xfrm>
            <a:off x="3555574" y="8569531"/>
            <a:ext cx="239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韓國李鐘碩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734DD1CD-BDD2-44B8-8318-D101159B8292}"/>
              </a:ext>
            </a:extLst>
          </p:cNvPr>
          <p:cNvSpPr txBox="1"/>
          <p:nvPr/>
        </p:nvSpPr>
        <p:spPr>
          <a:xfrm>
            <a:off x="11138502" y="8569531"/>
            <a:ext cx="239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中原李鐘碩</a:t>
            </a:r>
          </a:p>
        </p:txBody>
      </p:sp>
    </p:spTree>
    <p:extLst>
      <p:ext uri="{BB962C8B-B14F-4D97-AF65-F5344CB8AC3E}">
        <p14:creationId xmlns:p14="http://schemas.microsoft.com/office/powerpoint/2010/main" val="22214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232</Words>
  <Application>Microsoft Office PowerPoint</Application>
  <PresentationFormat>自訂</PresentationFormat>
  <Paragraphs>71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07TetsubinGothic</vt:lpstr>
      <vt:lpstr>Agrandir Grand Black</vt:lpstr>
      <vt:lpstr>Agrandir Grand Black Bold</vt:lpstr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帳戶</cp:lastModifiedBy>
  <cp:revision>10</cp:revision>
  <dcterms:created xsi:type="dcterms:W3CDTF">2006-08-16T00:00:00Z</dcterms:created>
  <dcterms:modified xsi:type="dcterms:W3CDTF">2021-12-14T13:35:42Z</dcterms:modified>
  <dc:identifier>DAEybnOIhjk</dc:identifier>
</cp:coreProperties>
</file>