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7B9D-1294-43AC-A2B8-3ECE49152DD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9AB0-0127-4D37-9393-F683D6117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73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7B9D-1294-43AC-A2B8-3ECE49152DD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9AB0-0127-4D37-9393-F683D6117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71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7B9D-1294-43AC-A2B8-3ECE49152DD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9AB0-0127-4D37-9393-F683D6117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15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7B9D-1294-43AC-A2B8-3ECE49152DD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9AB0-0127-4D37-9393-F683D6117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46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7B9D-1294-43AC-A2B8-3ECE49152DD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9AB0-0127-4D37-9393-F683D6117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7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7B9D-1294-43AC-A2B8-3ECE49152DD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9AB0-0127-4D37-9393-F683D6117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67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7B9D-1294-43AC-A2B8-3ECE49152DD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9AB0-0127-4D37-9393-F683D6117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83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7B9D-1294-43AC-A2B8-3ECE49152DD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9AB0-0127-4D37-9393-F683D6117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30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7B9D-1294-43AC-A2B8-3ECE49152DD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9AB0-0127-4D37-9393-F683D6117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11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7B9D-1294-43AC-A2B8-3ECE49152DD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9AB0-0127-4D37-9393-F683D6117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6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7B9D-1294-43AC-A2B8-3ECE49152DD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9AB0-0127-4D37-9393-F683D6117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7B9D-1294-43AC-A2B8-3ECE49152DD6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89AB0-0127-4D37-9393-F683D6117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89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cycu?department=im" TargetMode="External"/><Relationship Id="rId2" Type="http://schemas.openxmlformats.org/officeDocument/2006/relationships/hyperlink" Target="https://www.google.com/search?q=cyi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Node.js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Express</a:t>
            </a:r>
            <a:r>
              <a:rPr lang="zh-TW" altLang="en-US" dirty="0" smtClean="0"/>
              <a:t>後端開發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4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NPM</a:t>
            </a:r>
            <a:r>
              <a:rPr lang="zh-TW" altLang="en-US" dirty="0" smtClean="0"/>
              <a:t>基礎語法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基礎命令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npm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查看版本號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n</a:t>
            </a:r>
            <a:r>
              <a:rPr lang="en-US" altLang="zh-TW" dirty="0" err="1" smtClean="0"/>
              <a:t>pm</a:t>
            </a:r>
            <a:r>
              <a:rPr lang="en-US" altLang="zh-TW" dirty="0" smtClean="0"/>
              <a:t> –v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初始化專案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n</a:t>
            </a:r>
            <a:r>
              <a:rPr lang="en-US" altLang="zh-TW" dirty="0" err="1" smtClean="0"/>
              <a:t>pm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-y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7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我們可以怎麼開發網站後端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不依賴第三方模組，完全自己獨立開發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依賴第三方模組</a:t>
            </a:r>
            <a:r>
              <a:rPr lang="zh-TW" altLang="en-US" dirty="0"/>
              <a:t>，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:Express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61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為什麼要用</a:t>
            </a:r>
            <a:r>
              <a:rPr lang="en-US" altLang="zh-TW" dirty="0" smtClean="0"/>
              <a:t>Express?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精簡的核心</a:t>
            </a:r>
            <a:endParaRPr lang="en-US" altLang="zh-TW" dirty="0" smtClean="0"/>
          </a:p>
          <a:p>
            <a:r>
              <a:rPr lang="zh-TW" altLang="en-US" dirty="0" smtClean="0"/>
              <a:t>彈性的擴充功能</a:t>
            </a:r>
            <a:endParaRPr lang="en-US" altLang="zh-TW" dirty="0" smtClean="0"/>
          </a:p>
          <a:p>
            <a:r>
              <a:rPr lang="zh-TW" altLang="en-US" dirty="0"/>
              <a:t>執行速度</a:t>
            </a:r>
            <a:r>
              <a:rPr lang="zh-TW" altLang="en-US" dirty="0" smtClean="0"/>
              <a:t>快</a:t>
            </a:r>
            <a:endParaRPr lang="en-US" altLang="zh-TW" dirty="0" smtClean="0"/>
          </a:p>
          <a:p>
            <a:r>
              <a:rPr lang="zh-TW" altLang="en-US" dirty="0"/>
              <a:t>最受歡迎</a:t>
            </a:r>
          </a:p>
        </p:txBody>
      </p:sp>
    </p:spTree>
    <p:extLst>
      <p:ext uri="{BB962C8B-B14F-4D97-AF65-F5344CB8AC3E}">
        <p14:creationId xmlns:p14="http://schemas.microsoft.com/office/powerpoint/2010/main" val="28374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NPM 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Express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install express</a:t>
            </a:r>
            <a:r>
              <a:rPr lang="zh-TW" altLang="en-US" dirty="0" smtClean="0"/>
              <a:t>  或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express (</a:t>
            </a:r>
            <a:r>
              <a:rPr lang="zh-TW" altLang="en-US" dirty="0" smtClean="0"/>
              <a:t>簡寫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0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撰寫基本</a:t>
            </a:r>
            <a:r>
              <a:rPr lang="zh-TW" altLang="en-US" dirty="0" smtClean="0"/>
              <a:t>的後端檔案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 err="1"/>
              <a:t>var</a:t>
            </a:r>
            <a:r>
              <a:rPr lang="en-US" altLang="zh-TW" dirty="0"/>
              <a:t> express = require('express');</a:t>
            </a:r>
          </a:p>
          <a:p>
            <a:pPr marL="0" indent="0">
              <a:buNone/>
            </a:pPr>
            <a:r>
              <a:rPr lang="en-US" altLang="zh-TW" i="1" dirty="0" err="1"/>
              <a:t>var</a:t>
            </a:r>
            <a:r>
              <a:rPr lang="en-US" altLang="zh-TW" dirty="0"/>
              <a:t> app = express();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app.listen</a:t>
            </a:r>
            <a:r>
              <a:rPr lang="en-US" altLang="zh-TW" dirty="0"/>
              <a:t>(3000, </a:t>
            </a:r>
            <a:r>
              <a:rPr lang="en-US" altLang="zh-TW" i="1" dirty="0"/>
              <a:t>function</a:t>
            </a:r>
            <a:r>
              <a:rPr lang="en-US" altLang="zh-TW" dirty="0"/>
              <a:t>(){</a:t>
            </a:r>
          </a:p>
          <a:p>
            <a:pPr marL="0" indent="0">
              <a:buNone/>
            </a:pPr>
            <a:r>
              <a:rPr lang="en-US" altLang="zh-TW" dirty="0"/>
              <a:t>    </a:t>
            </a:r>
            <a:r>
              <a:rPr lang="en-US" altLang="zh-TW" i="1" dirty="0"/>
              <a:t>console</a:t>
            </a:r>
            <a:r>
              <a:rPr lang="en-US" altLang="zh-TW" dirty="0"/>
              <a:t>.log("</a:t>
            </a:r>
            <a:r>
              <a:rPr lang="zh-TW" altLang="en-US" dirty="0"/>
              <a:t>伺服器啟動成功</a:t>
            </a:r>
            <a:r>
              <a:rPr lang="en-US" altLang="zh-TW" dirty="0"/>
              <a:t>!");</a:t>
            </a:r>
          </a:p>
          <a:p>
            <a:pPr marL="0" indent="0">
              <a:buNone/>
            </a:pPr>
            <a:r>
              <a:rPr lang="en-US" altLang="zh-TW" dirty="0"/>
              <a:t>})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5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http://localhost:PORT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78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建立路由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app.get</a:t>
            </a:r>
            <a:r>
              <a:rPr lang="en-US" altLang="zh-TW" dirty="0"/>
              <a:t>('/',</a:t>
            </a:r>
            <a:r>
              <a:rPr lang="en-US" altLang="zh-TW" i="1" dirty="0"/>
              <a:t>function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request</a:t>
            </a:r>
            <a:r>
              <a:rPr lang="en-US" altLang="zh-TW" dirty="0"/>
              <a:t>, </a:t>
            </a:r>
            <a:r>
              <a:rPr lang="en-US" altLang="zh-TW" dirty="0">
                <a:solidFill>
                  <a:schemeClr val="accent1"/>
                </a:solidFill>
              </a:rPr>
              <a:t>response</a:t>
            </a:r>
            <a:r>
              <a:rPr lang="en-US" altLang="zh-TW" dirty="0"/>
              <a:t> ){</a:t>
            </a:r>
          </a:p>
          <a:p>
            <a:pPr marL="0" indent="0">
              <a:buNone/>
            </a:pPr>
            <a:r>
              <a:rPr lang="en-US" altLang="zh-TW" dirty="0"/>
              <a:t>    </a:t>
            </a:r>
            <a:r>
              <a:rPr lang="en-US" altLang="zh-TW" dirty="0" err="1"/>
              <a:t>response.send</a:t>
            </a:r>
            <a:r>
              <a:rPr lang="en-US" altLang="zh-TW" dirty="0"/>
              <a:t>('Hello Node.js!');</a:t>
            </a:r>
          </a:p>
          <a:p>
            <a:pPr marL="0" indent="0">
              <a:buNone/>
            </a:pPr>
            <a:r>
              <a:rPr lang="en-US" altLang="zh-TW" dirty="0" smtClean="0"/>
              <a:t>})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equest(</a:t>
            </a:r>
            <a:r>
              <a:rPr lang="zh-TW" altLang="en-US" dirty="0" smtClean="0">
                <a:solidFill>
                  <a:srgbClr val="FF0000"/>
                </a:solidFill>
              </a:rPr>
              <a:t>請求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、 </a:t>
            </a:r>
            <a:r>
              <a:rPr lang="en-US" altLang="zh-TW" dirty="0" smtClean="0">
                <a:solidFill>
                  <a:schemeClr val="accent1"/>
                </a:solidFill>
              </a:rPr>
              <a:t>response(</a:t>
            </a:r>
            <a:r>
              <a:rPr lang="zh-TW" altLang="en-US" dirty="0" smtClean="0">
                <a:solidFill>
                  <a:schemeClr val="accent1"/>
                </a:solidFill>
              </a:rPr>
              <a:t>回應</a:t>
            </a:r>
            <a:r>
              <a:rPr lang="en-US" altLang="zh-TW" dirty="0" smtClean="0">
                <a:solidFill>
                  <a:schemeClr val="accent1"/>
                </a:solidFill>
              </a:rPr>
              <a:t>)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6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</a:t>
            </a:r>
            <a:r>
              <a:rPr lang="en-US" altLang="zh-TW" dirty="0" err="1" smtClean="0"/>
              <a:t>odemon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Nodemon</a:t>
            </a:r>
            <a:r>
              <a:rPr lang="zh-TW" altLang="en-US" dirty="0" smtClean="0"/>
              <a:t>會</a:t>
            </a:r>
            <a:r>
              <a:rPr lang="zh-TW" altLang="en-US" dirty="0" smtClean="0"/>
              <a:t>自動幫你重啟伺服器</a:t>
            </a:r>
            <a:endParaRPr lang="en-US" altLang="zh-TW" dirty="0" smtClean="0"/>
          </a:p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nodemon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於</a:t>
            </a:r>
            <a:r>
              <a:rPr lang="en-US" altLang="zh-TW" dirty="0" err="1" smtClean="0"/>
              <a:t>package.json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中加入</a:t>
            </a:r>
            <a:r>
              <a:rPr lang="en-US" altLang="zh-TW" i="1" dirty="0"/>
              <a:t>"start"</a:t>
            </a:r>
            <a:r>
              <a:rPr lang="en-US" altLang="zh-TW" dirty="0"/>
              <a:t>: "</a:t>
            </a:r>
            <a:r>
              <a:rPr lang="en-US" altLang="zh-TW" dirty="0" err="1"/>
              <a:t>nodemon</a:t>
            </a:r>
            <a:r>
              <a:rPr lang="en-US" altLang="zh-TW" dirty="0"/>
              <a:t> </a:t>
            </a:r>
            <a:r>
              <a:rPr lang="en-US" altLang="zh-TW" dirty="0" smtClean="0"/>
              <a:t>index.js“</a:t>
            </a:r>
          </a:p>
          <a:p>
            <a:r>
              <a:rPr lang="zh-TW" altLang="en-US" dirty="0" smtClean="0"/>
              <a:t>輸入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start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99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equest(</a:t>
            </a:r>
            <a:r>
              <a:rPr lang="zh-TW" altLang="en-US" dirty="0" smtClean="0"/>
              <a:t>請求物件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由後端請求前</a:t>
            </a:r>
            <a:r>
              <a:rPr lang="zh-TW" altLang="en-US" dirty="0" smtClean="0"/>
              <a:t>端，可請求的有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主機</a:t>
            </a:r>
            <a:r>
              <a:rPr lang="zh-TW" altLang="en-US" dirty="0"/>
              <a:t>名稱</a:t>
            </a:r>
            <a:r>
              <a:rPr lang="en-US" altLang="zh-TW" dirty="0"/>
              <a:t>:</a:t>
            </a:r>
            <a:r>
              <a:rPr lang="en-US" altLang="zh-TW" dirty="0" smtClean="0"/>
              <a:t>hostname</a:t>
            </a:r>
          </a:p>
          <a:p>
            <a:r>
              <a:rPr lang="zh-TW" altLang="en-US" dirty="0"/>
              <a:t>通訊協定</a:t>
            </a:r>
            <a:r>
              <a:rPr lang="en-US" altLang="zh-TW" dirty="0" smtClean="0"/>
              <a:t>:protocol</a:t>
            </a:r>
          </a:p>
          <a:p>
            <a:r>
              <a:rPr lang="zh-TW" altLang="en-US" dirty="0"/>
              <a:t>路徑</a:t>
            </a:r>
            <a:r>
              <a:rPr lang="en-US" altLang="zh-TW" dirty="0" smtClean="0"/>
              <a:t>:path</a:t>
            </a:r>
          </a:p>
          <a:p>
            <a:r>
              <a:rPr lang="en-US" altLang="zh-TW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128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要求字串</a:t>
            </a:r>
            <a:r>
              <a:rPr lang="en-US" altLang="zh-TW" dirty="0" smtClean="0"/>
              <a:t>(query string)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https://www.google.com/search?q=cyim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http://localhost:3000/cycu?department=im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取得要求</a:t>
            </a:r>
            <a:r>
              <a:rPr lang="zh-TW" altLang="en-US" dirty="0" smtClean="0"/>
              <a:t>字串 </a:t>
            </a:r>
            <a:r>
              <a:rPr lang="en-US" altLang="zh-TW" dirty="0" err="1" smtClean="0"/>
              <a:t>req.query.department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92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課前基礎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基本的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概念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2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Response(</a:t>
            </a:r>
            <a:r>
              <a:rPr lang="zh-TW" altLang="en-US" dirty="0" smtClean="0"/>
              <a:t>回應物件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由後端回應至前端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en-US" altLang="zh-TW" dirty="0" smtClean="0"/>
              <a:t>send:</a:t>
            </a:r>
            <a:r>
              <a:rPr lang="zh-TW" altLang="en-US" dirty="0" smtClean="0"/>
              <a:t>回應字串到前端</a:t>
            </a:r>
            <a:endParaRPr lang="en-US" altLang="zh-TW" dirty="0" smtClean="0"/>
          </a:p>
          <a:p>
            <a:r>
              <a:rPr lang="zh-TW" altLang="en-US" dirty="0"/>
              <a:t>程式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 err="1"/>
              <a:t>app.get</a:t>
            </a:r>
            <a:r>
              <a:rPr lang="en-US" altLang="zh-TW" dirty="0" smtClean="0"/>
              <a:t>('/',</a:t>
            </a:r>
            <a:r>
              <a:rPr lang="en-US" altLang="zh-TW" i="1" dirty="0" smtClean="0"/>
              <a:t>function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req</a:t>
            </a:r>
            <a:r>
              <a:rPr lang="en-US" altLang="zh-TW" dirty="0" smtClean="0"/>
              <a:t>,</a:t>
            </a:r>
            <a:r>
              <a:rPr lang="en-US" altLang="zh-TW" dirty="0"/>
              <a:t> </a:t>
            </a:r>
            <a:r>
              <a:rPr lang="en-US" altLang="zh-TW" dirty="0" smtClean="0"/>
              <a:t>res</a:t>
            </a:r>
            <a:r>
              <a:rPr lang="en-US" altLang="zh-TW" dirty="0"/>
              <a:t> ){</a:t>
            </a:r>
          </a:p>
          <a:p>
            <a:pPr marL="457200" lvl="1" indent="0">
              <a:buNone/>
            </a:pPr>
            <a:r>
              <a:rPr lang="en-US" altLang="zh-TW" dirty="0"/>
              <a:t>    </a:t>
            </a:r>
            <a:r>
              <a:rPr lang="en-US" altLang="zh-TW" dirty="0" err="1" smtClean="0"/>
              <a:t>res.send</a:t>
            </a:r>
            <a:r>
              <a:rPr lang="en-US" altLang="zh-TW" dirty="0" smtClean="0"/>
              <a:t>(</a:t>
            </a:r>
            <a:r>
              <a:rPr lang="en-US" altLang="zh-TW" dirty="0"/>
              <a:t>'Hello Node.js!');</a:t>
            </a:r>
          </a:p>
          <a:p>
            <a:pPr marL="457200" lvl="1" indent="0">
              <a:buNone/>
            </a:pPr>
            <a:r>
              <a:rPr lang="en-US" altLang="zh-TW" dirty="0"/>
              <a:t>})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26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重新</a:t>
            </a:r>
            <a:r>
              <a:rPr lang="zh-TW" altLang="en-US" dirty="0" smtClean="0"/>
              <a:t>導向 </a:t>
            </a:r>
            <a:r>
              <a:rPr lang="en-US" altLang="zh-TW" dirty="0" smtClean="0"/>
              <a:t>redirect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程式範例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 err="1"/>
              <a:t>app.get</a:t>
            </a:r>
            <a:r>
              <a:rPr lang="en-US" altLang="zh-TW" dirty="0"/>
              <a:t>('/', </a:t>
            </a:r>
            <a:r>
              <a:rPr lang="en-US" altLang="zh-TW" i="1" dirty="0"/>
              <a:t>function</a:t>
            </a:r>
            <a:r>
              <a:rPr lang="en-US" altLang="zh-TW" dirty="0"/>
              <a:t>(</a:t>
            </a:r>
            <a:r>
              <a:rPr lang="en-US" altLang="zh-TW" dirty="0" err="1"/>
              <a:t>req</a:t>
            </a:r>
            <a:r>
              <a:rPr lang="en-US" altLang="zh-TW" dirty="0"/>
              <a:t>, res){</a:t>
            </a:r>
          </a:p>
          <a:p>
            <a:pPr marL="457200" lvl="1" indent="0">
              <a:buNone/>
            </a:pPr>
            <a:r>
              <a:rPr lang="en-US" altLang="zh-TW" dirty="0"/>
              <a:t>    </a:t>
            </a:r>
            <a:r>
              <a:rPr lang="en-US" altLang="zh-TW" dirty="0" err="1"/>
              <a:t>res.redirect</a:t>
            </a:r>
            <a:r>
              <a:rPr lang="en-US" altLang="zh-TW" dirty="0"/>
              <a:t>('/</a:t>
            </a:r>
            <a:r>
              <a:rPr lang="en-US" altLang="zh-TW" dirty="0" err="1"/>
              <a:t>cyim</a:t>
            </a:r>
            <a:r>
              <a:rPr lang="en-US" altLang="zh-TW" dirty="0"/>
              <a:t>');</a:t>
            </a:r>
          </a:p>
          <a:p>
            <a:pPr marL="457200" lvl="1" indent="0">
              <a:buNone/>
            </a:pPr>
            <a:r>
              <a:rPr lang="en-US" altLang="zh-TW" dirty="0"/>
              <a:t>})</a:t>
            </a:r>
          </a:p>
          <a:p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樣板引擎 </a:t>
            </a:r>
            <a:r>
              <a:rPr lang="en-US" altLang="zh-TW" dirty="0" err="1" smtClean="0"/>
              <a:t>ejs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/>
              <a:t>使用樣板引擎好處</a:t>
            </a:r>
            <a:r>
              <a:rPr lang="en-US" altLang="zh-TW" sz="3200" dirty="0" smtClean="0"/>
              <a:t>:</a:t>
            </a:r>
          </a:p>
          <a:p>
            <a:pPr lvl="1"/>
            <a:r>
              <a:rPr lang="zh-TW" altLang="en-US" sz="2800" b="1" dirty="0" smtClean="0">
                <a:solidFill>
                  <a:srgbClr val="C00000"/>
                </a:solidFill>
              </a:rPr>
              <a:t>可以方便撰寫前端程式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sz="2800" b="1" dirty="0">
                <a:solidFill>
                  <a:srgbClr val="C00000"/>
                </a:solidFill>
              </a:rPr>
              <a:t>可以動態帶入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資料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zh-TW" sz="2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8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ejs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ejs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install </a:t>
            </a:r>
            <a:r>
              <a:rPr lang="en-US" altLang="zh-TW" dirty="0" err="1" smtClean="0"/>
              <a:t>ejs</a:t>
            </a:r>
            <a:r>
              <a:rPr lang="en-US" altLang="zh-TW" dirty="0" smtClean="0"/>
              <a:t> </a:t>
            </a:r>
            <a:r>
              <a:rPr lang="zh-TW" altLang="en-US" dirty="0" smtClean="0"/>
              <a:t>或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ejs</a:t>
            </a:r>
            <a:endParaRPr lang="en-US" altLang="zh-TW" dirty="0" smtClean="0"/>
          </a:p>
          <a:p>
            <a:r>
              <a:rPr lang="zh-TW" altLang="en-US" dirty="0"/>
              <a:t>設定樣板</a:t>
            </a:r>
            <a:r>
              <a:rPr lang="zh-TW" altLang="en-US" dirty="0" smtClean="0"/>
              <a:t>引擎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/>
              <a:t>app.set</a:t>
            </a:r>
            <a:r>
              <a:rPr lang="en-US" altLang="zh-TW" dirty="0"/>
              <a:t>("view engine", "</a:t>
            </a:r>
            <a:r>
              <a:rPr lang="en-US" altLang="zh-TW" dirty="0" err="1"/>
              <a:t>ejs</a:t>
            </a:r>
            <a:r>
              <a:rPr lang="en-US" altLang="zh-TW" dirty="0" smtClean="0"/>
              <a:t>");</a:t>
            </a:r>
          </a:p>
          <a:p>
            <a:r>
              <a:rPr lang="zh-TW" altLang="en-US" dirty="0"/>
              <a:t>建立</a:t>
            </a:r>
            <a:r>
              <a:rPr lang="zh-TW" altLang="en-US" dirty="0" smtClean="0"/>
              <a:t>資料夾 </a:t>
            </a:r>
            <a:r>
              <a:rPr lang="en-US" altLang="zh-TW" dirty="0" smtClean="0"/>
              <a:t>views(</a:t>
            </a:r>
            <a:r>
              <a:rPr lang="en-US" altLang="zh-TW" dirty="0" err="1" smtClean="0"/>
              <a:t>ejs</a:t>
            </a:r>
            <a:r>
              <a:rPr lang="zh-TW" altLang="en-US" dirty="0" smtClean="0"/>
              <a:t>檔案都會放在</a:t>
            </a:r>
            <a:r>
              <a:rPr lang="en-US" altLang="zh-TW" dirty="0" smtClean="0"/>
              <a:t>views</a:t>
            </a:r>
            <a:r>
              <a:rPr lang="zh-TW" altLang="en-US" dirty="0" smtClean="0"/>
              <a:t>資料夾內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ejs</a:t>
            </a:r>
            <a:r>
              <a:rPr lang="zh-TW" altLang="en-US" dirty="0" smtClean="0"/>
              <a:t>檔案，副檔名為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ejs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21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回應</a:t>
            </a:r>
            <a:r>
              <a:rPr lang="en-US" altLang="zh-TW" dirty="0" err="1" smtClean="0"/>
              <a:t>ejs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app.get</a:t>
            </a:r>
            <a:r>
              <a:rPr lang="en-US" altLang="zh-TW" dirty="0"/>
              <a:t>('/</a:t>
            </a:r>
            <a:r>
              <a:rPr lang="en-US" altLang="zh-TW" dirty="0" err="1"/>
              <a:t>cyim</a:t>
            </a:r>
            <a:r>
              <a:rPr lang="en-US" altLang="zh-TW" dirty="0"/>
              <a:t>', </a:t>
            </a:r>
            <a:r>
              <a:rPr lang="en-US" altLang="zh-TW" i="1" dirty="0"/>
              <a:t>function</a:t>
            </a:r>
            <a:r>
              <a:rPr lang="en-US" altLang="zh-TW" dirty="0"/>
              <a:t>(</a:t>
            </a:r>
            <a:r>
              <a:rPr lang="en-US" altLang="zh-TW" dirty="0" err="1"/>
              <a:t>req</a:t>
            </a:r>
            <a:r>
              <a:rPr lang="en-US" altLang="zh-TW" dirty="0"/>
              <a:t>, res){</a:t>
            </a:r>
          </a:p>
          <a:p>
            <a:pPr marL="0" indent="0">
              <a:buNone/>
            </a:pPr>
            <a:r>
              <a:rPr lang="en-US" altLang="zh-TW" dirty="0"/>
              <a:t>    </a:t>
            </a:r>
            <a:r>
              <a:rPr lang="en-US" altLang="zh-TW" dirty="0" err="1"/>
              <a:t>res.</a:t>
            </a:r>
            <a:r>
              <a:rPr lang="en-US" altLang="zh-TW" dirty="0" err="1">
                <a:solidFill>
                  <a:srgbClr val="C00000"/>
                </a:solidFill>
              </a:rPr>
              <a:t>render</a:t>
            </a:r>
            <a:r>
              <a:rPr lang="en-US" altLang="zh-TW" dirty="0"/>
              <a:t>('</a:t>
            </a:r>
            <a:r>
              <a:rPr lang="en-US" altLang="zh-TW" dirty="0" err="1"/>
              <a:t>index.ejs</a:t>
            </a:r>
            <a:r>
              <a:rPr lang="en-US" altLang="zh-TW" dirty="0"/>
              <a:t>');</a:t>
            </a:r>
          </a:p>
          <a:p>
            <a:pPr marL="0" indent="0">
              <a:buNone/>
            </a:pPr>
            <a:r>
              <a:rPr lang="en-US" altLang="zh-TW" dirty="0" smtClean="0"/>
              <a:t>})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*動態帶入資料，將資料帶入第二個參數，此資料為一個物件*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app.get</a:t>
            </a:r>
            <a:r>
              <a:rPr lang="en-US" altLang="zh-TW" dirty="0" smtClean="0"/>
              <a:t>('/</a:t>
            </a:r>
            <a:r>
              <a:rPr lang="en-US" altLang="zh-TW" dirty="0" err="1" smtClean="0"/>
              <a:t>cyim</a:t>
            </a:r>
            <a:r>
              <a:rPr lang="en-US" altLang="zh-TW" dirty="0" smtClean="0"/>
              <a:t>', </a:t>
            </a:r>
            <a:r>
              <a:rPr lang="en-US" altLang="zh-TW" i="1" dirty="0" smtClean="0"/>
              <a:t>function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req</a:t>
            </a:r>
            <a:r>
              <a:rPr lang="en-US" altLang="zh-TW" dirty="0" smtClean="0"/>
              <a:t>, res){</a:t>
            </a:r>
          </a:p>
          <a:p>
            <a:pPr marL="0" indent="0">
              <a:buNone/>
            </a:pPr>
            <a:r>
              <a:rPr lang="en-US" altLang="zh-TW" dirty="0" smtClean="0"/>
              <a:t>    </a:t>
            </a:r>
            <a:r>
              <a:rPr lang="en-US" altLang="zh-TW" dirty="0" err="1" smtClean="0"/>
              <a:t>res.</a:t>
            </a:r>
            <a:r>
              <a:rPr lang="en-US" altLang="zh-TW" dirty="0" err="1" smtClean="0">
                <a:solidFill>
                  <a:srgbClr val="C00000"/>
                </a:solidFill>
              </a:rPr>
              <a:t>render</a:t>
            </a:r>
            <a:r>
              <a:rPr lang="en-US" altLang="zh-TW" dirty="0" smtClean="0"/>
              <a:t>(‘</a:t>
            </a:r>
            <a:r>
              <a:rPr lang="en-US" altLang="zh-TW" dirty="0" err="1" smtClean="0"/>
              <a:t>index.ejs</a:t>
            </a:r>
            <a:r>
              <a:rPr lang="en-US" altLang="zh-TW" dirty="0" smtClean="0"/>
              <a:t>‘, {name:'</a:t>
            </a:r>
            <a:r>
              <a:rPr lang="zh-TW" altLang="en-US" dirty="0" smtClean="0"/>
              <a:t>中原資管</a:t>
            </a:r>
            <a:r>
              <a:rPr lang="en-US" altLang="zh-TW" dirty="0" smtClean="0"/>
              <a:t>'});</a:t>
            </a:r>
          </a:p>
          <a:p>
            <a:pPr marL="0" indent="0">
              <a:buNone/>
            </a:pPr>
            <a:r>
              <a:rPr lang="en-US" altLang="zh-TW" dirty="0" smtClean="0"/>
              <a:t>})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09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ejs</a:t>
            </a:r>
            <a:r>
              <a:rPr lang="zh-TW" altLang="en-US" dirty="0" smtClean="0"/>
              <a:t>取得動態帶入的資料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&lt;%=</a:t>
            </a:r>
            <a:r>
              <a:rPr lang="zh-TW" altLang="en-US" dirty="0" smtClean="0"/>
              <a:t> 參數名稱 </a:t>
            </a:r>
            <a:r>
              <a:rPr lang="en-US" altLang="zh-TW" dirty="0" smtClean="0"/>
              <a:t>%&gt;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6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</a:t>
            </a:r>
            <a:r>
              <a:rPr lang="zh-TW" altLang="en-US" dirty="0" smtClean="0"/>
              <a:t>步</a:t>
            </a:r>
            <a:r>
              <a:rPr lang="en-US" altLang="zh-TW" dirty="0" smtClean="0"/>
              <a:t>:</a:t>
            </a:r>
            <a:r>
              <a:rPr lang="zh-TW" altLang="en-US" dirty="0" smtClean="0"/>
              <a:t>安裝</a:t>
            </a:r>
            <a:r>
              <a:rPr lang="en-US" altLang="zh-TW" dirty="0" err="1" smtClean="0"/>
              <a:t>VScode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41" y="1825625"/>
            <a:ext cx="7823518" cy="4351338"/>
          </a:xfrm>
        </p:spPr>
      </p:pic>
    </p:spTree>
    <p:extLst>
      <p:ext uri="{BB962C8B-B14F-4D97-AF65-F5344CB8AC3E}">
        <p14:creationId xmlns:p14="http://schemas.microsoft.com/office/powerpoint/2010/main" val="32882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網站基本架構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6176" y="3182112"/>
            <a:ext cx="2752344" cy="1234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網站前端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319016" y="3182112"/>
            <a:ext cx="2752344" cy="1234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網站後端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991856" y="3182112"/>
            <a:ext cx="2752344" cy="1234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資料庫系統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3517392" y="3456432"/>
            <a:ext cx="72847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7168896" y="3456432"/>
            <a:ext cx="72847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flipH="1">
            <a:off x="7144512" y="3799332"/>
            <a:ext cx="72847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flipH="1">
            <a:off x="3494532" y="3819906"/>
            <a:ext cx="72847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6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Node.js?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Node.js</a:t>
            </a:r>
            <a:r>
              <a:rPr lang="zh-TW" altLang="en-US" dirty="0" smtClean="0"/>
              <a:t>是能在伺服器端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後端</a:t>
            </a:r>
            <a:r>
              <a:rPr lang="en-US" altLang="zh-TW" dirty="0" smtClean="0"/>
              <a:t>)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語法的執行環境。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早期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主要為撰寫使用者端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前端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的語言，在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出現之後，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開始可以撰寫後端程式。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Node.js</a:t>
            </a:r>
            <a:r>
              <a:rPr lang="zh-TW" altLang="en-US" dirty="0" smtClean="0"/>
              <a:t>就是用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撰寫後端的</a:t>
            </a:r>
            <a:r>
              <a:rPr lang="zh-TW" altLang="en-US" smtClean="0"/>
              <a:t>一個語言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70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、選擇</a:t>
            </a:r>
            <a:r>
              <a:rPr lang="en-US" altLang="zh-TW" dirty="0" smtClean="0"/>
              <a:t>LTS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09" y="1750163"/>
            <a:ext cx="6916874" cy="4426800"/>
          </a:xfrm>
        </p:spPr>
      </p:pic>
    </p:spTree>
    <p:extLst>
      <p:ext uri="{BB962C8B-B14F-4D97-AF65-F5344CB8AC3E}">
        <p14:creationId xmlns:p14="http://schemas.microsoft.com/office/powerpoint/2010/main" val="28137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Node.js</a:t>
            </a:r>
            <a:r>
              <a:rPr lang="zh-TW" altLang="en-US" dirty="0" smtClean="0"/>
              <a:t>快速開始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新增空的資料夾，資料夾名字用英文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打開你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Vscode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將資料夾拖曳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Vscode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在</a:t>
            </a:r>
            <a:r>
              <a:rPr lang="en-US" altLang="zh-TW" dirty="0" err="1" smtClean="0"/>
              <a:t>Vscode</a:t>
            </a:r>
            <a:r>
              <a:rPr lang="zh-TW" altLang="en-US" dirty="0" smtClean="0"/>
              <a:t>新增一隻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程式，副檔名為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js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輸入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打開終端機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</a:t>
            </a:r>
            <a:r>
              <a:rPr lang="zh-TW" altLang="en-US" dirty="0" smtClean="0"/>
              <a:t>程式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node </a:t>
            </a:r>
            <a:r>
              <a:rPr lang="zh-TW" altLang="en-US" dirty="0" smtClean="0"/>
              <a:t>檔案名稱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js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46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模組系統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24100" y="3517265"/>
            <a:ext cx="1350264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index.js</a:t>
            </a:r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508760" y="4096512"/>
            <a:ext cx="2980944" cy="1517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zh-TW" i="1" dirty="0"/>
              <a:t>var</a:t>
            </a:r>
            <a:r>
              <a:rPr lang="it-IT" altLang="zh-TW" dirty="0"/>
              <a:t> x = require('./data.js')</a:t>
            </a:r>
          </a:p>
          <a:p>
            <a:pPr algn="ctr"/>
            <a:r>
              <a:rPr lang="it-IT" altLang="zh-TW" i="1" dirty="0"/>
              <a:t>console</a:t>
            </a:r>
            <a:r>
              <a:rPr lang="it-IT" altLang="zh-TW" dirty="0"/>
              <a:t>.log(x)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6745224" y="1845024"/>
            <a:ext cx="2980944" cy="1517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/>
              <a:t>module.exports</a:t>
            </a:r>
            <a:r>
              <a:rPr lang="en-US" altLang="zh-TW" dirty="0"/>
              <a:t> = 20;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7560564" y="1307481"/>
            <a:ext cx="1350264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data.js</a:t>
            </a:r>
          </a:p>
          <a:p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4617720" y="3273552"/>
            <a:ext cx="2127504" cy="119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375410" y="1655142"/>
            <a:ext cx="4017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語法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i="1" dirty="0" err="1"/>
              <a:t>module.exports</a:t>
            </a:r>
            <a:r>
              <a:rPr lang="en-US" altLang="zh-TW" sz="2400" dirty="0"/>
              <a:t> = 20</a:t>
            </a:r>
            <a:r>
              <a:rPr lang="en-US" altLang="zh-TW" sz="2400" dirty="0" smtClean="0"/>
              <a:t>;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004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NPM</a:t>
            </a:r>
            <a:r>
              <a:rPr lang="zh-TW" altLang="en-US" dirty="0" smtClean="0"/>
              <a:t>專案管理工具</a:t>
            </a:r>
            <a:r>
              <a:rPr lang="en-US" altLang="zh-TW" dirty="0" smtClean="0"/>
              <a:t>(Node Package Manager)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為專案的第三方模組</a:t>
            </a:r>
            <a:r>
              <a:rPr lang="zh-TW" altLang="en-US" b="1" dirty="0">
                <a:solidFill>
                  <a:srgbClr val="FF0000"/>
                </a:solidFill>
              </a:rPr>
              <a:t>管理工具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第一方</a:t>
            </a:r>
            <a:r>
              <a:rPr lang="en-US" altLang="zh-TW" dirty="0" smtClean="0"/>
              <a:t>:Node.js</a:t>
            </a:r>
            <a:r>
              <a:rPr lang="zh-TW" altLang="en-US" dirty="0" smtClean="0"/>
              <a:t>官方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第二</a:t>
            </a:r>
            <a:r>
              <a:rPr lang="zh-TW" altLang="en-US" dirty="0" smtClean="0"/>
              <a:t>方</a:t>
            </a:r>
            <a:r>
              <a:rPr lang="en-US" altLang="zh-TW" dirty="0" smtClean="0"/>
              <a:t>:</a:t>
            </a:r>
            <a:r>
              <a:rPr lang="zh-TW" altLang="en-US" dirty="0" smtClean="0"/>
              <a:t>我們自己寫的程式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第三</a:t>
            </a:r>
            <a:r>
              <a:rPr lang="zh-TW" altLang="en-US" dirty="0" smtClean="0"/>
              <a:t>方</a:t>
            </a:r>
            <a:r>
              <a:rPr lang="en-US" altLang="zh-TW" dirty="0" smtClean="0"/>
              <a:t>:</a:t>
            </a:r>
            <a:r>
              <a:rPr lang="zh-TW" altLang="en-US" dirty="0" smtClean="0"/>
              <a:t>別人寫好的模組提供給我們使用，例如</a:t>
            </a:r>
            <a:r>
              <a:rPr lang="en-US" altLang="zh-TW" dirty="0" smtClean="0"/>
              <a:t>:Express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*安裝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時就已經安裝好</a:t>
            </a:r>
            <a:r>
              <a:rPr lang="en-US" altLang="zh-TW" dirty="0" smtClean="0"/>
              <a:t>NPM</a:t>
            </a:r>
            <a:r>
              <a:rPr lang="zh-TW" altLang="en-US" dirty="0" smtClean="0"/>
              <a:t>了*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5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458</Words>
  <Application>Microsoft Office PowerPoint</Application>
  <PresentationFormat>寬螢幕</PresentationFormat>
  <Paragraphs>123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Calibri Light</vt:lpstr>
      <vt:lpstr>Office 佈景主題</vt:lpstr>
      <vt:lpstr>Node.js、Express後端開發</vt:lpstr>
      <vt:lpstr>課前基礎</vt:lpstr>
      <vt:lpstr>第一步:安裝VScode</vt:lpstr>
      <vt:lpstr>網站基本架構</vt:lpstr>
      <vt:lpstr>什麼是Node.js?</vt:lpstr>
      <vt:lpstr>安裝Node.js、選擇LTS版本</vt:lpstr>
      <vt:lpstr>Node.js快速開始</vt:lpstr>
      <vt:lpstr>模組系統</vt:lpstr>
      <vt:lpstr>NPM專案管理工具(Node Package Manager)</vt:lpstr>
      <vt:lpstr>NPM基礎語法</vt:lpstr>
      <vt:lpstr>我們可以怎麼開發網站後端?</vt:lpstr>
      <vt:lpstr>為什麼要用Express?</vt:lpstr>
      <vt:lpstr>利用NPM 安裝Express</vt:lpstr>
      <vt:lpstr>撰寫基本的後端檔案</vt:lpstr>
      <vt:lpstr>開啟網站</vt:lpstr>
      <vt:lpstr>建立路由</vt:lpstr>
      <vt:lpstr>Nodemon套件</vt:lpstr>
      <vt:lpstr>request(請求物件)</vt:lpstr>
      <vt:lpstr>要求字串(query string)</vt:lpstr>
      <vt:lpstr>Response(回應物件)</vt:lpstr>
      <vt:lpstr>重新導向 redirect</vt:lpstr>
      <vt:lpstr>樣板引擎 ejs</vt:lpstr>
      <vt:lpstr>使用ejs</vt:lpstr>
      <vt:lpstr>回應ejs</vt:lpstr>
      <vt:lpstr>ejs取得動態帶入的資料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Microsoft 帳戶</dc:creator>
  <cp:lastModifiedBy>Microsoft 帳戶</cp:lastModifiedBy>
  <cp:revision>57</cp:revision>
  <dcterms:created xsi:type="dcterms:W3CDTF">2022-04-05T12:18:14Z</dcterms:created>
  <dcterms:modified xsi:type="dcterms:W3CDTF">2022-04-05T13:55:41Z</dcterms:modified>
</cp:coreProperties>
</file>