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17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0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60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02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28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9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99FE-70A1-489E-9A04-6B3280FD4CF6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FF4A-D2CF-4539-9242-9FD41DCF9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0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超好玩的機器學習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鳶尾花資料集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45" y="2090737"/>
            <a:ext cx="8815851" cy="32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決策樹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5704" y="1690688"/>
            <a:ext cx="1925053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你有戴眼鏡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cxnSp>
        <p:nvCxnSpPr>
          <p:cNvPr id="6" name="直線單箭頭接點 5"/>
          <p:cNvCxnSpPr>
            <a:stCxn id="4" idx="2"/>
          </p:cNvCxnSpPr>
          <p:nvPr/>
        </p:nvCxnSpPr>
        <p:spPr>
          <a:xfrm flipH="1">
            <a:off x="2839453" y="2765509"/>
            <a:ext cx="1058778" cy="9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</p:cNvCxnSpPr>
          <p:nvPr/>
        </p:nvCxnSpPr>
        <p:spPr>
          <a:xfrm>
            <a:off x="3898231" y="2765509"/>
            <a:ext cx="962526" cy="9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631704" y="305095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是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53008" y="305095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否</a:t>
            </a:r>
          </a:p>
        </p:txBody>
      </p:sp>
      <p:sp>
        <p:nvSpPr>
          <p:cNvPr id="12" name="矩形 11"/>
          <p:cNvSpPr/>
          <p:nvPr/>
        </p:nvSpPr>
        <p:spPr>
          <a:xfrm>
            <a:off x="1941095" y="3705725"/>
            <a:ext cx="1748589" cy="97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你今天穿拖鞋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699666" y="4684294"/>
            <a:ext cx="1058778" cy="9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758444" y="4684294"/>
            <a:ext cx="962526" cy="9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653008" y="384033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</a:rPr>
              <a:t>兇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06370" y="56307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</a:rPr>
              <a:t>兇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62316" y="562451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accent1"/>
                </a:solidFill>
              </a:rPr>
              <a:t>大吉</a:t>
            </a:r>
            <a:endParaRPr lang="zh-TW" altLang="en-US" sz="3600" dirty="0">
              <a:solidFill>
                <a:schemeClr val="accent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99159" y="1909154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6"/>
                </a:solidFill>
              </a:rPr>
              <a:t>其實很像我們小時候的紙上算命，比較不一樣的是每一題的答案都只有</a:t>
            </a:r>
            <a:r>
              <a:rPr lang="en-US" altLang="zh-TW" sz="2000" b="1" dirty="0" smtClean="0">
                <a:solidFill>
                  <a:schemeClr val="accent6"/>
                </a:solidFill>
              </a:rPr>
              <a:t>『</a:t>
            </a:r>
            <a:r>
              <a:rPr lang="zh-TW" altLang="en-US" sz="2000" b="1" dirty="0" smtClean="0">
                <a:solidFill>
                  <a:schemeClr val="accent6"/>
                </a:solidFill>
              </a:rPr>
              <a:t>是</a:t>
            </a:r>
            <a:r>
              <a:rPr lang="en-US" altLang="zh-TW" sz="2000" b="1" dirty="0" smtClean="0">
                <a:solidFill>
                  <a:schemeClr val="accent6"/>
                </a:solidFill>
              </a:rPr>
              <a:t>』</a:t>
            </a:r>
            <a:r>
              <a:rPr lang="zh-TW" altLang="en-US" sz="2000" b="1" dirty="0" smtClean="0">
                <a:solidFill>
                  <a:schemeClr val="accent6"/>
                </a:solidFill>
              </a:rPr>
              <a:t>或</a:t>
            </a:r>
            <a:r>
              <a:rPr lang="en-US" altLang="zh-TW" sz="2000" b="1" dirty="0" smtClean="0">
                <a:solidFill>
                  <a:schemeClr val="accent6"/>
                </a:solidFill>
              </a:rPr>
              <a:t>『</a:t>
            </a:r>
            <a:r>
              <a:rPr lang="zh-TW" altLang="en-US" sz="2000" b="1" dirty="0" smtClean="0">
                <a:solidFill>
                  <a:schemeClr val="accent6"/>
                </a:solidFill>
              </a:rPr>
              <a:t>否</a:t>
            </a:r>
            <a:r>
              <a:rPr lang="en-US" altLang="zh-TW" sz="2000" b="1" dirty="0" smtClean="0">
                <a:solidFill>
                  <a:schemeClr val="accent6"/>
                </a:solidFill>
              </a:rPr>
              <a:t>』</a:t>
            </a:r>
            <a:endParaRPr lang="zh-TW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99159" y="384033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/>
                </a:solidFill>
              </a:rPr>
              <a:t>利用訓練資料來建立起一棵樹，接著要預測資料的時候就可以根據路徑找到最後的答案</a:t>
            </a:r>
            <a:endParaRPr lang="zh-TW" alt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AI</a:t>
            </a:r>
            <a:r>
              <a:rPr lang="zh-TW" altLang="en-US" dirty="0" smtClean="0"/>
              <a:t>是什麼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 smtClean="0"/>
              <a:t>AI</a:t>
            </a:r>
            <a:r>
              <a:rPr lang="zh-TW" altLang="en-US" sz="4800" dirty="0" smtClean="0"/>
              <a:t>就是希望</a:t>
            </a:r>
            <a:r>
              <a:rPr lang="en-US" altLang="zh-TW" sz="4800" dirty="0" smtClean="0"/>
              <a:t>『</a:t>
            </a:r>
            <a:r>
              <a:rPr lang="zh-TW" altLang="en-US" sz="4800" b="1" dirty="0" smtClean="0"/>
              <a:t>機器</a:t>
            </a:r>
            <a:r>
              <a:rPr lang="en-US" altLang="zh-TW" sz="4800" dirty="0" smtClean="0"/>
              <a:t>』</a:t>
            </a:r>
            <a:r>
              <a:rPr lang="zh-TW" altLang="en-US" sz="4800" dirty="0" smtClean="0"/>
              <a:t>能跟人一樣，會思考、會判斷、會創作</a:t>
            </a:r>
            <a:r>
              <a:rPr lang="en-US" altLang="zh-TW" sz="4800" dirty="0" smtClean="0"/>
              <a:t>…</a:t>
            </a:r>
          </a:p>
          <a:p>
            <a:pPr marL="0" indent="0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2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人如何思考、判斷、創作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人是</a:t>
            </a:r>
            <a:r>
              <a:rPr lang="zh-TW" altLang="en-US" dirty="0" smtClean="0"/>
              <a:t>透過兩個部份來做的</a:t>
            </a:r>
            <a:r>
              <a:rPr lang="en-US" altLang="zh-TW" dirty="0" smtClean="0"/>
              <a:t>:『</a:t>
            </a:r>
            <a:r>
              <a:rPr lang="zh-TW" altLang="en-US" b="1" dirty="0" smtClean="0"/>
              <a:t>邏輯</a:t>
            </a:r>
            <a:r>
              <a:rPr lang="en-US" altLang="zh-TW" dirty="0" smtClean="0"/>
              <a:t>』</a:t>
            </a:r>
            <a:r>
              <a:rPr lang="zh-TW" altLang="en-US" dirty="0" smtClean="0"/>
              <a:t>和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經驗</a:t>
            </a:r>
            <a:r>
              <a:rPr lang="en-US" altLang="zh-TW" dirty="0" smtClean="0"/>
              <a:t>』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有公式的事物</a:t>
            </a:r>
            <a:r>
              <a:rPr lang="en-US" altLang="zh-TW" dirty="0" smtClean="0"/>
              <a:t>:</a:t>
            </a:r>
            <a:r>
              <a:rPr lang="zh-TW" altLang="en-US" dirty="0" smtClean="0"/>
              <a:t>計算圓周率、重力加速度這些都是邏輯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沒有公式的事物</a:t>
            </a:r>
            <a:r>
              <a:rPr lang="en-US" altLang="zh-TW" dirty="0" smtClean="0"/>
              <a:t>:</a:t>
            </a:r>
            <a:r>
              <a:rPr lang="zh-TW" altLang="en-US" dirty="0" smtClean="0"/>
              <a:t>判斷誰畫的畫、判斷音樂好不好聽，這都是我們從生活中無數經驗中慢慢累積下來的，這就是所謂的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經驗</a:t>
            </a:r>
            <a:r>
              <a:rPr lang="en-US" altLang="zh-TW" dirty="0" smtClean="0"/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9606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電腦缺了什麼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我們以前的程式就是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邏輯</a:t>
            </a:r>
            <a:r>
              <a:rPr lang="en-US" altLang="zh-TW" dirty="0" smtClean="0"/>
              <a:t>』</a:t>
            </a:r>
            <a:r>
              <a:rPr lang="zh-TW" altLang="en-US" dirty="0" smtClean="0"/>
              <a:t>的展現，固定的輸入得到固定的輸出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要讓電腦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像人</a:t>
            </a:r>
            <a:r>
              <a:rPr lang="en-US" altLang="zh-TW" dirty="0" smtClean="0"/>
              <a:t>』</a:t>
            </a:r>
            <a:r>
              <a:rPr lang="zh-TW" altLang="en-US" dirty="0" smtClean="0"/>
              <a:t>，缺的是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經驗</a:t>
            </a:r>
            <a:r>
              <a:rPr lang="en-US" altLang="zh-TW" dirty="0" smtClean="0"/>
              <a:t>』</a:t>
            </a:r>
            <a:r>
              <a:rPr lang="zh-TW" altLang="en-US" dirty="0" smtClean="0"/>
              <a:t>的部分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99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電腦怎麼擁有</a:t>
            </a:r>
            <a:r>
              <a:rPr lang="en-US" altLang="zh-TW" dirty="0" smtClean="0"/>
              <a:t>『</a:t>
            </a:r>
            <a:r>
              <a:rPr lang="zh-TW" altLang="en-US" dirty="0" smtClean="0"/>
              <a:t>經驗</a:t>
            </a:r>
            <a:r>
              <a:rPr lang="en-US" altLang="zh-TW" dirty="0" smtClean="0"/>
              <a:t>』?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就跟人類一樣，給他大量的資料，讓他從這些資料中學會一個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趨勢</a:t>
            </a:r>
            <a:r>
              <a:rPr lang="en-US" altLang="zh-TW" dirty="0" smtClean="0"/>
              <a:t>』</a:t>
            </a:r>
            <a:r>
              <a:rPr lang="zh-TW" altLang="en-US" dirty="0" smtClean="0"/>
              <a:t>，一個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經驗</a:t>
            </a:r>
            <a:r>
              <a:rPr lang="en-US" altLang="zh-TW" dirty="0" smtClean="0"/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14792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這就是統計學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沒錯，不管是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』</a:t>
            </a:r>
            <a:r>
              <a:rPr lang="zh-TW" altLang="en-US" dirty="0" smtClean="0"/>
              <a:t>或者是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深度學習</a:t>
            </a:r>
            <a:r>
              <a:rPr lang="en-US" altLang="zh-TW" dirty="0" smtClean="0"/>
              <a:t>』</a:t>
            </a:r>
            <a:r>
              <a:rPr lang="zh-TW" altLang="en-US" dirty="0" smtClean="0"/>
              <a:t>，就是統計</a:t>
            </a:r>
            <a:r>
              <a:rPr lang="en-US" altLang="zh-TW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6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那到底什麼是機器學習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『</a:t>
            </a:r>
            <a:r>
              <a:rPr lang="zh-TW" altLang="en-US" b="1" dirty="0" smtClean="0"/>
              <a:t>機器學習</a:t>
            </a:r>
            <a:r>
              <a:rPr lang="en-US" altLang="zh-TW" dirty="0" smtClean="0"/>
              <a:t>』</a:t>
            </a:r>
            <a:r>
              <a:rPr lang="zh-TW" altLang="en-US" dirty="0" smtClean="0"/>
              <a:t>其實就是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傳統統計</a:t>
            </a:r>
            <a:r>
              <a:rPr lang="en-US" altLang="zh-TW" dirty="0" smtClean="0"/>
              <a:t>』</a:t>
            </a:r>
            <a:r>
              <a:rPr lang="zh-TW" altLang="en-US" dirty="0" smtClean="0"/>
              <a:t>換個名詞而已，傳統統計比較擅長的方面是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結構化的資料</a:t>
            </a:r>
            <a:r>
              <a:rPr lang="en-US" altLang="zh-TW" dirty="0" smtClean="0"/>
              <a:t>』</a:t>
            </a:r>
            <a:r>
              <a:rPr lang="zh-TW" altLang="en-US" dirty="0" smtClean="0"/>
              <a:t>其實就是</a:t>
            </a:r>
            <a:r>
              <a:rPr lang="en-US" altLang="zh-TW" dirty="0" smtClean="0"/>
              <a:t>『</a:t>
            </a:r>
            <a:r>
              <a:rPr lang="zh-TW" altLang="en-US" b="1" dirty="0" smtClean="0"/>
              <a:t>表格類型的資料</a:t>
            </a:r>
            <a:r>
              <a:rPr lang="en-US" altLang="zh-TW" dirty="0" smtClean="0"/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4800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機器學習的流程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5066" y="3416968"/>
            <a:ext cx="1856874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完整資料</a:t>
            </a:r>
            <a:endParaRPr lang="zh-TW" altLang="en-US" sz="2400" b="1" dirty="0"/>
          </a:p>
        </p:txBody>
      </p:sp>
      <p:cxnSp>
        <p:nvCxnSpPr>
          <p:cNvPr id="6" name="直線單箭頭接點 5"/>
          <p:cNvCxnSpPr>
            <a:endCxn id="9" idx="2"/>
          </p:cNvCxnSpPr>
          <p:nvPr/>
        </p:nvCxnSpPr>
        <p:spPr>
          <a:xfrm flipV="1">
            <a:off x="2261940" y="2343526"/>
            <a:ext cx="1395663" cy="10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10" idx="2"/>
          </p:cNvCxnSpPr>
          <p:nvPr/>
        </p:nvCxnSpPr>
        <p:spPr>
          <a:xfrm>
            <a:off x="2261940" y="4491789"/>
            <a:ext cx="1395663" cy="6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657603" y="1717007"/>
            <a:ext cx="2005263" cy="125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訓練資料</a:t>
            </a:r>
            <a:endParaRPr lang="zh-TW" altLang="en-US" sz="2400" b="1" dirty="0"/>
          </a:p>
        </p:txBody>
      </p:sp>
      <p:sp>
        <p:nvSpPr>
          <p:cNvPr id="10" name="橢圓 9"/>
          <p:cNvSpPr/>
          <p:nvPr/>
        </p:nvSpPr>
        <p:spPr>
          <a:xfrm>
            <a:off x="3657603" y="4491789"/>
            <a:ext cx="2005263" cy="125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驗證資料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58393" y="2970045"/>
            <a:ext cx="155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通常較多，</a:t>
            </a:r>
            <a:r>
              <a:rPr lang="en-US" altLang="zh-TW" dirty="0" smtClean="0"/>
              <a:t>90%</a:t>
            </a:r>
            <a:r>
              <a:rPr lang="zh-TW" altLang="en-US" dirty="0" smtClean="0"/>
              <a:t>或者</a:t>
            </a:r>
            <a:r>
              <a:rPr lang="en-US" altLang="zh-TW" dirty="0" smtClean="0"/>
              <a:t>80%</a:t>
            </a:r>
            <a:r>
              <a:rPr lang="zh-TW" altLang="en-US" dirty="0" smtClean="0"/>
              <a:t>的完整資料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58393" y="5744827"/>
            <a:ext cx="155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通常較少，</a:t>
            </a:r>
            <a:r>
              <a:rPr lang="en-US" altLang="zh-TW" dirty="0" smtClean="0"/>
              <a:t>10%</a:t>
            </a:r>
            <a:r>
              <a:rPr lang="zh-TW" altLang="en-US" dirty="0" smtClean="0"/>
              <a:t>或者</a:t>
            </a:r>
            <a:r>
              <a:rPr lang="en-US" altLang="zh-TW" dirty="0" smtClean="0"/>
              <a:t>20%</a:t>
            </a:r>
            <a:r>
              <a:rPr lang="zh-TW" altLang="en-US" dirty="0" smtClean="0"/>
              <a:t>的完整資料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9" idx="6"/>
          </p:cNvCxnSpPr>
          <p:nvPr/>
        </p:nvCxnSpPr>
        <p:spPr>
          <a:xfrm>
            <a:off x="5662866" y="234352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272466" y="1860884"/>
            <a:ext cx="1636295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演算法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8518361" y="1876926"/>
            <a:ext cx="1636295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模型</a:t>
            </a:r>
            <a:r>
              <a:rPr lang="en-US" altLang="zh-TW" sz="2400" b="1" dirty="0" smtClean="0"/>
              <a:t>/</a:t>
            </a:r>
            <a:r>
              <a:rPr lang="zh-TW" altLang="en-US" sz="2400" b="1" dirty="0" smtClean="0"/>
              <a:t>公式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908761" y="240230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0" idx="6"/>
          </p:cNvCxnSpPr>
          <p:nvPr/>
        </p:nvCxnSpPr>
        <p:spPr>
          <a:xfrm flipH="1">
            <a:off x="5662866" y="5118308"/>
            <a:ext cx="376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9432761" y="2970045"/>
            <a:ext cx="0" cy="216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575887" y="4363451"/>
            <a:ext cx="1884948" cy="64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利用驗證資料來驗證模型的好壞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>
            <a:off x="10206793" y="2226531"/>
            <a:ext cx="557463" cy="35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0776288" y="2202250"/>
            <a:ext cx="128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現實生活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2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題目類型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2789" y="2807367"/>
            <a:ext cx="2675021" cy="1957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根據</a:t>
            </a:r>
            <a:r>
              <a:rPr lang="en-US" altLang="zh-TW" sz="2000" dirty="0" smtClean="0">
                <a:solidFill>
                  <a:schemeClr val="tx1"/>
                </a:solidFill>
              </a:rPr>
              <a:t>『</a:t>
            </a:r>
            <a:r>
              <a:rPr lang="zh-TW" altLang="en-US" sz="2000" dirty="0">
                <a:solidFill>
                  <a:schemeClr val="tx1"/>
                </a:solidFill>
              </a:rPr>
              <a:t>答案</a:t>
            </a:r>
            <a:r>
              <a:rPr lang="zh-TW" altLang="en-US" sz="2000" dirty="0" smtClean="0">
                <a:solidFill>
                  <a:schemeClr val="tx1"/>
                </a:solidFill>
              </a:rPr>
              <a:t>類型</a:t>
            </a:r>
            <a:r>
              <a:rPr lang="en-US" altLang="zh-TW" sz="2000" dirty="0" smtClean="0">
                <a:solidFill>
                  <a:schemeClr val="tx1"/>
                </a:solidFill>
              </a:rPr>
              <a:t>』</a:t>
            </a:r>
            <a:r>
              <a:rPr lang="zh-TW" altLang="en-US" sz="2000" dirty="0" smtClean="0">
                <a:solidFill>
                  <a:schemeClr val="tx1"/>
                </a:solidFill>
              </a:rPr>
              <a:t>大概區分三種類型，這三種我們會用不同的</a:t>
            </a:r>
            <a:r>
              <a:rPr lang="en-US" altLang="zh-TW" sz="2000" dirty="0" smtClean="0">
                <a:solidFill>
                  <a:schemeClr val="tx1"/>
                </a:solidFill>
              </a:rPr>
              <a:t>『</a:t>
            </a:r>
            <a:r>
              <a:rPr lang="zh-TW" altLang="en-US" sz="2000" dirty="0" smtClean="0">
                <a:solidFill>
                  <a:schemeClr val="tx1"/>
                </a:solidFill>
              </a:rPr>
              <a:t>學習方法</a:t>
            </a:r>
            <a:r>
              <a:rPr lang="en-US" altLang="zh-TW" sz="2000" dirty="0" smtClean="0">
                <a:solidFill>
                  <a:schemeClr val="tx1"/>
                </a:solidFill>
              </a:rPr>
              <a:t>』(</a:t>
            </a:r>
            <a:r>
              <a:rPr lang="zh-TW" altLang="en-US" sz="2000" dirty="0" smtClean="0">
                <a:solidFill>
                  <a:schemeClr val="tx1"/>
                </a:solidFill>
              </a:rPr>
              <a:t>演算法</a:t>
            </a:r>
            <a:r>
              <a:rPr lang="en-US" altLang="zh-TW" sz="2000" dirty="0" smtClean="0">
                <a:solidFill>
                  <a:schemeClr val="tx1"/>
                </a:solidFill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</a:rPr>
              <a:t>對待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</p:cNvCxnSpPr>
          <p:nvPr/>
        </p:nvCxnSpPr>
        <p:spPr>
          <a:xfrm flipV="1">
            <a:off x="3737810" y="2671011"/>
            <a:ext cx="1315453" cy="111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3"/>
          </p:cNvCxnSpPr>
          <p:nvPr/>
        </p:nvCxnSpPr>
        <p:spPr>
          <a:xfrm>
            <a:off x="3737810" y="3785936"/>
            <a:ext cx="1315453" cy="11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53264" y="2314073"/>
            <a:ext cx="1572126" cy="705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選擇題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3264" y="4545677"/>
            <a:ext cx="1572126" cy="705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計算題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11" idx="3"/>
          </p:cNvCxnSpPr>
          <p:nvPr/>
        </p:nvCxnSpPr>
        <p:spPr>
          <a:xfrm flipV="1">
            <a:off x="6625390" y="2177717"/>
            <a:ext cx="1102894" cy="4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3"/>
          </p:cNvCxnSpPr>
          <p:nvPr/>
        </p:nvCxnSpPr>
        <p:spPr>
          <a:xfrm>
            <a:off x="6625390" y="2667000"/>
            <a:ext cx="1102894" cy="4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728284" y="1766560"/>
            <a:ext cx="24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有答案的選擇題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分類問題</a:t>
            </a:r>
            <a:r>
              <a:rPr lang="en-US" altLang="zh-TW" dirty="0"/>
              <a:t>(Classification)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728284" y="2795335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沒有答案的選擇題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分類問題</a:t>
            </a:r>
            <a:r>
              <a:rPr lang="en-US" altLang="zh-TW" dirty="0" smtClean="0"/>
              <a:t>(Cluster)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625390" y="4930687"/>
            <a:ext cx="110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728284" y="4607521"/>
            <a:ext cx="2263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有答案</a:t>
            </a:r>
            <a:r>
              <a:rPr lang="zh-TW" altLang="en-US" dirty="0"/>
              <a:t>的計算題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迴歸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(Regression)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54579" y="3244334"/>
            <a:ext cx="148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C:\testpython</a:t>
            </a:r>
          </a:p>
        </p:txBody>
      </p:sp>
    </p:spTree>
    <p:extLst>
      <p:ext uri="{BB962C8B-B14F-4D97-AF65-F5344CB8AC3E}">
        <p14:creationId xmlns:p14="http://schemas.microsoft.com/office/powerpoint/2010/main" val="14258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419</Words>
  <Application>Microsoft Office PowerPoint</Application>
  <PresentationFormat>寬螢幕</PresentationFormat>
  <Paragraphs>51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超好玩的機器學習</vt:lpstr>
      <vt:lpstr>AI是什麼</vt:lpstr>
      <vt:lpstr>人如何思考、判斷、創作?</vt:lpstr>
      <vt:lpstr>電腦缺了什麼?</vt:lpstr>
      <vt:lpstr>電腦怎麼擁有『經驗』?</vt:lpstr>
      <vt:lpstr>這就是統計學?</vt:lpstr>
      <vt:lpstr>那到底什麼是機器學習?</vt:lpstr>
      <vt:lpstr>機器學習的流程</vt:lpstr>
      <vt:lpstr>題目類型</vt:lpstr>
      <vt:lpstr>鳶尾花資料集</vt:lpstr>
      <vt:lpstr>決策樹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超好玩的機器學習</dc:title>
  <dc:creator>Microsoft 帳戶</dc:creator>
  <cp:lastModifiedBy>Microsoft 帳戶</cp:lastModifiedBy>
  <cp:revision>20</cp:revision>
  <dcterms:created xsi:type="dcterms:W3CDTF">2022-05-17T08:46:56Z</dcterms:created>
  <dcterms:modified xsi:type="dcterms:W3CDTF">2022-05-17T14:36:55Z</dcterms:modified>
</cp:coreProperties>
</file>