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2" r:id="rId5"/>
    <p:sldId id="267" r:id="rId6"/>
    <p:sldId id="268" r:id="rId7"/>
    <p:sldId id="261" r:id="rId8"/>
    <p:sldId id="269" r:id="rId9"/>
    <p:sldId id="270" r:id="rId10"/>
    <p:sldId id="271" r:id="rId11"/>
    <p:sldId id="276" r:id="rId12"/>
    <p:sldId id="272" r:id="rId13"/>
    <p:sldId id="273" r:id="rId14"/>
    <p:sldId id="274" r:id="rId15"/>
    <p:sldId id="275" r:id="rId16"/>
  </p:sldIdLst>
  <p:sldSz cx="18288000" cy="10287000"/>
  <p:notesSz cx="6858000" cy="9144000"/>
  <p:embeddedFontLst>
    <p:embeddedFont>
      <p:font typeface="微軟正黑體" panose="020B0604030504040204" pitchFamily="34" charset="-12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王漢宗細圓體繁" panose="02020300000000000000" pitchFamily="18" charset="-12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271FA-317D-443F-A3FA-78F4796F00C4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18FD6-6EB9-4937-BED1-A339AE2CA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09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3C4399E5-0BFD-483A-B2F7-8B5B3728A797}"/>
              </a:ext>
            </a:extLst>
          </p:cNvPr>
          <p:cNvSpPr/>
          <p:nvPr/>
        </p:nvSpPr>
        <p:spPr>
          <a:xfrm>
            <a:off x="2819400" y="2628900"/>
            <a:ext cx="12115800" cy="45422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2"/>
          <p:cNvSpPr txBox="1"/>
          <p:nvPr/>
        </p:nvSpPr>
        <p:spPr>
          <a:xfrm>
            <a:off x="5334556" y="3575267"/>
            <a:ext cx="12866795" cy="153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04"/>
              </a:lnSpc>
            </a:pPr>
            <a:r>
              <a:rPr lang="zh-TW" altLang="en-US" sz="9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超好玩的</a:t>
            </a:r>
            <a:r>
              <a:rPr lang="en-US" altLang="zh-TW" sz="9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endParaRPr lang="en-US" sz="14275" spc="-285" dirty="0">
              <a:solidFill>
                <a:srgbClr val="242254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40004">
            <a:off x="17489551" y="1252595"/>
            <a:ext cx="2820606" cy="309647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801379">
            <a:off x="14190678" y="-510003"/>
            <a:ext cx="2224373" cy="115667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103773">
            <a:off x="14658532" y="1594204"/>
            <a:ext cx="961992" cy="101359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0335909">
            <a:off x="15838072" y="2328511"/>
            <a:ext cx="973682" cy="81258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flipV="1">
            <a:off x="15474761" y="3944211"/>
            <a:ext cx="313058" cy="323651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1097670">
            <a:off x="15920510" y="-1837600"/>
            <a:ext cx="3322404" cy="350061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3282283" y="1103333"/>
            <a:ext cx="351957" cy="363865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3396962" y="7886700"/>
            <a:ext cx="2455810" cy="300823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 rot="-7416441">
            <a:off x="676412" y="8719014"/>
            <a:ext cx="2296007" cy="252056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4574600" y="6742478"/>
            <a:ext cx="696006" cy="733339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 rot="5684874">
            <a:off x="3097684" y="7724877"/>
            <a:ext cx="823555" cy="687294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2138438" y="7704768"/>
            <a:ext cx="351957" cy="36386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2208891" flipH="1">
            <a:off x="80852" y="8894417"/>
            <a:ext cx="351957" cy="36386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0148CF1-1DC1-4D7F-80A1-A13E3DBD6B07}"/>
              </a:ext>
            </a:extLst>
          </p:cNvPr>
          <p:cNvSpPr txBox="1"/>
          <p:nvPr/>
        </p:nvSpPr>
        <p:spPr>
          <a:xfrm>
            <a:off x="7195953" y="5485664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講師</a:t>
            </a:r>
            <a:r>
              <a:rPr lang="en-US" altLang="zh-TW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</a:t>
            </a:r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李承諺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A59A33D-95DE-4686-BAEE-2E22A802A989}"/>
              </a:ext>
            </a:extLst>
          </p:cNvPr>
          <p:cNvGrpSpPr/>
          <p:nvPr/>
        </p:nvGrpSpPr>
        <p:grpSpPr>
          <a:xfrm>
            <a:off x="4650651" y="5358923"/>
            <a:ext cx="7976643" cy="3622975"/>
            <a:chOff x="3599657" y="3598460"/>
            <a:chExt cx="10845347" cy="4925935"/>
          </a:xfrm>
        </p:grpSpPr>
        <p:grpSp>
          <p:nvGrpSpPr>
            <p:cNvPr id="3" name="Group 3"/>
            <p:cNvGrpSpPr/>
            <p:nvPr/>
          </p:nvGrpSpPr>
          <p:grpSpPr>
            <a:xfrm>
              <a:off x="3650039" y="3598460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41198A63-F00A-476F-8504-7A4FBDE0CD55}"/>
                </a:ext>
              </a:extLst>
            </p:cNvPr>
            <p:cNvGrpSpPr/>
            <p:nvPr/>
          </p:nvGrpSpPr>
          <p:grpSpPr>
            <a:xfrm>
              <a:off x="3599657" y="5385581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8" name="Freeform 4">
                <a:extLst>
                  <a:ext uri="{FF2B5EF4-FFF2-40B4-BE49-F238E27FC236}">
                    <a16:creationId xmlns:a16="http://schemas.microsoft.com/office/drawing/2014/main" id="{9BB534E6-EFF8-40B0-B554-3E6B36E552E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id="{AA055826-40AE-453F-8961-FDC3BD45B4BA}"/>
                </a:ext>
              </a:extLst>
            </p:cNvPr>
            <p:cNvGrpSpPr/>
            <p:nvPr/>
          </p:nvGrpSpPr>
          <p:grpSpPr>
            <a:xfrm>
              <a:off x="3602564" y="7221435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07216B56-F160-47BD-9BEB-872B0AB7B0E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B2647C9-95A9-4C83-96FC-0DB8DE3C5E13}"/>
                </a:ext>
              </a:extLst>
            </p:cNvPr>
            <p:cNvSpPr txBox="1"/>
            <p:nvPr/>
          </p:nvSpPr>
          <p:spPr>
            <a:xfrm>
              <a:off x="4003856" y="3769243"/>
              <a:ext cx="551850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1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75E592C-3D40-4CA5-ABE1-A02D885610AD}"/>
                </a:ext>
              </a:extLst>
            </p:cNvPr>
            <p:cNvSpPr txBox="1"/>
            <p:nvPr/>
          </p:nvSpPr>
          <p:spPr>
            <a:xfrm>
              <a:off x="3891588" y="5580190"/>
              <a:ext cx="717493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2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CF06AC4-1826-4FF6-821B-EF795A067459}"/>
                </a:ext>
              </a:extLst>
            </p:cNvPr>
            <p:cNvSpPr txBox="1"/>
            <p:nvPr/>
          </p:nvSpPr>
          <p:spPr>
            <a:xfrm>
              <a:off x="3921033" y="7413084"/>
              <a:ext cx="717493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3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B6BFC03-15C7-4911-A9CE-7B5F071E0EDE}"/>
                </a:ext>
              </a:extLst>
            </p:cNvPr>
            <p:cNvSpPr txBox="1"/>
            <p:nvPr/>
          </p:nvSpPr>
          <p:spPr>
            <a:xfrm>
              <a:off x="5301003" y="3781228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初始條件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BDE1E43-CC9C-4E4D-8297-6C3139FA7F8E}"/>
                </a:ext>
              </a:extLst>
            </p:cNvPr>
            <p:cNvSpPr txBox="1"/>
            <p:nvPr/>
          </p:nvSpPr>
          <p:spPr>
            <a:xfrm>
              <a:off x="5301003" y="5555827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判斷</a:t>
              </a:r>
              <a:r>
                <a:rPr lang="en-US" altLang="zh-TW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(</a:t>
              </a:r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停止</a:t>
              </a:r>
              <a:r>
                <a:rPr lang="en-US" altLang="zh-TW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)</a:t>
              </a:r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條件</a:t>
              </a:r>
              <a:endPara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5B1FD103-31E2-455A-9F46-270A05B07560}"/>
                </a:ext>
              </a:extLst>
            </p:cNvPr>
            <p:cNvSpPr txBox="1"/>
            <p:nvPr/>
          </p:nvSpPr>
          <p:spPr>
            <a:xfrm>
              <a:off x="5301003" y="7391681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步進</a:t>
              </a:r>
              <a:endPara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</p:grp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D7C637-D9F0-4D09-BE9F-23011C7BFFFC}"/>
              </a:ext>
            </a:extLst>
          </p:cNvPr>
          <p:cNvSpPr txBox="1"/>
          <p:nvPr/>
        </p:nvSpPr>
        <p:spPr>
          <a:xfrm>
            <a:off x="4600373" y="1875462"/>
            <a:ext cx="807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需要重複執行的程式，</a:t>
            </a:r>
            <a:endParaRPr lang="en-US" altLang="zh-TW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但我們不可能寫一句程式碼十行，所以寫一行請程式幫我們寫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10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行</a:t>
            </a:r>
            <a:endParaRPr lang="en-US" altLang="zh-TW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zh-TW" altLang="en-US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迴圈三要素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590BCB7-15A4-4E0A-816E-30EE6DA0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5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986164D-4D7A-49FE-94C5-21D11E23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439" y="1524000"/>
            <a:ext cx="10205122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9BE7656-33ED-4B7E-B9D7-9A478BB1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44" y="1737250"/>
            <a:ext cx="9969911" cy="681250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56F99008-9CBA-482A-B3C1-81486D000274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BCE377E-FCE5-40AC-968B-0DFA20420A6D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A47AA02-FEC5-4B7D-ACEA-5DAEED08CFA4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844B6D-26F0-40F1-91ED-21CE318F0069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FCA11B-4251-4EAB-B82F-DE26AB8F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陣列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549994B-4AD1-4635-89B5-AFA53DC6D4A9}"/>
              </a:ext>
            </a:extLst>
          </p:cNvPr>
          <p:cNvSpPr txBox="1"/>
          <p:nvPr/>
        </p:nvSpPr>
        <p:spPr>
          <a:xfrm>
            <a:off x="4244212" y="2154346"/>
            <a:ext cx="11277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一個變數可裝多個資料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$</a:t>
            </a:r>
            <a:r>
              <a:rPr lang="en-US" altLang="zh-TW" sz="3600" dirty="0" err="1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arr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 = array(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資料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,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資料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,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資料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); </a:t>
            </a:r>
          </a:p>
          <a:p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en-US" altLang="zh-TW" sz="3600" dirty="0" err="1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print_r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  =&gt;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查看陣列結構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en-US" altLang="zh-TW" sz="3600" dirty="0" err="1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array_push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(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陣列變數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, 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一個內容值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) 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新增資料進陣列，會排在最後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count(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陣列變數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) =&gt;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查看陣列長度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en-US" altLang="zh-TW" sz="3600" dirty="0" err="1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in_array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( 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查詢的內容值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, 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陣列變數 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) 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判斷指定的內容值是不是已經在陣列中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667749C-349B-4801-81D4-05F4C3CCD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7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838200" y="571500"/>
            <a:ext cx="101346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4" y="1029206"/>
            <a:ext cx="976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如何將陣列資料一筆一筆列出來</a:t>
            </a:r>
            <a:r>
              <a:rPr lang="en-US" altLang="zh-TW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?</a:t>
            </a:r>
            <a:endParaRPr lang="zh-TW" altLang="en-US" sz="28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879E488-7946-4546-9960-C09C0D4AB7F7}"/>
              </a:ext>
            </a:extLst>
          </p:cNvPr>
          <p:cNvSpPr txBox="1"/>
          <p:nvPr/>
        </p:nvSpPr>
        <p:spPr>
          <a:xfrm>
            <a:off x="3352800" y="3467100"/>
            <a:ext cx="1196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for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Foreach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(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專門給陣列資料使用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)</a:t>
            </a:r>
          </a:p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foreach ( 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陣列名稱  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as  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索引值 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=&gt; 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內容值 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239300A-FD08-4F7C-B032-F9ED4E646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119847" y="4323523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完成一個樂透遊戲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F49F8-F066-4324-8B91-F60A6BB4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8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77012">
            <a:off x="13506087" y="-681594"/>
            <a:ext cx="2319995" cy="254690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024135">
            <a:off x="17439481" y="2361317"/>
            <a:ext cx="2018995" cy="104987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4103773">
            <a:off x="16316139" y="3481379"/>
            <a:ext cx="961992" cy="10135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0335909">
            <a:off x="15112679" y="2479965"/>
            <a:ext cx="973682" cy="81258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4092877" y="2374659"/>
            <a:ext cx="351957" cy="36386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-3339297">
            <a:off x="15693348" y="-872937"/>
            <a:ext cx="2634485" cy="322709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安裝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9D7E9C95-465A-4FBE-8950-AFFA111E2E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48006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676400" y="11049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初識</a:t>
            </a:r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endParaRPr lang="zh-TW" altLang="en-US" sz="5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190F1A-86A1-43DA-B723-2776A84689D7}"/>
              </a:ext>
            </a:extLst>
          </p:cNvPr>
          <p:cNvSpPr txBox="1"/>
          <p:nvPr/>
        </p:nvSpPr>
        <p:spPr>
          <a:xfrm>
            <a:off x="4267200" y="2855030"/>
            <a:ext cx="632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 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:#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/* */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連接符號 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有型別區分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字串、整數、小數、布林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計算符號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、*、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floor()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ceil()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round()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F906FA1-CBEF-4BCC-A2CF-29DF02848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917" y="2598781"/>
            <a:ext cx="4730906" cy="57977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650039" y="3598460"/>
            <a:ext cx="1302961" cy="1302960"/>
            <a:chOff x="0" y="0"/>
            <a:chExt cx="6350000" cy="6350000"/>
          </a:xfrm>
          <a:solidFill>
            <a:schemeClr val="accent2">
              <a:lumMod val="75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82296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程式的三種基本能力</a:t>
            </a:r>
          </a:p>
        </p:txBody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41198A63-F00A-476F-8504-7A4FBDE0CD55}"/>
              </a:ext>
            </a:extLst>
          </p:cNvPr>
          <p:cNvGrpSpPr/>
          <p:nvPr/>
        </p:nvGrpSpPr>
        <p:grpSpPr>
          <a:xfrm>
            <a:off x="3599657" y="5385581"/>
            <a:ext cx="1302961" cy="1302960"/>
            <a:chOff x="0" y="0"/>
            <a:chExt cx="6350000" cy="6350000"/>
          </a:xfrm>
          <a:solidFill>
            <a:schemeClr val="accent2">
              <a:lumMod val="75000"/>
            </a:schemeClr>
          </a:solidFill>
        </p:grpSpPr>
        <p:sp>
          <p:nvSpPr>
            <p:cNvPr id="28" name="Freeform 4">
              <a:extLst>
                <a:ext uri="{FF2B5EF4-FFF2-40B4-BE49-F238E27FC236}">
                  <a16:creationId xmlns:a16="http://schemas.microsoft.com/office/drawing/2014/main" id="{9BB534E6-EFF8-40B0-B554-3E6B36E552E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9" name="Group 3">
            <a:extLst>
              <a:ext uri="{FF2B5EF4-FFF2-40B4-BE49-F238E27FC236}">
                <a16:creationId xmlns:a16="http://schemas.microsoft.com/office/drawing/2014/main" id="{AA055826-40AE-453F-8961-FDC3BD45B4BA}"/>
              </a:ext>
            </a:extLst>
          </p:cNvPr>
          <p:cNvGrpSpPr/>
          <p:nvPr/>
        </p:nvGrpSpPr>
        <p:grpSpPr>
          <a:xfrm>
            <a:off x="3602564" y="7221435"/>
            <a:ext cx="1302961" cy="1302960"/>
            <a:chOff x="0" y="0"/>
            <a:chExt cx="6350000" cy="6350000"/>
          </a:xfrm>
          <a:solidFill>
            <a:schemeClr val="accent2">
              <a:lumMod val="75000"/>
            </a:schemeClr>
          </a:solidFill>
        </p:grpSpPr>
        <p:sp>
          <p:nvSpPr>
            <p:cNvPr id="30" name="Freeform 4">
              <a:extLst>
                <a:ext uri="{FF2B5EF4-FFF2-40B4-BE49-F238E27FC236}">
                  <a16:creationId xmlns:a16="http://schemas.microsoft.com/office/drawing/2014/main" id="{07216B56-F160-47BD-9BEB-872B0AB7B0EE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B2647C9-95A9-4C83-96FC-0DB8DE3C5E13}"/>
              </a:ext>
            </a:extLst>
          </p:cNvPr>
          <p:cNvSpPr txBox="1"/>
          <p:nvPr/>
        </p:nvSpPr>
        <p:spPr>
          <a:xfrm>
            <a:off x="4036976" y="3865219"/>
            <a:ext cx="428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1</a:t>
            </a:r>
            <a:endParaRPr lang="zh-TW" altLang="en-US" b="1" dirty="0">
              <a:solidFill>
                <a:schemeClr val="bg1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75E592C-3D40-4CA5-ABE1-A02D885610AD}"/>
              </a:ext>
            </a:extLst>
          </p:cNvPr>
          <p:cNvSpPr txBox="1"/>
          <p:nvPr/>
        </p:nvSpPr>
        <p:spPr>
          <a:xfrm>
            <a:off x="3970451" y="5649119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2</a:t>
            </a:r>
            <a:endParaRPr lang="zh-TW" altLang="en-US" b="1" dirty="0">
              <a:solidFill>
                <a:schemeClr val="bg1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CF06AC4-1826-4FF6-821B-EF795A067459}"/>
              </a:ext>
            </a:extLst>
          </p:cNvPr>
          <p:cNvSpPr txBox="1"/>
          <p:nvPr/>
        </p:nvSpPr>
        <p:spPr>
          <a:xfrm>
            <a:off x="3968848" y="7488194"/>
            <a:ext cx="562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3</a:t>
            </a:r>
            <a:endParaRPr lang="zh-TW" altLang="en-US" b="1" dirty="0">
              <a:solidFill>
                <a:schemeClr val="bg1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B6BFC03-15C7-4911-A9CE-7B5F071E0EDE}"/>
              </a:ext>
            </a:extLst>
          </p:cNvPr>
          <p:cNvSpPr txBox="1"/>
          <p:nvPr/>
        </p:nvSpPr>
        <p:spPr>
          <a:xfrm>
            <a:off x="5334123" y="3895996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程式的記憶能力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BDE1E43-CC9C-4E4D-8297-6C3139FA7F8E}"/>
              </a:ext>
            </a:extLst>
          </p:cNvPr>
          <p:cNvSpPr txBox="1"/>
          <p:nvPr/>
        </p:nvSpPr>
        <p:spPr>
          <a:xfrm>
            <a:off x="5366780" y="568311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程式的判斷能力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:if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1FD103-31E2-455A-9F46-270A05B07560}"/>
              </a:ext>
            </a:extLst>
          </p:cNvPr>
          <p:cNvSpPr txBox="1"/>
          <p:nvPr/>
        </p:nvSpPr>
        <p:spPr>
          <a:xfrm>
            <a:off x="5521593" y="75850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程式的重複能力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:for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40564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951D73-7407-4FF8-B09D-D3197ECE24A6}"/>
              </a:ext>
            </a:extLst>
          </p:cNvPr>
          <p:cNvSpPr txBox="1"/>
          <p:nvPr/>
        </p:nvSpPr>
        <p:spPr>
          <a:xfrm>
            <a:off x="4267200" y="2154346"/>
            <a:ext cx="12420600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變數以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$ 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符號開始，後面跟著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變數的名稱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變數名稱必須使用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英、數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字及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底線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變數名稱除了以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$ 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符號開始，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接著必須使用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英文字母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底線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符號為開頭字元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英文字母的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大小寫認定是不相同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的字母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雙引號可以識別變數，單引號無法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C1097A-08F5-4F85-851D-C0A222C4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79E9A2-7007-4B6D-ADFE-34554FCF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3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57150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676400" y="11049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函式</a:t>
            </a:r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function</a:t>
            </a:r>
            <a:endParaRPr lang="zh-TW" altLang="en-US" sz="5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190F1A-86A1-43DA-B723-2776A84689D7}"/>
              </a:ext>
            </a:extLst>
          </p:cNvPr>
          <p:cNvSpPr txBox="1"/>
          <p:nvPr/>
        </p:nvSpPr>
        <p:spPr>
          <a:xfrm>
            <a:off x="3962400" y="3467100"/>
            <a:ext cx="1066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何時使用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function?</a:t>
            </a:r>
          </a:p>
          <a:p>
            <a:endParaRPr lang="en-US" altLang="zh-TW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有一段程式需要它重複執行，</a:t>
            </a:r>
            <a:endParaRPr lang="en-US" altLang="zh-TW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就可以包成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function</a:t>
            </a:r>
          </a:p>
          <a:p>
            <a:endParaRPr lang="en-US" altLang="zh-TW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必須先寫好 ，但不會馬上執行</a:t>
            </a:r>
          </a:p>
        </p:txBody>
      </p:sp>
    </p:spTree>
    <p:extLst>
      <p:ext uri="{BB962C8B-B14F-4D97-AF65-F5344CB8AC3E}">
        <p14:creationId xmlns:p14="http://schemas.microsoft.com/office/powerpoint/2010/main" val="255600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179939" y="4283214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日薪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1000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元，一個月工作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20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天，計算月薪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7F726A8-5690-4833-9AE5-CFE7AB98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-1118906"/>
            <a:ext cx="6364776" cy="58892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If</a:t>
            </a:r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判斷式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FCD84C-9907-447E-9177-CDBBCDFBB06A}"/>
              </a:ext>
            </a:extLst>
          </p:cNvPr>
          <p:cNvSpPr txBox="1"/>
          <p:nvPr/>
        </p:nvSpPr>
        <p:spPr>
          <a:xfrm>
            <a:off x="4512134" y="3659977"/>
            <a:ext cx="115785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If(True){</a:t>
            </a:r>
          </a:p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A</a:t>
            </a:r>
          </a:p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}else{</a:t>
            </a:r>
          </a:p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B</a:t>
            </a:r>
          </a:p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}</a:t>
            </a: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執行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=&gt;A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B018F0D-BBBC-41AB-9294-030120D9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A8495FA-920D-47E2-90E8-BAE805DD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8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495800" y="4256416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判斷是否為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3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的倍數？是否為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7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的倍數？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F49F8-F066-4324-8B91-F60A6BB4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374</Words>
  <Application>Microsoft Office PowerPoint</Application>
  <PresentationFormat>自訂</PresentationFormat>
  <Paragraphs>76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王漢宗細圓體繁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Shapes Vibrant and Graphic Brand Guidelines Presentation</dc:title>
  <dc:creator>user</dc:creator>
  <cp:lastModifiedBy>映竹 賴</cp:lastModifiedBy>
  <cp:revision>4</cp:revision>
  <dcterms:created xsi:type="dcterms:W3CDTF">2006-08-16T00:00:00Z</dcterms:created>
  <dcterms:modified xsi:type="dcterms:W3CDTF">2021-10-16T11:12:11Z</dcterms:modified>
  <dc:identifier>DAEr4czDlXU</dc:identifier>
</cp:coreProperties>
</file>