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60" r:id="rId4"/>
    <p:sldId id="280" r:id="rId5"/>
    <p:sldId id="281" r:id="rId6"/>
    <p:sldId id="282" r:id="rId7"/>
    <p:sldId id="283" r:id="rId8"/>
    <p:sldId id="284" r:id="rId9"/>
    <p:sldId id="285" r:id="rId10"/>
    <p:sldId id="286" r:id="rId11"/>
    <p:sldId id="287" r:id="rId12"/>
    <p:sldId id="288" r:id="rId13"/>
    <p:sldId id="289" r:id="rId14"/>
    <p:sldId id="290" r:id="rId15"/>
    <p:sldId id="292" r:id="rId16"/>
  </p:sldIdLst>
  <p:sldSz cx="18288000" cy="10287000"/>
  <p:notesSz cx="6858000" cy="9144000"/>
  <p:embeddedFontLst>
    <p:embeddedFont>
      <p:font typeface="微軟正黑體" panose="020B0604030504040204" pitchFamily="34" charset="-120"/>
      <p:regular r:id="rId18"/>
      <p:bold r:id="rId19"/>
    </p:embeddedFont>
    <p:embeddedFont>
      <p:font typeface="源石黑體 B" panose="020B0800000000000000" pitchFamily="34" charset="-120"/>
      <p:bold r:id="rId20"/>
    </p:embeddedFont>
    <p:embeddedFont>
      <p:font typeface="Calibri" panose="020F0502020204030204" pitchFamily="34" charset="0"/>
      <p:regular r:id="rId21"/>
      <p:bold r:id="rId22"/>
      <p:italic r:id="rId23"/>
      <p:boldItalic r:id="rId24"/>
    </p:embeddedFont>
    <p:embeddedFont>
      <p:font typeface="Fira Sans Light" panose="020B0403050000020004" pitchFamily="34" charset="0"/>
      <p:regular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4D5"/>
    <a:srgbClr val="003399"/>
    <a:srgbClr val="00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91B2BA-6C39-4E5C-8350-27F10F9FB748}" type="datetimeFigureOut">
              <a:rPr lang="zh-TW" altLang="en-US" smtClean="0"/>
              <a:t>2021/12/5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790C0-246A-4133-B783-471023517D99}" type="slidenum">
              <a:rPr lang="zh-TW" altLang="en-US" smtClean="0"/>
              <a:t>‹#›</a:t>
            </a:fld>
            <a:endParaRPr lang="zh-TW" altLang="en-US"/>
          </a:p>
        </p:txBody>
      </p:sp>
    </p:spTree>
    <p:extLst>
      <p:ext uri="{BB962C8B-B14F-4D97-AF65-F5344CB8AC3E}">
        <p14:creationId xmlns:p14="http://schemas.microsoft.com/office/powerpoint/2010/main" val="832246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兩大處理器龍頭</a:t>
            </a:r>
            <a:r>
              <a:rPr lang="en-US" altLang="zh-TW" dirty="0"/>
              <a:t>intel</a:t>
            </a:r>
            <a:r>
              <a:rPr lang="zh-TW" altLang="en-US" dirty="0"/>
              <a:t>跟</a:t>
            </a:r>
            <a:r>
              <a:rPr lang="en-US" altLang="zh-TW" dirty="0"/>
              <a:t>AMD</a:t>
            </a:r>
            <a:r>
              <a:rPr lang="zh-TW" altLang="en-US" dirty="0"/>
              <a:t>已經在市面上爭了十幾年了，往年一直以來都是</a:t>
            </a:r>
            <a:r>
              <a:rPr lang="en-US" altLang="zh-TW" dirty="0"/>
              <a:t>intel</a:t>
            </a:r>
            <a:r>
              <a:rPr lang="zh-TW" altLang="en-US" dirty="0"/>
              <a:t>比</a:t>
            </a:r>
            <a:r>
              <a:rPr lang="en-US" altLang="zh-TW" dirty="0"/>
              <a:t>AMD</a:t>
            </a:r>
            <a:r>
              <a:rPr lang="zh-TW" altLang="en-US" dirty="0"/>
              <a:t>來得更流行，因為之前大家普遍對</a:t>
            </a:r>
            <a:r>
              <a:rPr lang="en-US" altLang="zh-TW" dirty="0"/>
              <a:t>AMD</a:t>
            </a:r>
            <a:r>
              <a:rPr lang="zh-TW" altLang="en-US" dirty="0"/>
              <a:t>的印象並不太好，大家覺得</a:t>
            </a:r>
            <a:r>
              <a:rPr lang="en-US" altLang="zh-TW" dirty="0"/>
              <a:t>AMD</a:t>
            </a:r>
            <a:r>
              <a:rPr lang="zh-TW" altLang="en-US" dirty="0"/>
              <a:t>雖然比較便宜但同時效能也較差，發熱也更嚴重，這讓</a:t>
            </a:r>
            <a:r>
              <a:rPr lang="en-US" altLang="zh-TW" dirty="0"/>
              <a:t>intel</a:t>
            </a:r>
            <a:r>
              <a:rPr lang="zh-TW" altLang="en-US" dirty="0"/>
              <a:t>很囂張，</a:t>
            </a:r>
            <a:r>
              <a:rPr lang="en-US" altLang="zh-TW" dirty="0"/>
              <a:t>intel</a:t>
            </a:r>
            <a:r>
              <a:rPr lang="zh-TW" altLang="en-US" dirty="0"/>
              <a:t>為了賺更多錢，每次升級的時候都只對</a:t>
            </a:r>
            <a:r>
              <a:rPr lang="en-US" altLang="zh-TW" dirty="0"/>
              <a:t>CPU</a:t>
            </a:r>
            <a:r>
              <a:rPr lang="zh-TW" altLang="en-US" dirty="0"/>
              <a:t>的效能升級一點點，也讓</a:t>
            </a:r>
            <a:r>
              <a:rPr lang="en-US" altLang="zh-TW" dirty="0"/>
              <a:t>intel</a:t>
            </a:r>
            <a:r>
              <a:rPr lang="zh-TW" altLang="en-US" dirty="0"/>
              <a:t>有了擠牙膏、牙膏廠的封號。</a:t>
            </a:r>
          </a:p>
          <a:p>
            <a:r>
              <a:rPr lang="zh-TW" altLang="en-US" dirty="0"/>
              <a:t>但在</a:t>
            </a:r>
            <a:r>
              <a:rPr lang="en-US" altLang="zh-TW" dirty="0"/>
              <a:t>2017</a:t>
            </a:r>
            <a:r>
              <a:rPr lang="zh-TW" altLang="en-US" dirty="0"/>
              <a:t>年</a:t>
            </a:r>
            <a:r>
              <a:rPr lang="en-US" altLang="zh-TW" dirty="0"/>
              <a:t>AMD</a:t>
            </a:r>
            <a:r>
              <a:rPr lang="zh-TW" altLang="en-US" dirty="0"/>
              <a:t>推出了</a:t>
            </a:r>
            <a:r>
              <a:rPr lang="en-US" altLang="zh-TW" dirty="0"/>
              <a:t>Ryzen</a:t>
            </a:r>
            <a:r>
              <a:rPr lang="zh-TW" altLang="en-US" dirty="0"/>
              <a:t>系列之後情勢就逆轉了，他的效能強到嚇到</a:t>
            </a:r>
            <a:r>
              <a:rPr lang="en-US" altLang="zh-TW" dirty="0"/>
              <a:t>intel</a:t>
            </a:r>
            <a:r>
              <a:rPr lang="zh-TW" altLang="en-US" dirty="0"/>
              <a:t>，並且用過的人都說讚，也逼迫</a:t>
            </a:r>
            <a:r>
              <a:rPr lang="en-US" altLang="zh-TW" dirty="0"/>
              <a:t>intel</a:t>
            </a:r>
            <a:r>
              <a:rPr lang="zh-TW" altLang="en-US" dirty="0"/>
              <a:t>不要再慢慢擠牙膏了，必須趕快推出新品以免被</a:t>
            </a:r>
            <a:r>
              <a:rPr lang="en-US" altLang="zh-TW" dirty="0"/>
              <a:t>AMD</a:t>
            </a:r>
            <a:r>
              <a:rPr lang="zh-TW" altLang="en-US" dirty="0"/>
              <a:t>打敗。</a:t>
            </a:r>
          </a:p>
          <a:p>
            <a:r>
              <a:rPr lang="zh-TW" altLang="en-US" dirty="0"/>
              <a:t>也因為</a:t>
            </a:r>
            <a:r>
              <a:rPr lang="en-US" altLang="zh-TW" dirty="0"/>
              <a:t>Ryzen</a:t>
            </a:r>
            <a:r>
              <a:rPr lang="zh-TW" altLang="en-US" dirty="0"/>
              <a:t>的推出讓搞得現在許多人不知道</a:t>
            </a:r>
            <a:r>
              <a:rPr lang="en-US" altLang="zh-TW" dirty="0"/>
              <a:t>intel</a:t>
            </a:r>
            <a:r>
              <a:rPr lang="zh-TW" altLang="en-US" dirty="0"/>
              <a:t>與</a:t>
            </a:r>
            <a:r>
              <a:rPr lang="en-US" altLang="zh-TW" dirty="0"/>
              <a:t>AMD</a:t>
            </a:r>
            <a:r>
              <a:rPr lang="zh-TW" altLang="en-US" dirty="0"/>
              <a:t>該如何去選擇與比較，因為他們兩個在近期真的表現得旗鼓相當。</a:t>
            </a:r>
          </a:p>
          <a:p>
            <a:r>
              <a:rPr lang="en-US" altLang="zh-TW" dirty="0"/>
              <a:t>Intel</a:t>
            </a:r>
            <a:r>
              <a:rPr lang="zh-TW" altLang="en-US" dirty="0"/>
              <a:t>主要處理器叫做</a:t>
            </a:r>
            <a:r>
              <a:rPr lang="en-US" altLang="zh-TW" dirty="0"/>
              <a:t>intel Core</a:t>
            </a:r>
            <a:r>
              <a:rPr lang="zh-TW" altLang="en-US" dirty="0"/>
              <a:t>是現在市面上能見度最高也最普及的的一款處理器，因此我將以</a:t>
            </a:r>
            <a:r>
              <a:rPr lang="en-US" altLang="zh-TW" dirty="0"/>
              <a:t>intel Core</a:t>
            </a:r>
            <a:r>
              <a:rPr lang="zh-TW" altLang="en-US" dirty="0"/>
              <a:t>與</a:t>
            </a:r>
            <a:r>
              <a:rPr lang="en-US" altLang="zh-TW" dirty="0"/>
              <a:t>AMD Ryzen</a:t>
            </a:r>
            <a:r>
              <a:rPr lang="zh-TW" altLang="en-US" dirty="0"/>
              <a:t>來做比較</a:t>
            </a:r>
          </a:p>
          <a:p>
            <a:endParaRPr lang="zh-TW" altLang="en-US" dirty="0"/>
          </a:p>
        </p:txBody>
      </p:sp>
      <p:sp>
        <p:nvSpPr>
          <p:cNvPr id="4" name="投影片編號版面配置區 3"/>
          <p:cNvSpPr>
            <a:spLocks noGrp="1"/>
          </p:cNvSpPr>
          <p:nvPr>
            <p:ph type="sldNum" sz="quarter" idx="5"/>
          </p:nvPr>
        </p:nvSpPr>
        <p:spPr/>
        <p:txBody>
          <a:bodyPr/>
          <a:lstStyle/>
          <a:p>
            <a:fld id="{98B790C0-246A-4133-B783-471023517D99}" type="slidenum">
              <a:rPr lang="zh-TW" altLang="en-US" smtClean="0"/>
              <a:t>2</a:t>
            </a:fld>
            <a:endParaRPr lang="zh-TW" altLang="en-US"/>
          </a:p>
        </p:txBody>
      </p:sp>
    </p:spTree>
    <p:extLst>
      <p:ext uri="{BB962C8B-B14F-4D97-AF65-F5344CB8AC3E}">
        <p14:creationId xmlns:p14="http://schemas.microsoft.com/office/powerpoint/2010/main" val="3729078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1" i="0" kern="1200" dirty="0">
                <a:solidFill>
                  <a:schemeClr val="tx1"/>
                </a:solidFill>
                <a:effectLst/>
                <a:latin typeface="+mn-lt"/>
                <a:ea typeface="+mn-ea"/>
                <a:cs typeface="+mn-cs"/>
              </a:rPr>
              <a:t>再回來看這張圖，以</a:t>
            </a:r>
            <a:r>
              <a:rPr lang="en-US" altLang="zh-TW" sz="1200" b="1" i="0" kern="1200" dirty="0">
                <a:solidFill>
                  <a:schemeClr val="tx1"/>
                </a:solidFill>
                <a:effectLst/>
                <a:latin typeface="+mn-lt"/>
                <a:ea typeface="+mn-ea"/>
                <a:cs typeface="+mn-cs"/>
              </a:rPr>
              <a:t>K</a:t>
            </a:r>
            <a:r>
              <a:rPr lang="zh-TW" altLang="en-US" sz="1200" b="1" i="0" kern="1200" dirty="0">
                <a:solidFill>
                  <a:schemeClr val="tx1"/>
                </a:solidFill>
                <a:effectLst/>
                <a:latin typeface="+mn-lt"/>
                <a:ea typeface="+mn-ea"/>
                <a:cs typeface="+mn-cs"/>
              </a:rPr>
              <a:t>結尾的代表可超頻，那可超頻跟</a:t>
            </a:r>
            <a:r>
              <a:rPr lang="en-US" altLang="zh-TW" sz="1200" b="1" i="0" kern="1200" dirty="0">
                <a:solidFill>
                  <a:schemeClr val="tx1"/>
                </a:solidFill>
                <a:effectLst/>
                <a:latin typeface="+mn-lt"/>
                <a:ea typeface="+mn-ea"/>
                <a:cs typeface="+mn-cs"/>
              </a:rPr>
              <a:t>Turbo</a:t>
            </a:r>
            <a:r>
              <a:rPr lang="zh-TW" altLang="en-US" sz="1200" b="1" i="0" kern="1200" dirty="0">
                <a:solidFill>
                  <a:schemeClr val="tx1"/>
                </a:solidFill>
                <a:effectLst/>
                <a:latin typeface="+mn-lt"/>
                <a:ea typeface="+mn-ea"/>
                <a:cs typeface="+mn-cs"/>
              </a:rPr>
              <a:t>其實是不一樣的東西，以剛剛的例子</a:t>
            </a:r>
            <a:r>
              <a:rPr lang="en-US" altLang="zh-TW" sz="1200" b="1" i="0" kern="1200" dirty="0">
                <a:solidFill>
                  <a:schemeClr val="tx1"/>
                </a:solidFill>
                <a:effectLst/>
                <a:latin typeface="+mn-lt"/>
                <a:ea typeface="+mn-ea"/>
                <a:cs typeface="+mn-cs"/>
              </a:rPr>
              <a:t>Turbo</a:t>
            </a:r>
            <a:r>
              <a:rPr lang="zh-TW" altLang="en-US" sz="1200" b="1" i="0" kern="1200" dirty="0">
                <a:solidFill>
                  <a:schemeClr val="tx1"/>
                </a:solidFill>
                <a:effectLst/>
                <a:latin typeface="+mn-lt"/>
                <a:ea typeface="+mn-ea"/>
                <a:cs typeface="+mn-cs"/>
              </a:rPr>
              <a:t>能夠自動幫你升到最高時脈</a:t>
            </a:r>
            <a:r>
              <a:rPr lang="en-US" altLang="zh-TW" sz="1200" b="1" i="0" kern="1200" dirty="0">
                <a:solidFill>
                  <a:schemeClr val="tx1"/>
                </a:solidFill>
                <a:effectLst/>
                <a:latin typeface="+mn-lt"/>
                <a:ea typeface="+mn-ea"/>
                <a:cs typeface="+mn-cs"/>
              </a:rPr>
              <a:t>4.6GHZ</a:t>
            </a:r>
          </a:p>
          <a:p>
            <a:r>
              <a:rPr lang="zh-TW" altLang="en-US" sz="1200" b="1" i="0" kern="1200" dirty="0">
                <a:solidFill>
                  <a:schemeClr val="tx1"/>
                </a:solidFill>
                <a:effectLst/>
                <a:latin typeface="+mn-lt"/>
                <a:ea typeface="+mn-ea"/>
                <a:cs typeface="+mn-cs"/>
              </a:rPr>
              <a:t>而像</a:t>
            </a:r>
            <a:r>
              <a:rPr lang="en-US" altLang="zh-TW" sz="1200" b="1" i="0" kern="1200" dirty="0">
                <a:solidFill>
                  <a:schemeClr val="tx1"/>
                </a:solidFill>
                <a:effectLst/>
                <a:latin typeface="+mn-lt"/>
                <a:ea typeface="+mn-ea"/>
                <a:cs typeface="+mn-cs"/>
              </a:rPr>
              <a:t>intel Core</a:t>
            </a:r>
            <a:r>
              <a:rPr lang="zh-TW" altLang="en-US" sz="1200" b="1" i="0" kern="1200" dirty="0">
                <a:solidFill>
                  <a:schemeClr val="tx1"/>
                </a:solidFill>
                <a:effectLst/>
                <a:latin typeface="+mn-lt"/>
                <a:ea typeface="+mn-ea"/>
                <a:cs typeface="+mn-cs"/>
              </a:rPr>
              <a:t>處理器他可以利用手動的方式來超過</a:t>
            </a:r>
            <a:r>
              <a:rPr lang="en-US" altLang="zh-TW" sz="1200" b="1" i="0" kern="1200" dirty="0">
                <a:solidFill>
                  <a:schemeClr val="tx1"/>
                </a:solidFill>
                <a:effectLst/>
                <a:latin typeface="+mn-lt"/>
                <a:ea typeface="+mn-ea"/>
                <a:cs typeface="+mn-cs"/>
              </a:rPr>
              <a:t>4.6GHZ</a:t>
            </a:r>
          </a:p>
        </p:txBody>
      </p:sp>
      <p:sp>
        <p:nvSpPr>
          <p:cNvPr id="4" name="投影片編號版面配置區 3"/>
          <p:cNvSpPr>
            <a:spLocks noGrp="1"/>
          </p:cNvSpPr>
          <p:nvPr>
            <p:ph type="sldNum" sz="quarter" idx="5"/>
          </p:nvPr>
        </p:nvSpPr>
        <p:spPr/>
        <p:txBody>
          <a:bodyPr/>
          <a:lstStyle/>
          <a:p>
            <a:fld id="{98B790C0-246A-4133-B783-471023517D99}" type="slidenum">
              <a:rPr lang="zh-TW" altLang="en-US" smtClean="0"/>
              <a:t>12</a:t>
            </a:fld>
            <a:endParaRPr lang="zh-TW" altLang="en-US"/>
          </a:p>
        </p:txBody>
      </p:sp>
    </p:spTree>
    <p:extLst>
      <p:ext uri="{BB962C8B-B14F-4D97-AF65-F5344CB8AC3E}">
        <p14:creationId xmlns:p14="http://schemas.microsoft.com/office/powerpoint/2010/main" val="2915738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再來是</a:t>
            </a:r>
            <a:r>
              <a:rPr lang="en-US" altLang="zh-TW" sz="1200" b="0" i="0" kern="1200" dirty="0">
                <a:solidFill>
                  <a:schemeClr val="tx1"/>
                </a:solidFill>
                <a:effectLst/>
                <a:latin typeface="+mn-lt"/>
                <a:ea typeface="+mn-ea"/>
                <a:cs typeface="+mn-cs"/>
              </a:rPr>
              <a:t>AMD</a:t>
            </a:r>
            <a:r>
              <a:rPr lang="zh-TW" altLang="en-US" sz="1200" b="0" i="0" kern="1200" dirty="0">
                <a:solidFill>
                  <a:schemeClr val="tx1"/>
                </a:solidFill>
                <a:effectLst/>
                <a:latin typeface="+mn-lt"/>
                <a:ea typeface="+mn-ea"/>
                <a:cs typeface="+mn-cs"/>
              </a:rPr>
              <a:t>，假設他最高也是</a:t>
            </a:r>
            <a:r>
              <a:rPr lang="en-US" altLang="zh-TW" sz="1200" b="0" i="0" kern="1200" dirty="0">
                <a:solidFill>
                  <a:schemeClr val="tx1"/>
                </a:solidFill>
                <a:effectLst/>
                <a:latin typeface="+mn-lt"/>
                <a:ea typeface="+mn-ea"/>
                <a:cs typeface="+mn-cs"/>
              </a:rPr>
              <a:t>4.6GHZ</a:t>
            </a:r>
            <a:r>
              <a:rPr lang="zh-TW" altLang="en-US" sz="1200" b="0" i="0" kern="1200" dirty="0">
                <a:solidFill>
                  <a:schemeClr val="tx1"/>
                </a:solidFill>
                <a:effectLst/>
                <a:latin typeface="+mn-lt"/>
                <a:ea typeface="+mn-ea"/>
                <a:cs typeface="+mn-cs"/>
              </a:rPr>
              <a:t>，那</a:t>
            </a:r>
            <a:r>
              <a:rPr lang="en-US" altLang="zh-TW" sz="1200" b="0" i="0" kern="1200" dirty="0">
                <a:solidFill>
                  <a:schemeClr val="tx1"/>
                </a:solidFill>
                <a:effectLst/>
                <a:latin typeface="+mn-lt"/>
                <a:ea typeface="+mn-ea"/>
                <a:cs typeface="+mn-cs"/>
              </a:rPr>
              <a:t>AMD</a:t>
            </a:r>
            <a:r>
              <a:rPr lang="zh-TW" altLang="en-US" sz="1200" b="0" i="0" kern="1200" dirty="0">
                <a:solidFill>
                  <a:schemeClr val="tx1"/>
                </a:solidFill>
                <a:effectLst/>
                <a:latin typeface="+mn-lt"/>
                <a:ea typeface="+mn-ea"/>
                <a:cs typeface="+mn-cs"/>
              </a:rPr>
              <a:t>以</a:t>
            </a:r>
            <a:r>
              <a:rPr lang="en-US" altLang="zh-TW" sz="1200" b="0" i="0" kern="1200" dirty="0">
                <a:solidFill>
                  <a:schemeClr val="tx1"/>
                </a:solidFill>
                <a:effectLst/>
                <a:latin typeface="+mn-lt"/>
                <a:ea typeface="+mn-ea"/>
                <a:cs typeface="+mn-cs"/>
              </a:rPr>
              <a:t>X</a:t>
            </a:r>
            <a:r>
              <a:rPr lang="zh-TW" altLang="en-US" sz="1200" b="0" i="0" kern="1200" dirty="0">
                <a:solidFill>
                  <a:schemeClr val="tx1"/>
                </a:solidFill>
                <a:effectLst/>
                <a:latin typeface="+mn-lt"/>
                <a:ea typeface="+mn-ea"/>
                <a:cs typeface="+mn-cs"/>
              </a:rPr>
              <a:t>結尾的處理器，他可以自動超頻，也就是他會斟酌散熱跟供電的狀況，還有你要處理的工作來衡量要不要幫你超過</a:t>
            </a:r>
            <a:r>
              <a:rPr lang="en-US" altLang="zh-TW" sz="1200" b="0" i="0" kern="1200" dirty="0">
                <a:solidFill>
                  <a:schemeClr val="tx1"/>
                </a:solidFill>
                <a:effectLst/>
                <a:latin typeface="+mn-lt"/>
                <a:ea typeface="+mn-ea"/>
                <a:cs typeface="+mn-cs"/>
              </a:rPr>
              <a:t>4.6GHZ</a:t>
            </a:r>
            <a:endParaRPr lang="zh-TW" altLang="en-US"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98B790C0-246A-4133-B783-471023517D99}" type="slidenum">
              <a:rPr lang="zh-TW" altLang="en-US" smtClean="0"/>
              <a:t>13</a:t>
            </a:fld>
            <a:endParaRPr lang="zh-TW" altLang="en-US"/>
          </a:p>
        </p:txBody>
      </p:sp>
    </p:spTree>
    <p:extLst>
      <p:ext uri="{BB962C8B-B14F-4D97-AF65-F5344CB8AC3E}">
        <p14:creationId xmlns:p14="http://schemas.microsoft.com/office/powerpoint/2010/main" val="280182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市面上流傳一個說法，</a:t>
            </a:r>
            <a:r>
              <a:rPr lang="en-US" altLang="zh-TW" dirty="0"/>
              <a:t>intel</a:t>
            </a:r>
            <a:r>
              <a:rPr lang="zh-TW" altLang="en-US" dirty="0"/>
              <a:t>相對穩定比較不會有當機的情況產生，但</a:t>
            </a:r>
            <a:r>
              <a:rPr lang="en-US" altLang="zh-TW" dirty="0"/>
              <a:t>AMD</a:t>
            </a:r>
            <a:r>
              <a:rPr lang="zh-TW" altLang="en-US" dirty="0"/>
              <a:t>近幾年來的進步真的是大家有目共睹的，再加上效能部分</a:t>
            </a:r>
            <a:r>
              <a:rPr lang="en-US" altLang="zh-TW" dirty="0"/>
              <a:t>AMD</a:t>
            </a:r>
            <a:r>
              <a:rPr lang="zh-TW" altLang="en-US" baseline="0" dirty="0"/>
              <a:t> </a:t>
            </a:r>
            <a:r>
              <a:rPr lang="en-US" altLang="zh-TW" baseline="0" dirty="0" err="1"/>
              <a:t>ryzen</a:t>
            </a:r>
            <a:r>
              <a:rPr lang="zh-TW" altLang="en-US" baseline="0" dirty="0"/>
              <a:t>跟</a:t>
            </a:r>
            <a:r>
              <a:rPr lang="en-US" altLang="zh-TW" baseline="0" dirty="0"/>
              <a:t>intel core</a:t>
            </a:r>
            <a:r>
              <a:rPr lang="zh-TW" altLang="en-US" baseline="0" dirty="0"/>
              <a:t>真的是不分軒輊</a:t>
            </a:r>
            <a:endParaRPr lang="en-US" altLang="zh-TW" baseline="0" dirty="0"/>
          </a:p>
          <a:p>
            <a:r>
              <a:rPr lang="zh-TW" altLang="en-US" baseline="0" dirty="0"/>
              <a:t>所以我的結論就是你開心就好，只要你預算足夠，你買誰都很好</a:t>
            </a:r>
            <a:endParaRPr lang="en-US" altLang="zh-TW" baseline="0" dirty="0"/>
          </a:p>
          <a:p>
            <a:r>
              <a:rPr lang="zh-TW" altLang="en-US" baseline="0" dirty="0"/>
              <a:t>而當然這兩家大廠在近幾年不斷競爭之下最大受益者還是消費者我們</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8B790C0-246A-4133-B783-471023517D99}" type="slidenum">
              <a:rPr lang="zh-TW" altLang="en-US" smtClean="0"/>
              <a:t>14</a:t>
            </a:fld>
            <a:endParaRPr lang="zh-TW" altLang="en-US"/>
          </a:p>
        </p:txBody>
      </p:sp>
    </p:spTree>
    <p:extLst>
      <p:ext uri="{BB962C8B-B14F-4D97-AF65-F5344CB8AC3E}">
        <p14:creationId xmlns:p14="http://schemas.microsoft.com/office/powerpoint/2010/main" val="486681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CPU (</a:t>
            </a:r>
            <a:r>
              <a:rPr lang="zh-TW" altLang="en-US" dirty="0"/>
              <a:t>中央處理器</a:t>
            </a:r>
            <a:r>
              <a:rPr lang="en-US" altLang="zh-TW" dirty="0"/>
              <a:t>)</a:t>
            </a:r>
            <a:r>
              <a:rPr lang="zh-TW" altLang="en-US" dirty="0"/>
              <a:t>，主宰著電腦的運算效能，負責處理日常的電腦運算，所以要讓電腦跑得快，遊戲運作更快或是你要寫程式要跑得更快，最簡單的方式就是升級</a:t>
            </a:r>
            <a:r>
              <a:rPr lang="en-US" altLang="zh-TW" dirty="0"/>
              <a:t>CPU</a:t>
            </a:r>
            <a:r>
              <a:rPr lang="zh-TW" altLang="en-US" dirty="0"/>
              <a:t>。</a:t>
            </a:r>
          </a:p>
          <a:p>
            <a:endParaRPr lang="zh-TW" altLang="en-US" dirty="0"/>
          </a:p>
        </p:txBody>
      </p:sp>
      <p:sp>
        <p:nvSpPr>
          <p:cNvPr id="4" name="投影片編號版面配置區 3"/>
          <p:cNvSpPr>
            <a:spLocks noGrp="1"/>
          </p:cNvSpPr>
          <p:nvPr>
            <p:ph type="sldNum" sz="quarter" idx="5"/>
          </p:nvPr>
        </p:nvSpPr>
        <p:spPr/>
        <p:txBody>
          <a:bodyPr/>
          <a:lstStyle/>
          <a:p>
            <a:fld id="{98B790C0-246A-4133-B783-471023517D99}" type="slidenum">
              <a:rPr lang="zh-TW" altLang="en-US" smtClean="0"/>
              <a:t>3</a:t>
            </a:fld>
            <a:endParaRPr lang="zh-TW" altLang="en-US"/>
          </a:p>
        </p:txBody>
      </p:sp>
    </p:spTree>
    <p:extLst>
      <p:ext uri="{BB962C8B-B14F-4D97-AF65-F5344CB8AC3E}">
        <p14:creationId xmlns:p14="http://schemas.microsoft.com/office/powerpoint/2010/main" val="147408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系列 </a:t>
            </a:r>
            <a:r>
              <a:rPr lang="en-US" altLang="zh-TW" dirty="0"/>
              <a:t>: </a:t>
            </a:r>
            <a:r>
              <a:rPr lang="zh-TW" altLang="en-US" dirty="0"/>
              <a:t>系列名稱，以低階至高階分別為 </a:t>
            </a:r>
            <a:r>
              <a:rPr lang="en-US" altLang="zh-TW" dirty="0"/>
              <a:t>Celeron / Pentium / i3 / i5 / i7 / i9</a:t>
            </a:r>
          </a:p>
          <a:p>
            <a:r>
              <a:rPr lang="zh-TW" altLang="en-US" dirty="0"/>
              <a:t>世代 </a:t>
            </a:r>
            <a:r>
              <a:rPr lang="en-US" altLang="zh-TW" dirty="0"/>
              <a:t>: </a:t>
            </a:r>
            <a:r>
              <a:rPr lang="zh-TW" altLang="en-US" dirty="0"/>
              <a:t>數字越大，越新</a:t>
            </a:r>
          </a:p>
          <a:p>
            <a:r>
              <a:rPr lang="zh-TW" altLang="en-US" dirty="0"/>
              <a:t>等級 </a:t>
            </a:r>
            <a:r>
              <a:rPr lang="en-US" altLang="zh-TW" dirty="0"/>
              <a:t>: </a:t>
            </a:r>
            <a:r>
              <a:rPr lang="zh-TW" altLang="en-US" dirty="0"/>
              <a:t>等級與系列是相關的，而同樣，數字越大，越高級，因有時同系列處理器還會細分，如 </a:t>
            </a:r>
            <a:r>
              <a:rPr lang="en-US" altLang="zh-TW" dirty="0"/>
              <a:t>i5 11400 / i5 11500</a:t>
            </a:r>
            <a:r>
              <a:rPr lang="zh-TW" altLang="en-US" dirty="0"/>
              <a:t>，而後面的數字越大，就代表越好</a:t>
            </a:r>
          </a:p>
          <a:p>
            <a:r>
              <a:rPr lang="zh-TW" altLang="en-US" dirty="0"/>
              <a:t>字尾 </a:t>
            </a:r>
            <a:r>
              <a:rPr lang="en-US" altLang="zh-TW" dirty="0"/>
              <a:t>: K</a:t>
            </a:r>
            <a:r>
              <a:rPr lang="zh-TW" altLang="en-US" dirty="0"/>
              <a:t>代表可超頻，可將你的效能提升，適合玩遊戲 </a:t>
            </a:r>
            <a:r>
              <a:rPr lang="en-US" altLang="zh-TW" dirty="0"/>
              <a:t>/ F</a:t>
            </a:r>
            <a:r>
              <a:rPr lang="zh-TW" altLang="en-US" dirty="0"/>
              <a:t>代表無內顯</a:t>
            </a:r>
            <a:r>
              <a:rPr lang="en-US" altLang="zh-TW" dirty="0"/>
              <a:t>(</a:t>
            </a:r>
            <a:r>
              <a:rPr lang="zh-TW" altLang="en-US" dirty="0"/>
              <a:t>無內建</a:t>
            </a:r>
            <a:r>
              <a:rPr lang="en-US" altLang="zh-TW" dirty="0"/>
              <a:t>GPU)</a:t>
            </a:r>
            <a:r>
              <a:rPr lang="zh-TW" altLang="en-US" dirty="0"/>
              <a:t>，還有</a:t>
            </a:r>
            <a:r>
              <a:rPr lang="en-US" altLang="zh-TW" dirty="0"/>
              <a:t>U</a:t>
            </a:r>
            <a:r>
              <a:rPr lang="zh-TW" altLang="en-US" dirty="0"/>
              <a:t>、</a:t>
            </a:r>
            <a:r>
              <a:rPr lang="en-US" altLang="zh-TW" dirty="0"/>
              <a:t>Y</a:t>
            </a:r>
            <a:r>
              <a:rPr lang="zh-TW" altLang="en-US" dirty="0"/>
              <a:t>、</a:t>
            </a:r>
            <a:r>
              <a:rPr lang="en-US" altLang="zh-TW" dirty="0"/>
              <a:t>H</a:t>
            </a:r>
            <a:r>
              <a:rPr lang="zh-TW" altLang="en-US" dirty="0"/>
              <a:t>等會出現在筆電的，</a:t>
            </a:r>
            <a:r>
              <a:rPr lang="en-US" altLang="zh-TW" dirty="0"/>
              <a:t>U</a:t>
            </a:r>
            <a:r>
              <a:rPr lang="zh-TW" altLang="en-US" dirty="0"/>
              <a:t>是低電壓、</a:t>
            </a:r>
            <a:r>
              <a:rPr lang="en-US" altLang="zh-TW" dirty="0"/>
              <a:t>Y</a:t>
            </a:r>
            <a:r>
              <a:rPr lang="zh-TW" altLang="en-US" dirty="0"/>
              <a:t>是超低電壓，常出現在</a:t>
            </a:r>
            <a:r>
              <a:rPr lang="en-US" altLang="zh-TW" dirty="0"/>
              <a:t>MacBook</a:t>
            </a:r>
            <a:r>
              <a:rPr lang="zh-TW" altLang="en-US" dirty="0"/>
              <a:t>、</a:t>
            </a:r>
            <a:r>
              <a:rPr lang="en-US" altLang="zh-TW" dirty="0"/>
              <a:t>H</a:t>
            </a:r>
            <a:r>
              <a:rPr lang="zh-TW" altLang="en-US" dirty="0"/>
              <a:t>是高效能，常出現於電競筆電</a:t>
            </a:r>
          </a:p>
          <a:p>
            <a:endParaRPr lang="zh-TW" altLang="en-US" dirty="0"/>
          </a:p>
        </p:txBody>
      </p:sp>
      <p:sp>
        <p:nvSpPr>
          <p:cNvPr id="4" name="投影片編號版面配置區 3"/>
          <p:cNvSpPr>
            <a:spLocks noGrp="1"/>
          </p:cNvSpPr>
          <p:nvPr>
            <p:ph type="sldNum" sz="quarter" idx="5"/>
          </p:nvPr>
        </p:nvSpPr>
        <p:spPr/>
        <p:txBody>
          <a:bodyPr/>
          <a:lstStyle/>
          <a:p>
            <a:fld id="{98B790C0-246A-4133-B783-471023517D99}" type="slidenum">
              <a:rPr lang="zh-TW" altLang="en-US" smtClean="0"/>
              <a:t>4</a:t>
            </a:fld>
            <a:endParaRPr lang="zh-TW" altLang="en-US"/>
          </a:p>
        </p:txBody>
      </p:sp>
    </p:spTree>
    <p:extLst>
      <p:ext uri="{BB962C8B-B14F-4D97-AF65-F5344CB8AC3E}">
        <p14:creationId xmlns:p14="http://schemas.microsoft.com/office/powerpoint/2010/main" val="4003847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畢竟剛才提到的都是同廠牌的對比，那不同廠牌呢</a:t>
            </a:r>
            <a:r>
              <a:rPr lang="en-US" altLang="zh-TW"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其實有一個簡單的方法可以分辨，但是它不一定準，那就是越貴越好</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當然這種方法只是大概而已，而精確一點的話你需要參考前面所提到的</a:t>
            </a:r>
            <a:r>
              <a:rPr lang="zh-TW" altLang="en-US" sz="1200" b="1" i="0" kern="1200" dirty="0">
                <a:solidFill>
                  <a:schemeClr val="tx1"/>
                </a:solidFill>
                <a:effectLst/>
                <a:latin typeface="+mn-lt"/>
                <a:ea typeface="+mn-ea"/>
                <a:cs typeface="+mn-cs"/>
              </a:rPr>
              <a:t>時脈</a:t>
            </a:r>
            <a:r>
              <a:rPr lang="en-US" altLang="zh-TW" sz="1200" b="1" i="0" kern="1200" dirty="0">
                <a:solidFill>
                  <a:schemeClr val="tx1"/>
                </a:solidFill>
                <a:effectLst/>
                <a:latin typeface="+mn-lt"/>
                <a:ea typeface="+mn-ea"/>
                <a:cs typeface="+mn-cs"/>
              </a:rPr>
              <a:t>(</a:t>
            </a:r>
            <a:r>
              <a:rPr lang="zh-TW" altLang="en-US" sz="1200" b="1" i="0" kern="1200" dirty="0">
                <a:solidFill>
                  <a:schemeClr val="tx1"/>
                </a:solidFill>
                <a:effectLst/>
                <a:latin typeface="+mn-lt"/>
                <a:ea typeface="+mn-ea"/>
                <a:cs typeface="+mn-cs"/>
              </a:rPr>
              <a:t>頻率</a:t>
            </a:r>
            <a:r>
              <a:rPr lang="en-US" altLang="zh-TW" sz="1200" b="1" i="0" kern="1200" dirty="0">
                <a:solidFill>
                  <a:schemeClr val="tx1"/>
                </a:solidFill>
                <a:effectLst/>
                <a:latin typeface="+mn-lt"/>
                <a:ea typeface="+mn-ea"/>
                <a:cs typeface="+mn-cs"/>
              </a:rPr>
              <a:t>)</a:t>
            </a:r>
            <a:r>
              <a:rPr lang="zh-TW" altLang="en-US" sz="1200" b="1" i="0" kern="1200" dirty="0">
                <a:solidFill>
                  <a:schemeClr val="tx1"/>
                </a:solidFill>
                <a:effectLst/>
                <a:latin typeface="+mn-lt"/>
                <a:ea typeface="+mn-ea"/>
                <a:cs typeface="+mn-cs"/>
              </a:rPr>
              <a:t>、核心數、架構、製程</a:t>
            </a:r>
            <a:endParaRPr lang="zh-TW" altLang="en-US"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98B790C0-246A-4133-B783-471023517D99}" type="slidenum">
              <a:rPr lang="zh-TW" altLang="en-US" smtClean="0"/>
              <a:t>6</a:t>
            </a:fld>
            <a:endParaRPr lang="zh-TW" altLang="en-US"/>
          </a:p>
        </p:txBody>
      </p:sp>
    </p:spTree>
    <p:extLst>
      <p:ext uri="{BB962C8B-B14F-4D97-AF65-F5344CB8AC3E}">
        <p14:creationId xmlns:p14="http://schemas.microsoft.com/office/powerpoint/2010/main" val="288483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時脈就代表</a:t>
            </a:r>
            <a:r>
              <a:rPr lang="en-US" altLang="zh-TW" dirty="0"/>
              <a:t>1</a:t>
            </a:r>
            <a:r>
              <a:rPr lang="zh-TW" altLang="en-US" dirty="0"/>
              <a:t>秒可以處理幾個運算單位，也就是時脈越高能處理的數量也越大</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以同等級的</a:t>
            </a:r>
            <a:r>
              <a:rPr lang="en-US" altLang="zh-TW" dirty="0"/>
              <a:t>CPU </a:t>
            </a:r>
            <a:r>
              <a:rPr lang="zh-TW" altLang="en-US" dirty="0"/>
              <a:t>如</a:t>
            </a:r>
            <a:r>
              <a:rPr lang="en-US" altLang="zh-TW" dirty="0"/>
              <a:t>:i5 8400 2.8GHz / i5 8500 3.0GHz</a:t>
            </a:r>
            <a:r>
              <a:rPr lang="zh-TW" altLang="en-US" dirty="0"/>
              <a:t>來說，後面的</a:t>
            </a:r>
            <a:r>
              <a:rPr lang="en-US" altLang="zh-TW" dirty="0"/>
              <a:t>2.8GHZ</a:t>
            </a:r>
            <a:r>
              <a:rPr lang="zh-TW" altLang="en-US" dirty="0"/>
              <a:t>與</a:t>
            </a:r>
            <a:r>
              <a:rPr lang="en-US" altLang="zh-TW" dirty="0"/>
              <a:t>3.0GHZ</a:t>
            </a:r>
            <a:r>
              <a:rPr lang="zh-TW" altLang="en-US" dirty="0"/>
              <a:t>就代表他的時脈，後者因時脈較高會有較好的性能。</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然而這兩顆</a:t>
            </a:r>
            <a:r>
              <a:rPr lang="en-US" altLang="zh-TW" sz="1200" b="0" i="0" kern="1200" dirty="0">
                <a:solidFill>
                  <a:schemeClr val="tx1"/>
                </a:solidFill>
                <a:effectLst/>
                <a:latin typeface="+mn-lt"/>
                <a:ea typeface="+mn-ea"/>
                <a:cs typeface="+mn-cs"/>
              </a:rPr>
              <a:t>CPU</a:t>
            </a:r>
            <a:r>
              <a:rPr lang="zh-TW" altLang="en-US" sz="1200" b="0" i="0" kern="1200" dirty="0">
                <a:solidFill>
                  <a:schemeClr val="tx1"/>
                </a:solidFill>
                <a:effectLst/>
                <a:latin typeface="+mn-lt"/>
                <a:ea typeface="+mn-ea"/>
                <a:cs typeface="+mn-cs"/>
              </a:rPr>
              <a:t>只相差 </a:t>
            </a:r>
            <a:r>
              <a:rPr lang="en-US" altLang="zh-TW" sz="1200" b="0" i="0" kern="1200" dirty="0">
                <a:solidFill>
                  <a:schemeClr val="tx1"/>
                </a:solidFill>
                <a:effectLst/>
                <a:latin typeface="+mn-lt"/>
                <a:ea typeface="+mn-ea"/>
                <a:cs typeface="+mn-cs"/>
              </a:rPr>
              <a:t>0.2GHz </a:t>
            </a:r>
            <a:r>
              <a:rPr lang="zh-TW" altLang="en-US" sz="1200" b="0" i="0" kern="1200" dirty="0">
                <a:solidFill>
                  <a:schemeClr val="tx1"/>
                </a:solidFill>
                <a:effectLst/>
                <a:latin typeface="+mn-lt"/>
                <a:ea typeface="+mn-ea"/>
                <a:cs typeface="+mn-cs"/>
              </a:rPr>
              <a:t>的時脈，</a:t>
            </a:r>
            <a:r>
              <a:rPr lang="zh-TW" altLang="en-US" sz="1200" b="1" i="0" kern="1200" dirty="0">
                <a:solidFill>
                  <a:schemeClr val="tx1"/>
                </a:solidFill>
                <a:effectLst/>
                <a:latin typeface="+mn-lt"/>
                <a:ea typeface="+mn-ea"/>
                <a:cs typeface="+mn-cs"/>
              </a:rPr>
              <a:t>其實他們的性能不會差多少</a:t>
            </a:r>
            <a:r>
              <a:rPr lang="zh-TW" altLang="en-US" sz="1200" b="0" i="0" kern="1200" dirty="0">
                <a:solidFill>
                  <a:schemeClr val="tx1"/>
                </a:solidFill>
                <a:effectLst/>
                <a:latin typeface="+mn-lt"/>
                <a:ea typeface="+mn-ea"/>
                <a:cs typeface="+mn-cs"/>
              </a:rPr>
              <a:t>。且用</a:t>
            </a:r>
            <a:r>
              <a:rPr lang="zh-TW" altLang="en-US" sz="1200" b="1" i="0" kern="1200" dirty="0">
                <a:solidFill>
                  <a:schemeClr val="tx1"/>
                </a:solidFill>
                <a:effectLst/>
                <a:latin typeface="+mn-lt"/>
                <a:ea typeface="+mn-ea"/>
                <a:cs typeface="+mn-cs"/>
              </a:rPr>
              <a:t>時脈來比較性能僅能在同核心數、同製程、同架構下才成立</a:t>
            </a:r>
            <a:r>
              <a:rPr lang="zh-TW" altLang="en-US" sz="1200" b="0" i="0" kern="1200" dirty="0">
                <a:solidFill>
                  <a:schemeClr val="tx1"/>
                </a:solidFill>
                <a:effectLst/>
                <a:latin typeface="+mn-lt"/>
                <a:ea typeface="+mn-ea"/>
                <a:cs typeface="+mn-cs"/>
              </a:rPr>
              <a:t>，換句話說 </a:t>
            </a:r>
            <a:r>
              <a:rPr lang="en-US" altLang="zh-TW" sz="1200" b="0" i="0" kern="1200" dirty="0">
                <a:solidFill>
                  <a:schemeClr val="tx1"/>
                </a:solidFill>
                <a:effectLst/>
                <a:latin typeface="+mn-lt"/>
                <a:ea typeface="+mn-ea"/>
                <a:cs typeface="+mn-cs"/>
              </a:rPr>
              <a:t>Intel </a:t>
            </a:r>
            <a:r>
              <a:rPr lang="en-US" altLang="zh-TW" sz="1200" b="0" i="0" kern="1200" dirty="0" err="1">
                <a:solidFill>
                  <a:schemeClr val="tx1"/>
                </a:solidFill>
                <a:effectLst/>
                <a:latin typeface="+mn-lt"/>
                <a:ea typeface="+mn-ea"/>
                <a:cs typeface="+mn-cs"/>
              </a:rPr>
              <a:t>v.s</a:t>
            </a:r>
            <a:r>
              <a:rPr lang="en-US" altLang="zh-TW" sz="1200" b="0" i="0" kern="1200" dirty="0">
                <a:solidFill>
                  <a:schemeClr val="tx1"/>
                </a:solidFill>
                <a:effectLst/>
                <a:latin typeface="+mn-lt"/>
                <a:ea typeface="+mn-ea"/>
                <a:cs typeface="+mn-cs"/>
              </a:rPr>
              <a:t> AMD</a:t>
            </a:r>
            <a:r>
              <a:rPr lang="zh-TW" altLang="en-US" sz="1200" b="0" i="0" kern="1200" dirty="0">
                <a:solidFill>
                  <a:schemeClr val="tx1"/>
                </a:solidFill>
                <a:effectLst/>
                <a:latin typeface="+mn-lt"/>
                <a:ea typeface="+mn-ea"/>
                <a:cs typeface="+mn-cs"/>
              </a:rPr>
              <a:t>就不能用這方法比。</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8B790C0-246A-4133-B783-471023517D99}" type="slidenum">
              <a:rPr lang="zh-TW" altLang="en-US" smtClean="0"/>
              <a:t>7</a:t>
            </a:fld>
            <a:endParaRPr lang="zh-TW" altLang="en-US"/>
          </a:p>
        </p:txBody>
      </p:sp>
    </p:spTree>
    <p:extLst>
      <p:ext uri="{BB962C8B-B14F-4D97-AF65-F5344CB8AC3E}">
        <p14:creationId xmlns:p14="http://schemas.microsoft.com/office/powerpoint/2010/main" val="405462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我們常說</a:t>
            </a:r>
            <a:r>
              <a:rPr lang="en-US" altLang="zh-TW" dirty="0"/>
              <a:t>8</a:t>
            </a:r>
            <a:r>
              <a:rPr lang="zh-TW" altLang="en-US" dirty="0"/>
              <a:t>核心處理器 </a:t>
            </a:r>
            <a:r>
              <a:rPr lang="en-US" altLang="zh-TW" dirty="0"/>
              <a:t>/ 4</a:t>
            </a:r>
            <a:r>
              <a:rPr lang="zh-TW" altLang="en-US" dirty="0"/>
              <a:t>核心處理器就是指這個，多核心指的是一顆處理器有著多個處理核心，</a:t>
            </a:r>
            <a:r>
              <a:rPr lang="zh-TW" altLang="en-US" b="1" dirty="0"/>
              <a:t>核心越多，當然越好，只是你不一定需要</a:t>
            </a:r>
            <a:r>
              <a:rPr lang="zh-TW" altLang="en-US" dirty="0"/>
              <a:t>。</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比如說你玩一個遊戲，但他只支援</a:t>
            </a:r>
            <a:r>
              <a:rPr lang="en-US" altLang="zh-TW" dirty="0"/>
              <a:t>4</a:t>
            </a:r>
            <a:r>
              <a:rPr lang="zh-TW" altLang="en-US" dirty="0"/>
              <a:t>核心那你的</a:t>
            </a:r>
            <a:r>
              <a:rPr lang="en-US" altLang="zh-TW" dirty="0"/>
              <a:t>8</a:t>
            </a:r>
            <a:r>
              <a:rPr lang="zh-TW" altLang="en-US" dirty="0"/>
              <a:t>核就沒用了，</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多執行緒就是假核心的概念</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在</a:t>
            </a:r>
            <a:r>
              <a:rPr lang="en-US" altLang="zh-TW" sz="1200" b="0" i="0" kern="1200" dirty="0">
                <a:solidFill>
                  <a:schemeClr val="tx1"/>
                </a:solidFill>
                <a:effectLst/>
                <a:latin typeface="+mn-lt"/>
                <a:ea typeface="+mn-ea"/>
                <a:cs typeface="+mn-cs"/>
              </a:rPr>
              <a:t>AMD</a:t>
            </a:r>
            <a:r>
              <a:rPr lang="zh-TW" altLang="en-US" sz="1200" b="0" i="0" kern="1200" dirty="0">
                <a:solidFill>
                  <a:schemeClr val="tx1"/>
                </a:solidFill>
                <a:effectLst/>
                <a:latin typeface="+mn-lt"/>
                <a:ea typeface="+mn-ea"/>
                <a:cs typeface="+mn-cs"/>
              </a:rPr>
              <a:t>平台叫做</a:t>
            </a:r>
            <a:r>
              <a:rPr lang="en-US" altLang="zh-TW" sz="1200" b="0" i="0" kern="1200" dirty="0">
                <a:solidFill>
                  <a:schemeClr val="tx1"/>
                </a:solidFill>
                <a:effectLst/>
                <a:latin typeface="+mn-lt"/>
                <a:ea typeface="+mn-ea"/>
                <a:cs typeface="+mn-cs"/>
              </a:rPr>
              <a:t>SMT</a:t>
            </a:r>
            <a:r>
              <a:rPr lang="zh-TW" altLang="en-US" sz="1200" b="0" i="0" kern="1200" dirty="0">
                <a:solidFill>
                  <a:schemeClr val="tx1"/>
                </a:solidFill>
                <a:effectLst/>
                <a:latin typeface="+mn-lt"/>
                <a:ea typeface="+mn-ea"/>
                <a:cs typeface="+mn-cs"/>
              </a:rPr>
              <a:t>，在</a:t>
            </a:r>
            <a:r>
              <a:rPr lang="en-US" altLang="zh-TW" sz="1200" b="0" i="0" kern="1200" dirty="0">
                <a:solidFill>
                  <a:schemeClr val="tx1"/>
                </a:solidFill>
                <a:effectLst/>
                <a:latin typeface="+mn-lt"/>
                <a:ea typeface="+mn-ea"/>
                <a:cs typeface="+mn-cs"/>
              </a:rPr>
              <a:t>Intel</a:t>
            </a:r>
            <a:r>
              <a:rPr lang="zh-TW" altLang="en-US" sz="1200" b="0" i="0" kern="1200" dirty="0">
                <a:solidFill>
                  <a:schemeClr val="tx1"/>
                </a:solidFill>
                <a:effectLst/>
                <a:latin typeface="+mn-lt"/>
                <a:ea typeface="+mn-ea"/>
                <a:cs typeface="+mn-cs"/>
              </a:rPr>
              <a:t>平台叫做</a:t>
            </a:r>
            <a:r>
              <a:rPr lang="en-US" altLang="zh-TW" sz="1200" b="0" i="0" kern="1200" dirty="0">
                <a:solidFill>
                  <a:schemeClr val="tx1"/>
                </a:solidFill>
                <a:effectLst/>
                <a:latin typeface="+mn-lt"/>
                <a:ea typeface="+mn-ea"/>
                <a:cs typeface="+mn-cs"/>
              </a:rPr>
              <a:t>HT</a:t>
            </a:r>
            <a:r>
              <a:rPr lang="zh-TW" altLang="en-US" sz="1200" b="0" i="0" kern="1200" dirty="0">
                <a:solidFill>
                  <a:schemeClr val="tx1"/>
                </a:solidFill>
                <a:effectLst/>
                <a:latin typeface="+mn-lt"/>
                <a:ea typeface="+mn-ea"/>
                <a:cs typeface="+mn-cs"/>
              </a:rPr>
              <a:t>，這個技術大致上就是用 </a:t>
            </a:r>
            <a:r>
              <a:rPr lang="en-US" altLang="zh-TW" sz="1200" b="0" i="0" kern="1200" dirty="0">
                <a:solidFill>
                  <a:schemeClr val="tx1"/>
                </a:solidFill>
                <a:effectLst/>
                <a:latin typeface="+mn-lt"/>
                <a:ea typeface="+mn-ea"/>
                <a:cs typeface="+mn-cs"/>
              </a:rPr>
              <a:t>X </a:t>
            </a:r>
            <a:r>
              <a:rPr lang="zh-TW" altLang="en-US" sz="1200" b="0" i="0" kern="1200" dirty="0">
                <a:solidFill>
                  <a:schemeClr val="tx1"/>
                </a:solidFill>
                <a:effectLst/>
                <a:latin typeface="+mn-lt"/>
                <a:ea typeface="+mn-ea"/>
                <a:cs typeface="+mn-cs"/>
              </a:rPr>
              <a:t>核處理器，模擬成兩倍</a:t>
            </a:r>
            <a:r>
              <a:rPr lang="en-US" altLang="zh-TW" sz="1200" b="0" i="0" kern="1200" dirty="0">
                <a:solidFill>
                  <a:schemeClr val="tx1"/>
                </a:solidFill>
                <a:effectLst/>
                <a:latin typeface="+mn-lt"/>
                <a:ea typeface="+mn-ea"/>
                <a:cs typeface="+mn-cs"/>
              </a:rPr>
              <a:t>or More </a:t>
            </a:r>
            <a:r>
              <a:rPr lang="zh-TW" altLang="en-US" sz="1200" b="0" i="0" kern="1200" dirty="0">
                <a:solidFill>
                  <a:schemeClr val="tx1"/>
                </a:solidFill>
                <a:effectLst/>
                <a:latin typeface="+mn-lt"/>
                <a:ea typeface="+mn-ea"/>
                <a:cs typeface="+mn-cs"/>
              </a:rPr>
              <a:t>的處理核心數，例如 </a:t>
            </a:r>
            <a:r>
              <a:rPr lang="en-US" altLang="zh-TW" sz="1200" b="0" i="0" kern="1200" dirty="0">
                <a:solidFill>
                  <a:schemeClr val="tx1"/>
                </a:solidFill>
                <a:effectLst/>
                <a:latin typeface="+mn-lt"/>
                <a:ea typeface="+mn-ea"/>
                <a:cs typeface="+mn-cs"/>
              </a:rPr>
              <a:t>4</a:t>
            </a:r>
            <a:r>
              <a:rPr lang="zh-TW" altLang="en-US" sz="1200" b="0" i="0" kern="1200" dirty="0">
                <a:solidFill>
                  <a:schemeClr val="tx1"/>
                </a:solidFill>
                <a:effectLst/>
                <a:latin typeface="+mn-lt"/>
                <a:ea typeface="+mn-ea"/>
                <a:cs typeface="+mn-cs"/>
              </a:rPr>
              <a:t>核心</a:t>
            </a:r>
            <a:r>
              <a:rPr lang="en-US" altLang="zh-TW" sz="1200" b="0" i="0" kern="1200" dirty="0">
                <a:solidFill>
                  <a:schemeClr val="tx1"/>
                </a:solidFill>
                <a:effectLst/>
                <a:latin typeface="+mn-lt"/>
                <a:ea typeface="+mn-ea"/>
                <a:cs typeface="+mn-cs"/>
              </a:rPr>
              <a:t>8</a:t>
            </a:r>
            <a:r>
              <a:rPr lang="zh-TW" altLang="en-US" sz="1200" b="0" i="0" kern="1200" dirty="0">
                <a:solidFill>
                  <a:schemeClr val="tx1"/>
                </a:solidFill>
                <a:effectLst/>
                <a:latin typeface="+mn-lt"/>
                <a:ea typeface="+mn-ea"/>
                <a:cs typeface="+mn-cs"/>
              </a:rPr>
              <a:t>執行緒，這</a:t>
            </a:r>
            <a:r>
              <a:rPr lang="en-US" altLang="zh-TW" sz="1200" b="0" i="0" kern="1200" dirty="0">
                <a:solidFill>
                  <a:schemeClr val="tx1"/>
                </a:solidFill>
                <a:effectLst/>
                <a:latin typeface="+mn-lt"/>
                <a:ea typeface="+mn-ea"/>
                <a:cs typeface="+mn-cs"/>
              </a:rPr>
              <a:t>8</a:t>
            </a:r>
            <a:r>
              <a:rPr lang="zh-TW" altLang="en-US" sz="1200" b="0" i="0" kern="1200" dirty="0">
                <a:solidFill>
                  <a:schemeClr val="tx1"/>
                </a:solidFill>
                <a:effectLst/>
                <a:latin typeface="+mn-lt"/>
                <a:ea typeface="+mn-ea"/>
                <a:cs typeface="+mn-cs"/>
              </a:rPr>
              <a:t>就是模擬出來的，可提升一些性能</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但既然他是模擬出來的，因此看多核跟多執行緒的時候，還是多核心表現會更好</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8B790C0-246A-4133-B783-471023517D99}" type="slidenum">
              <a:rPr lang="zh-TW" altLang="en-US" smtClean="0"/>
              <a:t>8</a:t>
            </a:fld>
            <a:endParaRPr lang="zh-TW" altLang="en-US"/>
          </a:p>
        </p:txBody>
      </p:sp>
    </p:spTree>
    <p:extLst>
      <p:ext uri="{BB962C8B-B14F-4D97-AF65-F5344CB8AC3E}">
        <p14:creationId xmlns:p14="http://schemas.microsoft.com/office/powerpoint/2010/main" val="1822768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因為技術越來越進步，因此也能讓奈米數越小越好然後來製作晶片，但通常奈米數比較大，技術是比較成熟的，表現上也相對穩定</a:t>
            </a:r>
          </a:p>
          <a:p>
            <a:endParaRPr lang="zh-TW" altLang="en-US" dirty="0"/>
          </a:p>
        </p:txBody>
      </p:sp>
      <p:sp>
        <p:nvSpPr>
          <p:cNvPr id="4" name="投影片編號版面配置區 3"/>
          <p:cNvSpPr>
            <a:spLocks noGrp="1"/>
          </p:cNvSpPr>
          <p:nvPr>
            <p:ph type="sldNum" sz="quarter" idx="5"/>
          </p:nvPr>
        </p:nvSpPr>
        <p:spPr/>
        <p:txBody>
          <a:bodyPr/>
          <a:lstStyle/>
          <a:p>
            <a:fld id="{98B790C0-246A-4133-B783-471023517D99}" type="slidenum">
              <a:rPr lang="zh-TW" altLang="en-US" smtClean="0"/>
              <a:t>9</a:t>
            </a:fld>
            <a:endParaRPr lang="zh-TW" altLang="en-US"/>
          </a:p>
        </p:txBody>
      </p:sp>
    </p:spTree>
    <p:extLst>
      <p:ext uri="{BB962C8B-B14F-4D97-AF65-F5344CB8AC3E}">
        <p14:creationId xmlns:p14="http://schemas.microsoft.com/office/powerpoint/2010/main" val="2576777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，而因為架構不同，也會出現 </a:t>
            </a:r>
            <a:r>
              <a:rPr lang="en-US" altLang="zh-TW" sz="1200" b="0" i="0" kern="1200" dirty="0">
                <a:solidFill>
                  <a:schemeClr val="tx1"/>
                </a:solidFill>
                <a:effectLst/>
                <a:latin typeface="+mn-lt"/>
                <a:ea typeface="+mn-ea"/>
                <a:cs typeface="+mn-cs"/>
              </a:rPr>
              <a:t>A </a:t>
            </a:r>
            <a:r>
              <a:rPr lang="zh-TW" altLang="en-US" sz="1200" b="0" i="0" kern="1200" dirty="0">
                <a:solidFill>
                  <a:schemeClr val="tx1"/>
                </a:solidFill>
                <a:effectLst/>
                <a:latin typeface="+mn-lt"/>
                <a:ea typeface="+mn-ea"/>
                <a:cs typeface="+mn-cs"/>
              </a:rPr>
              <a:t>架構的處理器明明核心數與頻率都比 </a:t>
            </a:r>
            <a:r>
              <a:rPr lang="en-US" altLang="zh-TW" sz="1200" b="0" i="0" kern="1200" dirty="0">
                <a:solidFill>
                  <a:schemeClr val="tx1"/>
                </a:solidFill>
                <a:effectLst/>
                <a:latin typeface="+mn-lt"/>
                <a:ea typeface="+mn-ea"/>
                <a:cs typeface="+mn-cs"/>
              </a:rPr>
              <a:t>B </a:t>
            </a:r>
            <a:r>
              <a:rPr lang="zh-TW" altLang="en-US" sz="1200" b="0" i="0" kern="1200" dirty="0">
                <a:solidFill>
                  <a:schemeClr val="tx1"/>
                </a:solidFill>
                <a:effectLst/>
                <a:latin typeface="+mn-lt"/>
                <a:ea typeface="+mn-ea"/>
                <a:cs typeface="+mn-cs"/>
              </a:rPr>
              <a:t>架構的處理器高，但是 </a:t>
            </a:r>
            <a:r>
              <a:rPr lang="en-US" altLang="zh-TW" sz="1200" b="0" i="0" kern="1200" dirty="0">
                <a:solidFill>
                  <a:schemeClr val="tx1"/>
                </a:solidFill>
                <a:effectLst/>
                <a:latin typeface="+mn-lt"/>
                <a:ea typeface="+mn-ea"/>
                <a:cs typeface="+mn-cs"/>
              </a:rPr>
              <a:t>B </a:t>
            </a:r>
            <a:r>
              <a:rPr lang="zh-TW" altLang="en-US" sz="1200" b="0" i="0" kern="1200" dirty="0">
                <a:solidFill>
                  <a:schemeClr val="tx1"/>
                </a:solidFill>
                <a:effectLst/>
                <a:latin typeface="+mn-lt"/>
                <a:ea typeface="+mn-ea"/>
                <a:cs typeface="+mn-cs"/>
              </a:rPr>
              <a:t>處理器整體來說卻比 </a:t>
            </a:r>
            <a:r>
              <a:rPr lang="en-US" altLang="zh-TW" sz="1200" b="0" i="0" kern="1200" dirty="0">
                <a:solidFill>
                  <a:schemeClr val="tx1"/>
                </a:solidFill>
                <a:effectLst/>
                <a:latin typeface="+mn-lt"/>
                <a:ea typeface="+mn-ea"/>
                <a:cs typeface="+mn-cs"/>
              </a:rPr>
              <a:t>A </a:t>
            </a:r>
            <a:r>
              <a:rPr lang="zh-TW" altLang="en-US" sz="1200" b="0" i="0" kern="1200" dirty="0">
                <a:solidFill>
                  <a:schemeClr val="tx1"/>
                </a:solidFill>
                <a:effectLst/>
                <a:latin typeface="+mn-lt"/>
                <a:ea typeface="+mn-ea"/>
                <a:cs typeface="+mn-cs"/>
              </a:rPr>
              <a:t>處理器好，</a:t>
            </a:r>
            <a:r>
              <a:rPr lang="zh-TW" altLang="en-US" sz="1200" b="1" i="0" kern="1200" dirty="0">
                <a:solidFill>
                  <a:schemeClr val="tx1"/>
                </a:solidFill>
                <a:effectLst/>
                <a:latin typeface="+mn-lt"/>
                <a:ea typeface="+mn-ea"/>
                <a:cs typeface="+mn-cs"/>
              </a:rPr>
              <a:t>因此才說不同價購的處理器不適合使用頻率、核心數來比較</a:t>
            </a:r>
            <a:r>
              <a:rPr lang="zh-TW" altLang="en-US" sz="1200" b="0" i="0" kern="1200" dirty="0">
                <a:solidFill>
                  <a:schemeClr val="tx1"/>
                </a:solidFill>
                <a:effectLst/>
                <a:latin typeface="+mn-lt"/>
                <a:ea typeface="+mn-ea"/>
                <a:cs typeface="+mn-cs"/>
              </a:rPr>
              <a:t>。</a:t>
            </a:r>
          </a:p>
          <a:p>
            <a:endParaRPr lang="zh-TW" altLang="en-US" dirty="0"/>
          </a:p>
        </p:txBody>
      </p:sp>
      <p:sp>
        <p:nvSpPr>
          <p:cNvPr id="4" name="投影片編號版面配置區 3"/>
          <p:cNvSpPr>
            <a:spLocks noGrp="1"/>
          </p:cNvSpPr>
          <p:nvPr>
            <p:ph type="sldNum" sz="quarter" idx="5"/>
          </p:nvPr>
        </p:nvSpPr>
        <p:spPr/>
        <p:txBody>
          <a:bodyPr/>
          <a:lstStyle/>
          <a:p>
            <a:fld id="{98B790C0-246A-4133-B783-471023517D99}" type="slidenum">
              <a:rPr lang="zh-TW" altLang="en-US" smtClean="0"/>
              <a:t>10</a:t>
            </a:fld>
            <a:endParaRPr lang="zh-TW" altLang="en-US"/>
          </a:p>
        </p:txBody>
      </p:sp>
    </p:spTree>
    <p:extLst>
      <p:ext uri="{BB962C8B-B14F-4D97-AF65-F5344CB8AC3E}">
        <p14:creationId xmlns:p14="http://schemas.microsoft.com/office/powerpoint/2010/main" val="2403988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簡單來說就是在散熱允許的情況下，你的處理器會自動將頻率拉到那個值，高於預設的頻率，</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平常使用電腦，你可能只是開個</a:t>
            </a:r>
            <a:r>
              <a:rPr lang="en-US" altLang="zh-TW" sz="1200" b="0" i="0" kern="1200" dirty="0">
                <a:solidFill>
                  <a:schemeClr val="tx1"/>
                </a:solidFill>
                <a:effectLst/>
                <a:latin typeface="+mn-lt"/>
                <a:ea typeface="+mn-ea"/>
                <a:cs typeface="+mn-cs"/>
              </a:rPr>
              <a:t>word</a:t>
            </a:r>
            <a:r>
              <a:rPr lang="zh-TW" altLang="en-US" sz="1200" b="0" i="0" kern="1200" dirty="0">
                <a:solidFill>
                  <a:schemeClr val="tx1"/>
                </a:solidFill>
                <a:effectLst/>
                <a:latin typeface="+mn-lt"/>
                <a:ea typeface="+mn-ea"/>
                <a:cs typeface="+mn-cs"/>
              </a:rPr>
              <a:t>或</a:t>
            </a:r>
            <a:r>
              <a:rPr lang="en-US" altLang="zh-TW" sz="1200" b="0" i="0" kern="1200" dirty="0">
                <a:solidFill>
                  <a:schemeClr val="tx1"/>
                </a:solidFill>
                <a:effectLst/>
                <a:latin typeface="+mn-lt"/>
                <a:ea typeface="+mn-ea"/>
                <a:cs typeface="+mn-cs"/>
              </a:rPr>
              <a:t>PPT</a:t>
            </a:r>
            <a:r>
              <a:rPr lang="zh-TW" altLang="en-US" sz="1200" b="0" i="0" kern="1200" dirty="0">
                <a:solidFill>
                  <a:schemeClr val="tx1"/>
                </a:solidFill>
                <a:effectLst/>
                <a:latin typeface="+mn-lt"/>
                <a:ea typeface="+mn-ea"/>
                <a:cs typeface="+mn-cs"/>
              </a:rPr>
              <a:t>做報告，但有時候你開電腦是為了玩遊戲，而在使用</a:t>
            </a:r>
            <a:r>
              <a:rPr lang="en-US" altLang="zh-TW" sz="1200" b="0" i="0" kern="1200" dirty="0">
                <a:solidFill>
                  <a:schemeClr val="tx1"/>
                </a:solidFill>
                <a:effectLst/>
                <a:latin typeface="+mn-lt"/>
                <a:ea typeface="+mn-ea"/>
                <a:cs typeface="+mn-cs"/>
              </a:rPr>
              <a:t>word</a:t>
            </a:r>
            <a:r>
              <a:rPr lang="zh-TW" altLang="en-US" sz="1200" b="0" i="0" kern="1200" dirty="0">
                <a:solidFill>
                  <a:schemeClr val="tx1"/>
                </a:solidFill>
                <a:effectLst/>
                <a:latin typeface="+mn-lt"/>
                <a:ea typeface="+mn-ea"/>
                <a:cs typeface="+mn-cs"/>
              </a:rPr>
              <a:t>與玩遊戲時，他需要的處理器效能是不一樣的</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而一個好的處理器，在使用不同軟體的時候會提供不同的時脈跟效能，才算個優秀的處理器</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上面這張圖是在原價屋買電腦的時候，他把處理器標示成這個樣子，橘色部分就是他基礎頻率</a:t>
            </a:r>
            <a:r>
              <a:rPr lang="en-US" altLang="zh-TW" sz="1200" b="0" i="0" kern="1200" dirty="0">
                <a:solidFill>
                  <a:schemeClr val="tx1"/>
                </a:solidFill>
                <a:effectLst/>
                <a:latin typeface="+mn-lt"/>
                <a:ea typeface="+mn-ea"/>
                <a:cs typeface="+mn-cs"/>
              </a:rPr>
              <a:t>3.2GHZ</a:t>
            </a:r>
            <a:r>
              <a:rPr lang="zh-TW" altLang="en-US" sz="1200" b="0" i="0" kern="1200" dirty="0">
                <a:solidFill>
                  <a:schemeClr val="tx1"/>
                </a:solidFill>
                <a:effectLst/>
                <a:latin typeface="+mn-lt"/>
                <a:ea typeface="+mn-ea"/>
                <a:cs typeface="+mn-cs"/>
              </a:rPr>
              <a:t>跟他的最大超頻</a:t>
            </a:r>
            <a:r>
              <a:rPr lang="en-US" altLang="zh-TW" sz="1200" b="0" i="0" kern="1200" dirty="0">
                <a:solidFill>
                  <a:schemeClr val="tx1"/>
                </a:solidFill>
                <a:effectLst/>
                <a:latin typeface="+mn-lt"/>
                <a:ea typeface="+mn-ea"/>
                <a:cs typeface="+mn-cs"/>
              </a:rPr>
              <a:t>4.6GHZ</a:t>
            </a:r>
            <a:r>
              <a:rPr lang="zh-TW" altLang="en-US" sz="1200" b="0" i="0" kern="1200" dirty="0">
                <a:solidFill>
                  <a:schemeClr val="tx1"/>
                </a:solidFill>
                <a:effectLst/>
                <a:latin typeface="+mn-lt"/>
                <a:ea typeface="+mn-ea"/>
                <a:cs typeface="+mn-cs"/>
              </a:rPr>
              <a:t>，代表無論如何他最低的時脈頻率就是</a:t>
            </a:r>
            <a:r>
              <a:rPr lang="en-US" altLang="zh-TW" sz="1200" b="0" i="0" kern="1200" dirty="0">
                <a:solidFill>
                  <a:schemeClr val="tx1"/>
                </a:solidFill>
                <a:effectLst/>
                <a:latin typeface="+mn-lt"/>
                <a:ea typeface="+mn-ea"/>
                <a:cs typeface="+mn-cs"/>
              </a:rPr>
              <a:t>3.2GHZ</a:t>
            </a:r>
            <a:r>
              <a:rPr lang="zh-TW" altLang="en-US" sz="1200" b="0" i="0" kern="1200" dirty="0">
                <a:solidFill>
                  <a:schemeClr val="tx1"/>
                </a:solidFill>
                <a:effectLst/>
                <a:latin typeface="+mn-lt"/>
                <a:ea typeface="+mn-ea"/>
                <a:cs typeface="+mn-cs"/>
              </a:rPr>
              <a:t>，但一旦他要處理強效能的工作時他會利用渦輪加速，最高就會幫你標到</a:t>
            </a:r>
            <a:r>
              <a:rPr lang="en-US" altLang="zh-TW" sz="1200" b="0" i="0" kern="1200" dirty="0">
                <a:solidFill>
                  <a:schemeClr val="tx1"/>
                </a:solidFill>
                <a:effectLst/>
                <a:latin typeface="+mn-lt"/>
                <a:ea typeface="+mn-ea"/>
                <a:cs typeface="+mn-cs"/>
              </a:rPr>
              <a:t>4.6GHZ</a:t>
            </a:r>
            <a:r>
              <a:rPr lang="zh-TW" altLang="en-US" sz="1200" b="0" i="0" kern="1200" dirty="0">
                <a:solidFill>
                  <a:schemeClr val="tx1"/>
                </a:solidFill>
                <a:effectLst/>
                <a:latin typeface="+mn-lt"/>
                <a:ea typeface="+mn-ea"/>
                <a:cs typeface="+mn-cs"/>
              </a:rPr>
              <a:t>，也就是他的時脈會在</a:t>
            </a:r>
            <a:r>
              <a:rPr lang="en-US" altLang="zh-TW" sz="1200" b="0" i="0" kern="1200" dirty="0">
                <a:solidFill>
                  <a:schemeClr val="tx1"/>
                </a:solidFill>
                <a:effectLst/>
                <a:latin typeface="+mn-lt"/>
                <a:ea typeface="+mn-ea"/>
                <a:cs typeface="+mn-cs"/>
              </a:rPr>
              <a:t>3.2</a:t>
            </a:r>
            <a:r>
              <a:rPr lang="zh-TW" altLang="en-US" sz="1200" b="0" i="0" kern="1200" dirty="0">
                <a:solidFill>
                  <a:schemeClr val="tx1"/>
                </a:solidFill>
                <a:effectLst/>
                <a:latin typeface="+mn-lt"/>
                <a:ea typeface="+mn-ea"/>
                <a:cs typeface="+mn-cs"/>
              </a:rPr>
              <a:t>跟</a:t>
            </a:r>
            <a:r>
              <a:rPr lang="en-US" altLang="zh-TW" sz="1200" b="0" i="0" kern="1200" dirty="0">
                <a:solidFill>
                  <a:schemeClr val="tx1"/>
                </a:solidFill>
                <a:effectLst/>
                <a:latin typeface="+mn-lt"/>
                <a:ea typeface="+mn-ea"/>
                <a:cs typeface="+mn-cs"/>
              </a:rPr>
              <a:t>4.6GHZ</a:t>
            </a:r>
            <a:r>
              <a:rPr lang="zh-TW" altLang="en-US" sz="1200" b="0" i="0" kern="1200" dirty="0">
                <a:solidFill>
                  <a:schemeClr val="tx1"/>
                </a:solidFill>
                <a:effectLst/>
                <a:latin typeface="+mn-lt"/>
                <a:ea typeface="+mn-ea"/>
                <a:cs typeface="+mn-cs"/>
              </a:rPr>
              <a:t>之間浮動</a:t>
            </a:r>
          </a:p>
          <a:p>
            <a:endParaRPr lang="zh-TW" altLang="en-US" dirty="0"/>
          </a:p>
        </p:txBody>
      </p:sp>
      <p:sp>
        <p:nvSpPr>
          <p:cNvPr id="4" name="投影片編號版面配置區 3"/>
          <p:cNvSpPr>
            <a:spLocks noGrp="1"/>
          </p:cNvSpPr>
          <p:nvPr>
            <p:ph type="sldNum" sz="quarter" idx="5"/>
          </p:nvPr>
        </p:nvSpPr>
        <p:spPr/>
        <p:txBody>
          <a:bodyPr/>
          <a:lstStyle/>
          <a:p>
            <a:fld id="{98B790C0-246A-4133-B783-471023517D99}" type="slidenum">
              <a:rPr lang="zh-TW" altLang="en-US" smtClean="0"/>
              <a:t>11</a:t>
            </a:fld>
            <a:endParaRPr lang="zh-TW" altLang="en-US"/>
          </a:p>
        </p:txBody>
      </p:sp>
    </p:spTree>
    <p:extLst>
      <p:ext uri="{BB962C8B-B14F-4D97-AF65-F5344CB8AC3E}">
        <p14:creationId xmlns:p14="http://schemas.microsoft.com/office/powerpoint/2010/main" val="1900361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4D5">
            <a:alpha val="10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A3031375-4D3E-4168-B4CF-895915C91632}"/>
              </a:ext>
            </a:extLst>
          </p:cNvPr>
          <p:cNvSpPr/>
          <p:nvPr/>
        </p:nvSpPr>
        <p:spPr>
          <a:xfrm>
            <a:off x="0" y="5753100"/>
            <a:ext cx="18288000" cy="45339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A447D759-1A47-4AB8-B69A-0B7C42FEAFB5}"/>
              </a:ext>
            </a:extLst>
          </p:cNvPr>
          <p:cNvSpPr/>
          <p:nvPr/>
        </p:nvSpPr>
        <p:spPr>
          <a:xfrm>
            <a:off x="1600200" y="1181100"/>
            <a:ext cx="14935200" cy="8001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a:extLst>
              <a:ext uri="{FF2B5EF4-FFF2-40B4-BE49-F238E27FC236}">
                <a16:creationId xmlns:a16="http://schemas.microsoft.com/office/drawing/2014/main" id="{9853BAD9-0390-4480-AD66-5A66D1BBC6B6}"/>
              </a:ext>
            </a:extLst>
          </p:cNvPr>
          <p:cNvSpPr/>
          <p:nvPr/>
        </p:nvSpPr>
        <p:spPr>
          <a:xfrm>
            <a:off x="9144000" y="6016020"/>
            <a:ext cx="7359637" cy="667505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FB5DB055-D347-4394-BD24-12D41D8F617D}"/>
              </a:ext>
            </a:extLst>
          </p:cNvPr>
          <p:cNvSpPr/>
          <p:nvPr/>
        </p:nvSpPr>
        <p:spPr>
          <a:xfrm>
            <a:off x="9753600" y="6473220"/>
            <a:ext cx="6112187" cy="6675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文字方塊 11">
            <a:extLst>
              <a:ext uri="{FF2B5EF4-FFF2-40B4-BE49-F238E27FC236}">
                <a16:creationId xmlns:a16="http://schemas.microsoft.com/office/drawing/2014/main" id="{A3870531-C7F3-4E95-B6DF-A6AE85B43A77}"/>
              </a:ext>
            </a:extLst>
          </p:cNvPr>
          <p:cNvSpPr txBox="1"/>
          <p:nvPr/>
        </p:nvSpPr>
        <p:spPr>
          <a:xfrm>
            <a:off x="5061749" y="3390900"/>
            <a:ext cx="8164501" cy="1569660"/>
          </a:xfrm>
          <a:prstGeom prst="rect">
            <a:avLst/>
          </a:prstGeom>
          <a:noFill/>
        </p:spPr>
        <p:txBody>
          <a:bodyPr wrap="square" rtlCol="0">
            <a:spAutoFit/>
          </a:bodyPr>
          <a:lstStyle/>
          <a:p>
            <a:r>
              <a:rPr lang="en-US" altLang="zh-TW" sz="9600" dirty="0">
                <a:solidFill>
                  <a:schemeClr val="tx2"/>
                </a:solidFill>
                <a:latin typeface="微軟正黑體" panose="020B0604030504040204" pitchFamily="34" charset="-120"/>
                <a:ea typeface="微軟正黑體" panose="020B0604030504040204" pitchFamily="34" charset="-120"/>
              </a:rPr>
              <a:t>Intel VS AMD</a:t>
            </a:r>
            <a:endParaRPr lang="zh-TW" altLang="en-US" sz="9600" dirty="0">
              <a:solidFill>
                <a:schemeClr val="tx2"/>
              </a:solidFill>
              <a:latin typeface="微軟正黑體" panose="020B0604030504040204" pitchFamily="34" charset="-120"/>
              <a:ea typeface="微軟正黑體" panose="020B0604030504040204" pitchFamily="34" charset="-120"/>
            </a:endParaRPr>
          </a:p>
        </p:txBody>
      </p:sp>
      <p:sp>
        <p:nvSpPr>
          <p:cNvPr id="13" name="副標題 2">
            <a:extLst>
              <a:ext uri="{FF2B5EF4-FFF2-40B4-BE49-F238E27FC236}">
                <a16:creationId xmlns:a16="http://schemas.microsoft.com/office/drawing/2014/main" id="{E95705CF-7591-41CE-AFB5-6876892F21D9}"/>
              </a:ext>
            </a:extLst>
          </p:cNvPr>
          <p:cNvSpPr txBox="1">
            <a:spLocks/>
          </p:cNvSpPr>
          <p:nvPr/>
        </p:nvSpPr>
        <p:spPr>
          <a:xfrm>
            <a:off x="7618539" y="5326441"/>
            <a:ext cx="2898522" cy="762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TW" altLang="en-US" dirty="0">
                <a:latin typeface="微軟正黑體" panose="020B0604030504040204" pitchFamily="34" charset="-120"/>
                <a:ea typeface="微軟正黑體" panose="020B0604030504040204" pitchFamily="34" charset="-120"/>
              </a:rPr>
              <a:t>報告者</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李承諺</a:t>
            </a:r>
          </a:p>
        </p:txBody>
      </p:sp>
      <p:sp>
        <p:nvSpPr>
          <p:cNvPr id="20" name="矩形 19">
            <a:extLst>
              <a:ext uri="{FF2B5EF4-FFF2-40B4-BE49-F238E27FC236}">
                <a16:creationId xmlns:a16="http://schemas.microsoft.com/office/drawing/2014/main" id="{B18BD781-D037-4C0C-8886-1358142F9657}"/>
              </a:ext>
            </a:extLst>
          </p:cNvPr>
          <p:cNvSpPr/>
          <p:nvPr/>
        </p:nvSpPr>
        <p:spPr>
          <a:xfrm>
            <a:off x="152400" y="9182100"/>
            <a:ext cx="18288000" cy="12573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4" name="圖片 23">
            <a:extLst>
              <a:ext uri="{FF2B5EF4-FFF2-40B4-BE49-F238E27FC236}">
                <a16:creationId xmlns:a16="http://schemas.microsoft.com/office/drawing/2014/main" id="{BB179C6A-4E2A-4A59-BD51-A23E508C9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9597" y="5029505"/>
            <a:ext cx="4876190" cy="4876190"/>
          </a:xfrm>
          <a:prstGeom prst="rect">
            <a:avLst/>
          </a:prstGeom>
        </p:spPr>
      </p:pic>
      <p:sp>
        <p:nvSpPr>
          <p:cNvPr id="25" name="副標題 2">
            <a:extLst>
              <a:ext uri="{FF2B5EF4-FFF2-40B4-BE49-F238E27FC236}">
                <a16:creationId xmlns:a16="http://schemas.microsoft.com/office/drawing/2014/main" id="{783422B3-4460-4B8E-9DB2-24E12622437B}"/>
              </a:ext>
            </a:extLst>
          </p:cNvPr>
          <p:cNvSpPr txBox="1">
            <a:spLocks/>
          </p:cNvSpPr>
          <p:nvPr/>
        </p:nvSpPr>
        <p:spPr>
          <a:xfrm>
            <a:off x="7276369" y="2614765"/>
            <a:ext cx="4040062" cy="762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TW" altLang="en-US" dirty="0">
                <a:latin typeface="微軟正黑體" panose="020B0604030504040204" pitchFamily="34" charset="-120"/>
                <a:ea typeface="微軟正黑體" panose="020B0604030504040204" pitchFamily="34" charset="-120"/>
              </a:rPr>
              <a:t>資料探勘與人工智慧</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A22E0C-D95C-4D76-8FC7-98A26480410F}"/>
              </a:ext>
            </a:extLst>
          </p:cNvPr>
          <p:cNvSpPr txBox="1">
            <a:spLocks/>
          </p:cNvSpPr>
          <p:nvPr/>
        </p:nvSpPr>
        <p:spPr>
          <a:xfrm>
            <a:off x="3124200" y="998537"/>
            <a:ext cx="120396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TW" altLang="en-US" sz="8000" dirty="0">
                <a:solidFill>
                  <a:srgbClr val="003399"/>
                </a:solidFill>
                <a:latin typeface="微軟正黑體" panose="020B0604030504040204" pitchFamily="34" charset="-120"/>
                <a:ea typeface="微軟正黑體" panose="020B0604030504040204" pitchFamily="34" charset="-120"/>
              </a:rPr>
              <a:t>架構</a:t>
            </a:r>
          </a:p>
        </p:txBody>
      </p:sp>
      <p:sp>
        <p:nvSpPr>
          <p:cNvPr id="3" name="文字方塊 2">
            <a:extLst>
              <a:ext uri="{FF2B5EF4-FFF2-40B4-BE49-F238E27FC236}">
                <a16:creationId xmlns:a16="http://schemas.microsoft.com/office/drawing/2014/main" id="{D259B261-A395-4353-820C-69EEFF0BEDA2}"/>
              </a:ext>
            </a:extLst>
          </p:cNvPr>
          <p:cNvSpPr txBox="1"/>
          <p:nvPr/>
        </p:nvSpPr>
        <p:spPr>
          <a:xfrm>
            <a:off x="2800350" y="2552700"/>
            <a:ext cx="12687300" cy="1200329"/>
          </a:xfrm>
          <a:prstGeom prst="rect">
            <a:avLst/>
          </a:prstGeom>
          <a:noFill/>
        </p:spPr>
        <p:txBody>
          <a:bodyPr wrap="square">
            <a:spAutoFit/>
          </a:bodyPr>
          <a:lstStyle/>
          <a:p>
            <a:pPr algn="ctr"/>
            <a:r>
              <a:rPr lang="zh-TW" altLang="en-US" sz="3600" dirty="0">
                <a:latin typeface="微軟正黑體" panose="020B0604030504040204" pitchFamily="34" charset="-120"/>
                <a:ea typeface="微軟正黑體" panose="020B0604030504040204" pitchFamily="34" charset="-120"/>
              </a:rPr>
              <a:t>架構是指每世代處理器所採用的設計架構</a:t>
            </a:r>
          </a:p>
          <a:p>
            <a:pPr algn="ctr"/>
            <a:r>
              <a:rPr lang="zh-TW" altLang="en-US" sz="3600" dirty="0">
                <a:latin typeface="微軟正黑體" panose="020B0604030504040204" pitchFamily="34" charset="-120"/>
                <a:ea typeface="微軟正黑體" panose="020B0604030504040204" pitchFamily="34" charset="-120"/>
              </a:rPr>
              <a:t>通常每隔兩年會更新一次</a:t>
            </a:r>
          </a:p>
        </p:txBody>
      </p:sp>
      <p:pic>
        <p:nvPicPr>
          <p:cNvPr id="5" name="圖片 4">
            <a:extLst>
              <a:ext uri="{FF2B5EF4-FFF2-40B4-BE49-F238E27FC236}">
                <a16:creationId xmlns:a16="http://schemas.microsoft.com/office/drawing/2014/main" id="{AFB1D7CB-A4EE-4F27-83C6-6A11A5E02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100" y="3753029"/>
            <a:ext cx="6019800" cy="6019800"/>
          </a:xfrm>
          <a:prstGeom prst="rect">
            <a:avLst/>
          </a:prstGeom>
        </p:spPr>
      </p:pic>
    </p:spTree>
    <p:extLst>
      <p:ext uri="{BB962C8B-B14F-4D97-AF65-F5344CB8AC3E}">
        <p14:creationId xmlns:p14="http://schemas.microsoft.com/office/powerpoint/2010/main" val="2582359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4C3365-F748-404F-8FB6-4701281FBFC1}"/>
              </a:ext>
            </a:extLst>
          </p:cNvPr>
          <p:cNvSpPr txBox="1">
            <a:spLocks/>
          </p:cNvSpPr>
          <p:nvPr/>
        </p:nvSpPr>
        <p:spPr>
          <a:xfrm>
            <a:off x="3124200" y="998537"/>
            <a:ext cx="120396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8000" dirty="0">
                <a:solidFill>
                  <a:srgbClr val="003399"/>
                </a:solidFill>
                <a:latin typeface="微軟正黑體" panose="020B0604030504040204" pitchFamily="34" charset="-120"/>
                <a:ea typeface="微軟正黑體" panose="020B0604030504040204" pitchFamily="34" charset="-120"/>
              </a:rPr>
              <a:t>Turbo(</a:t>
            </a:r>
            <a:r>
              <a:rPr lang="zh-TW" altLang="en-US" sz="8000" dirty="0">
                <a:solidFill>
                  <a:srgbClr val="003399"/>
                </a:solidFill>
                <a:latin typeface="微軟正黑體" panose="020B0604030504040204" pitchFamily="34" charset="-120"/>
                <a:ea typeface="微軟正黑體" panose="020B0604030504040204" pitchFamily="34" charset="-120"/>
              </a:rPr>
              <a:t>渦輪加速</a:t>
            </a:r>
            <a:r>
              <a:rPr lang="en-US" altLang="zh-TW" sz="8000" dirty="0">
                <a:solidFill>
                  <a:srgbClr val="003399"/>
                </a:solidFill>
                <a:latin typeface="微軟正黑體" panose="020B0604030504040204" pitchFamily="34" charset="-120"/>
                <a:ea typeface="微軟正黑體" panose="020B0604030504040204" pitchFamily="34" charset="-120"/>
              </a:rPr>
              <a:t>)</a:t>
            </a:r>
            <a:endParaRPr lang="zh-TW" altLang="en-US" sz="8000" dirty="0">
              <a:solidFill>
                <a:srgbClr val="003399"/>
              </a:solidFill>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2264FF26-2DD3-404F-B9EB-4EDE5C614927}"/>
              </a:ext>
            </a:extLst>
          </p:cNvPr>
          <p:cNvSpPr txBox="1"/>
          <p:nvPr/>
        </p:nvSpPr>
        <p:spPr>
          <a:xfrm>
            <a:off x="2800350" y="2552700"/>
            <a:ext cx="12687300" cy="1200329"/>
          </a:xfrm>
          <a:prstGeom prst="rect">
            <a:avLst/>
          </a:prstGeom>
          <a:noFill/>
        </p:spPr>
        <p:txBody>
          <a:bodyPr wrap="square">
            <a:spAutoFit/>
          </a:bodyPr>
          <a:lstStyle/>
          <a:p>
            <a:pPr algn="ctr"/>
            <a:r>
              <a:rPr lang="en-US" altLang="zh-TW" sz="3600" dirty="0">
                <a:latin typeface="微軟正黑體" panose="020B0604030504040204" pitchFamily="34" charset="-120"/>
                <a:ea typeface="微軟正黑體" panose="020B0604030504040204" pitchFamily="34" charset="-120"/>
              </a:rPr>
              <a:t>Intel : Turbo boost </a:t>
            </a:r>
          </a:p>
          <a:p>
            <a:pPr algn="ctr"/>
            <a:r>
              <a:rPr lang="en-US" altLang="zh-TW" sz="3600" dirty="0">
                <a:latin typeface="微軟正黑體" panose="020B0604030504040204" pitchFamily="34" charset="-120"/>
                <a:ea typeface="微軟正黑體" panose="020B0604030504040204" pitchFamily="34" charset="-120"/>
              </a:rPr>
              <a:t> AMD : Turbo core</a:t>
            </a:r>
            <a:r>
              <a:rPr lang="zh-TW" altLang="en-US" sz="3600" dirty="0">
                <a:latin typeface="微軟正黑體" panose="020B0604030504040204" pitchFamily="34" charset="-120"/>
                <a:ea typeface="微軟正黑體" panose="020B0604030504040204" pitchFamily="34" charset="-120"/>
              </a:rPr>
              <a:t>、</a:t>
            </a:r>
            <a:r>
              <a:rPr lang="en-US" altLang="zh-TW" sz="3600" dirty="0">
                <a:latin typeface="微軟正黑體" panose="020B0604030504040204" pitchFamily="34" charset="-120"/>
                <a:ea typeface="微軟正黑體" panose="020B0604030504040204" pitchFamily="34" charset="-120"/>
              </a:rPr>
              <a:t>Precision Boost</a:t>
            </a:r>
            <a:endParaRPr lang="zh-TW" altLang="en-US" sz="3600"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F29C78D4-39A9-40BD-ADA2-5DC457D4A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707" y="5110162"/>
            <a:ext cx="15424586" cy="1135422"/>
          </a:xfrm>
          <a:prstGeom prst="rect">
            <a:avLst/>
          </a:prstGeom>
        </p:spPr>
      </p:pic>
    </p:spTree>
    <p:extLst>
      <p:ext uri="{BB962C8B-B14F-4D97-AF65-F5344CB8AC3E}">
        <p14:creationId xmlns:p14="http://schemas.microsoft.com/office/powerpoint/2010/main" val="1921602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E31472-9655-4621-8B8C-712D3CCFE910}"/>
              </a:ext>
            </a:extLst>
          </p:cNvPr>
          <p:cNvSpPr txBox="1">
            <a:spLocks/>
          </p:cNvSpPr>
          <p:nvPr/>
        </p:nvSpPr>
        <p:spPr>
          <a:xfrm>
            <a:off x="3886200" y="876300"/>
            <a:ext cx="105156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8000" dirty="0">
                <a:solidFill>
                  <a:srgbClr val="003399"/>
                </a:solidFill>
                <a:latin typeface="微軟正黑體" panose="020B0604030504040204" pitchFamily="34" charset="-120"/>
                <a:ea typeface="微軟正黑體" panose="020B0604030504040204" pitchFamily="34" charset="-120"/>
              </a:rPr>
              <a:t>Intel</a:t>
            </a:r>
            <a:r>
              <a:rPr lang="zh-TW" altLang="en-US" sz="8000" dirty="0">
                <a:solidFill>
                  <a:srgbClr val="003399"/>
                </a:solidFill>
                <a:latin typeface="微軟正黑體" panose="020B0604030504040204" pitchFamily="34" charset="-120"/>
                <a:ea typeface="微軟正黑體" panose="020B0604030504040204" pitchFamily="34" charset="-120"/>
              </a:rPr>
              <a:t>編號</a:t>
            </a:r>
          </a:p>
        </p:txBody>
      </p:sp>
      <p:grpSp>
        <p:nvGrpSpPr>
          <p:cNvPr id="9" name="群組 8">
            <a:extLst>
              <a:ext uri="{FF2B5EF4-FFF2-40B4-BE49-F238E27FC236}">
                <a16:creationId xmlns:a16="http://schemas.microsoft.com/office/drawing/2014/main" id="{9EE8C533-C7AC-4489-BEC3-0376DDDAA5E5}"/>
              </a:ext>
            </a:extLst>
          </p:cNvPr>
          <p:cNvGrpSpPr/>
          <p:nvPr/>
        </p:nvGrpSpPr>
        <p:grpSpPr>
          <a:xfrm>
            <a:off x="1981200" y="4035504"/>
            <a:ext cx="14097000" cy="3320098"/>
            <a:chOff x="1981200" y="4035504"/>
            <a:chExt cx="14097000" cy="3320098"/>
          </a:xfrm>
        </p:grpSpPr>
        <p:sp>
          <p:nvSpPr>
            <p:cNvPr id="4" name="文字方塊 3">
              <a:extLst>
                <a:ext uri="{FF2B5EF4-FFF2-40B4-BE49-F238E27FC236}">
                  <a16:creationId xmlns:a16="http://schemas.microsoft.com/office/drawing/2014/main" id="{391DDE21-A027-4BDE-876F-403EE54DE688}"/>
                </a:ext>
              </a:extLst>
            </p:cNvPr>
            <p:cNvSpPr txBox="1"/>
            <p:nvPr/>
          </p:nvSpPr>
          <p:spPr>
            <a:xfrm>
              <a:off x="1981200" y="4035504"/>
              <a:ext cx="14097000" cy="2215991"/>
            </a:xfrm>
            <a:prstGeom prst="rect">
              <a:avLst/>
            </a:prstGeom>
            <a:noFill/>
          </p:spPr>
          <p:txBody>
            <a:bodyPr wrap="square" rtlCol="0">
              <a:spAutoFit/>
            </a:bodyPr>
            <a:lstStyle/>
            <a:p>
              <a:r>
                <a:rPr lang="en-US" altLang="zh-TW" sz="13800" dirty="0">
                  <a:latin typeface="源石黑體 B" panose="020B0800000000000000" pitchFamily="34" charset="-120"/>
                  <a:ea typeface="源石黑體 B" panose="020B0800000000000000" pitchFamily="34" charset="-120"/>
                </a:rPr>
                <a:t>Core i7 10 700 K</a:t>
              </a:r>
              <a:endParaRPr lang="zh-TW" altLang="en-US" sz="13800" dirty="0">
                <a:latin typeface="源石黑體 B" panose="020B0800000000000000" pitchFamily="34" charset="-120"/>
                <a:ea typeface="源石黑體 B" panose="020B0800000000000000" pitchFamily="34" charset="-120"/>
              </a:endParaRPr>
            </a:p>
          </p:txBody>
        </p:sp>
        <p:sp>
          <p:nvSpPr>
            <p:cNvPr id="5" name="矩形 4">
              <a:extLst>
                <a:ext uri="{FF2B5EF4-FFF2-40B4-BE49-F238E27FC236}">
                  <a16:creationId xmlns:a16="http://schemas.microsoft.com/office/drawing/2014/main" id="{8916E5A3-9C4C-4448-A973-0429646AC53C}"/>
                </a:ext>
              </a:extLst>
            </p:cNvPr>
            <p:cNvSpPr/>
            <p:nvPr/>
          </p:nvSpPr>
          <p:spPr>
            <a:xfrm>
              <a:off x="6362700" y="6365002"/>
              <a:ext cx="1676400" cy="990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a:solidFill>
                    <a:schemeClr val="tx2"/>
                  </a:solidFill>
                  <a:latin typeface="源石黑體 B" panose="020B0800000000000000" pitchFamily="34" charset="-120"/>
                  <a:ea typeface="源石黑體 B" panose="020B0800000000000000" pitchFamily="34" charset="-120"/>
                </a:rPr>
                <a:t>系列</a:t>
              </a:r>
              <a:endParaRPr lang="zh-TW" altLang="en-US" dirty="0">
                <a:solidFill>
                  <a:schemeClr val="tx2"/>
                </a:solidFill>
                <a:latin typeface="源石黑體 B" panose="020B0800000000000000" pitchFamily="34" charset="-120"/>
                <a:ea typeface="源石黑體 B" panose="020B0800000000000000" pitchFamily="34" charset="-120"/>
              </a:endParaRPr>
            </a:p>
          </p:txBody>
        </p:sp>
        <p:sp>
          <p:nvSpPr>
            <p:cNvPr id="6" name="矩形 5">
              <a:extLst>
                <a:ext uri="{FF2B5EF4-FFF2-40B4-BE49-F238E27FC236}">
                  <a16:creationId xmlns:a16="http://schemas.microsoft.com/office/drawing/2014/main" id="{F2183124-77C8-4560-8158-9D041E55D242}"/>
                </a:ext>
              </a:extLst>
            </p:cNvPr>
            <p:cNvSpPr/>
            <p:nvPr/>
          </p:nvSpPr>
          <p:spPr>
            <a:xfrm>
              <a:off x="8831943" y="6365002"/>
              <a:ext cx="1676400" cy="990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a:solidFill>
                    <a:schemeClr val="tx2"/>
                  </a:solidFill>
                  <a:latin typeface="源石黑體 B" panose="020B0800000000000000" pitchFamily="34" charset="-120"/>
                  <a:ea typeface="源石黑體 B" panose="020B0800000000000000" pitchFamily="34" charset="-120"/>
                </a:rPr>
                <a:t>世代</a:t>
              </a:r>
            </a:p>
          </p:txBody>
        </p:sp>
        <p:sp>
          <p:nvSpPr>
            <p:cNvPr id="7" name="矩形 6">
              <a:extLst>
                <a:ext uri="{FF2B5EF4-FFF2-40B4-BE49-F238E27FC236}">
                  <a16:creationId xmlns:a16="http://schemas.microsoft.com/office/drawing/2014/main" id="{C5B58793-FE39-42E2-B410-7608CFA7AC26}"/>
                </a:ext>
              </a:extLst>
            </p:cNvPr>
            <p:cNvSpPr/>
            <p:nvPr/>
          </p:nvSpPr>
          <p:spPr>
            <a:xfrm>
              <a:off x="11049000" y="6365002"/>
              <a:ext cx="2804886" cy="990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a:solidFill>
                    <a:schemeClr val="tx2"/>
                  </a:solidFill>
                  <a:latin typeface="源石黑體 B" panose="020B0800000000000000" pitchFamily="34" charset="-120"/>
                  <a:ea typeface="源石黑體 B" panose="020B0800000000000000" pitchFamily="34" charset="-120"/>
                </a:rPr>
                <a:t>等級</a:t>
              </a:r>
            </a:p>
          </p:txBody>
        </p:sp>
        <p:sp>
          <p:nvSpPr>
            <p:cNvPr id="8" name="矩形 7">
              <a:extLst>
                <a:ext uri="{FF2B5EF4-FFF2-40B4-BE49-F238E27FC236}">
                  <a16:creationId xmlns:a16="http://schemas.microsoft.com/office/drawing/2014/main" id="{B95FDE37-1F4A-4375-B708-27571202532F}"/>
                </a:ext>
              </a:extLst>
            </p:cNvPr>
            <p:cNvSpPr/>
            <p:nvPr/>
          </p:nvSpPr>
          <p:spPr>
            <a:xfrm>
              <a:off x="14401800" y="6365002"/>
              <a:ext cx="1429657" cy="990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a:solidFill>
                    <a:schemeClr val="tx2"/>
                  </a:solidFill>
                  <a:latin typeface="源石黑體 B" panose="020B0800000000000000" pitchFamily="34" charset="-120"/>
                  <a:ea typeface="源石黑體 B" panose="020B0800000000000000" pitchFamily="34" charset="-120"/>
                </a:rPr>
                <a:t>字尾</a:t>
              </a:r>
            </a:p>
          </p:txBody>
        </p:sp>
      </p:grpSp>
    </p:spTree>
    <p:extLst>
      <p:ext uri="{BB962C8B-B14F-4D97-AF65-F5344CB8AC3E}">
        <p14:creationId xmlns:p14="http://schemas.microsoft.com/office/powerpoint/2010/main" val="1505556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711749-73AD-4AA7-9455-B4FD09D71D5E}"/>
              </a:ext>
            </a:extLst>
          </p:cNvPr>
          <p:cNvSpPr txBox="1">
            <a:spLocks/>
          </p:cNvSpPr>
          <p:nvPr/>
        </p:nvSpPr>
        <p:spPr>
          <a:xfrm>
            <a:off x="3886200" y="876300"/>
            <a:ext cx="105156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8000" dirty="0">
                <a:solidFill>
                  <a:srgbClr val="003399"/>
                </a:solidFill>
                <a:latin typeface="微軟正黑體" panose="020B0604030504040204" pitchFamily="34" charset="-120"/>
                <a:ea typeface="微軟正黑體" panose="020B0604030504040204" pitchFamily="34" charset="-120"/>
              </a:rPr>
              <a:t>AMD</a:t>
            </a:r>
            <a:r>
              <a:rPr lang="zh-TW" altLang="en-US" sz="8000" dirty="0">
                <a:solidFill>
                  <a:srgbClr val="003399"/>
                </a:solidFill>
                <a:latin typeface="微軟正黑體" panose="020B0604030504040204" pitchFamily="34" charset="-120"/>
                <a:ea typeface="微軟正黑體" panose="020B0604030504040204" pitchFamily="34" charset="-120"/>
              </a:rPr>
              <a:t>編號</a:t>
            </a:r>
          </a:p>
        </p:txBody>
      </p:sp>
      <p:grpSp>
        <p:nvGrpSpPr>
          <p:cNvPr id="4" name="群組 3">
            <a:extLst>
              <a:ext uri="{FF2B5EF4-FFF2-40B4-BE49-F238E27FC236}">
                <a16:creationId xmlns:a16="http://schemas.microsoft.com/office/drawing/2014/main" id="{40559C9C-4559-4AC9-BF78-D5C73D33EFC5}"/>
              </a:ext>
            </a:extLst>
          </p:cNvPr>
          <p:cNvGrpSpPr/>
          <p:nvPr/>
        </p:nvGrpSpPr>
        <p:grpSpPr>
          <a:xfrm>
            <a:off x="2590800" y="4152900"/>
            <a:ext cx="14097000" cy="3332798"/>
            <a:chOff x="1981200" y="4035504"/>
            <a:chExt cx="14097000" cy="3332798"/>
          </a:xfrm>
        </p:grpSpPr>
        <p:sp>
          <p:nvSpPr>
            <p:cNvPr id="5" name="文字方塊 4">
              <a:extLst>
                <a:ext uri="{FF2B5EF4-FFF2-40B4-BE49-F238E27FC236}">
                  <a16:creationId xmlns:a16="http://schemas.microsoft.com/office/drawing/2014/main" id="{421898BA-CE00-4FDF-8D85-77370325FD52}"/>
                </a:ext>
              </a:extLst>
            </p:cNvPr>
            <p:cNvSpPr txBox="1"/>
            <p:nvPr/>
          </p:nvSpPr>
          <p:spPr>
            <a:xfrm>
              <a:off x="1981200" y="4035504"/>
              <a:ext cx="14097000" cy="2215991"/>
            </a:xfrm>
            <a:prstGeom prst="rect">
              <a:avLst/>
            </a:prstGeom>
            <a:noFill/>
          </p:spPr>
          <p:txBody>
            <a:bodyPr wrap="square" rtlCol="0">
              <a:spAutoFit/>
            </a:bodyPr>
            <a:lstStyle/>
            <a:p>
              <a:r>
                <a:rPr lang="en-US" altLang="zh-TW" sz="13800" dirty="0">
                  <a:latin typeface="源石黑體 B" panose="020B0800000000000000" pitchFamily="34" charset="-120"/>
                  <a:ea typeface="源石黑體 B" panose="020B0800000000000000" pitchFamily="34" charset="-120"/>
                </a:rPr>
                <a:t>Ryzen7 3 700 X</a:t>
              </a:r>
              <a:endParaRPr lang="zh-TW" altLang="en-US" sz="13800" dirty="0">
                <a:latin typeface="源石黑體 B" panose="020B0800000000000000" pitchFamily="34" charset="-120"/>
                <a:ea typeface="源石黑體 B" panose="020B0800000000000000" pitchFamily="34" charset="-120"/>
              </a:endParaRPr>
            </a:p>
          </p:txBody>
        </p:sp>
        <p:sp>
          <p:nvSpPr>
            <p:cNvPr id="6" name="矩形 5">
              <a:extLst>
                <a:ext uri="{FF2B5EF4-FFF2-40B4-BE49-F238E27FC236}">
                  <a16:creationId xmlns:a16="http://schemas.microsoft.com/office/drawing/2014/main" id="{CEEC8EF2-9C65-48C2-9758-2F40B003A4EF}"/>
                </a:ext>
              </a:extLst>
            </p:cNvPr>
            <p:cNvSpPr/>
            <p:nvPr/>
          </p:nvSpPr>
          <p:spPr>
            <a:xfrm>
              <a:off x="2209800" y="6365002"/>
              <a:ext cx="5829300" cy="990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a:solidFill>
                    <a:schemeClr val="tx2"/>
                  </a:solidFill>
                  <a:latin typeface="源石黑體 B" panose="020B0800000000000000" pitchFamily="34" charset="-120"/>
                  <a:ea typeface="源石黑體 B" panose="020B0800000000000000" pitchFamily="34" charset="-120"/>
                </a:rPr>
                <a:t>系列</a:t>
              </a:r>
              <a:endParaRPr lang="zh-TW" altLang="en-US" dirty="0">
                <a:solidFill>
                  <a:schemeClr val="tx2"/>
                </a:solidFill>
                <a:latin typeface="源石黑體 B" panose="020B0800000000000000" pitchFamily="34" charset="-120"/>
                <a:ea typeface="源石黑體 B" panose="020B0800000000000000" pitchFamily="34" charset="-120"/>
              </a:endParaRPr>
            </a:p>
          </p:txBody>
        </p:sp>
        <p:sp>
          <p:nvSpPr>
            <p:cNvPr id="7" name="矩形 6">
              <a:extLst>
                <a:ext uri="{FF2B5EF4-FFF2-40B4-BE49-F238E27FC236}">
                  <a16:creationId xmlns:a16="http://schemas.microsoft.com/office/drawing/2014/main" id="{2007EDF8-4CB5-4958-99EE-AE6A061C2925}"/>
                </a:ext>
              </a:extLst>
            </p:cNvPr>
            <p:cNvSpPr/>
            <p:nvPr/>
          </p:nvSpPr>
          <p:spPr>
            <a:xfrm>
              <a:off x="8610600" y="6337788"/>
              <a:ext cx="1219200" cy="990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a:solidFill>
                    <a:schemeClr val="tx2"/>
                  </a:solidFill>
                  <a:latin typeface="源石黑體 B" panose="020B0800000000000000" pitchFamily="34" charset="-120"/>
                  <a:ea typeface="源石黑體 B" panose="020B0800000000000000" pitchFamily="34" charset="-120"/>
                </a:rPr>
                <a:t>世代</a:t>
              </a:r>
            </a:p>
          </p:txBody>
        </p:sp>
        <p:sp>
          <p:nvSpPr>
            <p:cNvPr id="8" name="矩形 7">
              <a:extLst>
                <a:ext uri="{FF2B5EF4-FFF2-40B4-BE49-F238E27FC236}">
                  <a16:creationId xmlns:a16="http://schemas.microsoft.com/office/drawing/2014/main" id="{289142F3-0F5C-4DC5-A9E7-401E33D24B99}"/>
                </a:ext>
              </a:extLst>
            </p:cNvPr>
            <p:cNvSpPr/>
            <p:nvPr/>
          </p:nvSpPr>
          <p:spPr>
            <a:xfrm>
              <a:off x="10248902" y="6365002"/>
              <a:ext cx="2933698" cy="990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a:solidFill>
                    <a:schemeClr val="tx2"/>
                  </a:solidFill>
                  <a:latin typeface="源石黑體 B" panose="020B0800000000000000" pitchFamily="34" charset="-120"/>
                  <a:ea typeface="源石黑體 B" panose="020B0800000000000000" pitchFamily="34" charset="-120"/>
                </a:rPr>
                <a:t>等級</a:t>
              </a:r>
            </a:p>
          </p:txBody>
        </p:sp>
        <p:sp>
          <p:nvSpPr>
            <p:cNvPr id="9" name="矩形 8">
              <a:extLst>
                <a:ext uri="{FF2B5EF4-FFF2-40B4-BE49-F238E27FC236}">
                  <a16:creationId xmlns:a16="http://schemas.microsoft.com/office/drawing/2014/main" id="{357A2FA2-F826-438D-A62F-7A98F581AF29}"/>
                </a:ext>
              </a:extLst>
            </p:cNvPr>
            <p:cNvSpPr/>
            <p:nvPr/>
          </p:nvSpPr>
          <p:spPr>
            <a:xfrm>
              <a:off x="13525503" y="6377702"/>
              <a:ext cx="1409697" cy="990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a:solidFill>
                    <a:schemeClr val="tx2"/>
                  </a:solidFill>
                  <a:latin typeface="源石黑體 B" panose="020B0800000000000000" pitchFamily="34" charset="-120"/>
                  <a:ea typeface="源石黑體 B" panose="020B0800000000000000" pitchFamily="34" charset="-120"/>
                </a:rPr>
                <a:t>字尾</a:t>
              </a:r>
            </a:p>
          </p:txBody>
        </p:sp>
      </p:grpSp>
    </p:spTree>
    <p:extLst>
      <p:ext uri="{BB962C8B-B14F-4D97-AF65-F5344CB8AC3E}">
        <p14:creationId xmlns:p14="http://schemas.microsoft.com/office/powerpoint/2010/main" val="2995602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29356E-ED39-4D74-9E66-088A2F038AF4}"/>
              </a:ext>
            </a:extLst>
          </p:cNvPr>
          <p:cNvSpPr txBox="1">
            <a:spLocks/>
          </p:cNvSpPr>
          <p:nvPr/>
        </p:nvSpPr>
        <p:spPr>
          <a:xfrm>
            <a:off x="3124200" y="998537"/>
            <a:ext cx="120396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8000" dirty="0">
                <a:solidFill>
                  <a:srgbClr val="003399"/>
                </a:solidFill>
                <a:latin typeface="微軟正黑體" panose="020B0604030504040204" pitchFamily="34" charset="-120"/>
                <a:ea typeface="微軟正黑體" panose="020B0604030504040204" pitchFamily="34" charset="-120"/>
              </a:rPr>
              <a:t>Intel VS AMD</a:t>
            </a:r>
          </a:p>
        </p:txBody>
      </p:sp>
      <p:sp>
        <p:nvSpPr>
          <p:cNvPr id="3" name="文字方塊 2">
            <a:extLst>
              <a:ext uri="{FF2B5EF4-FFF2-40B4-BE49-F238E27FC236}">
                <a16:creationId xmlns:a16="http://schemas.microsoft.com/office/drawing/2014/main" id="{F9E4B346-C3AF-4631-8971-07DAF8B8CD27}"/>
              </a:ext>
            </a:extLst>
          </p:cNvPr>
          <p:cNvSpPr txBox="1"/>
          <p:nvPr/>
        </p:nvSpPr>
        <p:spPr>
          <a:xfrm>
            <a:off x="6667500" y="2697658"/>
            <a:ext cx="4953000" cy="769441"/>
          </a:xfrm>
          <a:prstGeom prst="rect">
            <a:avLst/>
          </a:prstGeom>
          <a:noFill/>
        </p:spPr>
        <p:txBody>
          <a:bodyPr wrap="square" rtlCol="0">
            <a:spAutoFit/>
          </a:bodyPr>
          <a:lstStyle/>
          <a:p>
            <a:pPr algn="ctr"/>
            <a:r>
              <a:rPr lang="zh-TW" altLang="en-US" sz="4400" dirty="0">
                <a:latin typeface="微軟正黑體" panose="020B0604030504040204" pitchFamily="34" charset="-120"/>
                <a:ea typeface="微軟正黑體" panose="020B0604030504040204" pitchFamily="34" charset="-120"/>
              </a:rPr>
              <a:t>大哉問</a:t>
            </a:r>
            <a:r>
              <a:rPr lang="en-US" altLang="zh-TW" sz="4400" dirty="0">
                <a:latin typeface="微軟正黑體" panose="020B0604030504040204" pitchFamily="34" charset="-120"/>
                <a:ea typeface="微軟正黑體" panose="020B0604030504040204" pitchFamily="34" charset="-120"/>
              </a:rPr>
              <a:t>:</a:t>
            </a:r>
            <a:r>
              <a:rPr lang="zh-TW" altLang="en-US" sz="4400" dirty="0">
                <a:latin typeface="微軟正黑體" panose="020B0604030504040204" pitchFamily="34" charset="-120"/>
                <a:ea typeface="微軟正黑體" panose="020B0604030504040204" pitchFamily="34" charset="-120"/>
              </a:rPr>
              <a:t>到底哪個好</a:t>
            </a:r>
            <a:r>
              <a:rPr lang="en-US" altLang="zh-TW" sz="4400" dirty="0">
                <a:latin typeface="微軟正黑體" panose="020B0604030504040204" pitchFamily="34" charset="-120"/>
                <a:ea typeface="微軟正黑體" panose="020B0604030504040204" pitchFamily="34" charset="-120"/>
              </a:rPr>
              <a:t>?</a:t>
            </a:r>
          </a:p>
        </p:txBody>
      </p:sp>
      <p:sp>
        <p:nvSpPr>
          <p:cNvPr id="9" name="文字方塊 8">
            <a:extLst>
              <a:ext uri="{FF2B5EF4-FFF2-40B4-BE49-F238E27FC236}">
                <a16:creationId xmlns:a16="http://schemas.microsoft.com/office/drawing/2014/main" id="{2662DBAF-6BBA-49FA-BC50-F68B1F0082A0}"/>
              </a:ext>
            </a:extLst>
          </p:cNvPr>
          <p:cNvSpPr txBox="1"/>
          <p:nvPr/>
        </p:nvSpPr>
        <p:spPr>
          <a:xfrm>
            <a:off x="5600700" y="4610100"/>
            <a:ext cx="7086600" cy="1569660"/>
          </a:xfrm>
          <a:prstGeom prst="rect">
            <a:avLst/>
          </a:prstGeom>
          <a:noFill/>
        </p:spPr>
        <p:txBody>
          <a:bodyPr wrap="square" rtlCol="0">
            <a:spAutoFit/>
          </a:bodyPr>
          <a:lstStyle/>
          <a:p>
            <a:pPr algn="ctr"/>
            <a:r>
              <a:rPr lang="zh-TW" altLang="en-US" sz="9600" dirty="0">
                <a:latin typeface="微軟正黑體" panose="020B0604030504040204" pitchFamily="34" charset="-120"/>
                <a:ea typeface="微軟正黑體" panose="020B0604030504040204" pitchFamily="34" charset="-120"/>
              </a:rPr>
              <a:t>你開心就好</a:t>
            </a:r>
          </a:p>
        </p:txBody>
      </p:sp>
    </p:spTree>
    <p:extLst>
      <p:ext uri="{BB962C8B-B14F-4D97-AF65-F5344CB8AC3E}">
        <p14:creationId xmlns:p14="http://schemas.microsoft.com/office/powerpoint/2010/main" val="4955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A3031375-4D3E-4168-B4CF-895915C91632}"/>
              </a:ext>
            </a:extLst>
          </p:cNvPr>
          <p:cNvSpPr/>
          <p:nvPr/>
        </p:nvSpPr>
        <p:spPr>
          <a:xfrm>
            <a:off x="0" y="5753100"/>
            <a:ext cx="18288000" cy="45339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A447D759-1A47-4AB8-B69A-0B7C42FEAFB5}"/>
              </a:ext>
            </a:extLst>
          </p:cNvPr>
          <p:cNvSpPr/>
          <p:nvPr/>
        </p:nvSpPr>
        <p:spPr>
          <a:xfrm>
            <a:off x="1600200" y="1181100"/>
            <a:ext cx="14935200" cy="8001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a:extLst>
              <a:ext uri="{FF2B5EF4-FFF2-40B4-BE49-F238E27FC236}">
                <a16:creationId xmlns:a16="http://schemas.microsoft.com/office/drawing/2014/main" id="{9853BAD9-0390-4480-AD66-5A66D1BBC6B6}"/>
              </a:ext>
            </a:extLst>
          </p:cNvPr>
          <p:cNvSpPr/>
          <p:nvPr/>
        </p:nvSpPr>
        <p:spPr>
          <a:xfrm>
            <a:off x="9144000" y="6016020"/>
            <a:ext cx="7359637" cy="667505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FB5DB055-D347-4394-BD24-12D41D8F617D}"/>
              </a:ext>
            </a:extLst>
          </p:cNvPr>
          <p:cNvSpPr/>
          <p:nvPr/>
        </p:nvSpPr>
        <p:spPr>
          <a:xfrm>
            <a:off x="9753600" y="6473220"/>
            <a:ext cx="6112187" cy="6675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文字方塊 11">
            <a:extLst>
              <a:ext uri="{FF2B5EF4-FFF2-40B4-BE49-F238E27FC236}">
                <a16:creationId xmlns:a16="http://schemas.microsoft.com/office/drawing/2014/main" id="{A3870531-C7F3-4E95-B6DF-A6AE85B43A77}"/>
              </a:ext>
            </a:extLst>
          </p:cNvPr>
          <p:cNvSpPr txBox="1"/>
          <p:nvPr/>
        </p:nvSpPr>
        <p:spPr>
          <a:xfrm>
            <a:off x="5061749" y="3390900"/>
            <a:ext cx="8164501" cy="1569660"/>
          </a:xfrm>
          <a:prstGeom prst="rect">
            <a:avLst/>
          </a:prstGeom>
          <a:noFill/>
        </p:spPr>
        <p:txBody>
          <a:bodyPr wrap="square" rtlCol="0">
            <a:spAutoFit/>
          </a:bodyPr>
          <a:lstStyle/>
          <a:p>
            <a:pPr algn="ctr"/>
            <a:r>
              <a:rPr lang="zh-TW" altLang="en-US" sz="9600" dirty="0">
                <a:solidFill>
                  <a:schemeClr val="tx2"/>
                </a:solidFill>
                <a:latin typeface="微軟正黑體" panose="020B0604030504040204" pitchFamily="34" charset="-120"/>
                <a:ea typeface="微軟正黑體" panose="020B0604030504040204" pitchFamily="34" charset="-120"/>
              </a:rPr>
              <a:t>謝謝大家</a:t>
            </a:r>
          </a:p>
        </p:txBody>
      </p:sp>
      <p:sp>
        <p:nvSpPr>
          <p:cNvPr id="20" name="矩形 19">
            <a:extLst>
              <a:ext uri="{FF2B5EF4-FFF2-40B4-BE49-F238E27FC236}">
                <a16:creationId xmlns:a16="http://schemas.microsoft.com/office/drawing/2014/main" id="{B18BD781-D037-4C0C-8886-1358142F9657}"/>
              </a:ext>
            </a:extLst>
          </p:cNvPr>
          <p:cNvSpPr/>
          <p:nvPr/>
        </p:nvSpPr>
        <p:spPr>
          <a:xfrm>
            <a:off x="152400" y="9182100"/>
            <a:ext cx="18288000" cy="12573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4" name="圖片 23">
            <a:extLst>
              <a:ext uri="{FF2B5EF4-FFF2-40B4-BE49-F238E27FC236}">
                <a16:creationId xmlns:a16="http://schemas.microsoft.com/office/drawing/2014/main" id="{BB179C6A-4E2A-4A59-BD51-A23E508C9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9597" y="5029505"/>
            <a:ext cx="4876190" cy="4876190"/>
          </a:xfrm>
          <a:prstGeom prst="rect">
            <a:avLst/>
          </a:prstGeom>
        </p:spPr>
      </p:pic>
    </p:spTree>
    <p:extLst>
      <p:ext uri="{BB962C8B-B14F-4D97-AF65-F5344CB8AC3E}">
        <p14:creationId xmlns:p14="http://schemas.microsoft.com/office/powerpoint/2010/main" val="175941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9144000" y="5094605"/>
            <a:ext cx="6783312" cy="4163695"/>
          </a:xfrm>
          <a:prstGeom prst="rect">
            <a:avLst/>
          </a:prstGeom>
        </p:spPr>
        <p:txBody>
          <a:bodyPr lIns="0" tIns="0" rIns="0" bIns="0" rtlCol="0" anchor="t">
            <a:spAutoFit/>
          </a:bodyPr>
          <a:lstStyle/>
          <a:p>
            <a:pPr marL="561341" lvl="1" indent="-280670">
              <a:lnSpc>
                <a:spcPts val="4160"/>
              </a:lnSpc>
              <a:buFont typeface="Arial"/>
              <a:buChar char="•"/>
            </a:pPr>
            <a:r>
              <a:rPr lang="en-US" sz="2600" u="sng" spc="13">
                <a:solidFill>
                  <a:srgbClr val="FFFFFF"/>
                </a:solidFill>
                <a:latin typeface="Fira Sans Light"/>
              </a:rPr>
              <a:t>Target Customers</a:t>
            </a:r>
          </a:p>
          <a:p>
            <a:pPr marL="561341" lvl="1" indent="-280670">
              <a:lnSpc>
                <a:spcPts val="4160"/>
              </a:lnSpc>
              <a:buFont typeface="Arial"/>
              <a:buChar char="•"/>
            </a:pPr>
            <a:r>
              <a:rPr lang="en-US" sz="2600" u="sng" spc="13">
                <a:solidFill>
                  <a:srgbClr val="FFFFFF"/>
                </a:solidFill>
                <a:latin typeface="Fira Sans Light"/>
              </a:rPr>
              <a:t>Size of the Market</a:t>
            </a:r>
          </a:p>
          <a:p>
            <a:pPr marL="561341" lvl="1" indent="-280670">
              <a:lnSpc>
                <a:spcPts val="4160"/>
              </a:lnSpc>
              <a:buFont typeface="Arial"/>
              <a:buChar char="•"/>
            </a:pPr>
            <a:r>
              <a:rPr lang="en-US" sz="2600" u="sng" spc="13">
                <a:solidFill>
                  <a:srgbClr val="FFFFFF"/>
                </a:solidFill>
                <a:latin typeface="Fira Sans Light"/>
              </a:rPr>
              <a:t>Projected Product Growth</a:t>
            </a:r>
          </a:p>
          <a:p>
            <a:pPr marL="561341" lvl="1" indent="-280670">
              <a:lnSpc>
                <a:spcPts val="4160"/>
              </a:lnSpc>
              <a:buFont typeface="Arial"/>
              <a:buChar char="•"/>
            </a:pPr>
            <a:r>
              <a:rPr lang="en-US" sz="2600" u="sng" spc="13">
                <a:solidFill>
                  <a:srgbClr val="FFFFFF"/>
                </a:solidFill>
                <a:latin typeface="Fira Sans Light"/>
              </a:rPr>
              <a:t>Revenue Model</a:t>
            </a:r>
          </a:p>
          <a:p>
            <a:pPr marL="561341" lvl="1" indent="-280670">
              <a:lnSpc>
                <a:spcPts val="4160"/>
              </a:lnSpc>
              <a:buFont typeface="Arial"/>
              <a:buChar char="•"/>
            </a:pPr>
            <a:r>
              <a:rPr lang="en-US" sz="2600" u="sng" spc="13">
                <a:solidFill>
                  <a:srgbClr val="FFFFFF"/>
                </a:solidFill>
                <a:latin typeface="Fira Sans Light"/>
              </a:rPr>
              <a:t>Key Performance Indicators</a:t>
            </a:r>
          </a:p>
          <a:p>
            <a:pPr marL="561341" lvl="1" indent="-280670">
              <a:lnSpc>
                <a:spcPts val="4160"/>
              </a:lnSpc>
              <a:buFont typeface="Arial"/>
              <a:buChar char="•"/>
            </a:pPr>
            <a:r>
              <a:rPr lang="en-US" sz="2600" u="sng" spc="13">
                <a:solidFill>
                  <a:srgbClr val="FFFFFF"/>
                </a:solidFill>
                <a:latin typeface="Fira Sans Light"/>
              </a:rPr>
              <a:t>Business Partners</a:t>
            </a:r>
          </a:p>
          <a:p>
            <a:pPr marL="561341" lvl="1" indent="-280670">
              <a:lnSpc>
                <a:spcPts val="4160"/>
              </a:lnSpc>
              <a:buFont typeface="Arial"/>
              <a:buChar char="•"/>
            </a:pPr>
            <a:r>
              <a:rPr lang="en-US" sz="2600" u="sng" spc="13">
                <a:solidFill>
                  <a:srgbClr val="FFFFFF"/>
                </a:solidFill>
                <a:latin typeface="Fira Sans Light"/>
              </a:rPr>
              <a:t>Financial Projections</a:t>
            </a:r>
          </a:p>
          <a:p>
            <a:pPr marL="561341" lvl="1" indent="-280670">
              <a:lnSpc>
                <a:spcPts val="4160"/>
              </a:lnSpc>
              <a:buFont typeface="Arial"/>
              <a:buChar char="•"/>
            </a:pPr>
            <a:r>
              <a:rPr lang="en-US" sz="2600" u="sng" spc="13">
                <a:solidFill>
                  <a:srgbClr val="FFFFFF"/>
                </a:solidFill>
                <a:latin typeface="Fira Sans Light"/>
              </a:rPr>
              <a:t>Financing Requirements</a:t>
            </a:r>
          </a:p>
        </p:txBody>
      </p:sp>
      <p:sp>
        <p:nvSpPr>
          <p:cNvPr id="13" name="TextBox 13"/>
          <p:cNvSpPr txBox="1"/>
          <p:nvPr/>
        </p:nvSpPr>
        <p:spPr>
          <a:xfrm>
            <a:off x="1028700" y="5094605"/>
            <a:ext cx="6783312" cy="4163695"/>
          </a:xfrm>
          <a:prstGeom prst="rect">
            <a:avLst/>
          </a:prstGeom>
        </p:spPr>
        <p:txBody>
          <a:bodyPr lIns="0" tIns="0" rIns="0" bIns="0" rtlCol="0" anchor="t">
            <a:spAutoFit/>
          </a:bodyPr>
          <a:lstStyle/>
          <a:p>
            <a:pPr marL="561341" lvl="1" indent="-280670">
              <a:lnSpc>
                <a:spcPts val="4160"/>
              </a:lnSpc>
              <a:buFont typeface="Arial"/>
              <a:buChar char="•"/>
            </a:pPr>
            <a:r>
              <a:rPr lang="en-US" sz="2600" u="sng" spc="13">
                <a:solidFill>
                  <a:srgbClr val="FFFFFF"/>
                </a:solidFill>
                <a:latin typeface="Fira Sans Light"/>
              </a:rPr>
              <a:t>About the Company</a:t>
            </a:r>
          </a:p>
          <a:p>
            <a:pPr marL="561341" lvl="1" indent="-280670">
              <a:lnSpc>
                <a:spcPts val="4160"/>
              </a:lnSpc>
              <a:buFont typeface="Arial"/>
              <a:buChar char="•"/>
            </a:pPr>
            <a:r>
              <a:rPr lang="en-US" sz="2600" u="sng" spc="13">
                <a:solidFill>
                  <a:srgbClr val="FFFFFF"/>
                </a:solidFill>
                <a:latin typeface="Fira Sans Light"/>
              </a:rPr>
              <a:t>Management Team</a:t>
            </a:r>
          </a:p>
          <a:p>
            <a:pPr marL="561341" lvl="1" indent="-280670">
              <a:lnSpc>
                <a:spcPts val="4160"/>
              </a:lnSpc>
              <a:buFont typeface="Arial"/>
              <a:buChar char="•"/>
            </a:pPr>
            <a:r>
              <a:rPr lang="en-US" sz="2600" u="sng" spc="13">
                <a:solidFill>
                  <a:srgbClr val="FFFFFF"/>
                </a:solidFill>
                <a:latin typeface="Fira Sans Light"/>
              </a:rPr>
              <a:t>Goals</a:t>
            </a:r>
          </a:p>
          <a:p>
            <a:pPr marL="561341" lvl="1" indent="-280670">
              <a:lnSpc>
                <a:spcPts val="4160"/>
              </a:lnSpc>
              <a:buFont typeface="Arial"/>
              <a:buChar char="•"/>
            </a:pPr>
            <a:r>
              <a:rPr lang="en-US" sz="2600" u="sng" spc="13">
                <a:solidFill>
                  <a:srgbClr val="FFFFFF"/>
                </a:solidFill>
                <a:latin typeface="Fira Sans Light"/>
              </a:rPr>
              <a:t>Business Concept</a:t>
            </a:r>
          </a:p>
          <a:p>
            <a:pPr marL="561341" lvl="1" indent="-280670">
              <a:lnSpc>
                <a:spcPts val="4160"/>
              </a:lnSpc>
              <a:buFont typeface="Arial"/>
              <a:buChar char="•"/>
            </a:pPr>
            <a:r>
              <a:rPr lang="en-US" sz="2600" u="sng" spc="13">
                <a:solidFill>
                  <a:srgbClr val="FFFFFF"/>
                </a:solidFill>
                <a:latin typeface="Fira Sans Light"/>
              </a:rPr>
              <a:t>Business Model</a:t>
            </a:r>
          </a:p>
          <a:p>
            <a:pPr marL="561341" lvl="1" indent="-280670">
              <a:lnSpc>
                <a:spcPts val="4160"/>
              </a:lnSpc>
              <a:buFont typeface="Arial"/>
              <a:buChar char="•"/>
            </a:pPr>
            <a:r>
              <a:rPr lang="en-US" sz="2600" u="sng" spc="13">
                <a:solidFill>
                  <a:srgbClr val="FFFFFF"/>
                </a:solidFill>
                <a:latin typeface="Fira Sans Light"/>
              </a:rPr>
              <a:t>Distribution Channels</a:t>
            </a:r>
          </a:p>
          <a:p>
            <a:pPr marL="561341" lvl="1" indent="-280670">
              <a:lnSpc>
                <a:spcPts val="4160"/>
              </a:lnSpc>
              <a:buFont typeface="Arial"/>
              <a:buChar char="•"/>
            </a:pPr>
            <a:r>
              <a:rPr lang="en-US" sz="2600" u="sng" spc="13">
                <a:solidFill>
                  <a:srgbClr val="FFFFFF"/>
                </a:solidFill>
                <a:latin typeface="Fira Sans Light"/>
              </a:rPr>
              <a:t>Competitive Advantage</a:t>
            </a:r>
          </a:p>
          <a:p>
            <a:pPr marL="561341" lvl="1" indent="-280670">
              <a:lnSpc>
                <a:spcPts val="4160"/>
              </a:lnSpc>
              <a:buFont typeface="Arial"/>
              <a:buChar char="•"/>
            </a:pPr>
            <a:r>
              <a:rPr lang="en-US" sz="2600" u="sng" spc="13">
                <a:solidFill>
                  <a:srgbClr val="FFFFFF"/>
                </a:solidFill>
                <a:latin typeface="Fira Sans Light"/>
              </a:rPr>
              <a:t>Business System Analysis</a:t>
            </a:r>
          </a:p>
        </p:txBody>
      </p:sp>
      <p:pic>
        <p:nvPicPr>
          <p:cNvPr id="14" name="圖片 13">
            <a:extLst>
              <a:ext uri="{FF2B5EF4-FFF2-40B4-BE49-F238E27FC236}">
                <a16:creationId xmlns:a16="http://schemas.microsoft.com/office/drawing/2014/main" id="{92EE8093-B932-4D2B-BD35-CBB866F9AE37}"/>
              </a:ext>
            </a:extLst>
          </p:cNvPr>
          <p:cNvPicPr>
            <a:picLocks noChangeAspect="1"/>
          </p:cNvPicPr>
          <p:nvPr/>
        </p:nvPicPr>
        <p:blipFill>
          <a:blip r:embed="rId3"/>
          <a:stretch>
            <a:fillRect/>
          </a:stretch>
        </p:blipFill>
        <p:spPr>
          <a:xfrm>
            <a:off x="3264083" y="2400300"/>
            <a:ext cx="11759833" cy="6617425"/>
          </a:xfrm>
          <a:prstGeom prst="rect">
            <a:avLst/>
          </a:prstGeom>
        </p:spPr>
      </p:pic>
      <p:sp>
        <p:nvSpPr>
          <p:cNvPr id="15" name="文字方塊 14">
            <a:extLst>
              <a:ext uri="{FF2B5EF4-FFF2-40B4-BE49-F238E27FC236}">
                <a16:creationId xmlns:a16="http://schemas.microsoft.com/office/drawing/2014/main" id="{76DC2F4A-2F72-467B-8B40-65B76084C0E6}"/>
              </a:ext>
            </a:extLst>
          </p:cNvPr>
          <p:cNvSpPr txBox="1"/>
          <p:nvPr/>
        </p:nvSpPr>
        <p:spPr>
          <a:xfrm>
            <a:off x="5305686" y="647700"/>
            <a:ext cx="7676628" cy="1323439"/>
          </a:xfrm>
          <a:prstGeom prst="rect">
            <a:avLst/>
          </a:prstGeom>
          <a:noFill/>
        </p:spPr>
        <p:txBody>
          <a:bodyPr wrap="square" rtlCol="0">
            <a:spAutoFit/>
          </a:bodyPr>
          <a:lstStyle/>
          <a:p>
            <a:r>
              <a:rPr lang="zh-TW" altLang="en-US" sz="8000" dirty="0">
                <a:solidFill>
                  <a:srgbClr val="003399"/>
                </a:solidFill>
                <a:latin typeface="微軟正黑體" panose="020B0604030504040204" pitchFamily="34" charset="-120"/>
                <a:ea typeface="微軟正黑體" panose="020B0604030504040204" pitchFamily="34" charset="-120"/>
              </a:rPr>
              <a:t>兩大處理器龍頭</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95375"/>
            <a:ext cx="16230600" cy="1146175"/>
          </a:xfrm>
          <a:prstGeom prst="rect">
            <a:avLst/>
          </a:prstGeom>
        </p:spPr>
        <p:txBody>
          <a:bodyPr lIns="0" tIns="0" rIns="0" bIns="0" rtlCol="0" anchor="t">
            <a:spAutoFit/>
          </a:bodyPr>
          <a:lstStyle/>
          <a:p>
            <a:pPr marL="0" lvl="0" indent="0" algn="ctr">
              <a:lnSpc>
                <a:spcPts val="8800"/>
              </a:lnSpc>
              <a:spcBef>
                <a:spcPct val="0"/>
              </a:spcBef>
            </a:pPr>
            <a:r>
              <a:rPr lang="en-US" sz="8000" u="none" dirty="0">
                <a:solidFill>
                  <a:srgbClr val="1836B2"/>
                </a:solidFill>
                <a:latin typeface="微軟正黑體" panose="020B0604030504040204" pitchFamily="34" charset="-120"/>
                <a:ea typeface="微軟正黑體" panose="020B0604030504040204" pitchFamily="34" charset="-120"/>
              </a:rPr>
              <a:t>CPU(</a:t>
            </a:r>
            <a:r>
              <a:rPr lang="zh-TW" altLang="en-US" sz="8000" u="none" dirty="0">
                <a:solidFill>
                  <a:srgbClr val="1836B2"/>
                </a:solidFill>
                <a:latin typeface="微軟正黑體" panose="020B0604030504040204" pitchFamily="34" charset="-120"/>
                <a:ea typeface="微軟正黑體" panose="020B0604030504040204" pitchFamily="34" charset="-120"/>
              </a:rPr>
              <a:t>中央處理器</a:t>
            </a:r>
            <a:r>
              <a:rPr lang="en-US" altLang="zh-TW" sz="8000" u="none" dirty="0">
                <a:solidFill>
                  <a:srgbClr val="1836B2"/>
                </a:solidFill>
                <a:latin typeface="微軟正黑體" panose="020B0604030504040204" pitchFamily="34" charset="-120"/>
                <a:ea typeface="微軟正黑體" panose="020B0604030504040204" pitchFamily="34" charset="-120"/>
              </a:rPr>
              <a:t>)</a:t>
            </a:r>
            <a:endParaRPr lang="en-US" sz="8000" u="none" dirty="0">
              <a:solidFill>
                <a:srgbClr val="1836B2"/>
              </a:solidFill>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C5DD3919-9B1E-402C-8D7B-34B7AABAB45A}"/>
              </a:ext>
            </a:extLst>
          </p:cNvPr>
          <p:cNvSpPr txBox="1"/>
          <p:nvPr/>
        </p:nvSpPr>
        <p:spPr>
          <a:xfrm>
            <a:off x="2567367" y="2574746"/>
            <a:ext cx="13153266" cy="1200329"/>
          </a:xfrm>
          <a:prstGeom prst="rect">
            <a:avLst/>
          </a:prstGeom>
          <a:noFill/>
        </p:spPr>
        <p:txBody>
          <a:bodyPr wrap="square" rtlCol="0">
            <a:spAutoFit/>
          </a:bodyPr>
          <a:lstStyle/>
          <a:p>
            <a:pPr algn="ctr"/>
            <a:r>
              <a:rPr lang="zh-TW" altLang="en-US" sz="3600" dirty="0">
                <a:latin typeface="微軟正黑體" panose="020B0604030504040204" pitchFamily="34" charset="-120"/>
                <a:ea typeface="微軟正黑體" panose="020B0604030504040204" pitchFamily="34" charset="-120"/>
              </a:rPr>
              <a:t>中央處理器</a:t>
            </a:r>
            <a:r>
              <a:rPr lang="en-US" altLang="zh-TW" sz="3600" dirty="0">
                <a:latin typeface="微軟正黑體" panose="020B0604030504040204" pitchFamily="34" charset="-120"/>
                <a:ea typeface="微軟正黑體" panose="020B0604030504040204" pitchFamily="34" charset="-120"/>
              </a:rPr>
              <a:t>(CPU</a:t>
            </a:r>
            <a:r>
              <a:rPr lang="zh-TW" altLang="en-US" sz="3600" dirty="0">
                <a:latin typeface="微軟正黑體" panose="020B0604030504040204" pitchFamily="34" charset="-120"/>
                <a:ea typeface="微軟正黑體" panose="020B0604030504040204" pitchFamily="34" charset="-120"/>
              </a:rPr>
              <a:t>：</a:t>
            </a:r>
            <a:r>
              <a:rPr lang="en-US" altLang="zh-TW" sz="3600" dirty="0">
                <a:latin typeface="微軟正黑體" panose="020B0604030504040204" pitchFamily="34" charset="-120"/>
                <a:ea typeface="微軟正黑體" panose="020B0604030504040204" pitchFamily="34" charset="-120"/>
              </a:rPr>
              <a:t>Central Processing Unit) </a:t>
            </a:r>
          </a:p>
          <a:p>
            <a:pPr algn="ctr"/>
            <a:r>
              <a:rPr lang="zh-TW" altLang="en-US" sz="3600" dirty="0">
                <a:latin typeface="微軟正黑體" panose="020B0604030504040204" pitchFamily="34" charset="-120"/>
                <a:ea typeface="微軟正黑體" panose="020B0604030504040204" pitchFamily="34" charset="-120"/>
              </a:rPr>
              <a:t>主宰著電腦的運算效能，負責處理日常的電腦運算</a:t>
            </a:r>
          </a:p>
        </p:txBody>
      </p:sp>
      <p:sp>
        <p:nvSpPr>
          <p:cNvPr id="19" name="文字方塊 18">
            <a:extLst>
              <a:ext uri="{FF2B5EF4-FFF2-40B4-BE49-F238E27FC236}">
                <a16:creationId xmlns:a16="http://schemas.microsoft.com/office/drawing/2014/main" id="{8CD8B070-75E4-4C67-A8D0-8D8486D74BE3}"/>
              </a:ext>
            </a:extLst>
          </p:cNvPr>
          <p:cNvSpPr txBox="1"/>
          <p:nvPr/>
        </p:nvSpPr>
        <p:spPr>
          <a:xfrm>
            <a:off x="8039102" y="5124904"/>
            <a:ext cx="2514595" cy="646331"/>
          </a:xfrm>
          <a:prstGeom prst="rect">
            <a:avLst/>
          </a:prstGeom>
          <a:noFill/>
        </p:spPr>
        <p:txBody>
          <a:bodyPr wrap="square" rtlCol="0">
            <a:spAutoFit/>
          </a:bodyPr>
          <a:lstStyle/>
          <a:p>
            <a:r>
              <a:rPr lang="en-US" altLang="zh-TW" sz="3600" dirty="0">
                <a:latin typeface="微軟正黑體" panose="020B0604030504040204" pitchFamily="34" charset="-120"/>
                <a:ea typeface="微軟正黑體" panose="020B0604030504040204" pitchFamily="34" charset="-120"/>
              </a:rPr>
              <a:t>CPU</a:t>
            </a:r>
            <a:r>
              <a:rPr lang="zh-TW" altLang="en-US" sz="3600" dirty="0">
                <a:latin typeface="微軟正黑體" panose="020B0604030504040204" pitchFamily="34" charset="-120"/>
                <a:ea typeface="微軟正黑體" panose="020B0604030504040204" pitchFamily="34" charset="-120"/>
              </a:rPr>
              <a:t>兩大廠</a:t>
            </a:r>
          </a:p>
        </p:txBody>
      </p:sp>
      <p:pic>
        <p:nvPicPr>
          <p:cNvPr id="21" name="圖片 20">
            <a:extLst>
              <a:ext uri="{FF2B5EF4-FFF2-40B4-BE49-F238E27FC236}">
                <a16:creationId xmlns:a16="http://schemas.microsoft.com/office/drawing/2014/main" id="{B9229884-00F9-4878-B52F-65928AD1D6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9600" y="6192638"/>
            <a:ext cx="2514593" cy="2514593"/>
          </a:xfrm>
          <a:prstGeom prst="rect">
            <a:avLst/>
          </a:prstGeom>
        </p:spPr>
      </p:pic>
      <p:pic>
        <p:nvPicPr>
          <p:cNvPr id="23" name="圖片 22">
            <a:extLst>
              <a:ext uri="{FF2B5EF4-FFF2-40B4-BE49-F238E27FC236}">
                <a16:creationId xmlns:a16="http://schemas.microsoft.com/office/drawing/2014/main" id="{2AEBD841-AB82-4953-B31F-8B3818CCF9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0101" y="5771235"/>
            <a:ext cx="3357401" cy="33574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E31472-9655-4621-8B8C-712D3CCFE910}"/>
              </a:ext>
            </a:extLst>
          </p:cNvPr>
          <p:cNvSpPr txBox="1">
            <a:spLocks/>
          </p:cNvSpPr>
          <p:nvPr/>
        </p:nvSpPr>
        <p:spPr>
          <a:xfrm>
            <a:off x="3886200" y="876300"/>
            <a:ext cx="105156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8000" dirty="0">
                <a:solidFill>
                  <a:srgbClr val="003399"/>
                </a:solidFill>
                <a:latin typeface="微軟正黑體" panose="020B0604030504040204" pitchFamily="34" charset="-120"/>
                <a:ea typeface="微軟正黑體" panose="020B0604030504040204" pitchFamily="34" charset="-120"/>
              </a:rPr>
              <a:t>Intel</a:t>
            </a:r>
            <a:r>
              <a:rPr lang="zh-TW" altLang="en-US" sz="8000" dirty="0">
                <a:solidFill>
                  <a:srgbClr val="003399"/>
                </a:solidFill>
                <a:latin typeface="微軟正黑體" panose="020B0604030504040204" pitchFamily="34" charset="-120"/>
                <a:ea typeface="微軟正黑體" panose="020B0604030504040204" pitchFamily="34" charset="-120"/>
              </a:rPr>
              <a:t>編號</a:t>
            </a:r>
          </a:p>
        </p:txBody>
      </p:sp>
      <p:grpSp>
        <p:nvGrpSpPr>
          <p:cNvPr id="9" name="群組 8">
            <a:extLst>
              <a:ext uri="{FF2B5EF4-FFF2-40B4-BE49-F238E27FC236}">
                <a16:creationId xmlns:a16="http://schemas.microsoft.com/office/drawing/2014/main" id="{9EE8C533-C7AC-4489-BEC3-0376DDDAA5E5}"/>
              </a:ext>
            </a:extLst>
          </p:cNvPr>
          <p:cNvGrpSpPr/>
          <p:nvPr/>
        </p:nvGrpSpPr>
        <p:grpSpPr>
          <a:xfrm>
            <a:off x="1981200" y="4035504"/>
            <a:ext cx="14097000" cy="3320098"/>
            <a:chOff x="1981200" y="4035504"/>
            <a:chExt cx="14097000" cy="3320098"/>
          </a:xfrm>
        </p:grpSpPr>
        <p:sp>
          <p:nvSpPr>
            <p:cNvPr id="4" name="文字方塊 3">
              <a:extLst>
                <a:ext uri="{FF2B5EF4-FFF2-40B4-BE49-F238E27FC236}">
                  <a16:creationId xmlns:a16="http://schemas.microsoft.com/office/drawing/2014/main" id="{391DDE21-A027-4BDE-876F-403EE54DE688}"/>
                </a:ext>
              </a:extLst>
            </p:cNvPr>
            <p:cNvSpPr txBox="1"/>
            <p:nvPr/>
          </p:nvSpPr>
          <p:spPr>
            <a:xfrm>
              <a:off x="1981200" y="4035504"/>
              <a:ext cx="14097000" cy="2215991"/>
            </a:xfrm>
            <a:prstGeom prst="rect">
              <a:avLst/>
            </a:prstGeom>
            <a:noFill/>
          </p:spPr>
          <p:txBody>
            <a:bodyPr wrap="square" rtlCol="0">
              <a:spAutoFit/>
            </a:bodyPr>
            <a:lstStyle/>
            <a:p>
              <a:r>
                <a:rPr lang="en-US" altLang="zh-TW" sz="13800" dirty="0">
                  <a:latin typeface="源石黑體 B" panose="020B0800000000000000" pitchFamily="34" charset="-120"/>
                  <a:ea typeface="源石黑體 B" panose="020B0800000000000000" pitchFamily="34" charset="-120"/>
                </a:rPr>
                <a:t>Core i7 10 700 K</a:t>
              </a:r>
              <a:endParaRPr lang="zh-TW" altLang="en-US" sz="13800" dirty="0">
                <a:latin typeface="源石黑體 B" panose="020B0800000000000000" pitchFamily="34" charset="-120"/>
                <a:ea typeface="源石黑體 B" panose="020B0800000000000000" pitchFamily="34" charset="-120"/>
              </a:endParaRPr>
            </a:p>
          </p:txBody>
        </p:sp>
        <p:sp>
          <p:nvSpPr>
            <p:cNvPr id="5" name="矩形 4">
              <a:extLst>
                <a:ext uri="{FF2B5EF4-FFF2-40B4-BE49-F238E27FC236}">
                  <a16:creationId xmlns:a16="http://schemas.microsoft.com/office/drawing/2014/main" id="{8916E5A3-9C4C-4448-A973-0429646AC53C}"/>
                </a:ext>
              </a:extLst>
            </p:cNvPr>
            <p:cNvSpPr/>
            <p:nvPr/>
          </p:nvSpPr>
          <p:spPr>
            <a:xfrm>
              <a:off x="6362700" y="6365002"/>
              <a:ext cx="1676400" cy="990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a:solidFill>
                    <a:schemeClr val="tx2"/>
                  </a:solidFill>
                  <a:latin typeface="源石黑體 B" panose="020B0800000000000000" pitchFamily="34" charset="-120"/>
                  <a:ea typeface="源石黑體 B" panose="020B0800000000000000" pitchFamily="34" charset="-120"/>
                </a:rPr>
                <a:t>系列</a:t>
              </a:r>
              <a:endParaRPr lang="zh-TW" altLang="en-US" dirty="0">
                <a:solidFill>
                  <a:schemeClr val="tx2"/>
                </a:solidFill>
                <a:latin typeface="源石黑體 B" panose="020B0800000000000000" pitchFamily="34" charset="-120"/>
                <a:ea typeface="源石黑體 B" panose="020B0800000000000000" pitchFamily="34" charset="-120"/>
              </a:endParaRPr>
            </a:p>
          </p:txBody>
        </p:sp>
        <p:sp>
          <p:nvSpPr>
            <p:cNvPr id="6" name="矩形 5">
              <a:extLst>
                <a:ext uri="{FF2B5EF4-FFF2-40B4-BE49-F238E27FC236}">
                  <a16:creationId xmlns:a16="http://schemas.microsoft.com/office/drawing/2014/main" id="{F2183124-77C8-4560-8158-9D041E55D242}"/>
                </a:ext>
              </a:extLst>
            </p:cNvPr>
            <p:cNvSpPr/>
            <p:nvPr/>
          </p:nvSpPr>
          <p:spPr>
            <a:xfrm>
              <a:off x="8831943" y="6365002"/>
              <a:ext cx="1676400" cy="990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a:solidFill>
                    <a:schemeClr val="tx2"/>
                  </a:solidFill>
                  <a:latin typeface="源石黑體 B" panose="020B0800000000000000" pitchFamily="34" charset="-120"/>
                  <a:ea typeface="源石黑體 B" panose="020B0800000000000000" pitchFamily="34" charset="-120"/>
                </a:rPr>
                <a:t>世代</a:t>
              </a:r>
            </a:p>
          </p:txBody>
        </p:sp>
        <p:sp>
          <p:nvSpPr>
            <p:cNvPr id="7" name="矩形 6">
              <a:extLst>
                <a:ext uri="{FF2B5EF4-FFF2-40B4-BE49-F238E27FC236}">
                  <a16:creationId xmlns:a16="http://schemas.microsoft.com/office/drawing/2014/main" id="{C5B58793-FE39-42E2-B410-7608CFA7AC26}"/>
                </a:ext>
              </a:extLst>
            </p:cNvPr>
            <p:cNvSpPr/>
            <p:nvPr/>
          </p:nvSpPr>
          <p:spPr>
            <a:xfrm>
              <a:off x="11049000" y="6365002"/>
              <a:ext cx="2804886" cy="990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a:solidFill>
                    <a:schemeClr val="tx2"/>
                  </a:solidFill>
                  <a:latin typeface="源石黑體 B" panose="020B0800000000000000" pitchFamily="34" charset="-120"/>
                  <a:ea typeface="源石黑體 B" panose="020B0800000000000000" pitchFamily="34" charset="-120"/>
                </a:rPr>
                <a:t>等級</a:t>
              </a:r>
            </a:p>
          </p:txBody>
        </p:sp>
        <p:sp>
          <p:nvSpPr>
            <p:cNvPr id="8" name="矩形 7">
              <a:extLst>
                <a:ext uri="{FF2B5EF4-FFF2-40B4-BE49-F238E27FC236}">
                  <a16:creationId xmlns:a16="http://schemas.microsoft.com/office/drawing/2014/main" id="{B95FDE37-1F4A-4375-B708-27571202532F}"/>
                </a:ext>
              </a:extLst>
            </p:cNvPr>
            <p:cNvSpPr/>
            <p:nvPr/>
          </p:nvSpPr>
          <p:spPr>
            <a:xfrm>
              <a:off x="14401800" y="6365002"/>
              <a:ext cx="1429657" cy="990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a:solidFill>
                    <a:schemeClr val="tx2"/>
                  </a:solidFill>
                  <a:latin typeface="源石黑體 B" panose="020B0800000000000000" pitchFamily="34" charset="-120"/>
                  <a:ea typeface="源石黑體 B" panose="020B0800000000000000" pitchFamily="34" charset="-120"/>
                </a:rPr>
                <a:t>字尾</a:t>
              </a:r>
            </a:p>
          </p:txBody>
        </p:sp>
      </p:grpSp>
    </p:spTree>
    <p:extLst>
      <p:ext uri="{BB962C8B-B14F-4D97-AF65-F5344CB8AC3E}">
        <p14:creationId xmlns:p14="http://schemas.microsoft.com/office/powerpoint/2010/main" val="245340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711749-73AD-4AA7-9455-B4FD09D71D5E}"/>
              </a:ext>
            </a:extLst>
          </p:cNvPr>
          <p:cNvSpPr txBox="1">
            <a:spLocks/>
          </p:cNvSpPr>
          <p:nvPr/>
        </p:nvSpPr>
        <p:spPr>
          <a:xfrm>
            <a:off x="3886200" y="876300"/>
            <a:ext cx="105156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8000" dirty="0">
                <a:solidFill>
                  <a:srgbClr val="003399"/>
                </a:solidFill>
                <a:latin typeface="微軟正黑體" panose="020B0604030504040204" pitchFamily="34" charset="-120"/>
                <a:ea typeface="微軟正黑體" panose="020B0604030504040204" pitchFamily="34" charset="-120"/>
              </a:rPr>
              <a:t>AMD</a:t>
            </a:r>
            <a:r>
              <a:rPr lang="zh-TW" altLang="en-US" sz="8000" dirty="0">
                <a:solidFill>
                  <a:srgbClr val="003399"/>
                </a:solidFill>
                <a:latin typeface="微軟正黑體" panose="020B0604030504040204" pitchFamily="34" charset="-120"/>
                <a:ea typeface="微軟正黑體" panose="020B0604030504040204" pitchFamily="34" charset="-120"/>
              </a:rPr>
              <a:t>編號</a:t>
            </a:r>
          </a:p>
        </p:txBody>
      </p:sp>
      <p:grpSp>
        <p:nvGrpSpPr>
          <p:cNvPr id="4" name="群組 3">
            <a:extLst>
              <a:ext uri="{FF2B5EF4-FFF2-40B4-BE49-F238E27FC236}">
                <a16:creationId xmlns:a16="http://schemas.microsoft.com/office/drawing/2014/main" id="{40559C9C-4559-4AC9-BF78-D5C73D33EFC5}"/>
              </a:ext>
            </a:extLst>
          </p:cNvPr>
          <p:cNvGrpSpPr/>
          <p:nvPr/>
        </p:nvGrpSpPr>
        <p:grpSpPr>
          <a:xfrm>
            <a:off x="2590800" y="4152900"/>
            <a:ext cx="14097000" cy="3332798"/>
            <a:chOff x="1981200" y="4035504"/>
            <a:chExt cx="14097000" cy="3332798"/>
          </a:xfrm>
        </p:grpSpPr>
        <p:sp>
          <p:nvSpPr>
            <p:cNvPr id="5" name="文字方塊 4">
              <a:extLst>
                <a:ext uri="{FF2B5EF4-FFF2-40B4-BE49-F238E27FC236}">
                  <a16:creationId xmlns:a16="http://schemas.microsoft.com/office/drawing/2014/main" id="{421898BA-CE00-4FDF-8D85-77370325FD52}"/>
                </a:ext>
              </a:extLst>
            </p:cNvPr>
            <p:cNvSpPr txBox="1"/>
            <p:nvPr/>
          </p:nvSpPr>
          <p:spPr>
            <a:xfrm>
              <a:off x="1981200" y="4035504"/>
              <a:ext cx="14097000" cy="2215991"/>
            </a:xfrm>
            <a:prstGeom prst="rect">
              <a:avLst/>
            </a:prstGeom>
            <a:noFill/>
          </p:spPr>
          <p:txBody>
            <a:bodyPr wrap="square" rtlCol="0">
              <a:spAutoFit/>
            </a:bodyPr>
            <a:lstStyle/>
            <a:p>
              <a:r>
                <a:rPr lang="en-US" altLang="zh-TW" sz="13800" dirty="0">
                  <a:latin typeface="源石黑體 B" panose="020B0800000000000000" pitchFamily="34" charset="-120"/>
                  <a:ea typeface="源石黑體 B" panose="020B0800000000000000" pitchFamily="34" charset="-120"/>
                </a:rPr>
                <a:t>Ryzen7 3 700 X</a:t>
              </a:r>
              <a:endParaRPr lang="zh-TW" altLang="en-US" sz="13800" dirty="0">
                <a:latin typeface="源石黑體 B" panose="020B0800000000000000" pitchFamily="34" charset="-120"/>
                <a:ea typeface="源石黑體 B" panose="020B0800000000000000" pitchFamily="34" charset="-120"/>
              </a:endParaRPr>
            </a:p>
          </p:txBody>
        </p:sp>
        <p:sp>
          <p:nvSpPr>
            <p:cNvPr id="6" name="矩形 5">
              <a:extLst>
                <a:ext uri="{FF2B5EF4-FFF2-40B4-BE49-F238E27FC236}">
                  <a16:creationId xmlns:a16="http://schemas.microsoft.com/office/drawing/2014/main" id="{CEEC8EF2-9C65-48C2-9758-2F40B003A4EF}"/>
                </a:ext>
              </a:extLst>
            </p:cNvPr>
            <p:cNvSpPr/>
            <p:nvPr/>
          </p:nvSpPr>
          <p:spPr>
            <a:xfrm>
              <a:off x="2209800" y="6365002"/>
              <a:ext cx="5829300" cy="990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a:solidFill>
                    <a:schemeClr val="tx2"/>
                  </a:solidFill>
                  <a:latin typeface="源石黑體 B" panose="020B0800000000000000" pitchFamily="34" charset="-120"/>
                  <a:ea typeface="源石黑體 B" panose="020B0800000000000000" pitchFamily="34" charset="-120"/>
                </a:rPr>
                <a:t>系列</a:t>
              </a:r>
              <a:endParaRPr lang="zh-TW" altLang="en-US" dirty="0">
                <a:solidFill>
                  <a:schemeClr val="tx2"/>
                </a:solidFill>
                <a:latin typeface="源石黑體 B" panose="020B0800000000000000" pitchFamily="34" charset="-120"/>
                <a:ea typeface="源石黑體 B" panose="020B0800000000000000" pitchFamily="34" charset="-120"/>
              </a:endParaRPr>
            </a:p>
          </p:txBody>
        </p:sp>
        <p:sp>
          <p:nvSpPr>
            <p:cNvPr id="7" name="矩形 6">
              <a:extLst>
                <a:ext uri="{FF2B5EF4-FFF2-40B4-BE49-F238E27FC236}">
                  <a16:creationId xmlns:a16="http://schemas.microsoft.com/office/drawing/2014/main" id="{2007EDF8-4CB5-4958-99EE-AE6A061C2925}"/>
                </a:ext>
              </a:extLst>
            </p:cNvPr>
            <p:cNvSpPr/>
            <p:nvPr/>
          </p:nvSpPr>
          <p:spPr>
            <a:xfrm>
              <a:off x="8610600" y="6337788"/>
              <a:ext cx="1219200" cy="990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a:solidFill>
                    <a:schemeClr val="tx2"/>
                  </a:solidFill>
                  <a:latin typeface="源石黑體 B" panose="020B0800000000000000" pitchFamily="34" charset="-120"/>
                  <a:ea typeface="源石黑體 B" panose="020B0800000000000000" pitchFamily="34" charset="-120"/>
                </a:rPr>
                <a:t>世代</a:t>
              </a:r>
            </a:p>
          </p:txBody>
        </p:sp>
        <p:sp>
          <p:nvSpPr>
            <p:cNvPr id="8" name="矩形 7">
              <a:extLst>
                <a:ext uri="{FF2B5EF4-FFF2-40B4-BE49-F238E27FC236}">
                  <a16:creationId xmlns:a16="http://schemas.microsoft.com/office/drawing/2014/main" id="{289142F3-0F5C-4DC5-A9E7-401E33D24B99}"/>
                </a:ext>
              </a:extLst>
            </p:cNvPr>
            <p:cNvSpPr/>
            <p:nvPr/>
          </p:nvSpPr>
          <p:spPr>
            <a:xfrm>
              <a:off x="10248902" y="6365002"/>
              <a:ext cx="2933698" cy="990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a:solidFill>
                    <a:schemeClr val="tx2"/>
                  </a:solidFill>
                  <a:latin typeface="源石黑體 B" panose="020B0800000000000000" pitchFamily="34" charset="-120"/>
                  <a:ea typeface="源石黑體 B" panose="020B0800000000000000" pitchFamily="34" charset="-120"/>
                </a:rPr>
                <a:t>等級</a:t>
              </a:r>
            </a:p>
          </p:txBody>
        </p:sp>
        <p:sp>
          <p:nvSpPr>
            <p:cNvPr id="9" name="矩形 8">
              <a:extLst>
                <a:ext uri="{FF2B5EF4-FFF2-40B4-BE49-F238E27FC236}">
                  <a16:creationId xmlns:a16="http://schemas.microsoft.com/office/drawing/2014/main" id="{357A2FA2-F826-438D-A62F-7A98F581AF29}"/>
                </a:ext>
              </a:extLst>
            </p:cNvPr>
            <p:cNvSpPr/>
            <p:nvPr/>
          </p:nvSpPr>
          <p:spPr>
            <a:xfrm>
              <a:off x="13525503" y="6377702"/>
              <a:ext cx="1409697" cy="990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a:solidFill>
                    <a:schemeClr val="tx2"/>
                  </a:solidFill>
                  <a:latin typeface="源石黑體 B" panose="020B0800000000000000" pitchFamily="34" charset="-120"/>
                  <a:ea typeface="源石黑體 B" panose="020B0800000000000000" pitchFamily="34" charset="-120"/>
                </a:rPr>
                <a:t>字尾</a:t>
              </a:r>
            </a:p>
          </p:txBody>
        </p:sp>
      </p:grpSp>
    </p:spTree>
    <p:extLst>
      <p:ext uri="{BB962C8B-B14F-4D97-AF65-F5344CB8AC3E}">
        <p14:creationId xmlns:p14="http://schemas.microsoft.com/office/powerpoint/2010/main" val="1020969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16337D-6E9E-4126-BACD-C33AE5643285}"/>
              </a:ext>
            </a:extLst>
          </p:cNvPr>
          <p:cNvSpPr txBox="1">
            <a:spLocks/>
          </p:cNvSpPr>
          <p:nvPr/>
        </p:nvSpPr>
        <p:spPr>
          <a:xfrm>
            <a:off x="3124200" y="998537"/>
            <a:ext cx="120396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TW" altLang="en-US" sz="8000" dirty="0">
                <a:solidFill>
                  <a:srgbClr val="003399"/>
                </a:solidFill>
                <a:latin typeface="微軟正黑體" panose="020B0604030504040204" pitchFamily="34" charset="-120"/>
                <a:ea typeface="微軟正黑體" panose="020B0604030504040204" pitchFamily="34" charset="-120"/>
              </a:rPr>
              <a:t>如何比較哪個</a:t>
            </a:r>
            <a:r>
              <a:rPr lang="en-US" altLang="zh-TW" sz="8000" dirty="0">
                <a:solidFill>
                  <a:srgbClr val="003399"/>
                </a:solidFill>
                <a:latin typeface="微軟正黑體" panose="020B0604030504040204" pitchFamily="34" charset="-120"/>
                <a:ea typeface="微軟正黑體" panose="020B0604030504040204" pitchFamily="34" charset="-120"/>
              </a:rPr>
              <a:t>CPU</a:t>
            </a:r>
            <a:r>
              <a:rPr lang="zh-TW" altLang="en-US" sz="8000" dirty="0">
                <a:solidFill>
                  <a:srgbClr val="003399"/>
                </a:solidFill>
                <a:latin typeface="微軟正黑體" panose="020B0604030504040204" pitchFamily="34" charset="-120"/>
                <a:ea typeface="微軟正黑體" panose="020B0604030504040204" pitchFamily="34" charset="-120"/>
              </a:rPr>
              <a:t>更厲害</a:t>
            </a:r>
            <a:r>
              <a:rPr lang="en-US" altLang="zh-TW" sz="8000" dirty="0">
                <a:solidFill>
                  <a:srgbClr val="003399"/>
                </a:solidFill>
                <a:latin typeface="微軟正黑體" panose="020B0604030504040204" pitchFamily="34" charset="-120"/>
                <a:ea typeface="微軟正黑體" panose="020B0604030504040204" pitchFamily="34" charset="-120"/>
              </a:rPr>
              <a:t>?</a:t>
            </a:r>
            <a:endParaRPr lang="zh-TW" altLang="en-US" sz="8000" dirty="0">
              <a:solidFill>
                <a:srgbClr val="003399"/>
              </a:solidFill>
              <a:latin typeface="微軟正黑體" panose="020B0604030504040204" pitchFamily="34" charset="-120"/>
              <a:ea typeface="微軟正黑體" panose="020B0604030504040204" pitchFamily="34" charset="-120"/>
            </a:endParaRPr>
          </a:p>
        </p:txBody>
      </p:sp>
      <p:grpSp>
        <p:nvGrpSpPr>
          <p:cNvPr id="5" name="Group 4">
            <a:extLst>
              <a:ext uri="{FF2B5EF4-FFF2-40B4-BE49-F238E27FC236}">
                <a16:creationId xmlns:a16="http://schemas.microsoft.com/office/drawing/2014/main" id="{A2C02924-1348-4922-AF5C-02C44F5F7FE8}"/>
              </a:ext>
            </a:extLst>
          </p:cNvPr>
          <p:cNvGrpSpPr/>
          <p:nvPr/>
        </p:nvGrpSpPr>
        <p:grpSpPr>
          <a:xfrm>
            <a:off x="1970387" y="3848100"/>
            <a:ext cx="5112336" cy="842448"/>
            <a:chOff x="0" y="0"/>
            <a:chExt cx="6816448" cy="1123264"/>
          </a:xfrm>
          <a:solidFill>
            <a:schemeClr val="accent1">
              <a:lumMod val="75000"/>
            </a:schemeClr>
          </a:solidFill>
        </p:grpSpPr>
        <p:grpSp>
          <p:nvGrpSpPr>
            <p:cNvPr id="6" name="Group 5">
              <a:extLst>
                <a:ext uri="{FF2B5EF4-FFF2-40B4-BE49-F238E27FC236}">
                  <a16:creationId xmlns:a16="http://schemas.microsoft.com/office/drawing/2014/main" id="{9D4D2706-1B7F-41EC-BAC8-5A80499ACC75}"/>
                </a:ext>
              </a:extLst>
            </p:cNvPr>
            <p:cNvGrpSpPr/>
            <p:nvPr/>
          </p:nvGrpSpPr>
          <p:grpSpPr>
            <a:xfrm rot="-10800000">
              <a:off x="0" y="0"/>
              <a:ext cx="6816448" cy="1123264"/>
              <a:chOff x="0" y="0"/>
              <a:chExt cx="32600198" cy="5372100"/>
            </a:xfrm>
            <a:grpFill/>
          </p:grpSpPr>
          <p:sp>
            <p:nvSpPr>
              <p:cNvPr id="8" name="Freeform 6">
                <a:extLst>
                  <a:ext uri="{FF2B5EF4-FFF2-40B4-BE49-F238E27FC236}">
                    <a16:creationId xmlns:a16="http://schemas.microsoft.com/office/drawing/2014/main" id="{AD6D2385-529B-464D-8DCE-CEF5B8DEF1FC}"/>
                  </a:ext>
                </a:extLst>
              </p:cNvPr>
              <p:cNvSpPr/>
              <p:nvPr/>
            </p:nvSpPr>
            <p:spPr>
              <a:xfrm>
                <a:off x="0" y="0"/>
                <a:ext cx="32600196" cy="5372100"/>
              </a:xfrm>
              <a:custGeom>
                <a:avLst/>
                <a:gdLst/>
                <a:ahLst/>
                <a:cxnLst/>
                <a:rect l="l" t="t" r="r" b="b"/>
                <a:pathLst>
                  <a:path w="32600196" h="5372100">
                    <a:moveTo>
                      <a:pt x="31049528" y="0"/>
                    </a:moveTo>
                    <a:lnTo>
                      <a:pt x="1550670" y="0"/>
                    </a:lnTo>
                    <a:lnTo>
                      <a:pt x="0" y="2686050"/>
                    </a:lnTo>
                    <a:lnTo>
                      <a:pt x="1550670" y="5372100"/>
                    </a:lnTo>
                    <a:lnTo>
                      <a:pt x="31049528" y="5372100"/>
                    </a:lnTo>
                    <a:lnTo>
                      <a:pt x="32600196" y="2686050"/>
                    </a:lnTo>
                    <a:lnTo>
                      <a:pt x="31049528" y="0"/>
                    </a:lnTo>
                    <a:close/>
                  </a:path>
                </a:pathLst>
              </a:custGeom>
              <a:grpFill/>
            </p:spPr>
          </p:sp>
        </p:grpSp>
        <p:sp>
          <p:nvSpPr>
            <p:cNvPr id="7" name="TextBox 7">
              <a:extLst>
                <a:ext uri="{FF2B5EF4-FFF2-40B4-BE49-F238E27FC236}">
                  <a16:creationId xmlns:a16="http://schemas.microsoft.com/office/drawing/2014/main" id="{F75A1100-BA12-4360-8650-EA967E3378ED}"/>
                </a:ext>
              </a:extLst>
            </p:cNvPr>
            <p:cNvSpPr txBox="1"/>
            <p:nvPr/>
          </p:nvSpPr>
          <p:spPr>
            <a:xfrm>
              <a:off x="890463" y="158901"/>
              <a:ext cx="5035523" cy="767362"/>
            </a:xfrm>
            <a:prstGeom prst="rect">
              <a:avLst/>
            </a:prstGeom>
            <a:grpFill/>
          </p:spPr>
          <p:txBody>
            <a:bodyPr lIns="0" tIns="0" rIns="0" bIns="0" rtlCol="0" anchor="t">
              <a:spAutoFit/>
            </a:bodyPr>
            <a:lstStyle/>
            <a:p>
              <a:pPr marL="0" lvl="0" indent="0" algn="ctr">
                <a:lnSpc>
                  <a:spcPts val="4680"/>
                </a:lnSpc>
                <a:spcBef>
                  <a:spcPct val="0"/>
                </a:spcBef>
              </a:pPr>
              <a:r>
                <a:rPr lang="zh-TW" altLang="en-US" sz="3600" spc="-72" dirty="0">
                  <a:solidFill>
                    <a:srgbClr val="FFFFFF"/>
                  </a:solidFill>
                  <a:latin typeface="微軟正黑體" panose="020B0604030504040204" pitchFamily="34" charset="-120"/>
                  <a:ea typeface="微軟正黑體" panose="020B0604030504040204" pitchFamily="34" charset="-120"/>
                </a:rPr>
                <a:t>簡單的分辨</a:t>
              </a:r>
              <a:endParaRPr lang="en-US" sz="3600" u="none" spc="-72" dirty="0">
                <a:solidFill>
                  <a:srgbClr val="FFFFFF"/>
                </a:solidFill>
                <a:latin typeface="微軟正黑體" panose="020B0604030504040204" pitchFamily="34" charset="-120"/>
                <a:ea typeface="微軟正黑體" panose="020B0604030504040204" pitchFamily="34" charset="-120"/>
              </a:endParaRPr>
            </a:p>
          </p:txBody>
        </p:sp>
      </p:grpSp>
      <p:grpSp>
        <p:nvGrpSpPr>
          <p:cNvPr id="9" name="Group 8">
            <a:extLst>
              <a:ext uri="{FF2B5EF4-FFF2-40B4-BE49-F238E27FC236}">
                <a16:creationId xmlns:a16="http://schemas.microsoft.com/office/drawing/2014/main" id="{385E8C38-A2C6-4AA0-85C3-5F258612E024}"/>
              </a:ext>
            </a:extLst>
          </p:cNvPr>
          <p:cNvGrpSpPr/>
          <p:nvPr/>
        </p:nvGrpSpPr>
        <p:grpSpPr>
          <a:xfrm>
            <a:off x="10537430" y="3833813"/>
            <a:ext cx="5112336" cy="842448"/>
            <a:chOff x="0" y="0"/>
            <a:chExt cx="6816448" cy="1123264"/>
          </a:xfrm>
          <a:solidFill>
            <a:schemeClr val="accent1">
              <a:lumMod val="75000"/>
            </a:schemeClr>
          </a:solidFill>
        </p:grpSpPr>
        <p:grpSp>
          <p:nvGrpSpPr>
            <p:cNvPr id="10" name="Group 9">
              <a:extLst>
                <a:ext uri="{FF2B5EF4-FFF2-40B4-BE49-F238E27FC236}">
                  <a16:creationId xmlns:a16="http://schemas.microsoft.com/office/drawing/2014/main" id="{47B1FDAF-DE78-4160-8BDB-57708918A399}"/>
                </a:ext>
              </a:extLst>
            </p:cNvPr>
            <p:cNvGrpSpPr/>
            <p:nvPr/>
          </p:nvGrpSpPr>
          <p:grpSpPr>
            <a:xfrm rot="-10800000">
              <a:off x="0" y="0"/>
              <a:ext cx="6816448" cy="1123264"/>
              <a:chOff x="0" y="0"/>
              <a:chExt cx="32600198" cy="5372100"/>
            </a:xfrm>
            <a:grpFill/>
          </p:grpSpPr>
          <p:sp>
            <p:nvSpPr>
              <p:cNvPr id="12" name="Freeform 10">
                <a:extLst>
                  <a:ext uri="{FF2B5EF4-FFF2-40B4-BE49-F238E27FC236}">
                    <a16:creationId xmlns:a16="http://schemas.microsoft.com/office/drawing/2014/main" id="{A31C0B79-2D29-470F-9A0C-20CDFC9E0F34}"/>
                  </a:ext>
                </a:extLst>
              </p:cNvPr>
              <p:cNvSpPr/>
              <p:nvPr/>
            </p:nvSpPr>
            <p:spPr>
              <a:xfrm>
                <a:off x="0" y="0"/>
                <a:ext cx="32600196" cy="5372100"/>
              </a:xfrm>
              <a:custGeom>
                <a:avLst/>
                <a:gdLst/>
                <a:ahLst/>
                <a:cxnLst/>
                <a:rect l="l" t="t" r="r" b="b"/>
                <a:pathLst>
                  <a:path w="32600196" h="5372100">
                    <a:moveTo>
                      <a:pt x="31049528" y="0"/>
                    </a:moveTo>
                    <a:lnTo>
                      <a:pt x="1550670" y="0"/>
                    </a:lnTo>
                    <a:lnTo>
                      <a:pt x="0" y="2686050"/>
                    </a:lnTo>
                    <a:lnTo>
                      <a:pt x="1550670" y="5372100"/>
                    </a:lnTo>
                    <a:lnTo>
                      <a:pt x="31049528" y="5372100"/>
                    </a:lnTo>
                    <a:lnTo>
                      <a:pt x="32600196" y="2686050"/>
                    </a:lnTo>
                    <a:lnTo>
                      <a:pt x="31049528" y="0"/>
                    </a:lnTo>
                    <a:close/>
                  </a:path>
                </a:pathLst>
              </a:custGeom>
              <a:grpFill/>
            </p:spPr>
          </p:sp>
        </p:grpSp>
        <p:sp>
          <p:nvSpPr>
            <p:cNvPr id="11" name="TextBox 11">
              <a:extLst>
                <a:ext uri="{FF2B5EF4-FFF2-40B4-BE49-F238E27FC236}">
                  <a16:creationId xmlns:a16="http://schemas.microsoft.com/office/drawing/2014/main" id="{A849828B-65CC-4402-A800-1BD91780CBFD}"/>
                </a:ext>
              </a:extLst>
            </p:cNvPr>
            <p:cNvSpPr txBox="1"/>
            <p:nvPr/>
          </p:nvSpPr>
          <p:spPr>
            <a:xfrm>
              <a:off x="890463" y="158901"/>
              <a:ext cx="5035523" cy="767362"/>
            </a:xfrm>
            <a:prstGeom prst="rect">
              <a:avLst/>
            </a:prstGeom>
            <a:grpFill/>
          </p:spPr>
          <p:txBody>
            <a:bodyPr lIns="0" tIns="0" rIns="0" bIns="0" rtlCol="0" anchor="t">
              <a:spAutoFit/>
            </a:bodyPr>
            <a:lstStyle/>
            <a:p>
              <a:pPr marL="0" lvl="0" indent="0" algn="ctr">
                <a:lnSpc>
                  <a:spcPts val="4680"/>
                </a:lnSpc>
                <a:spcBef>
                  <a:spcPct val="0"/>
                </a:spcBef>
              </a:pPr>
              <a:r>
                <a:rPr lang="zh-TW" altLang="en-US" sz="3600" u="none" spc="-72" dirty="0">
                  <a:solidFill>
                    <a:srgbClr val="FFFFFF"/>
                  </a:solidFill>
                  <a:latin typeface="微軟正黑體" panose="020B0604030504040204" pitchFamily="34" charset="-120"/>
                  <a:ea typeface="微軟正黑體" panose="020B0604030504040204" pitchFamily="34" charset="-120"/>
                </a:rPr>
                <a:t>精確的分辨</a:t>
              </a:r>
              <a:endParaRPr lang="en-US" sz="3600" u="none" spc="-72" dirty="0">
                <a:solidFill>
                  <a:srgbClr val="FFFFFF"/>
                </a:solidFill>
                <a:latin typeface="微軟正黑體" panose="020B0604030504040204" pitchFamily="34" charset="-120"/>
                <a:ea typeface="微軟正黑體" panose="020B0604030504040204" pitchFamily="34" charset="-120"/>
              </a:endParaRPr>
            </a:p>
          </p:txBody>
        </p:sp>
      </p:grpSp>
      <p:sp>
        <p:nvSpPr>
          <p:cNvPr id="18" name="橢圓 17">
            <a:extLst>
              <a:ext uri="{FF2B5EF4-FFF2-40B4-BE49-F238E27FC236}">
                <a16:creationId xmlns:a16="http://schemas.microsoft.com/office/drawing/2014/main" id="{6275BCDE-89D7-485C-A7D5-1CFCA1F43A78}"/>
              </a:ext>
            </a:extLst>
          </p:cNvPr>
          <p:cNvSpPr/>
          <p:nvPr/>
        </p:nvSpPr>
        <p:spPr>
          <a:xfrm>
            <a:off x="2126254" y="6370629"/>
            <a:ext cx="4800600" cy="121920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4" name="圖片 13">
            <a:extLst>
              <a:ext uri="{FF2B5EF4-FFF2-40B4-BE49-F238E27FC236}">
                <a16:creationId xmlns:a16="http://schemas.microsoft.com/office/drawing/2014/main" id="{4CF62109-0C90-487F-BC5E-8BEED93C18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44858" y="5311758"/>
            <a:ext cx="2117742" cy="2117742"/>
          </a:xfrm>
          <a:prstGeom prst="rect">
            <a:avLst/>
          </a:prstGeom>
        </p:spPr>
      </p:pic>
      <p:sp>
        <p:nvSpPr>
          <p:cNvPr id="15" name="文字方塊 14">
            <a:extLst>
              <a:ext uri="{FF2B5EF4-FFF2-40B4-BE49-F238E27FC236}">
                <a16:creationId xmlns:a16="http://schemas.microsoft.com/office/drawing/2014/main" id="{D50C03CB-45F1-4555-A315-EA656BDDF553}"/>
              </a:ext>
            </a:extLst>
          </p:cNvPr>
          <p:cNvSpPr txBox="1"/>
          <p:nvPr/>
        </p:nvSpPr>
        <p:spPr>
          <a:xfrm>
            <a:off x="3505200" y="7886700"/>
            <a:ext cx="1905000" cy="584775"/>
          </a:xfrm>
          <a:prstGeom prst="rect">
            <a:avLst/>
          </a:prstGeom>
          <a:noFill/>
        </p:spPr>
        <p:txBody>
          <a:bodyPr wrap="square" rtlCol="0">
            <a:spAutoFit/>
          </a:bodyPr>
          <a:lstStyle/>
          <a:p>
            <a:r>
              <a:rPr lang="zh-TW" altLang="en-US" sz="3200" dirty="0">
                <a:latin typeface="微軟正黑體" panose="020B0604030504040204" pitchFamily="34" charset="-120"/>
                <a:ea typeface="微軟正黑體" panose="020B0604030504040204" pitchFamily="34" charset="-120"/>
              </a:rPr>
              <a:t>越貴越好</a:t>
            </a:r>
          </a:p>
        </p:txBody>
      </p:sp>
      <p:sp>
        <p:nvSpPr>
          <p:cNvPr id="17" name="文字方塊 16">
            <a:extLst>
              <a:ext uri="{FF2B5EF4-FFF2-40B4-BE49-F238E27FC236}">
                <a16:creationId xmlns:a16="http://schemas.microsoft.com/office/drawing/2014/main" id="{7F5C21A7-E3AB-4333-80D4-BF84854BFFD5}"/>
              </a:ext>
            </a:extLst>
          </p:cNvPr>
          <p:cNvSpPr txBox="1"/>
          <p:nvPr/>
        </p:nvSpPr>
        <p:spPr>
          <a:xfrm>
            <a:off x="11996043" y="4914900"/>
            <a:ext cx="3653723" cy="3879845"/>
          </a:xfrm>
          <a:prstGeom prst="rect">
            <a:avLst/>
          </a:prstGeom>
          <a:noFill/>
        </p:spPr>
        <p:txBody>
          <a:bodyPr wrap="square">
            <a:spAutoFit/>
          </a:bodyPr>
          <a:lstStyle/>
          <a:p>
            <a:pPr marL="457200" indent="-457200">
              <a:lnSpc>
                <a:spcPct val="200000"/>
              </a:lnSpc>
              <a:buBlip>
                <a:blip r:embed="rId4"/>
              </a:buBlip>
            </a:pPr>
            <a:r>
              <a:rPr lang="zh-TW" altLang="en-US" sz="3200" dirty="0">
                <a:latin typeface="微軟正黑體" panose="020B0604030504040204" pitchFamily="34" charset="-120"/>
                <a:ea typeface="微軟正黑體" panose="020B0604030504040204" pitchFamily="34" charset="-120"/>
              </a:rPr>
              <a:t>時脈</a:t>
            </a:r>
            <a:r>
              <a:rPr lang="en-US" altLang="zh-TW" sz="3200" dirty="0">
                <a:latin typeface="微軟正黑體" panose="020B0604030504040204" pitchFamily="34" charset="-120"/>
                <a:ea typeface="微軟正黑體" panose="020B0604030504040204" pitchFamily="34" charset="-120"/>
              </a:rPr>
              <a:t>(</a:t>
            </a:r>
            <a:r>
              <a:rPr lang="zh-TW" altLang="en-US" sz="3200" dirty="0">
                <a:latin typeface="微軟正黑體" panose="020B0604030504040204" pitchFamily="34" charset="-120"/>
                <a:ea typeface="微軟正黑體" panose="020B0604030504040204" pitchFamily="34" charset="-120"/>
              </a:rPr>
              <a:t>頻率</a:t>
            </a:r>
            <a:r>
              <a:rPr lang="en-US" altLang="zh-TW" sz="3200" dirty="0">
                <a:latin typeface="微軟正黑體" panose="020B0604030504040204" pitchFamily="34" charset="-120"/>
                <a:ea typeface="微軟正黑體" panose="020B0604030504040204" pitchFamily="34" charset="-120"/>
              </a:rPr>
              <a:t>)</a:t>
            </a:r>
          </a:p>
          <a:p>
            <a:pPr marL="457200" indent="-457200">
              <a:lnSpc>
                <a:spcPct val="200000"/>
              </a:lnSpc>
              <a:buBlip>
                <a:blip r:embed="rId4"/>
              </a:buBlip>
            </a:pPr>
            <a:r>
              <a:rPr lang="zh-TW" altLang="en-US" sz="3200" dirty="0">
                <a:latin typeface="微軟正黑體" panose="020B0604030504040204" pitchFamily="34" charset="-120"/>
                <a:ea typeface="微軟正黑體" panose="020B0604030504040204" pitchFamily="34" charset="-120"/>
              </a:rPr>
              <a:t>核心數</a:t>
            </a:r>
            <a:endParaRPr lang="en-US" altLang="zh-TW" sz="3200" dirty="0">
              <a:latin typeface="微軟正黑體" panose="020B0604030504040204" pitchFamily="34" charset="-120"/>
              <a:ea typeface="微軟正黑體" panose="020B0604030504040204" pitchFamily="34" charset="-120"/>
            </a:endParaRPr>
          </a:p>
          <a:p>
            <a:pPr marL="457200" indent="-457200">
              <a:lnSpc>
                <a:spcPct val="200000"/>
              </a:lnSpc>
              <a:buBlip>
                <a:blip r:embed="rId4"/>
              </a:buBlip>
            </a:pPr>
            <a:r>
              <a:rPr lang="zh-TW" altLang="en-US" sz="3200" dirty="0">
                <a:latin typeface="微軟正黑體" panose="020B0604030504040204" pitchFamily="34" charset="-120"/>
                <a:ea typeface="微軟正黑體" panose="020B0604030504040204" pitchFamily="34" charset="-120"/>
              </a:rPr>
              <a:t>架構</a:t>
            </a:r>
            <a:endParaRPr lang="en-US" altLang="zh-TW" sz="3200" dirty="0">
              <a:latin typeface="微軟正黑體" panose="020B0604030504040204" pitchFamily="34" charset="-120"/>
              <a:ea typeface="微軟正黑體" panose="020B0604030504040204" pitchFamily="34" charset="-120"/>
            </a:endParaRPr>
          </a:p>
          <a:p>
            <a:pPr marL="457200" indent="-457200">
              <a:lnSpc>
                <a:spcPct val="200000"/>
              </a:lnSpc>
              <a:buBlip>
                <a:blip r:embed="rId4"/>
              </a:buBlip>
            </a:pPr>
            <a:r>
              <a:rPr lang="zh-TW" altLang="en-US" sz="3200" dirty="0">
                <a:latin typeface="微軟正黑體" panose="020B0604030504040204" pitchFamily="34" charset="-120"/>
                <a:ea typeface="微軟正黑體" panose="020B0604030504040204" pitchFamily="34" charset="-120"/>
              </a:rPr>
              <a:t>製程</a:t>
            </a:r>
          </a:p>
        </p:txBody>
      </p:sp>
    </p:spTree>
    <p:extLst>
      <p:ext uri="{BB962C8B-B14F-4D97-AF65-F5344CB8AC3E}">
        <p14:creationId xmlns:p14="http://schemas.microsoft.com/office/powerpoint/2010/main" val="3198445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65EB72-2738-4AFF-9C81-834E755B4868}"/>
              </a:ext>
            </a:extLst>
          </p:cNvPr>
          <p:cNvSpPr txBox="1">
            <a:spLocks/>
          </p:cNvSpPr>
          <p:nvPr/>
        </p:nvSpPr>
        <p:spPr>
          <a:xfrm>
            <a:off x="3124200" y="998537"/>
            <a:ext cx="120396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TW" altLang="en-US" sz="8000" dirty="0">
                <a:solidFill>
                  <a:srgbClr val="003399"/>
                </a:solidFill>
                <a:latin typeface="微軟正黑體" panose="020B0604030504040204" pitchFamily="34" charset="-120"/>
                <a:ea typeface="微軟正黑體" panose="020B0604030504040204" pitchFamily="34" charset="-120"/>
              </a:rPr>
              <a:t>時脈</a:t>
            </a:r>
          </a:p>
        </p:txBody>
      </p:sp>
      <p:sp>
        <p:nvSpPr>
          <p:cNvPr id="4" name="文字方塊 3">
            <a:extLst>
              <a:ext uri="{FF2B5EF4-FFF2-40B4-BE49-F238E27FC236}">
                <a16:creationId xmlns:a16="http://schemas.microsoft.com/office/drawing/2014/main" id="{2F641AA1-A120-4608-A7D6-8158D9A48476}"/>
              </a:ext>
            </a:extLst>
          </p:cNvPr>
          <p:cNvSpPr txBox="1"/>
          <p:nvPr/>
        </p:nvSpPr>
        <p:spPr>
          <a:xfrm>
            <a:off x="5219700" y="2628900"/>
            <a:ext cx="7848600" cy="646331"/>
          </a:xfrm>
          <a:prstGeom prst="rect">
            <a:avLst/>
          </a:prstGeom>
          <a:noFill/>
        </p:spPr>
        <p:txBody>
          <a:bodyPr wrap="square">
            <a:spAutoFit/>
          </a:bodyPr>
          <a:lstStyle/>
          <a:p>
            <a:r>
              <a:rPr lang="zh-TW" altLang="en-US" sz="3600" dirty="0">
                <a:latin typeface="微軟正黑體" panose="020B0604030504040204" pitchFamily="34" charset="-120"/>
                <a:ea typeface="微軟正黑體" panose="020B0604030504040204" pitchFamily="34" charset="-120"/>
              </a:rPr>
              <a:t>時脈就代表</a:t>
            </a:r>
            <a:r>
              <a:rPr lang="en-US" altLang="zh-TW" sz="3600" dirty="0">
                <a:latin typeface="微軟正黑體" panose="020B0604030504040204" pitchFamily="34" charset="-120"/>
                <a:ea typeface="微軟正黑體" panose="020B0604030504040204" pitchFamily="34" charset="-120"/>
              </a:rPr>
              <a:t>1</a:t>
            </a:r>
            <a:r>
              <a:rPr lang="zh-TW" altLang="en-US" sz="3600" dirty="0">
                <a:latin typeface="微軟正黑體" panose="020B0604030504040204" pitchFamily="34" charset="-120"/>
                <a:ea typeface="微軟正黑體" panose="020B0604030504040204" pitchFamily="34" charset="-120"/>
              </a:rPr>
              <a:t>秒可以處理幾個運算單位</a:t>
            </a:r>
          </a:p>
        </p:txBody>
      </p:sp>
      <p:pic>
        <p:nvPicPr>
          <p:cNvPr id="8" name="圖片 7">
            <a:extLst>
              <a:ext uri="{FF2B5EF4-FFF2-40B4-BE49-F238E27FC236}">
                <a16:creationId xmlns:a16="http://schemas.microsoft.com/office/drawing/2014/main" id="{B670AA5D-83F3-4457-A916-6D70F4087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400" y="5791352"/>
            <a:ext cx="1828495" cy="1828495"/>
          </a:xfrm>
          <a:prstGeom prst="rect">
            <a:avLst/>
          </a:prstGeom>
        </p:spPr>
      </p:pic>
      <p:sp>
        <p:nvSpPr>
          <p:cNvPr id="9" name="文字方塊 8">
            <a:extLst>
              <a:ext uri="{FF2B5EF4-FFF2-40B4-BE49-F238E27FC236}">
                <a16:creationId xmlns:a16="http://schemas.microsoft.com/office/drawing/2014/main" id="{F1DE4E25-0F2E-4D36-8FDF-548AB6F81255}"/>
              </a:ext>
            </a:extLst>
          </p:cNvPr>
          <p:cNvSpPr txBox="1"/>
          <p:nvPr/>
        </p:nvSpPr>
        <p:spPr>
          <a:xfrm>
            <a:off x="2286000" y="8039100"/>
            <a:ext cx="3981450" cy="707886"/>
          </a:xfrm>
          <a:prstGeom prst="rect">
            <a:avLst/>
          </a:prstGeom>
          <a:noFill/>
        </p:spPr>
        <p:txBody>
          <a:bodyPr wrap="square" rtlCol="0">
            <a:spAutoFit/>
          </a:bodyPr>
          <a:lstStyle/>
          <a:p>
            <a:r>
              <a:rPr lang="en-US" altLang="zh-TW" sz="4000" dirty="0">
                <a:latin typeface="微軟正黑體" panose="020B0604030504040204" pitchFamily="34" charset="-120"/>
                <a:ea typeface="微軟正黑體" panose="020B0604030504040204" pitchFamily="34" charset="-120"/>
              </a:rPr>
              <a:t>i5 8400 2.8GHz </a:t>
            </a:r>
            <a:endParaRPr lang="zh-TW" altLang="en-US" sz="4000" dirty="0">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BED2C984-2A1C-4301-B98B-8300ED3E2491}"/>
              </a:ext>
            </a:extLst>
          </p:cNvPr>
          <p:cNvSpPr txBox="1"/>
          <p:nvPr/>
        </p:nvSpPr>
        <p:spPr>
          <a:xfrm>
            <a:off x="11944350" y="8039100"/>
            <a:ext cx="3981450" cy="707886"/>
          </a:xfrm>
          <a:prstGeom prst="rect">
            <a:avLst/>
          </a:prstGeom>
          <a:noFill/>
        </p:spPr>
        <p:txBody>
          <a:bodyPr wrap="square" rtlCol="0">
            <a:spAutoFit/>
          </a:bodyPr>
          <a:lstStyle/>
          <a:p>
            <a:r>
              <a:rPr lang="en-US" altLang="zh-TW" sz="4000" dirty="0">
                <a:latin typeface="微軟正黑體" panose="020B0604030504040204" pitchFamily="34" charset="-120"/>
                <a:ea typeface="微軟正黑體" panose="020B0604030504040204" pitchFamily="34" charset="-120"/>
              </a:rPr>
              <a:t>i5 8500 3.0GHz</a:t>
            </a:r>
            <a:endParaRPr lang="zh-TW" altLang="en-US" sz="4000" dirty="0">
              <a:latin typeface="微軟正黑體" panose="020B0604030504040204" pitchFamily="34" charset="-120"/>
              <a:ea typeface="微軟正黑體" panose="020B0604030504040204" pitchFamily="34" charset="-120"/>
            </a:endParaRPr>
          </a:p>
        </p:txBody>
      </p:sp>
      <p:pic>
        <p:nvPicPr>
          <p:cNvPr id="12" name="圖片 11">
            <a:extLst>
              <a:ext uri="{FF2B5EF4-FFF2-40B4-BE49-F238E27FC236}">
                <a16:creationId xmlns:a16="http://schemas.microsoft.com/office/drawing/2014/main" id="{AC37954B-9C23-419D-B93A-C045AA5841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0500" y="4957080"/>
            <a:ext cx="2789151" cy="2789151"/>
          </a:xfrm>
          <a:prstGeom prst="rect">
            <a:avLst/>
          </a:prstGeom>
        </p:spPr>
      </p:pic>
      <p:pic>
        <p:nvPicPr>
          <p:cNvPr id="14" name="圖片 13">
            <a:extLst>
              <a:ext uri="{FF2B5EF4-FFF2-40B4-BE49-F238E27FC236}">
                <a16:creationId xmlns:a16="http://schemas.microsoft.com/office/drawing/2014/main" id="{FB218F23-6F37-45BC-8580-C27A3EF0D7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2149" y="4939400"/>
            <a:ext cx="2789151" cy="2789151"/>
          </a:xfrm>
          <a:prstGeom prst="rect">
            <a:avLst/>
          </a:prstGeom>
        </p:spPr>
      </p:pic>
    </p:spTree>
    <p:extLst>
      <p:ext uri="{BB962C8B-B14F-4D97-AF65-F5344CB8AC3E}">
        <p14:creationId xmlns:p14="http://schemas.microsoft.com/office/powerpoint/2010/main" val="131235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D945EB-08FF-4AF5-86EC-C5FB0EB61E50}"/>
              </a:ext>
            </a:extLst>
          </p:cNvPr>
          <p:cNvSpPr txBox="1">
            <a:spLocks/>
          </p:cNvSpPr>
          <p:nvPr/>
        </p:nvSpPr>
        <p:spPr>
          <a:xfrm>
            <a:off x="3124200" y="998537"/>
            <a:ext cx="120396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TW" altLang="en-US" sz="8000" dirty="0">
                <a:solidFill>
                  <a:srgbClr val="003399"/>
                </a:solidFill>
                <a:latin typeface="微軟正黑體" panose="020B0604030504040204" pitchFamily="34" charset="-120"/>
                <a:ea typeface="微軟正黑體" panose="020B0604030504040204" pitchFamily="34" charset="-120"/>
              </a:rPr>
              <a:t>核心數</a:t>
            </a:r>
          </a:p>
        </p:txBody>
      </p:sp>
      <p:sp>
        <p:nvSpPr>
          <p:cNvPr id="3" name="文字方塊 2">
            <a:extLst>
              <a:ext uri="{FF2B5EF4-FFF2-40B4-BE49-F238E27FC236}">
                <a16:creationId xmlns:a16="http://schemas.microsoft.com/office/drawing/2014/main" id="{2BF086F2-1DB6-426A-BF76-CF5279A16199}"/>
              </a:ext>
            </a:extLst>
          </p:cNvPr>
          <p:cNvSpPr txBox="1"/>
          <p:nvPr/>
        </p:nvSpPr>
        <p:spPr>
          <a:xfrm>
            <a:off x="2800350" y="2552700"/>
            <a:ext cx="12687300" cy="646331"/>
          </a:xfrm>
          <a:prstGeom prst="rect">
            <a:avLst/>
          </a:prstGeom>
          <a:noFill/>
        </p:spPr>
        <p:txBody>
          <a:bodyPr wrap="square">
            <a:spAutoFit/>
          </a:bodyPr>
          <a:lstStyle/>
          <a:p>
            <a:r>
              <a:rPr lang="zh-TW" altLang="en-US" sz="3600" dirty="0">
                <a:latin typeface="微軟正黑體" panose="020B0604030504040204" pitchFamily="34" charset="-120"/>
                <a:ea typeface="微軟正黑體" panose="020B0604030504040204" pitchFamily="34" charset="-120"/>
              </a:rPr>
              <a:t>代表處理器的心臟，核心數越多，效能越好，但你不一定需要</a:t>
            </a:r>
          </a:p>
        </p:txBody>
      </p:sp>
      <p:sp>
        <p:nvSpPr>
          <p:cNvPr id="5" name="文字方塊 4">
            <a:extLst>
              <a:ext uri="{FF2B5EF4-FFF2-40B4-BE49-F238E27FC236}">
                <a16:creationId xmlns:a16="http://schemas.microsoft.com/office/drawing/2014/main" id="{ACA952D7-2A64-4E03-BCF7-E6ADE314649F}"/>
              </a:ext>
            </a:extLst>
          </p:cNvPr>
          <p:cNvSpPr txBox="1"/>
          <p:nvPr/>
        </p:nvSpPr>
        <p:spPr>
          <a:xfrm>
            <a:off x="6553200" y="4324516"/>
            <a:ext cx="4876800" cy="646331"/>
          </a:xfrm>
          <a:prstGeom prst="rect">
            <a:avLst/>
          </a:prstGeom>
          <a:noFill/>
        </p:spPr>
        <p:txBody>
          <a:bodyPr wrap="square">
            <a:spAutoFit/>
          </a:bodyPr>
          <a:lstStyle/>
          <a:p>
            <a:r>
              <a:rPr lang="zh-TW" altLang="en-US" sz="3600" dirty="0">
                <a:latin typeface="微軟正黑體" panose="020B0604030504040204" pitchFamily="34" charset="-120"/>
                <a:ea typeface="微軟正黑體" panose="020B0604030504040204" pitchFamily="34" charset="-120"/>
              </a:rPr>
              <a:t>多執行緒</a:t>
            </a:r>
            <a:r>
              <a:rPr lang="en-US" altLang="zh-TW" sz="3600" dirty="0">
                <a:latin typeface="微軟正黑體" panose="020B0604030504040204" pitchFamily="34" charset="-120"/>
                <a:ea typeface="微軟正黑體" panose="020B0604030504040204" pitchFamily="34" charset="-120"/>
              </a:rPr>
              <a:t>:</a:t>
            </a:r>
            <a:r>
              <a:rPr lang="zh-TW" altLang="en-US" sz="3600" dirty="0">
                <a:latin typeface="微軟正黑體" panose="020B0604030504040204" pitchFamily="34" charset="-120"/>
                <a:ea typeface="微軟正黑體" panose="020B0604030504040204" pitchFamily="34" charset="-120"/>
              </a:rPr>
              <a:t>假核心的概念</a:t>
            </a:r>
          </a:p>
        </p:txBody>
      </p:sp>
      <p:sp>
        <p:nvSpPr>
          <p:cNvPr id="15" name="矩形: 圓角 14">
            <a:extLst>
              <a:ext uri="{FF2B5EF4-FFF2-40B4-BE49-F238E27FC236}">
                <a16:creationId xmlns:a16="http://schemas.microsoft.com/office/drawing/2014/main" id="{FEFF1821-254F-4C3A-A52C-BCA8DB122269}"/>
              </a:ext>
            </a:extLst>
          </p:cNvPr>
          <p:cNvSpPr/>
          <p:nvPr/>
        </p:nvSpPr>
        <p:spPr>
          <a:xfrm>
            <a:off x="10337675" y="5448300"/>
            <a:ext cx="6019795" cy="4040488"/>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圓角 13">
            <a:extLst>
              <a:ext uri="{FF2B5EF4-FFF2-40B4-BE49-F238E27FC236}">
                <a16:creationId xmlns:a16="http://schemas.microsoft.com/office/drawing/2014/main" id="{4250FEE1-2A21-41D3-B372-DC0D36C30C12}"/>
              </a:ext>
            </a:extLst>
          </p:cNvPr>
          <p:cNvSpPr/>
          <p:nvPr/>
        </p:nvSpPr>
        <p:spPr>
          <a:xfrm>
            <a:off x="1676400" y="5522613"/>
            <a:ext cx="6019795" cy="4040488"/>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AutoShape 17">
            <a:extLst>
              <a:ext uri="{FF2B5EF4-FFF2-40B4-BE49-F238E27FC236}">
                <a16:creationId xmlns:a16="http://schemas.microsoft.com/office/drawing/2014/main" id="{7648AD2A-28F4-46BC-B820-D5E319FDE6A9}"/>
              </a:ext>
            </a:extLst>
          </p:cNvPr>
          <p:cNvSpPr/>
          <p:nvPr/>
        </p:nvSpPr>
        <p:spPr>
          <a:xfrm rot="5400000">
            <a:off x="7312900" y="7542857"/>
            <a:ext cx="3357400" cy="0"/>
          </a:xfrm>
          <a:prstGeom prst="line">
            <a:avLst/>
          </a:prstGeom>
          <a:ln w="47625" cap="rnd">
            <a:solidFill>
              <a:srgbClr val="86C7ED"/>
            </a:solidFill>
            <a:prstDash val="sysDot"/>
            <a:headEnd type="none" w="sm" len="sm"/>
            <a:tailEnd type="none" w="sm" len="sm"/>
          </a:ln>
        </p:spPr>
      </p:sp>
      <p:pic>
        <p:nvPicPr>
          <p:cNvPr id="8" name="圖片 7">
            <a:extLst>
              <a:ext uri="{FF2B5EF4-FFF2-40B4-BE49-F238E27FC236}">
                <a16:creationId xmlns:a16="http://schemas.microsoft.com/office/drawing/2014/main" id="{23F31ED1-55F6-41EA-A818-D0B362023A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6340" y="5753100"/>
            <a:ext cx="1762466" cy="1762466"/>
          </a:xfrm>
          <a:prstGeom prst="rect">
            <a:avLst/>
          </a:prstGeom>
        </p:spPr>
      </p:pic>
      <p:pic>
        <p:nvPicPr>
          <p:cNvPr id="10" name="圖片 9">
            <a:extLst>
              <a:ext uri="{FF2B5EF4-FFF2-40B4-BE49-F238E27FC236}">
                <a16:creationId xmlns:a16="http://schemas.microsoft.com/office/drawing/2014/main" id="{3EC8E3E9-1336-42FA-8C0C-668567DEDE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5560713"/>
            <a:ext cx="2164062" cy="2164062"/>
          </a:xfrm>
          <a:prstGeom prst="rect">
            <a:avLst/>
          </a:prstGeom>
        </p:spPr>
      </p:pic>
      <p:sp>
        <p:nvSpPr>
          <p:cNvPr id="11" name="文字方塊 10">
            <a:extLst>
              <a:ext uri="{FF2B5EF4-FFF2-40B4-BE49-F238E27FC236}">
                <a16:creationId xmlns:a16="http://schemas.microsoft.com/office/drawing/2014/main" id="{2C3AC7E7-C0A3-4CDE-9ACE-1DB282DD07D3}"/>
              </a:ext>
            </a:extLst>
          </p:cNvPr>
          <p:cNvSpPr txBox="1"/>
          <p:nvPr/>
        </p:nvSpPr>
        <p:spPr>
          <a:xfrm>
            <a:off x="3657600" y="7934861"/>
            <a:ext cx="2164062" cy="1323439"/>
          </a:xfrm>
          <a:prstGeom prst="rect">
            <a:avLst/>
          </a:prstGeom>
          <a:noFill/>
        </p:spPr>
        <p:txBody>
          <a:bodyPr wrap="square" rtlCol="0">
            <a:spAutoFit/>
          </a:bodyPr>
          <a:lstStyle/>
          <a:p>
            <a:r>
              <a:rPr lang="en-US" altLang="zh-TW" sz="8000" dirty="0"/>
              <a:t>SMT</a:t>
            </a:r>
            <a:endParaRPr lang="zh-TW" altLang="en-US" sz="8000" dirty="0"/>
          </a:p>
        </p:txBody>
      </p:sp>
      <p:sp>
        <p:nvSpPr>
          <p:cNvPr id="12" name="文字方塊 11">
            <a:extLst>
              <a:ext uri="{FF2B5EF4-FFF2-40B4-BE49-F238E27FC236}">
                <a16:creationId xmlns:a16="http://schemas.microsoft.com/office/drawing/2014/main" id="{22176F3F-FF1E-4846-B044-7098276F9F69}"/>
              </a:ext>
            </a:extLst>
          </p:cNvPr>
          <p:cNvSpPr txBox="1"/>
          <p:nvPr/>
        </p:nvSpPr>
        <p:spPr>
          <a:xfrm>
            <a:off x="12265542" y="7962900"/>
            <a:ext cx="2164062" cy="1323439"/>
          </a:xfrm>
          <a:prstGeom prst="rect">
            <a:avLst/>
          </a:prstGeom>
          <a:noFill/>
        </p:spPr>
        <p:txBody>
          <a:bodyPr wrap="square" rtlCol="0">
            <a:spAutoFit/>
          </a:bodyPr>
          <a:lstStyle/>
          <a:p>
            <a:pPr algn="ctr"/>
            <a:r>
              <a:rPr lang="en-US" altLang="zh-TW" sz="8000" dirty="0"/>
              <a:t>HT</a:t>
            </a:r>
            <a:endParaRPr lang="zh-TW" altLang="en-US" sz="8000" dirty="0"/>
          </a:p>
        </p:txBody>
      </p:sp>
    </p:spTree>
    <p:extLst>
      <p:ext uri="{BB962C8B-B14F-4D97-AF65-F5344CB8AC3E}">
        <p14:creationId xmlns:p14="http://schemas.microsoft.com/office/powerpoint/2010/main" val="383419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892AA6-DD6C-47B4-8683-0CA7F32515A7}"/>
              </a:ext>
            </a:extLst>
          </p:cNvPr>
          <p:cNvSpPr txBox="1">
            <a:spLocks/>
          </p:cNvSpPr>
          <p:nvPr/>
        </p:nvSpPr>
        <p:spPr>
          <a:xfrm>
            <a:off x="3124200" y="998537"/>
            <a:ext cx="120396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TW" altLang="en-US" sz="8000" dirty="0">
                <a:solidFill>
                  <a:srgbClr val="003399"/>
                </a:solidFill>
                <a:latin typeface="微軟正黑體" panose="020B0604030504040204" pitchFamily="34" charset="-120"/>
                <a:ea typeface="微軟正黑體" panose="020B0604030504040204" pitchFamily="34" charset="-120"/>
              </a:rPr>
              <a:t>製程</a:t>
            </a:r>
          </a:p>
        </p:txBody>
      </p:sp>
      <p:sp>
        <p:nvSpPr>
          <p:cNvPr id="3" name="文字方塊 2">
            <a:extLst>
              <a:ext uri="{FF2B5EF4-FFF2-40B4-BE49-F238E27FC236}">
                <a16:creationId xmlns:a16="http://schemas.microsoft.com/office/drawing/2014/main" id="{0F267B61-56B0-43BC-9BF1-76D378EEBA4D}"/>
              </a:ext>
            </a:extLst>
          </p:cNvPr>
          <p:cNvSpPr txBox="1"/>
          <p:nvPr/>
        </p:nvSpPr>
        <p:spPr>
          <a:xfrm>
            <a:off x="2800350" y="2552700"/>
            <a:ext cx="12687300" cy="1200329"/>
          </a:xfrm>
          <a:prstGeom prst="rect">
            <a:avLst/>
          </a:prstGeom>
          <a:noFill/>
        </p:spPr>
        <p:txBody>
          <a:bodyPr wrap="square">
            <a:spAutoFit/>
          </a:bodyPr>
          <a:lstStyle/>
          <a:p>
            <a:pPr algn="ctr"/>
            <a:r>
              <a:rPr lang="zh-TW" altLang="en-US" sz="3600" dirty="0">
                <a:latin typeface="微軟正黑體" panose="020B0604030504040204" pitchFamily="34" charset="-120"/>
                <a:ea typeface="微軟正黑體" panose="020B0604030504040204" pitchFamily="34" charset="-120"/>
              </a:rPr>
              <a:t>製程指的是半導體製程，也就是所謂的</a:t>
            </a:r>
            <a:r>
              <a:rPr lang="en-US" altLang="zh-TW" sz="3600" dirty="0">
                <a:latin typeface="微軟正黑體" panose="020B0604030504040204" pitchFamily="34" charset="-120"/>
                <a:ea typeface="微軟正黑體" panose="020B0604030504040204" pitchFamily="34" charset="-120"/>
              </a:rPr>
              <a:t>7</a:t>
            </a:r>
            <a:r>
              <a:rPr lang="zh-TW" altLang="en-US" sz="3600" dirty="0">
                <a:latin typeface="微軟正黑體" panose="020B0604030504040204" pitchFamily="34" charset="-120"/>
                <a:ea typeface="微軟正黑體" panose="020B0604030504040204" pitchFamily="34" charset="-120"/>
              </a:rPr>
              <a:t>奈米、</a:t>
            </a:r>
            <a:r>
              <a:rPr lang="en-US" altLang="zh-TW" sz="3600" dirty="0">
                <a:latin typeface="微軟正黑體" panose="020B0604030504040204" pitchFamily="34" charset="-120"/>
                <a:ea typeface="微軟正黑體" panose="020B0604030504040204" pitchFamily="34" charset="-120"/>
              </a:rPr>
              <a:t>14</a:t>
            </a:r>
            <a:r>
              <a:rPr lang="zh-TW" altLang="en-US" sz="3600" dirty="0">
                <a:latin typeface="微軟正黑體" panose="020B0604030504040204" pitchFamily="34" charset="-120"/>
                <a:ea typeface="微軟正黑體" panose="020B0604030504040204" pitchFamily="34" charset="-120"/>
              </a:rPr>
              <a:t>奈米</a:t>
            </a:r>
            <a:r>
              <a:rPr lang="en-US" altLang="zh-TW" sz="3600" dirty="0">
                <a:latin typeface="微軟正黑體" panose="020B0604030504040204" pitchFamily="34" charset="-120"/>
                <a:ea typeface="微軟正黑體" panose="020B0604030504040204" pitchFamily="34" charset="-120"/>
              </a:rPr>
              <a:t>... </a:t>
            </a:r>
          </a:p>
          <a:p>
            <a:pPr algn="ctr"/>
            <a:r>
              <a:rPr lang="zh-TW" altLang="en-US" sz="3600" dirty="0">
                <a:latin typeface="微軟正黑體" panose="020B0604030504040204" pitchFamily="34" charset="-120"/>
                <a:ea typeface="微軟正黑體" panose="020B0604030504040204" pitchFamily="34" charset="-120"/>
              </a:rPr>
              <a:t>製程越先進</a:t>
            </a:r>
            <a:r>
              <a:rPr lang="en-US" altLang="zh-TW" sz="3600" dirty="0">
                <a:latin typeface="微軟正黑體" panose="020B0604030504040204" pitchFamily="34" charset="-120"/>
                <a:ea typeface="微軟正黑體" panose="020B0604030504040204" pitchFamily="34" charset="-120"/>
              </a:rPr>
              <a:t>(</a:t>
            </a:r>
            <a:r>
              <a:rPr lang="zh-TW" altLang="en-US" sz="3600" dirty="0">
                <a:latin typeface="微軟正黑體" panose="020B0604030504040204" pitchFamily="34" charset="-120"/>
                <a:ea typeface="微軟正黑體" panose="020B0604030504040204" pitchFamily="34" charset="-120"/>
              </a:rPr>
              <a:t>數字越小</a:t>
            </a:r>
            <a:r>
              <a:rPr lang="en-US" altLang="zh-TW" sz="3600" dirty="0">
                <a:latin typeface="微軟正黑體" panose="020B0604030504040204" pitchFamily="34" charset="-120"/>
                <a:ea typeface="微軟正黑體" panose="020B0604030504040204" pitchFamily="34" charset="-120"/>
              </a:rPr>
              <a:t>)</a:t>
            </a:r>
            <a:r>
              <a:rPr lang="zh-TW" altLang="en-US" sz="3600" dirty="0">
                <a:latin typeface="微軟正黑體" panose="020B0604030504040204" pitchFamily="34" charset="-120"/>
                <a:ea typeface="微軟正黑體" panose="020B0604030504040204" pitchFamily="34" charset="-120"/>
              </a:rPr>
              <a:t>越好，不過通常越大也代表越穩定。</a:t>
            </a:r>
          </a:p>
        </p:txBody>
      </p:sp>
      <p:pic>
        <p:nvPicPr>
          <p:cNvPr id="5" name="圖片 4">
            <a:extLst>
              <a:ext uri="{FF2B5EF4-FFF2-40B4-BE49-F238E27FC236}">
                <a16:creationId xmlns:a16="http://schemas.microsoft.com/office/drawing/2014/main" id="{3FD9E517-861D-4965-AC1C-26C2E5C1D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352" y="4107168"/>
            <a:ext cx="5181295" cy="5181295"/>
          </a:xfrm>
          <a:prstGeom prst="rect">
            <a:avLst/>
          </a:prstGeom>
        </p:spPr>
      </p:pic>
    </p:spTree>
    <p:extLst>
      <p:ext uri="{BB962C8B-B14F-4D97-AF65-F5344CB8AC3E}">
        <p14:creationId xmlns:p14="http://schemas.microsoft.com/office/powerpoint/2010/main" val="794500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1513</Words>
  <Application>Microsoft Office PowerPoint</Application>
  <PresentationFormat>自訂</PresentationFormat>
  <Paragraphs>121</Paragraphs>
  <Slides>15</Slides>
  <Notes>12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15</vt:i4>
      </vt:variant>
    </vt:vector>
  </HeadingPairs>
  <TitlesOfParts>
    <vt:vector size="21" baseType="lpstr">
      <vt:lpstr>Arial</vt:lpstr>
      <vt:lpstr>Fira Sans Light</vt:lpstr>
      <vt:lpstr>源石黑體 B</vt:lpstr>
      <vt:lpstr>Calibri</vt:lpstr>
      <vt:lpstr>微軟正黑體</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Purple Casual Corporate Traditional Business Plan Business Presentation</dc:title>
  <dc:creator>user</dc:creator>
  <cp:lastModifiedBy>映竹 賴</cp:lastModifiedBy>
  <cp:revision>3</cp:revision>
  <dcterms:created xsi:type="dcterms:W3CDTF">2006-08-16T00:00:00Z</dcterms:created>
  <dcterms:modified xsi:type="dcterms:W3CDTF">2021-12-05T16:32:41Z</dcterms:modified>
  <dc:identifier>DAExrnnAci4</dc:identifier>
</cp:coreProperties>
</file>