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370" r:id="rId2"/>
    <p:sldId id="520" r:id="rId3"/>
    <p:sldId id="305" r:id="rId4"/>
    <p:sldId id="396" r:id="rId5"/>
    <p:sldId id="519" r:id="rId6"/>
    <p:sldId id="527" r:id="rId7"/>
    <p:sldId id="528" r:id="rId8"/>
    <p:sldId id="529" r:id="rId9"/>
    <p:sldId id="524" r:id="rId10"/>
    <p:sldId id="530" r:id="rId11"/>
    <p:sldId id="531" r:id="rId12"/>
    <p:sldId id="532" r:id="rId13"/>
    <p:sldId id="533" r:id="rId14"/>
    <p:sldId id="534" r:id="rId15"/>
    <p:sldId id="536" r:id="rId16"/>
    <p:sldId id="537" r:id="rId17"/>
    <p:sldId id="514" r:id="rId18"/>
    <p:sldId id="525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  <p:embeddedFont>
      <p:font typeface="나눔스퀘어라운드 Regular" panose="020B0600000101010101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666"/>
    <a:srgbClr val="005380"/>
    <a:srgbClr val="87BCE1"/>
    <a:srgbClr val="ED636D"/>
    <a:srgbClr val="E6B9B9"/>
    <a:srgbClr val="DF9999"/>
    <a:srgbClr val="DB9292"/>
    <a:srgbClr val="DB8181"/>
    <a:srgbClr val="1097D0"/>
    <a:srgbClr val="5D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88498" autoAdjust="0"/>
  </p:normalViewPr>
  <p:slideViewPr>
    <p:cSldViewPr snapToGrid="0" showGuides="1">
      <p:cViewPr>
        <p:scale>
          <a:sx n="125" d="100"/>
          <a:sy n="125" d="100"/>
        </p:scale>
        <p:origin x="822" y="-86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2019-11-22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B440BA11-FEDB-4E64-B4BE-9FDEE8123FE3}" type="datetimeFigureOut">
              <a:rPr lang="ko-KR" altLang="en-US" smtClean="0"/>
              <a:pPr/>
              <a:t>2019-11-22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F8D56DB-D808-478E-8624-F84E557D34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SUMARY </a:t>
            </a:r>
            <a:r>
              <a:rPr lang="ko-KR" altLang="en-US" dirty="0"/>
              <a:t>장표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459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보고서에 입장에서는 유익하지 않음</a:t>
            </a:r>
            <a:r>
              <a:rPr lang="en-US" altLang="ko-KR" dirty="0"/>
              <a:t>. </a:t>
            </a:r>
            <a:r>
              <a:rPr lang="ko-KR" altLang="en-US" dirty="0"/>
              <a:t>얘들의 입장에서는 이게 궁금하지 않음</a:t>
            </a:r>
            <a:r>
              <a:rPr lang="en-US" altLang="ko-KR" dirty="0"/>
              <a:t>. </a:t>
            </a:r>
            <a:r>
              <a:rPr lang="ko-KR" altLang="en-US" dirty="0"/>
              <a:t>결과물이 어떻게 </a:t>
            </a:r>
            <a:r>
              <a:rPr lang="ko-KR" altLang="en-US" dirty="0" err="1"/>
              <a:t>나온지</a:t>
            </a:r>
            <a:r>
              <a:rPr lang="ko-KR" altLang="en-US" dirty="0"/>
              <a:t> 알고 싶지</a:t>
            </a:r>
            <a:r>
              <a:rPr lang="en-US" altLang="ko-KR" dirty="0"/>
              <a:t>, </a:t>
            </a:r>
            <a:r>
              <a:rPr lang="ko-KR" altLang="en-US" dirty="0"/>
              <a:t>한계가 </a:t>
            </a:r>
            <a:r>
              <a:rPr lang="ko-KR" altLang="en-US" dirty="0" err="1"/>
              <a:t>어떤지</a:t>
            </a:r>
            <a:r>
              <a:rPr lang="ko-KR" altLang="en-US" dirty="0"/>
              <a:t> 궁금하지 않음</a:t>
            </a:r>
            <a:r>
              <a:rPr lang="en-US" altLang="ko-KR" dirty="0"/>
              <a:t>. </a:t>
            </a:r>
            <a:r>
              <a:rPr lang="ko-KR" altLang="en-US" dirty="0"/>
              <a:t>이건 나중에 별첨으로 한계점에 넣어두어서 향후 계획으로 </a:t>
            </a:r>
            <a:r>
              <a:rPr lang="ko-KR" altLang="en-US" dirty="0" err="1"/>
              <a:t>뺴는게</a:t>
            </a:r>
            <a:r>
              <a:rPr lang="ko-KR" altLang="en-US" dirty="0"/>
              <a:t> 좋음</a:t>
            </a:r>
            <a:r>
              <a:rPr lang="en-US" altLang="ko-KR" dirty="0"/>
              <a:t>. </a:t>
            </a:r>
            <a:r>
              <a:rPr lang="ko-KR" altLang="en-US" dirty="0"/>
              <a:t>앞 부분에는 내가 만든 매력적인 결과에 대한 구성으로 </a:t>
            </a:r>
            <a:r>
              <a:rPr lang="ko-KR" altLang="en-US" dirty="0" err="1"/>
              <a:t>만들어졌다는거를</a:t>
            </a:r>
            <a:r>
              <a:rPr lang="ko-KR" altLang="en-US" dirty="0"/>
              <a:t> 어필하는게 중요함 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106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00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22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32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301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009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9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28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8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보고서에 입장에서는 유익하지 않음</a:t>
            </a:r>
            <a:r>
              <a:rPr lang="en-US" altLang="ko-KR" dirty="0"/>
              <a:t>. </a:t>
            </a:r>
            <a:r>
              <a:rPr lang="ko-KR" altLang="en-US" dirty="0"/>
              <a:t>얘들의 입장에서는 이게 궁금하지 않음</a:t>
            </a:r>
            <a:r>
              <a:rPr lang="en-US" altLang="ko-KR" dirty="0"/>
              <a:t>. </a:t>
            </a:r>
            <a:r>
              <a:rPr lang="ko-KR" altLang="en-US" dirty="0"/>
              <a:t>결과물이 어떻게 </a:t>
            </a:r>
            <a:r>
              <a:rPr lang="ko-KR" altLang="en-US" dirty="0" err="1"/>
              <a:t>나온지</a:t>
            </a:r>
            <a:r>
              <a:rPr lang="ko-KR" altLang="en-US" dirty="0"/>
              <a:t> 알고 싶지</a:t>
            </a:r>
            <a:r>
              <a:rPr lang="en-US" altLang="ko-KR" dirty="0"/>
              <a:t>, </a:t>
            </a:r>
            <a:r>
              <a:rPr lang="ko-KR" altLang="en-US" dirty="0"/>
              <a:t>한계가 </a:t>
            </a:r>
            <a:r>
              <a:rPr lang="ko-KR" altLang="en-US" dirty="0" err="1"/>
              <a:t>어떤지</a:t>
            </a:r>
            <a:r>
              <a:rPr lang="ko-KR" altLang="en-US" dirty="0"/>
              <a:t> 궁금하지 않음</a:t>
            </a:r>
            <a:r>
              <a:rPr lang="en-US" altLang="ko-KR" dirty="0"/>
              <a:t>. </a:t>
            </a:r>
            <a:r>
              <a:rPr lang="ko-KR" altLang="en-US" dirty="0"/>
              <a:t>이건 나중에 별첨으로 한계점에 넣어두어서 향후 계획으로 </a:t>
            </a:r>
            <a:r>
              <a:rPr lang="ko-KR" altLang="en-US" dirty="0" err="1"/>
              <a:t>뺴는게</a:t>
            </a:r>
            <a:r>
              <a:rPr lang="ko-KR" altLang="en-US" dirty="0"/>
              <a:t> 좋음</a:t>
            </a:r>
            <a:r>
              <a:rPr lang="en-US" altLang="ko-KR" dirty="0"/>
              <a:t>. </a:t>
            </a:r>
            <a:r>
              <a:rPr lang="ko-KR" altLang="en-US" dirty="0"/>
              <a:t>앞 부분에는 내가 만든 매력적인 결과에 대한 구성으로 </a:t>
            </a:r>
            <a:r>
              <a:rPr lang="ko-KR" altLang="en-US" dirty="0" err="1"/>
              <a:t>만들어졌다는거를</a:t>
            </a:r>
            <a:r>
              <a:rPr lang="ko-KR" altLang="en-US" dirty="0"/>
              <a:t> 어필하는게 중요함 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48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보고서에 입장에서는 유익하지 않음</a:t>
            </a:r>
            <a:r>
              <a:rPr lang="en-US" altLang="ko-KR" dirty="0"/>
              <a:t>. </a:t>
            </a:r>
            <a:r>
              <a:rPr lang="ko-KR" altLang="en-US" dirty="0"/>
              <a:t>얘들의 입장에서는 이게 궁금하지 않음</a:t>
            </a:r>
            <a:r>
              <a:rPr lang="en-US" altLang="ko-KR" dirty="0"/>
              <a:t>. </a:t>
            </a:r>
            <a:r>
              <a:rPr lang="ko-KR" altLang="en-US" dirty="0"/>
              <a:t>결과물이 어떻게 </a:t>
            </a:r>
            <a:r>
              <a:rPr lang="ko-KR" altLang="en-US" dirty="0" err="1"/>
              <a:t>나온지</a:t>
            </a:r>
            <a:r>
              <a:rPr lang="ko-KR" altLang="en-US" dirty="0"/>
              <a:t> 알고 싶지</a:t>
            </a:r>
            <a:r>
              <a:rPr lang="en-US" altLang="ko-KR" dirty="0"/>
              <a:t>, </a:t>
            </a:r>
            <a:r>
              <a:rPr lang="ko-KR" altLang="en-US" dirty="0"/>
              <a:t>한계가 </a:t>
            </a:r>
            <a:r>
              <a:rPr lang="ko-KR" altLang="en-US" dirty="0" err="1"/>
              <a:t>어떤지</a:t>
            </a:r>
            <a:r>
              <a:rPr lang="ko-KR" altLang="en-US" dirty="0"/>
              <a:t> 궁금하지 않음</a:t>
            </a:r>
            <a:r>
              <a:rPr lang="en-US" altLang="ko-KR" dirty="0"/>
              <a:t>. </a:t>
            </a:r>
            <a:r>
              <a:rPr lang="ko-KR" altLang="en-US" dirty="0"/>
              <a:t>이건 나중에 별첨으로 한계점에 넣어두어서 향후 계획으로 </a:t>
            </a:r>
            <a:r>
              <a:rPr lang="ko-KR" altLang="en-US" dirty="0" err="1"/>
              <a:t>뺴는게</a:t>
            </a:r>
            <a:r>
              <a:rPr lang="ko-KR" altLang="en-US" dirty="0"/>
              <a:t> 좋음</a:t>
            </a:r>
            <a:r>
              <a:rPr lang="en-US" altLang="ko-KR" dirty="0"/>
              <a:t>. </a:t>
            </a:r>
            <a:r>
              <a:rPr lang="ko-KR" altLang="en-US" dirty="0"/>
              <a:t>앞 부분에는 내가 만든 매력적인 결과에 대한 구성으로 </a:t>
            </a:r>
            <a:r>
              <a:rPr lang="ko-KR" altLang="en-US" dirty="0" err="1"/>
              <a:t>만들어졌다는거를</a:t>
            </a:r>
            <a:r>
              <a:rPr lang="ko-KR" altLang="en-US" dirty="0"/>
              <a:t> 어필하는게 중요함 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57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보고서에 입장에서는 유익하지 않음</a:t>
            </a:r>
            <a:r>
              <a:rPr lang="en-US" altLang="ko-KR" dirty="0"/>
              <a:t>. </a:t>
            </a:r>
            <a:r>
              <a:rPr lang="ko-KR" altLang="en-US" dirty="0"/>
              <a:t>얘들의 입장에서는 이게 궁금하지 않음</a:t>
            </a:r>
            <a:r>
              <a:rPr lang="en-US" altLang="ko-KR" dirty="0"/>
              <a:t>. </a:t>
            </a:r>
            <a:r>
              <a:rPr lang="ko-KR" altLang="en-US" dirty="0"/>
              <a:t>결과물이 어떻게 </a:t>
            </a:r>
            <a:r>
              <a:rPr lang="ko-KR" altLang="en-US" dirty="0" err="1"/>
              <a:t>나온지</a:t>
            </a:r>
            <a:r>
              <a:rPr lang="ko-KR" altLang="en-US" dirty="0"/>
              <a:t> 알고 싶지</a:t>
            </a:r>
            <a:r>
              <a:rPr lang="en-US" altLang="ko-KR" dirty="0"/>
              <a:t>, </a:t>
            </a:r>
            <a:r>
              <a:rPr lang="ko-KR" altLang="en-US" dirty="0"/>
              <a:t>한계가 </a:t>
            </a:r>
            <a:r>
              <a:rPr lang="ko-KR" altLang="en-US" dirty="0" err="1"/>
              <a:t>어떤지</a:t>
            </a:r>
            <a:r>
              <a:rPr lang="ko-KR" altLang="en-US" dirty="0"/>
              <a:t> 궁금하지 않음</a:t>
            </a:r>
            <a:r>
              <a:rPr lang="en-US" altLang="ko-KR" dirty="0"/>
              <a:t>. </a:t>
            </a:r>
            <a:r>
              <a:rPr lang="ko-KR" altLang="en-US" dirty="0"/>
              <a:t>이건 나중에 별첨으로 한계점에 넣어두어서 향후 계획으로 </a:t>
            </a:r>
            <a:r>
              <a:rPr lang="ko-KR" altLang="en-US" dirty="0" err="1"/>
              <a:t>뺴는게</a:t>
            </a:r>
            <a:r>
              <a:rPr lang="ko-KR" altLang="en-US" dirty="0"/>
              <a:t> 좋음</a:t>
            </a:r>
            <a:r>
              <a:rPr lang="en-US" altLang="ko-KR" dirty="0"/>
              <a:t>. </a:t>
            </a:r>
            <a:r>
              <a:rPr lang="ko-KR" altLang="en-US" dirty="0"/>
              <a:t>앞 부분에는 내가 만든 매력적인 결과에 대한 구성으로 </a:t>
            </a:r>
            <a:r>
              <a:rPr lang="ko-KR" altLang="en-US" dirty="0" err="1"/>
              <a:t>만들어졌다는거를</a:t>
            </a:r>
            <a:r>
              <a:rPr lang="ko-KR" altLang="en-US" dirty="0"/>
              <a:t> 어필하는게 중요함 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04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보고서에 입장에서는 유익하지 않음</a:t>
            </a:r>
            <a:r>
              <a:rPr lang="en-US" altLang="ko-KR" dirty="0"/>
              <a:t>. </a:t>
            </a:r>
            <a:r>
              <a:rPr lang="ko-KR" altLang="en-US" dirty="0"/>
              <a:t>얘들의 입장에서는 이게 궁금하지 않음</a:t>
            </a:r>
            <a:r>
              <a:rPr lang="en-US" altLang="ko-KR" dirty="0"/>
              <a:t>. </a:t>
            </a:r>
            <a:r>
              <a:rPr lang="ko-KR" altLang="en-US" dirty="0"/>
              <a:t>결과물이 어떻게 </a:t>
            </a:r>
            <a:r>
              <a:rPr lang="ko-KR" altLang="en-US" dirty="0" err="1"/>
              <a:t>나온지</a:t>
            </a:r>
            <a:r>
              <a:rPr lang="ko-KR" altLang="en-US" dirty="0"/>
              <a:t> 알고 싶지</a:t>
            </a:r>
            <a:r>
              <a:rPr lang="en-US" altLang="ko-KR" dirty="0"/>
              <a:t>, </a:t>
            </a:r>
            <a:r>
              <a:rPr lang="ko-KR" altLang="en-US" dirty="0"/>
              <a:t>한계가 </a:t>
            </a:r>
            <a:r>
              <a:rPr lang="ko-KR" altLang="en-US" dirty="0" err="1"/>
              <a:t>어떤지</a:t>
            </a:r>
            <a:r>
              <a:rPr lang="ko-KR" altLang="en-US" dirty="0"/>
              <a:t> 궁금하지 않음</a:t>
            </a:r>
            <a:r>
              <a:rPr lang="en-US" altLang="ko-KR" dirty="0"/>
              <a:t>. </a:t>
            </a:r>
            <a:r>
              <a:rPr lang="ko-KR" altLang="en-US" dirty="0"/>
              <a:t>이건 나중에 별첨으로 한계점에 넣어두어서 향후 계획으로 </a:t>
            </a:r>
            <a:r>
              <a:rPr lang="ko-KR" altLang="en-US" dirty="0" err="1"/>
              <a:t>뺴는게</a:t>
            </a:r>
            <a:r>
              <a:rPr lang="ko-KR" altLang="en-US" dirty="0"/>
              <a:t> 좋음</a:t>
            </a:r>
            <a:r>
              <a:rPr lang="en-US" altLang="ko-KR" dirty="0"/>
              <a:t>. </a:t>
            </a:r>
            <a:r>
              <a:rPr lang="ko-KR" altLang="en-US" dirty="0"/>
              <a:t>앞 부분에는 내가 만든 매력적인 결과에 대한 구성으로 </a:t>
            </a:r>
            <a:r>
              <a:rPr lang="ko-KR" altLang="en-US" dirty="0" err="1"/>
              <a:t>만들어졌다는거를</a:t>
            </a:r>
            <a:r>
              <a:rPr lang="ko-KR" altLang="en-US" dirty="0"/>
              <a:t> 어필하는게 중요함 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24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보고서에 입장에서는 유익하지 않음</a:t>
            </a:r>
            <a:r>
              <a:rPr lang="en-US" altLang="ko-KR" dirty="0"/>
              <a:t>. </a:t>
            </a:r>
            <a:r>
              <a:rPr lang="ko-KR" altLang="en-US" dirty="0"/>
              <a:t>얘들의 입장에서는 이게 궁금하지 않음</a:t>
            </a:r>
            <a:r>
              <a:rPr lang="en-US" altLang="ko-KR" dirty="0"/>
              <a:t>. </a:t>
            </a:r>
            <a:r>
              <a:rPr lang="ko-KR" altLang="en-US" dirty="0"/>
              <a:t>결과물이 어떻게 </a:t>
            </a:r>
            <a:r>
              <a:rPr lang="ko-KR" altLang="en-US" dirty="0" err="1"/>
              <a:t>나온지</a:t>
            </a:r>
            <a:r>
              <a:rPr lang="ko-KR" altLang="en-US" dirty="0"/>
              <a:t> 알고 싶지</a:t>
            </a:r>
            <a:r>
              <a:rPr lang="en-US" altLang="ko-KR" dirty="0"/>
              <a:t>, </a:t>
            </a:r>
            <a:r>
              <a:rPr lang="ko-KR" altLang="en-US" dirty="0"/>
              <a:t>한계가 </a:t>
            </a:r>
            <a:r>
              <a:rPr lang="ko-KR" altLang="en-US" dirty="0" err="1"/>
              <a:t>어떤지</a:t>
            </a:r>
            <a:r>
              <a:rPr lang="ko-KR" altLang="en-US" dirty="0"/>
              <a:t> 궁금하지 않음</a:t>
            </a:r>
            <a:r>
              <a:rPr lang="en-US" altLang="ko-KR" dirty="0"/>
              <a:t>. </a:t>
            </a:r>
            <a:r>
              <a:rPr lang="ko-KR" altLang="en-US" dirty="0"/>
              <a:t>이건 나중에 별첨으로 한계점에 넣어두어서 향후 계획으로 </a:t>
            </a:r>
            <a:r>
              <a:rPr lang="ko-KR" altLang="en-US" dirty="0" err="1"/>
              <a:t>뺴는게</a:t>
            </a:r>
            <a:r>
              <a:rPr lang="ko-KR" altLang="en-US" dirty="0"/>
              <a:t> 좋음</a:t>
            </a:r>
            <a:r>
              <a:rPr lang="en-US" altLang="ko-KR" dirty="0"/>
              <a:t>. </a:t>
            </a:r>
            <a:r>
              <a:rPr lang="ko-KR" altLang="en-US" dirty="0"/>
              <a:t>앞 부분에는 내가 만든 매력적인 결과에 대한 구성으로 </a:t>
            </a:r>
            <a:r>
              <a:rPr lang="ko-KR" altLang="en-US" dirty="0" err="1"/>
              <a:t>만들어졌다는거를</a:t>
            </a:r>
            <a:r>
              <a:rPr lang="ko-KR" altLang="en-US" dirty="0"/>
              <a:t> 어필하는게 중요함 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82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보고서에 입장에서는 유익하지 않음</a:t>
            </a:r>
            <a:r>
              <a:rPr lang="en-US" altLang="ko-KR" dirty="0"/>
              <a:t>. </a:t>
            </a:r>
            <a:r>
              <a:rPr lang="ko-KR" altLang="en-US" dirty="0"/>
              <a:t>얘들의 입장에서는 이게 궁금하지 않음</a:t>
            </a:r>
            <a:r>
              <a:rPr lang="en-US" altLang="ko-KR" dirty="0"/>
              <a:t>. </a:t>
            </a:r>
            <a:r>
              <a:rPr lang="ko-KR" altLang="en-US" dirty="0"/>
              <a:t>결과물이 어떻게 </a:t>
            </a:r>
            <a:r>
              <a:rPr lang="ko-KR" altLang="en-US" dirty="0" err="1"/>
              <a:t>나온지</a:t>
            </a:r>
            <a:r>
              <a:rPr lang="ko-KR" altLang="en-US" dirty="0"/>
              <a:t> 알고 싶지</a:t>
            </a:r>
            <a:r>
              <a:rPr lang="en-US" altLang="ko-KR" dirty="0"/>
              <a:t>, </a:t>
            </a:r>
            <a:r>
              <a:rPr lang="ko-KR" altLang="en-US" dirty="0"/>
              <a:t>한계가 </a:t>
            </a:r>
            <a:r>
              <a:rPr lang="ko-KR" altLang="en-US" dirty="0" err="1"/>
              <a:t>어떤지</a:t>
            </a:r>
            <a:r>
              <a:rPr lang="ko-KR" altLang="en-US" dirty="0"/>
              <a:t> 궁금하지 않음</a:t>
            </a:r>
            <a:r>
              <a:rPr lang="en-US" altLang="ko-KR" dirty="0"/>
              <a:t>. </a:t>
            </a:r>
            <a:r>
              <a:rPr lang="ko-KR" altLang="en-US" dirty="0"/>
              <a:t>이건 나중에 별첨으로 한계점에 넣어두어서 향후 계획으로 </a:t>
            </a:r>
            <a:r>
              <a:rPr lang="ko-KR" altLang="en-US" dirty="0" err="1"/>
              <a:t>뺴는게</a:t>
            </a:r>
            <a:r>
              <a:rPr lang="ko-KR" altLang="en-US" dirty="0"/>
              <a:t> 좋음</a:t>
            </a:r>
            <a:r>
              <a:rPr lang="en-US" altLang="ko-KR" dirty="0"/>
              <a:t>. </a:t>
            </a:r>
            <a:r>
              <a:rPr lang="ko-KR" altLang="en-US" dirty="0"/>
              <a:t>앞 부분에는 내가 만든 매력적인 결과에 대한 구성으로 </a:t>
            </a:r>
            <a:r>
              <a:rPr lang="ko-KR" altLang="en-US" dirty="0" err="1"/>
              <a:t>만들어졌다는거를</a:t>
            </a:r>
            <a:r>
              <a:rPr lang="ko-KR" altLang="en-US" dirty="0"/>
              <a:t> 어필하는게 중요함 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13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2019-11-22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thenounproject.com/term/check/174386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thenounproject.com/term/check/174386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thenounproject.com/term/check/174386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check/174386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4FCF92-FCBA-4258-91F0-4F9E92EA9D24}"/>
              </a:ext>
            </a:extLst>
          </p:cNvPr>
          <p:cNvSpPr/>
          <p:nvPr/>
        </p:nvSpPr>
        <p:spPr>
          <a:xfrm>
            <a:off x="-1095234" y="2791671"/>
            <a:ext cx="7011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3200" b="1" dirty="0">
                <a:solidFill>
                  <a:srgbClr val="5252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자동차용 침입 탐지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FB2983-D7E9-4BAE-87A0-8F50F40C89CB}"/>
              </a:ext>
            </a:extLst>
          </p:cNvPr>
          <p:cNvCxnSpPr>
            <a:cxnSpLocks/>
          </p:cNvCxnSpPr>
          <p:nvPr/>
        </p:nvCxnSpPr>
        <p:spPr>
          <a:xfrm>
            <a:off x="468622" y="3429000"/>
            <a:ext cx="966761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617728-5453-49B7-ACE5-22EE348D2F92}"/>
              </a:ext>
            </a:extLst>
          </p:cNvPr>
          <p:cNvSpPr/>
          <p:nvPr/>
        </p:nvSpPr>
        <p:spPr>
          <a:xfrm>
            <a:off x="814451" y="3498296"/>
            <a:ext cx="79957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200" dirty="0">
                <a:solidFill>
                  <a:srgbClr val="5D5B5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Rule-Based </a:t>
            </a:r>
            <a:r>
              <a:rPr lang="ko-KR" altLang="en-US" sz="2200" dirty="0">
                <a:solidFill>
                  <a:srgbClr val="5D5B5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2200" dirty="0">
                <a:solidFill>
                  <a:srgbClr val="5D5B5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Tree </a:t>
            </a:r>
            <a:r>
              <a:rPr lang="ko-KR" altLang="en-US" sz="2200" dirty="0">
                <a:solidFill>
                  <a:srgbClr val="5D5B5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기반의 분류 </a:t>
            </a:r>
            <a:endParaRPr lang="en-US" altLang="ko-KR" sz="2200" dirty="0">
              <a:solidFill>
                <a:srgbClr val="5D5B5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7EC7AA-5B6F-4773-9BD1-1FDBC49C74EC}"/>
              </a:ext>
            </a:extLst>
          </p:cNvPr>
          <p:cNvSpPr/>
          <p:nvPr/>
        </p:nvSpPr>
        <p:spPr>
          <a:xfrm>
            <a:off x="7110638" y="3998478"/>
            <a:ext cx="230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TEAM-EDA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79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겹치는 유형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‘R’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‘T’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065B7-8A40-434B-B8E2-B89CD1AC9AAE}"/>
              </a:ext>
            </a:extLst>
          </p:cNvPr>
          <p:cNvSpPr txBox="1"/>
          <p:nvPr/>
        </p:nvSpPr>
        <p:spPr>
          <a:xfrm>
            <a:off x="7233417" y="2713556"/>
            <a:ext cx="4621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두개 가지는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유형의 경우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CANID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0316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316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가짐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56B1853-2564-47F9-9487-BB105C8F8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48" y="2180673"/>
            <a:ext cx="60579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2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겹치는 유형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‘R’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‘T’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164D1F-9C82-472C-9C52-9AA2551C7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48" y="2444540"/>
            <a:ext cx="6245778" cy="22580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535EA9-C3EB-4A8F-9033-9376211B01B1}"/>
              </a:ext>
            </a:extLst>
          </p:cNvPr>
          <p:cNvSpPr txBox="1"/>
          <p:nvPr/>
        </p:nvSpPr>
        <p:spPr>
          <a:xfrm>
            <a:off x="7233417" y="2713556"/>
            <a:ext cx="4621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316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Class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것을 확인할 수 있음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8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Test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작동하는 지 확인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CANID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겹치는 지 확인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C1C8AB-2CB9-466A-BAD3-1EC6E2166705}"/>
              </a:ext>
            </a:extLst>
          </p:cNvPr>
          <p:cNvSpPr txBox="1"/>
          <p:nvPr/>
        </p:nvSpPr>
        <p:spPr>
          <a:xfrm>
            <a:off x="811048" y="2221578"/>
            <a:ext cx="9652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CANID : 50%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겹침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latinLnBrk="0">
              <a:buAutoNum type="arabicPeriod"/>
            </a:pPr>
            <a:endParaRPr lang="en-US" altLang="ko-KR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70%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겹침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latinLnBrk="0">
              <a:buAutoNum type="arabicPeriod"/>
            </a:pPr>
            <a:endParaRPr lang="en-US" altLang="ko-KR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두가지 방법으로 채울 수 있는 유형은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33%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이었음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atinLnBrk="0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겹치는 유형의 대부분이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가지는 유형</a:t>
            </a: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 </a:t>
            </a:r>
          </a:p>
          <a:p>
            <a:pPr latinLnBrk="0"/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18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Rule Based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의해서 채우기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C1C8AB-2CB9-466A-BAD3-1EC6E2166705}"/>
              </a:ext>
            </a:extLst>
          </p:cNvPr>
          <p:cNvSpPr txBox="1"/>
          <p:nvPr/>
        </p:nvSpPr>
        <p:spPr>
          <a:xfrm>
            <a:off x="811048" y="2075507"/>
            <a:ext cx="9652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겹치는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유형중에서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한개만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가지는 유형은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Train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있던 값으로 대체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겹치는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유형중에서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한개만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가지는 유형은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Train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있던 값으로 대체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09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Tree Based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의해서 채우기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C1C8AB-2CB9-466A-BAD3-1EC6E2166705}"/>
              </a:ext>
            </a:extLst>
          </p:cNvPr>
          <p:cNvSpPr txBox="1"/>
          <p:nvPr/>
        </p:nvSpPr>
        <p:spPr>
          <a:xfrm>
            <a:off x="811048" y="2075507"/>
            <a:ext cx="9652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의해서 채우지 못한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70%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해당하는 부분을 분류  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생성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Timestap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minute, second </a:t>
            </a:r>
          </a:p>
          <a:p>
            <a:pPr marL="285750" indent="-285750" latinLnBrk="0"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DataFiled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가능하도록 변수를 쪼갬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구성하는 값도 비슷함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  Window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 1000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시간 간격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0AC0BA-5FB0-4FC3-9436-1BE0B8C6F9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861"/>
          <a:stretch/>
        </p:blipFill>
        <p:spPr>
          <a:xfrm>
            <a:off x="1188881" y="3615871"/>
            <a:ext cx="5123442" cy="8255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8FBD43-05D4-4CC6-85AE-88A577DE9328}"/>
              </a:ext>
            </a:extLst>
          </p:cNvPr>
          <p:cNvSpPr/>
          <p:nvPr/>
        </p:nvSpPr>
        <p:spPr>
          <a:xfrm>
            <a:off x="1553028" y="3615871"/>
            <a:ext cx="2423885" cy="82550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F42278-27C9-4F26-B9B7-71410E456DA3}"/>
              </a:ext>
            </a:extLst>
          </p:cNvPr>
          <p:cNvSpPr txBox="1"/>
          <p:nvPr/>
        </p:nvSpPr>
        <p:spPr>
          <a:xfrm>
            <a:off x="770126" y="4982145"/>
            <a:ext cx="965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DataField1 ----------------------------DataField8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생성 </a:t>
            </a: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FF03F9-FCC6-45FA-9E88-30CD24C35C2D}"/>
              </a:ext>
            </a:extLst>
          </p:cNvPr>
          <p:cNvCxnSpPr>
            <a:cxnSpLocks/>
          </p:cNvCxnSpPr>
          <p:nvPr/>
        </p:nvCxnSpPr>
        <p:spPr>
          <a:xfrm>
            <a:off x="1349829" y="4441371"/>
            <a:ext cx="0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6509D2-1709-45AA-8214-654707EC14AD}"/>
              </a:ext>
            </a:extLst>
          </p:cNvPr>
          <p:cNvCxnSpPr>
            <a:cxnSpLocks/>
          </p:cNvCxnSpPr>
          <p:nvPr/>
        </p:nvCxnSpPr>
        <p:spPr>
          <a:xfrm>
            <a:off x="4680857" y="4428729"/>
            <a:ext cx="254000" cy="55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4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Tree Based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의해서 채우기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C1C8AB-2CB9-466A-BAD3-1EC6E2166705}"/>
              </a:ext>
            </a:extLst>
          </p:cNvPr>
          <p:cNvSpPr txBox="1"/>
          <p:nvPr/>
        </p:nvSpPr>
        <p:spPr>
          <a:xfrm>
            <a:off x="811048" y="2075507"/>
            <a:ext cx="965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Catboost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902A2-61BF-49BA-B4BD-C09A4C19A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76" y="2501367"/>
            <a:ext cx="8321056" cy="4033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001802-976D-4C47-8617-56766F951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049" y="3980278"/>
            <a:ext cx="5865901" cy="228913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F81621-9F96-4C11-968B-1462729A7B72}"/>
              </a:ext>
            </a:extLst>
          </p:cNvPr>
          <p:cNvSpPr/>
          <p:nvPr/>
        </p:nvSpPr>
        <p:spPr>
          <a:xfrm>
            <a:off x="1188881" y="2560320"/>
            <a:ext cx="7840069" cy="31740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9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005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0" y="379773"/>
            <a:ext cx="580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762927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43672"/>
            <a:ext cx="67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1FF09-307B-4702-9EB5-BB744E446BC2}"/>
              </a:ext>
            </a:extLst>
          </p:cNvPr>
          <p:cNvSpPr/>
          <p:nvPr/>
        </p:nvSpPr>
        <p:spPr>
          <a:xfrm>
            <a:off x="259789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580871-B47D-4C2E-9964-C7371C53A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0" y="1813005"/>
            <a:ext cx="11212882" cy="420679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9D7E68-DF6F-47B8-89A8-A2EB50A52769}"/>
              </a:ext>
            </a:extLst>
          </p:cNvPr>
          <p:cNvSpPr/>
          <p:nvPr/>
        </p:nvSpPr>
        <p:spPr>
          <a:xfrm>
            <a:off x="5783579" y="4391660"/>
            <a:ext cx="1356361" cy="13233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72844E-F208-4098-B913-1EC29CEA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49" y="1813005"/>
            <a:ext cx="8797772" cy="4860684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0053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0" y="379773"/>
            <a:ext cx="580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762927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43672"/>
            <a:ext cx="67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4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1FF09-307B-4702-9EB5-BB744E446BC2}"/>
              </a:ext>
            </a:extLst>
          </p:cNvPr>
          <p:cNvSpPr/>
          <p:nvPr/>
        </p:nvSpPr>
        <p:spPr>
          <a:xfrm>
            <a:off x="259789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9D7E68-DF6F-47B8-89A8-A2EB50A52769}"/>
              </a:ext>
            </a:extLst>
          </p:cNvPr>
          <p:cNvSpPr/>
          <p:nvPr/>
        </p:nvSpPr>
        <p:spPr>
          <a:xfrm>
            <a:off x="905621" y="4620260"/>
            <a:ext cx="8703200" cy="58056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4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4FCF92-FCBA-4258-91F0-4F9E92EA9D24}"/>
              </a:ext>
            </a:extLst>
          </p:cNvPr>
          <p:cNvSpPr/>
          <p:nvPr/>
        </p:nvSpPr>
        <p:spPr>
          <a:xfrm>
            <a:off x="-1380984" y="2579747"/>
            <a:ext cx="7011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4800" dirty="0">
                <a:solidFill>
                  <a:srgbClr val="5252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dirty="0">
                <a:solidFill>
                  <a:srgbClr val="52525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4800" dirty="0">
              <a:solidFill>
                <a:srgbClr val="52525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FB2983-D7E9-4BAE-87A0-8F50F40C89CB}"/>
              </a:ext>
            </a:extLst>
          </p:cNvPr>
          <p:cNvCxnSpPr>
            <a:cxnSpLocks/>
          </p:cNvCxnSpPr>
          <p:nvPr/>
        </p:nvCxnSpPr>
        <p:spPr>
          <a:xfrm>
            <a:off x="468622" y="3429000"/>
            <a:ext cx="966761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7EC7AA-5B6F-4773-9BD1-1FDBC49C74EC}"/>
              </a:ext>
            </a:extLst>
          </p:cNvPr>
          <p:cNvSpPr/>
          <p:nvPr/>
        </p:nvSpPr>
        <p:spPr>
          <a:xfrm>
            <a:off x="7110638" y="3998478"/>
            <a:ext cx="230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TEAM-EDA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8A0CA84-6A58-49D1-A654-66DE2FAD321E}"/>
              </a:ext>
            </a:extLst>
          </p:cNvPr>
          <p:cNvCxnSpPr>
            <a:cxnSpLocks/>
          </p:cNvCxnSpPr>
          <p:nvPr/>
        </p:nvCxnSpPr>
        <p:spPr>
          <a:xfrm>
            <a:off x="5881584" y="2131928"/>
            <a:ext cx="123357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89FC98-B62D-42D6-8E10-FB86986E9773}"/>
              </a:ext>
            </a:extLst>
          </p:cNvPr>
          <p:cNvSpPr txBox="1"/>
          <p:nvPr/>
        </p:nvSpPr>
        <p:spPr>
          <a:xfrm>
            <a:off x="338006" y="467818"/>
            <a:ext cx="296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  <a:endParaRPr lang="ko-KR" altLang="en-US" sz="320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C99659-E963-4443-8127-D9B3F8222FD1}"/>
              </a:ext>
            </a:extLst>
          </p:cNvPr>
          <p:cNvCxnSpPr>
            <a:cxnSpLocks/>
          </p:cNvCxnSpPr>
          <p:nvPr/>
        </p:nvCxnSpPr>
        <p:spPr>
          <a:xfrm>
            <a:off x="338006" y="1052593"/>
            <a:ext cx="325590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71FFF4-8A21-4E6E-AA31-D2B556945F2A}"/>
              </a:ext>
            </a:extLst>
          </p:cNvPr>
          <p:cNvSpPr txBox="1"/>
          <p:nvPr/>
        </p:nvSpPr>
        <p:spPr>
          <a:xfrm>
            <a:off x="9716243" y="6592659"/>
            <a:ext cx="232948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B9A10-53FD-4011-8C1C-1DBFE3462EB3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A6690F-FA50-4DD3-9A44-41F9C7744310}"/>
              </a:ext>
            </a:extLst>
          </p:cNvPr>
          <p:cNvGrpSpPr/>
          <p:nvPr/>
        </p:nvGrpSpPr>
        <p:grpSpPr>
          <a:xfrm>
            <a:off x="338006" y="1436913"/>
            <a:ext cx="1868165" cy="1378858"/>
            <a:chOff x="338006" y="1349828"/>
            <a:chExt cx="2148115" cy="1727189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981225E-BDFF-4425-8D66-C6631BA25F90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E7BFD42-2A46-4F36-9C59-FE19F22AF6FD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EC6B035-8BB5-4AC1-B296-D5275FC237D3}"/>
              </a:ext>
            </a:extLst>
          </p:cNvPr>
          <p:cNvSpPr txBox="1"/>
          <p:nvPr/>
        </p:nvSpPr>
        <p:spPr>
          <a:xfrm>
            <a:off x="500539" y="1449956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TRAIN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71B523-1D4C-47E5-87AD-1336081277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06171" y="2126342"/>
            <a:ext cx="1625600" cy="6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FA5D048-411E-4940-A9FD-0646D94471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2399" y="3453732"/>
            <a:ext cx="3294747" cy="639961"/>
          </a:xfrm>
          <a:prstGeom prst="bentConnector3">
            <a:avLst>
              <a:gd name="adj1" fmla="val 1005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53477-154C-400F-B640-EC2653B6B41D}"/>
              </a:ext>
            </a:extLst>
          </p:cNvPr>
          <p:cNvSpPr txBox="1"/>
          <p:nvPr/>
        </p:nvSpPr>
        <p:spPr>
          <a:xfrm>
            <a:off x="2379303" y="1715893"/>
            <a:ext cx="130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CANID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7C157B5-F222-4268-B34D-2321734E50E3}"/>
              </a:ext>
            </a:extLst>
          </p:cNvPr>
          <p:cNvCxnSpPr>
            <a:cxnSpLocks/>
          </p:cNvCxnSpPr>
          <p:nvPr/>
        </p:nvCxnSpPr>
        <p:spPr>
          <a:xfrm>
            <a:off x="3139791" y="3993730"/>
            <a:ext cx="682575" cy="1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DD88CE1-4228-47C9-80A4-092E0E7C046E}"/>
              </a:ext>
            </a:extLst>
          </p:cNvPr>
          <p:cNvGrpSpPr/>
          <p:nvPr/>
        </p:nvGrpSpPr>
        <p:grpSpPr>
          <a:xfrm>
            <a:off x="3908297" y="1451325"/>
            <a:ext cx="1868165" cy="1378858"/>
            <a:chOff x="338006" y="1349828"/>
            <a:chExt cx="2148115" cy="1727189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82ECBC9F-83AF-4F81-B39E-02167E16CD94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641500D-B1F1-4990-974E-35CB09E3136B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FFE92F8-178C-4BAA-A81E-57856DE9F3F4}"/>
              </a:ext>
            </a:extLst>
          </p:cNvPr>
          <p:cNvSpPr txBox="1"/>
          <p:nvPr/>
        </p:nvSpPr>
        <p:spPr>
          <a:xfrm>
            <a:off x="4070830" y="1464368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정상 및 공격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A796CC-108B-457D-9711-AC6B9F5785E7}"/>
              </a:ext>
            </a:extLst>
          </p:cNvPr>
          <p:cNvGrpSpPr/>
          <p:nvPr/>
        </p:nvGrpSpPr>
        <p:grpSpPr>
          <a:xfrm>
            <a:off x="3911126" y="3132680"/>
            <a:ext cx="1868165" cy="1378858"/>
            <a:chOff x="338006" y="1349828"/>
            <a:chExt cx="2148115" cy="1727189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39607262-F23F-4BFA-90A2-D5AF2EF7D7B2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01BA866-DC54-4FF3-87D8-B9AE7AD9EB8F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74A9873-5654-4503-BF65-9C0FFE43BE28}"/>
              </a:ext>
            </a:extLst>
          </p:cNvPr>
          <p:cNvSpPr txBox="1"/>
          <p:nvPr/>
        </p:nvSpPr>
        <p:spPr>
          <a:xfrm>
            <a:off x="4073659" y="3145723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</a:t>
            </a:r>
            <a:r>
              <a:rPr lang="ko-KR" altLang="en-US" dirty="0"/>
              <a:t>정상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B6012FD1-9283-4E73-8631-0168CBF5A9E9}"/>
              </a:ext>
            </a:extLst>
          </p:cNvPr>
          <p:cNvGrpSpPr/>
          <p:nvPr/>
        </p:nvGrpSpPr>
        <p:grpSpPr>
          <a:xfrm>
            <a:off x="3937793" y="4814035"/>
            <a:ext cx="1868165" cy="1378858"/>
            <a:chOff x="338006" y="1349828"/>
            <a:chExt cx="2148115" cy="1727189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7AA6878-0521-4358-8438-E1595A00D17E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BF8261D4-8C4C-4100-90A5-CAFC8EAE65C1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FCA98FB-EBD9-4622-8D80-DF8D0E8ECD92}"/>
              </a:ext>
            </a:extLst>
          </p:cNvPr>
          <p:cNvSpPr txBox="1"/>
          <p:nvPr/>
        </p:nvSpPr>
        <p:spPr>
          <a:xfrm>
            <a:off x="4100326" y="4827078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091A96E-4FBA-4E5D-AAB4-5B0C51C1EAF6}"/>
              </a:ext>
            </a:extLst>
          </p:cNvPr>
          <p:cNvSpPr txBox="1"/>
          <p:nvPr/>
        </p:nvSpPr>
        <p:spPr>
          <a:xfrm>
            <a:off x="5866123" y="1715893"/>
            <a:ext cx="130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DataField</a:t>
            </a:r>
            <a:endParaRPr lang="en-US" altLang="ko-KR" sz="1600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E103572-80DC-465B-AC50-B0691AEA6FC8}"/>
              </a:ext>
            </a:extLst>
          </p:cNvPr>
          <p:cNvGrpSpPr/>
          <p:nvPr/>
        </p:nvGrpSpPr>
        <p:grpSpPr>
          <a:xfrm>
            <a:off x="7263014" y="1464368"/>
            <a:ext cx="1868165" cy="1378858"/>
            <a:chOff x="338006" y="1349828"/>
            <a:chExt cx="2148115" cy="1727189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F5A853AA-91E7-4692-B21B-A5DEAA1198FA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5CA15D80-D513-4664-8A48-FF066931D914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5A1F3E5-EBB2-46FD-A135-4113EB5EDB7F}"/>
              </a:ext>
            </a:extLst>
          </p:cNvPr>
          <p:cNvSpPr txBox="1"/>
          <p:nvPr/>
        </p:nvSpPr>
        <p:spPr>
          <a:xfrm>
            <a:off x="7425547" y="1477411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정상 및 공격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343CA07-57B1-4CE1-B363-AFA9DE5E7DD0}"/>
              </a:ext>
            </a:extLst>
          </p:cNvPr>
          <p:cNvGrpSpPr/>
          <p:nvPr/>
        </p:nvGrpSpPr>
        <p:grpSpPr>
          <a:xfrm>
            <a:off x="7265843" y="3145723"/>
            <a:ext cx="1868165" cy="1378858"/>
            <a:chOff x="338006" y="1349828"/>
            <a:chExt cx="2148115" cy="1727189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FEC9EBCA-5487-4283-AFF3-28AC16C1B1F9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567C9EB-0E46-4374-B43F-ECA24299737F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B1864E2-5B6A-4EB0-9F00-8727A96B91A4}"/>
              </a:ext>
            </a:extLst>
          </p:cNvPr>
          <p:cNvSpPr txBox="1"/>
          <p:nvPr/>
        </p:nvSpPr>
        <p:spPr>
          <a:xfrm>
            <a:off x="7428376" y="3158766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</a:t>
            </a:r>
            <a:r>
              <a:rPr lang="ko-KR" altLang="en-US" dirty="0"/>
              <a:t>정상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DA4DBE5-7C52-44DF-B3C2-2E793C89584B}"/>
              </a:ext>
            </a:extLst>
          </p:cNvPr>
          <p:cNvGrpSpPr/>
          <p:nvPr/>
        </p:nvGrpSpPr>
        <p:grpSpPr>
          <a:xfrm>
            <a:off x="7292510" y="4827078"/>
            <a:ext cx="1868165" cy="1378858"/>
            <a:chOff x="338006" y="1349828"/>
            <a:chExt cx="2148115" cy="17271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8215E81-ACD1-44F6-B8C7-63834791B9B9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28C120D-AA81-461E-8CE7-319934ADD624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6EA932E-2F34-4590-B836-4D3F1371F17F}"/>
              </a:ext>
            </a:extLst>
          </p:cNvPr>
          <p:cNvSpPr txBox="1"/>
          <p:nvPr/>
        </p:nvSpPr>
        <p:spPr>
          <a:xfrm>
            <a:off x="7455043" y="4840121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DC3DD35-986F-4FDD-A587-FF0E63E2841E}"/>
              </a:ext>
            </a:extLst>
          </p:cNvPr>
          <p:cNvGrpSpPr/>
          <p:nvPr/>
        </p:nvGrpSpPr>
        <p:grpSpPr>
          <a:xfrm>
            <a:off x="10038888" y="1464368"/>
            <a:ext cx="1868165" cy="1378858"/>
            <a:chOff x="338006" y="1349828"/>
            <a:chExt cx="2148115" cy="1727189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2C0D3C5-1523-4811-862D-5359D3561538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F140E7C-9F95-4E5C-A2C3-483ED89884F6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A3D3FFFB-0C6C-4902-AD95-36AF75C48615}"/>
              </a:ext>
            </a:extLst>
          </p:cNvPr>
          <p:cNvSpPr txBox="1"/>
          <p:nvPr/>
        </p:nvSpPr>
        <p:spPr>
          <a:xfrm>
            <a:off x="10201421" y="1477411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TEST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15DBE1-B687-42A2-A5C8-94541A340354}"/>
              </a:ext>
            </a:extLst>
          </p:cNvPr>
          <p:cNvSpPr txBox="1"/>
          <p:nvPr/>
        </p:nvSpPr>
        <p:spPr>
          <a:xfrm>
            <a:off x="4217068" y="6326112"/>
            <a:ext cx="130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RULE1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006BB8-004F-4FE5-AAD1-FF14D2BCBDAB}"/>
              </a:ext>
            </a:extLst>
          </p:cNvPr>
          <p:cNvSpPr txBox="1"/>
          <p:nvPr/>
        </p:nvSpPr>
        <p:spPr>
          <a:xfrm>
            <a:off x="7571785" y="6326112"/>
            <a:ext cx="130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RULE2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074B9D-4B35-43E7-82F7-8DFFA74CC8CF}"/>
              </a:ext>
            </a:extLst>
          </p:cNvPr>
          <p:cNvCxnSpPr>
            <a:cxnSpLocks/>
          </p:cNvCxnSpPr>
          <p:nvPr/>
        </p:nvCxnSpPr>
        <p:spPr>
          <a:xfrm>
            <a:off x="9589182" y="-56213"/>
            <a:ext cx="10944" cy="69704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0104604-B328-42F9-A8AB-1D0262F56526}"/>
              </a:ext>
            </a:extLst>
          </p:cNvPr>
          <p:cNvGrpSpPr/>
          <p:nvPr/>
        </p:nvGrpSpPr>
        <p:grpSpPr>
          <a:xfrm>
            <a:off x="10233335" y="3214070"/>
            <a:ext cx="1868165" cy="1378858"/>
            <a:chOff x="338006" y="1349828"/>
            <a:chExt cx="2148115" cy="1727189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993F6DC7-7FB4-4F50-8F6A-E3E83B538756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FBE69056-B748-4F85-89DF-DB6A505D3E4D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C2761216-C21A-45C4-844A-A5D45CCB8223}"/>
              </a:ext>
            </a:extLst>
          </p:cNvPr>
          <p:cNvSpPr txBox="1"/>
          <p:nvPr/>
        </p:nvSpPr>
        <p:spPr>
          <a:xfrm>
            <a:off x="10370590" y="3238456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RULE</a:t>
            </a:r>
            <a:endParaRPr lang="ko-KR" altLang="en-US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13E4FB1-9945-4959-B0AC-93FCBB3A4FC3}"/>
              </a:ext>
            </a:extLst>
          </p:cNvPr>
          <p:cNvGrpSpPr/>
          <p:nvPr/>
        </p:nvGrpSpPr>
        <p:grpSpPr>
          <a:xfrm>
            <a:off x="10216923" y="4895425"/>
            <a:ext cx="1868165" cy="1378858"/>
            <a:chOff x="338006" y="1349828"/>
            <a:chExt cx="2148115" cy="1727189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01D9AFC3-A345-4219-8FD1-4BC027A6EEC6}"/>
                </a:ext>
              </a:extLst>
            </p:cNvPr>
            <p:cNvSpPr/>
            <p:nvPr/>
          </p:nvSpPr>
          <p:spPr>
            <a:xfrm>
              <a:off x="338006" y="1349828"/>
              <a:ext cx="2148115" cy="172718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9BED7EF5-1E74-4D8A-8779-69B37C1E7A72}"/>
                </a:ext>
              </a:extLst>
            </p:cNvPr>
            <p:cNvCxnSpPr/>
            <p:nvPr/>
          </p:nvCxnSpPr>
          <p:spPr>
            <a:xfrm>
              <a:off x="338006" y="1828800"/>
              <a:ext cx="2148115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8D86A74E-DAD4-42BD-966F-857104B94F0A}"/>
              </a:ext>
            </a:extLst>
          </p:cNvPr>
          <p:cNvSpPr txBox="1"/>
          <p:nvPr/>
        </p:nvSpPr>
        <p:spPr>
          <a:xfrm>
            <a:off x="10215657" y="4908468"/>
            <a:ext cx="15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TREE</a:t>
            </a:r>
            <a:endParaRPr lang="ko-KR" altLang="en-US" dirty="0"/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06AEE8C7-E840-4947-ABBD-3C1939FECB65}"/>
              </a:ext>
            </a:extLst>
          </p:cNvPr>
          <p:cNvCxnSpPr>
            <a:cxnSpLocks/>
            <a:endCxn id="139" idx="1"/>
          </p:cNvCxnSpPr>
          <p:nvPr/>
        </p:nvCxnSpPr>
        <p:spPr>
          <a:xfrm rot="16200000" flipH="1">
            <a:off x="8724799" y="4092730"/>
            <a:ext cx="2831586" cy="1526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1AC91BA-64B9-4160-AE92-D9AE5CA1E18E}"/>
              </a:ext>
            </a:extLst>
          </p:cNvPr>
          <p:cNvCxnSpPr>
            <a:cxnSpLocks/>
          </p:cNvCxnSpPr>
          <p:nvPr/>
        </p:nvCxnSpPr>
        <p:spPr>
          <a:xfrm>
            <a:off x="10090648" y="4008766"/>
            <a:ext cx="134481" cy="1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42BEDC9-B440-4585-BB73-7E3E3E4213E8}"/>
              </a:ext>
            </a:extLst>
          </p:cNvPr>
          <p:cNvSpPr txBox="1"/>
          <p:nvPr/>
        </p:nvSpPr>
        <p:spPr>
          <a:xfrm>
            <a:off x="10216923" y="3836664"/>
            <a:ext cx="18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있던 유형 </a:t>
            </a:r>
            <a:endParaRPr lang="en-US" altLang="ko-KR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401C9-C25F-4B1F-80C4-28F4C8E04D81}"/>
              </a:ext>
            </a:extLst>
          </p:cNvPr>
          <p:cNvSpPr txBox="1"/>
          <p:nvPr/>
        </p:nvSpPr>
        <p:spPr>
          <a:xfrm>
            <a:off x="10243624" y="5395631"/>
            <a:ext cx="18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없던 유형 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51E792A-880B-4BCE-8A30-8C61A407F48B}"/>
              </a:ext>
            </a:extLst>
          </p:cNvPr>
          <p:cNvSpPr/>
          <p:nvPr/>
        </p:nvSpPr>
        <p:spPr>
          <a:xfrm>
            <a:off x="3779753" y="3018971"/>
            <a:ext cx="5500487" cy="3663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E431D9-5101-4646-AF1E-CDC45C843412}"/>
              </a:ext>
            </a:extLst>
          </p:cNvPr>
          <p:cNvCxnSpPr>
            <a:endCxn id="145" idx="1"/>
          </p:cNvCxnSpPr>
          <p:nvPr/>
        </p:nvCxnSpPr>
        <p:spPr>
          <a:xfrm>
            <a:off x="9280240" y="4005748"/>
            <a:ext cx="936683" cy="1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8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162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CAEC6D-CACF-4EEB-A381-5F8743946BAB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F5B57-6528-4995-8F5C-950B1960BF8D}"/>
              </a:ext>
            </a:extLst>
          </p:cNvPr>
          <p:cNvSpPr txBox="1"/>
          <p:nvPr/>
        </p:nvSpPr>
        <p:spPr>
          <a:xfrm>
            <a:off x="338006" y="467818"/>
            <a:ext cx="296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2525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200" dirty="0">
              <a:solidFill>
                <a:srgbClr val="52525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A43F71-DF67-49C9-A9F6-304949ADB432}"/>
              </a:ext>
            </a:extLst>
          </p:cNvPr>
          <p:cNvCxnSpPr>
            <a:cxnSpLocks/>
          </p:cNvCxnSpPr>
          <p:nvPr/>
        </p:nvCxnSpPr>
        <p:spPr>
          <a:xfrm>
            <a:off x="338006" y="1052593"/>
            <a:ext cx="325590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0E1B8F-F2D7-4C65-81FA-4B3CAE6C4AFE}"/>
              </a:ext>
            </a:extLst>
          </p:cNvPr>
          <p:cNvSpPr txBox="1"/>
          <p:nvPr/>
        </p:nvSpPr>
        <p:spPr>
          <a:xfrm>
            <a:off x="509456" y="1457324"/>
            <a:ext cx="7105782" cy="297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개요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 데이터 탐색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모델링 </a:t>
            </a:r>
            <a:endParaRPr lang="en-US" altLang="ko-KR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결론 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20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0" y="379773"/>
            <a:ext cx="580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진행과정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6052" y="6527874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60A6F1F-865F-43BA-8237-ECB8AA44B6CF}"/>
              </a:ext>
            </a:extLst>
          </p:cNvPr>
          <p:cNvSpPr/>
          <p:nvPr/>
        </p:nvSpPr>
        <p:spPr>
          <a:xfrm>
            <a:off x="739887" y="1271551"/>
            <a:ext cx="1517538" cy="25563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85F2F4A-6A9A-4530-B689-1B8B77B9341B}"/>
              </a:ext>
            </a:extLst>
          </p:cNvPr>
          <p:cNvSpPr/>
          <p:nvPr/>
        </p:nvSpPr>
        <p:spPr>
          <a:xfrm>
            <a:off x="2486025" y="1269612"/>
            <a:ext cx="8966088" cy="255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값에 따른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양상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값에 따른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양상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기존에 나오지 않은 유형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1960A3C-707C-43CE-B127-FC193A97CFCF}"/>
              </a:ext>
            </a:extLst>
          </p:cNvPr>
          <p:cNvSpPr/>
          <p:nvPr/>
        </p:nvSpPr>
        <p:spPr>
          <a:xfrm>
            <a:off x="739887" y="4134173"/>
            <a:ext cx="1517538" cy="11351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RULE </a:t>
            </a:r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 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683317D-5705-4C5E-8B94-3AF7090A8619}"/>
              </a:ext>
            </a:extLst>
          </p:cNvPr>
          <p:cNvSpPr/>
          <p:nvPr/>
        </p:nvSpPr>
        <p:spPr>
          <a:xfrm>
            <a:off x="2486025" y="4132979"/>
            <a:ext cx="8966088" cy="11359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RULE1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CANID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정상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공격만을 갖는지 구분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RULE2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정상 및 공격만을 갖는지 구분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FF32633-460B-4254-859E-BFA0A75B6E05}"/>
              </a:ext>
            </a:extLst>
          </p:cNvPr>
          <p:cNvSpPr/>
          <p:nvPr/>
        </p:nvSpPr>
        <p:spPr>
          <a:xfrm>
            <a:off x="739888" y="5728035"/>
            <a:ext cx="1517538" cy="81074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개발 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9D516F1-02CC-42FB-8134-A79048A9AFEA}"/>
              </a:ext>
            </a:extLst>
          </p:cNvPr>
          <p:cNvSpPr/>
          <p:nvPr/>
        </p:nvSpPr>
        <p:spPr>
          <a:xfrm>
            <a:off x="2486026" y="5726096"/>
            <a:ext cx="8966088" cy="8107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Boosting Model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나오지 않은 유형에 대해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부스팅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모델을 통해 분류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21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4CAC8C6-7751-42CE-9998-3B2E950C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34" y="2875726"/>
            <a:ext cx="6162675" cy="35052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2400" dirty="0" err="1">
                <a:latin typeface="+mj-ea"/>
                <a:ea typeface="나눔스퀘어" panose="020B0600000101010101" pitchFamily="50" charset="-127"/>
              </a:rPr>
              <a:t>SONATA</a:t>
            </a:r>
            <a:r>
              <a:rPr lang="en-US" altLang="ko-KR" sz="2400" dirty="0" err="1">
                <a:latin typeface="+mj-ea"/>
              </a:rPr>
              <a:t>_Fuzzy</a:t>
            </a:r>
            <a:r>
              <a:rPr lang="ko-KR" altLang="en-US" sz="2400" dirty="0">
                <a:latin typeface="+mj-ea"/>
              </a:rPr>
              <a:t>의 </a:t>
            </a:r>
            <a:r>
              <a:rPr lang="en-US" altLang="ko-KR" sz="2400" dirty="0" err="1">
                <a:latin typeface="+mj-ea"/>
              </a:rPr>
              <a:t>DiffTime</a:t>
            </a:r>
            <a:r>
              <a:rPr lang="en-US" altLang="ko-KR" sz="2400" dirty="0">
                <a:latin typeface="+mj-ea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가정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 메세지의 경우 짧은 시간에 중점적으로 메세지를 보낼 것이다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메세지및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정상 메세지의 구간이 존재한다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15" name="Picture 4" descr="https://static.thenounproject.com/png/1743862-200.png">
            <a:hlinkClick r:id="rId4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7B901-81BA-4281-831D-D1961C670363}"/>
              </a:ext>
            </a:extLst>
          </p:cNvPr>
          <p:cNvSpPr txBox="1"/>
          <p:nvPr/>
        </p:nvSpPr>
        <p:spPr>
          <a:xfrm>
            <a:off x="1395124" y="2208660"/>
            <a:ext cx="566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SONATA_Fuzzy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DiffTime</a:t>
            </a:r>
            <a:r>
              <a:rPr lang="ko-KR" altLang="en-US" dirty="0">
                <a:latin typeface="+mj-ea"/>
                <a:ea typeface="+mj-ea"/>
              </a:rPr>
              <a:t>에 따른 </a:t>
            </a:r>
            <a:r>
              <a:rPr lang="en-US" altLang="ko-KR" dirty="0">
                <a:latin typeface="+mj-ea"/>
                <a:ea typeface="+mj-ea"/>
              </a:rPr>
              <a:t>Class </a:t>
            </a:r>
            <a:r>
              <a:rPr lang="ko-KR" altLang="en-US" dirty="0">
                <a:latin typeface="+mj-ea"/>
                <a:ea typeface="+mj-ea"/>
              </a:rPr>
              <a:t>비율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48065-7343-498C-B667-D405CDE3B12D}"/>
              </a:ext>
            </a:extLst>
          </p:cNvPr>
          <p:cNvSpPr txBox="1"/>
          <p:nvPr/>
        </p:nvSpPr>
        <p:spPr>
          <a:xfrm>
            <a:off x="1395124" y="2809144"/>
            <a:ext cx="38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D2F48-D0FD-4892-874E-C70CBE635100}"/>
              </a:ext>
            </a:extLst>
          </p:cNvPr>
          <p:cNvSpPr txBox="1"/>
          <p:nvPr/>
        </p:nvSpPr>
        <p:spPr>
          <a:xfrm>
            <a:off x="7073948" y="2993810"/>
            <a:ext cx="51180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 err="1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SONATA_Fuzzy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시간의 구간별로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R/T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구분됨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latinLnBrk="0">
              <a:buAutoNum type="arabicPeriod"/>
            </a:pPr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이전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데이터를 볼 경우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Diff Time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공격과 정상이 비슷한 것을 확인 가능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35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49981E-2451-479B-A4E7-0444B281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0" y="2749614"/>
            <a:ext cx="6181725" cy="35147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2400" dirty="0" err="1">
                <a:latin typeface="+mj-ea"/>
              </a:rPr>
              <a:t>KIA_Fuzzy</a:t>
            </a:r>
            <a:r>
              <a:rPr lang="ko-KR" altLang="en-US" sz="2400" dirty="0">
                <a:latin typeface="+mj-ea"/>
              </a:rPr>
              <a:t>의 </a:t>
            </a:r>
            <a:r>
              <a:rPr lang="en-US" altLang="ko-KR" sz="2400" dirty="0" err="1">
                <a:latin typeface="+mj-ea"/>
              </a:rPr>
              <a:t>DiffTime</a:t>
            </a:r>
            <a:r>
              <a:rPr lang="en-US" altLang="ko-KR" sz="2400" dirty="0">
                <a:latin typeface="+mj-ea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가정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 메세지의 경우 짧은 시간에 중점적으로 메세지를 보낼 것이다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메세지및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정상 메세지의 구간이 존재한다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15" name="Picture 4" descr="https://static.thenounproject.com/png/1743862-200.png">
            <a:hlinkClick r:id="rId4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7B901-81BA-4281-831D-D1961C670363}"/>
              </a:ext>
            </a:extLst>
          </p:cNvPr>
          <p:cNvSpPr txBox="1"/>
          <p:nvPr/>
        </p:nvSpPr>
        <p:spPr>
          <a:xfrm>
            <a:off x="1395124" y="2208660"/>
            <a:ext cx="566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KIA Fuzz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DiffTime</a:t>
            </a:r>
            <a:r>
              <a:rPr lang="ko-KR" altLang="en-US" dirty="0">
                <a:latin typeface="+mj-ea"/>
                <a:ea typeface="+mj-ea"/>
              </a:rPr>
              <a:t>에 따른 </a:t>
            </a:r>
            <a:r>
              <a:rPr lang="en-US" altLang="ko-KR" dirty="0">
                <a:latin typeface="+mj-ea"/>
                <a:ea typeface="+mj-ea"/>
              </a:rPr>
              <a:t>Class </a:t>
            </a:r>
            <a:r>
              <a:rPr lang="ko-KR" altLang="en-US" dirty="0">
                <a:latin typeface="+mj-ea"/>
                <a:ea typeface="+mj-ea"/>
              </a:rPr>
              <a:t>비율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ABA5B-9468-4525-80CE-871F3CB60B68}"/>
              </a:ext>
            </a:extLst>
          </p:cNvPr>
          <p:cNvSpPr txBox="1"/>
          <p:nvPr/>
        </p:nvSpPr>
        <p:spPr>
          <a:xfrm>
            <a:off x="1430570" y="2639915"/>
            <a:ext cx="38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BED0D-53AA-41FA-B356-D531783B7D71}"/>
              </a:ext>
            </a:extLst>
          </p:cNvPr>
          <p:cNvSpPr txBox="1"/>
          <p:nvPr/>
        </p:nvSpPr>
        <p:spPr>
          <a:xfrm>
            <a:off x="7073948" y="2993810"/>
            <a:ext cx="51180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 err="1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KIA_Fuzzy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시간의 구간별로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R/T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구분됨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latinLnBrk="0">
              <a:buAutoNum type="arabicPeriod"/>
            </a:pPr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Row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이전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데이터를 볼 경우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Diff Time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공격과 정상이 비슷한 것을 확인 가능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7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2400" dirty="0">
                <a:latin typeface="+mj-ea"/>
                <a:ea typeface="나눔스퀘어" panose="020B0600000101010101" pitchFamily="50" charset="-127"/>
              </a:rPr>
              <a:t>KIA </a:t>
            </a:r>
            <a:r>
              <a:rPr lang="ko-KR" altLang="en-US" sz="2400" dirty="0">
                <a:latin typeface="+mj-ea"/>
                <a:ea typeface="나눔스퀘어" panose="020B0600000101010101" pitchFamily="50" charset="-127"/>
              </a:rPr>
              <a:t>및 </a:t>
            </a:r>
            <a:r>
              <a:rPr lang="en-US" altLang="ko-KR" sz="2400" dirty="0" err="1">
                <a:latin typeface="+mj-ea"/>
                <a:ea typeface="나눔스퀘어" panose="020B0600000101010101" pitchFamily="50" charset="-127"/>
              </a:rPr>
              <a:t>SONATA_Malfunction</a:t>
            </a:r>
            <a:r>
              <a:rPr lang="ko-KR" altLang="en-US" sz="2400" dirty="0">
                <a:latin typeface="+mj-ea"/>
              </a:rPr>
              <a:t>의 </a:t>
            </a:r>
            <a:r>
              <a:rPr lang="en-US" altLang="ko-KR" sz="2400" dirty="0" err="1">
                <a:latin typeface="+mj-ea"/>
              </a:rPr>
              <a:t>DiffTime</a:t>
            </a:r>
            <a:r>
              <a:rPr lang="en-US" altLang="ko-KR" sz="2400" dirty="0">
                <a:latin typeface="+mj-ea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92633" y="6461296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가정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 메세지의 경우 짧은 시간에 중점적으로 메세지를 보낼 것이다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메세지및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정상 메세지의 구간이 존재한다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7B901-81BA-4281-831D-D1961C670363}"/>
              </a:ext>
            </a:extLst>
          </p:cNvPr>
          <p:cNvSpPr txBox="1"/>
          <p:nvPr/>
        </p:nvSpPr>
        <p:spPr>
          <a:xfrm>
            <a:off x="862967" y="2416868"/>
            <a:ext cx="566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KIA_Malfunction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DiffTime</a:t>
            </a:r>
            <a:r>
              <a:rPr lang="ko-KR" altLang="en-US" dirty="0">
                <a:latin typeface="+mj-ea"/>
                <a:ea typeface="+mj-ea"/>
              </a:rPr>
              <a:t>에 따른 </a:t>
            </a:r>
            <a:r>
              <a:rPr lang="en-US" altLang="ko-KR" dirty="0">
                <a:latin typeface="+mj-ea"/>
                <a:ea typeface="+mj-ea"/>
              </a:rPr>
              <a:t>Class </a:t>
            </a:r>
            <a:r>
              <a:rPr lang="ko-KR" altLang="en-US" dirty="0">
                <a:latin typeface="+mj-ea"/>
                <a:ea typeface="+mj-ea"/>
              </a:rPr>
              <a:t>비율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1F170B-5F98-4678-8158-DD32729E9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67" y="2875726"/>
            <a:ext cx="5233033" cy="303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475F1C-BC32-4ED3-BCD8-0E394CDAB494}"/>
              </a:ext>
            </a:extLst>
          </p:cNvPr>
          <p:cNvSpPr txBox="1"/>
          <p:nvPr/>
        </p:nvSpPr>
        <p:spPr>
          <a:xfrm>
            <a:off x="6755767" y="2428709"/>
            <a:ext cx="566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SONTA_Malfunction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 err="1">
                <a:latin typeface="+mj-ea"/>
                <a:ea typeface="+mj-ea"/>
              </a:rPr>
              <a:t>DiffTime</a:t>
            </a:r>
            <a:r>
              <a:rPr lang="ko-KR" altLang="en-US" dirty="0">
                <a:latin typeface="+mj-ea"/>
                <a:ea typeface="+mj-ea"/>
              </a:rPr>
              <a:t>에 따른 </a:t>
            </a:r>
            <a:r>
              <a:rPr lang="en-US" altLang="ko-KR" dirty="0">
                <a:latin typeface="+mj-ea"/>
                <a:ea typeface="+mj-ea"/>
              </a:rPr>
              <a:t>Class </a:t>
            </a:r>
            <a:r>
              <a:rPr lang="ko-KR" altLang="en-US" dirty="0">
                <a:latin typeface="+mj-ea"/>
                <a:ea typeface="+mj-ea"/>
              </a:rPr>
              <a:t>비율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1882D-EA81-4D7F-94A4-F9882CA5DDF8}"/>
              </a:ext>
            </a:extLst>
          </p:cNvPr>
          <p:cNvSpPr txBox="1"/>
          <p:nvPr/>
        </p:nvSpPr>
        <p:spPr>
          <a:xfrm>
            <a:off x="811048" y="5819157"/>
            <a:ext cx="89886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Malfunction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경우 구간은 존재하지만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DiffTime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구분할 수가 없음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latinLnBrk="0">
              <a:buAutoNum type="arabicPeriod"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차종의 구분은 가능함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  <a:p>
            <a:pPr latinLnBrk="0"/>
            <a:endParaRPr lang="en-US" altLang="ko-KR" sz="1400" dirty="0">
              <a:solidFill>
                <a:schemeClr val="tx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54725B-3F6F-4354-AF44-ACC3596DA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5767" y="2883813"/>
            <a:ext cx="5233033" cy="30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CANID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겹치는 유형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CANID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‘R’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‘T’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065B7-8A40-434B-B8E2-B89CD1AC9AAE}"/>
              </a:ext>
            </a:extLst>
          </p:cNvPr>
          <p:cNvSpPr txBox="1"/>
          <p:nvPr/>
        </p:nvSpPr>
        <p:spPr>
          <a:xfrm>
            <a:off x="7073948" y="2723468"/>
            <a:ext cx="51180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CANID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latinLnBrk="0">
              <a:buAutoNum type="arabicPeriod"/>
            </a:pPr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중 절반은 클래스를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개만 가지고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절반은 클래스를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개만 가짐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15D1B0-075F-4C70-86E8-11B578E5D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38" y="2226770"/>
            <a:ext cx="6452671" cy="34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3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92443" y="6505575"/>
            <a:ext cx="2329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lang="en-US" altLang="ko-KR" sz="800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0138" y="323244"/>
            <a:ext cx="877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탐색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7E18C9-3A89-42A6-B651-263A36893512}"/>
              </a:ext>
            </a:extLst>
          </p:cNvPr>
          <p:cNvSpPr/>
          <p:nvPr/>
        </p:nvSpPr>
        <p:spPr>
          <a:xfrm flipH="1" flipV="1">
            <a:off x="9833811" y="6462561"/>
            <a:ext cx="2277978" cy="304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8472E8-9C2C-4322-B59D-3FFA58AD9F88}"/>
              </a:ext>
            </a:extLst>
          </p:cNvPr>
          <p:cNvSpPr txBox="1"/>
          <p:nvPr/>
        </p:nvSpPr>
        <p:spPr>
          <a:xfrm>
            <a:off x="811048" y="1489250"/>
            <a:ext cx="9022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겹치는 유형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‘R’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‘T’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가지는 값들이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atinLnBrk="0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065B7-8A40-434B-B8E2-B89CD1AC9AAE}"/>
              </a:ext>
            </a:extLst>
          </p:cNvPr>
          <p:cNvSpPr txBox="1"/>
          <p:nvPr/>
        </p:nvSpPr>
        <p:spPr>
          <a:xfrm>
            <a:off x="7233417" y="2713556"/>
            <a:ext cx="46218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 err="1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살펴본 결과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값들이 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한가지만 가짐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latinLnBrk="0">
              <a:buAutoNum type="arabicPeriod"/>
            </a:pPr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latinLnBrk="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600" dirty="0" err="1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DataField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클래스를 두가지 가짐</a:t>
            </a:r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r>
              <a:rPr lang="en-US" altLang="ko-KR" sz="160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https://static.thenounproject.com/png/1743862-200.png">
            <a:hlinkClick r:id="rId3" tooltip="Check"/>
            <a:extLst>
              <a:ext uri="{FF2B5EF4-FFF2-40B4-BE49-F238E27FC236}">
                <a16:creationId xmlns:a16="http://schemas.microsoft.com/office/drawing/2014/main" id="{FD9C9AD0-5F14-43C2-9CD9-09D0DBF1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" y="1529431"/>
            <a:ext cx="234186" cy="2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03E3C1-7062-4385-B0FD-4F6B131A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38" y="2195187"/>
            <a:ext cx="6525590" cy="34944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CD56FB-A023-4D2D-A259-E03C60DC3CFE}"/>
              </a:ext>
            </a:extLst>
          </p:cNvPr>
          <p:cNvSpPr/>
          <p:nvPr/>
        </p:nvSpPr>
        <p:spPr>
          <a:xfrm>
            <a:off x="1910584" y="2344224"/>
            <a:ext cx="100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388073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BD849-CDB2-4645-A476-9D19829D1DC5}"/>
              </a:ext>
            </a:extLst>
          </p:cNvPr>
          <p:cNvSpPr/>
          <p:nvPr/>
        </p:nvSpPr>
        <p:spPr>
          <a:xfrm>
            <a:off x="4373698" y="4744881"/>
            <a:ext cx="100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609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12275</TotalTime>
  <Words>1186</Words>
  <Application>Microsoft Office PowerPoint</Application>
  <PresentationFormat>와이드스크린</PresentationFormat>
  <Paragraphs>198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나눔스퀘어</vt:lpstr>
      <vt:lpstr>나눔스퀘어 ExtraBold</vt:lpstr>
      <vt:lpstr>나눔스퀘어라운드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choco</cp:lastModifiedBy>
  <cp:revision>984</cp:revision>
  <dcterms:created xsi:type="dcterms:W3CDTF">2015-01-21T11:35:38Z</dcterms:created>
  <dcterms:modified xsi:type="dcterms:W3CDTF">2019-11-22T06:04:51Z</dcterms:modified>
</cp:coreProperties>
</file>