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65925" cy="95408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3005">
          <p15:clr>
            <a:srgbClr val="000000"/>
          </p15:clr>
        </p15:guide>
        <p15:guide id="2" pos="2162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4" roundtripDataSignature="AMtx7mj2VZ4PQ7TvCR/ncWDmhN0R0D6x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05" orient="horz"/>
        <p:guide pos="216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5240" cy="478701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9109" y="0"/>
            <a:ext cx="2975240" cy="478701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38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38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39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39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40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40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41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41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42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Deconvolution대신에 dilated CNN을 쓰는 이유 : 내부에 zero paddin을 추가하여 강제로 receptive field를 늘린것이라 같은 receptive field에서 Deconvolution보다 연산효율이 좋음</a:t>
            </a:r>
            <a:endParaRPr/>
          </a:p>
        </p:txBody>
      </p:sp>
      <p:sp>
        <p:nvSpPr>
          <p:cNvPr id="211" name="Google Shape;211;p42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43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43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44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44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45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45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2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6" name="Google Shape;96;p32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46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46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47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47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51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51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594e0d004_0_2:notes"/>
          <p:cNvSpPr/>
          <p:nvPr>
            <p:ph idx="2" type="sldImg"/>
          </p:nvPr>
        </p:nvSpPr>
        <p:spPr>
          <a:xfrm>
            <a:off x="571500" y="1192213"/>
            <a:ext cx="5724600" cy="32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e594e0d004_0_2:notes"/>
          <p:cNvSpPr txBox="1"/>
          <p:nvPr>
            <p:ph idx="1" type="body"/>
          </p:nvPr>
        </p:nvSpPr>
        <p:spPr>
          <a:xfrm>
            <a:off x="686594" y="4591546"/>
            <a:ext cx="54927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e594e0d004_0_2:notes"/>
          <p:cNvSpPr txBox="1"/>
          <p:nvPr>
            <p:ph idx="12" type="sldNum"/>
          </p:nvPr>
        </p:nvSpPr>
        <p:spPr>
          <a:xfrm>
            <a:off x="3889109" y="9062176"/>
            <a:ext cx="2975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594e0d004_0_15:notes"/>
          <p:cNvSpPr/>
          <p:nvPr>
            <p:ph idx="2" type="sldImg"/>
          </p:nvPr>
        </p:nvSpPr>
        <p:spPr>
          <a:xfrm>
            <a:off x="571500" y="1192213"/>
            <a:ext cx="5724600" cy="32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e594e0d004_0_15:notes"/>
          <p:cNvSpPr txBox="1"/>
          <p:nvPr>
            <p:ph idx="1" type="body"/>
          </p:nvPr>
        </p:nvSpPr>
        <p:spPr>
          <a:xfrm>
            <a:off x="686594" y="4591546"/>
            <a:ext cx="54927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e594e0d004_0_15:notes"/>
          <p:cNvSpPr txBox="1"/>
          <p:nvPr>
            <p:ph idx="12" type="sldNum"/>
          </p:nvPr>
        </p:nvSpPr>
        <p:spPr>
          <a:xfrm>
            <a:off x="3889109" y="9062176"/>
            <a:ext cx="2975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594e0d004_0_25:notes"/>
          <p:cNvSpPr/>
          <p:nvPr>
            <p:ph idx="2" type="sldImg"/>
          </p:nvPr>
        </p:nvSpPr>
        <p:spPr>
          <a:xfrm>
            <a:off x="571500" y="1192213"/>
            <a:ext cx="5724600" cy="32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e594e0d004_0_25:notes"/>
          <p:cNvSpPr txBox="1"/>
          <p:nvPr>
            <p:ph idx="1" type="body"/>
          </p:nvPr>
        </p:nvSpPr>
        <p:spPr>
          <a:xfrm>
            <a:off x="686594" y="4591546"/>
            <a:ext cx="54927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e594e0d004_0_25:notes"/>
          <p:cNvSpPr txBox="1"/>
          <p:nvPr>
            <p:ph idx="12" type="sldNum"/>
          </p:nvPr>
        </p:nvSpPr>
        <p:spPr>
          <a:xfrm>
            <a:off x="3889109" y="9062176"/>
            <a:ext cx="2975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594e0d004_0_33:notes"/>
          <p:cNvSpPr/>
          <p:nvPr>
            <p:ph idx="2" type="sldImg"/>
          </p:nvPr>
        </p:nvSpPr>
        <p:spPr>
          <a:xfrm>
            <a:off x="571500" y="1192213"/>
            <a:ext cx="5724600" cy="32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e594e0d004_0_33:notes"/>
          <p:cNvSpPr txBox="1"/>
          <p:nvPr>
            <p:ph idx="1" type="body"/>
          </p:nvPr>
        </p:nvSpPr>
        <p:spPr>
          <a:xfrm>
            <a:off x="686594" y="4591546"/>
            <a:ext cx="54927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e594e0d004_0_33:notes"/>
          <p:cNvSpPr txBox="1"/>
          <p:nvPr>
            <p:ph idx="12" type="sldNum"/>
          </p:nvPr>
        </p:nvSpPr>
        <p:spPr>
          <a:xfrm>
            <a:off x="3889109" y="9062176"/>
            <a:ext cx="2975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594e0d004_0_41:notes"/>
          <p:cNvSpPr/>
          <p:nvPr>
            <p:ph idx="2" type="sldImg"/>
          </p:nvPr>
        </p:nvSpPr>
        <p:spPr>
          <a:xfrm>
            <a:off x="571500" y="1192213"/>
            <a:ext cx="5724600" cy="32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e594e0d004_0_41:notes"/>
          <p:cNvSpPr txBox="1"/>
          <p:nvPr>
            <p:ph idx="1" type="body"/>
          </p:nvPr>
        </p:nvSpPr>
        <p:spPr>
          <a:xfrm>
            <a:off x="686594" y="4591546"/>
            <a:ext cx="54927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e594e0d004_0_41:notes"/>
          <p:cNvSpPr txBox="1"/>
          <p:nvPr>
            <p:ph idx="12" type="sldNum"/>
          </p:nvPr>
        </p:nvSpPr>
        <p:spPr>
          <a:xfrm>
            <a:off x="3889109" y="9062176"/>
            <a:ext cx="2975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594e0d004_0_59:notes"/>
          <p:cNvSpPr/>
          <p:nvPr>
            <p:ph idx="2" type="sldImg"/>
          </p:nvPr>
        </p:nvSpPr>
        <p:spPr>
          <a:xfrm>
            <a:off x="571500" y="1192213"/>
            <a:ext cx="5724600" cy="32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e594e0d004_0_59:notes"/>
          <p:cNvSpPr txBox="1"/>
          <p:nvPr>
            <p:ph idx="1" type="body"/>
          </p:nvPr>
        </p:nvSpPr>
        <p:spPr>
          <a:xfrm>
            <a:off x="686594" y="4591546"/>
            <a:ext cx="54927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e594e0d004_0_59:notes"/>
          <p:cNvSpPr txBox="1"/>
          <p:nvPr>
            <p:ph idx="12" type="sldNum"/>
          </p:nvPr>
        </p:nvSpPr>
        <p:spPr>
          <a:xfrm>
            <a:off x="3889109" y="9062176"/>
            <a:ext cx="2975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594e0d004_0_71:notes"/>
          <p:cNvSpPr/>
          <p:nvPr>
            <p:ph idx="2" type="sldImg"/>
          </p:nvPr>
        </p:nvSpPr>
        <p:spPr>
          <a:xfrm>
            <a:off x="571500" y="1192213"/>
            <a:ext cx="5724600" cy="32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e594e0d004_0_71:notes"/>
          <p:cNvSpPr txBox="1"/>
          <p:nvPr>
            <p:ph idx="1" type="body"/>
          </p:nvPr>
        </p:nvSpPr>
        <p:spPr>
          <a:xfrm>
            <a:off x="686594" y="4591546"/>
            <a:ext cx="54927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e594e0d004_0_71:notes"/>
          <p:cNvSpPr txBox="1"/>
          <p:nvPr>
            <p:ph idx="12" type="sldNum"/>
          </p:nvPr>
        </p:nvSpPr>
        <p:spPr>
          <a:xfrm>
            <a:off x="3889109" y="9062176"/>
            <a:ext cx="2975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594e0d004_0_81:notes"/>
          <p:cNvSpPr/>
          <p:nvPr>
            <p:ph idx="2" type="sldImg"/>
          </p:nvPr>
        </p:nvSpPr>
        <p:spPr>
          <a:xfrm>
            <a:off x="571500" y="1192213"/>
            <a:ext cx="5724600" cy="32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e594e0d004_0_81:notes"/>
          <p:cNvSpPr txBox="1"/>
          <p:nvPr>
            <p:ph idx="1" type="body"/>
          </p:nvPr>
        </p:nvSpPr>
        <p:spPr>
          <a:xfrm>
            <a:off x="686594" y="4591546"/>
            <a:ext cx="54927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e594e0d004_0_81:notes"/>
          <p:cNvSpPr txBox="1"/>
          <p:nvPr>
            <p:ph idx="12" type="sldNum"/>
          </p:nvPr>
        </p:nvSpPr>
        <p:spPr>
          <a:xfrm>
            <a:off x="3889109" y="9062176"/>
            <a:ext cx="2975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594e0d004_0_91:notes"/>
          <p:cNvSpPr/>
          <p:nvPr>
            <p:ph idx="2" type="sldImg"/>
          </p:nvPr>
        </p:nvSpPr>
        <p:spPr>
          <a:xfrm>
            <a:off x="571500" y="1192213"/>
            <a:ext cx="5724600" cy="32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e594e0d004_0_91:notes"/>
          <p:cNvSpPr txBox="1"/>
          <p:nvPr>
            <p:ph idx="1" type="body"/>
          </p:nvPr>
        </p:nvSpPr>
        <p:spPr>
          <a:xfrm>
            <a:off x="686594" y="4591546"/>
            <a:ext cx="54927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e594e0d004_0_91:notes"/>
          <p:cNvSpPr txBox="1"/>
          <p:nvPr>
            <p:ph idx="12" type="sldNum"/>
          </p:nvPr>
        </p:nvSpPr>
        <p:spPr>
          <a:xfrm>
            <a:off x="3889109" y="9062176"/>
            <a:ext cx="2975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594e0d004_0_101:notes"/>
          <p:cNvSpPr/>
          <p:nvPr>
            <p:ph idx="2" type="sldImg"/>
          </p:nvPr>
        </p:nvSpPr>
        <p:spPr>
          <a:xfrm>
            <a:off x="571500" y="1192213"/>
            <a:ext cx="5724600" cy="32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e594e0d004_0_101:notes"/>
          <p:cNvSpPr txBox="1"/>
          <p:nvPr>
            <p:ph idx="1" type="body"/>
          </p:nvPr>
        </p:nvSpPr>
        <p:spPr>
          <a:xfrm>
            <a:off x="686594" y="4591546"/>
            <a:ext cx="54927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e594e0d004_0_101:notes"/>
          <p:cNvSpPr txBox="1"/>
          <p:nvPr>
            <p:ph idx="12" type="sldNum"/>
          </p:nvPr>
        </p:nvSpPr>
        <p:spPr>
          <a:xfrm>
            <a:off x="3889109" y="9062176"/>
            <a:ext cx="2975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594e0d004_0_111:notes"/>
          <p:cNvSpPr/>
          <p:nvPr>
            <p:ph idx="2" type="sldImg"/>
          </p:nvPr>
        </p:nvSpPr>
        <p:spPr>
          <a:xfrm>
            <a:off x="571500" y="1192213"/>
            <a:ext cx="5724600" cy="32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e594e0d004_0_111:notes"/>
          <p:cNvSpPr txBox="1"/>
          <p:nvPr>
            <p:ph idx="1" type="body"/>
          </p:nvPr>
        </p:nvSpPr>
        <p:spPr>
          <a:xfrm>
            <a:off x="686594" y="4591546"/>
            <a:ext cx="54927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e594e0d004_0_111:notes"/>
          <p:cNvSpPr txBox="1"/>
          <p:nvPr>
            <p:ph idx="12" type="sldNum"/>
          </p:nvPr>
        </p:nvSpPr>
        <p:spPr>
          <a:xfrm>
            <a:off x="3889109" y="9062176"/>
            <a:ext cx="2975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594e0d004_0_120:notes"/>
          <p:cNvSpPr/>
          <p:nvPr>
            <p:ph idx="2" type="sldImg"/>
          </p:nvPr>
        </p:nvSpPr>
        <p:spPr>
          <a:xfrm>
            <a:off x="571500" y="1192213"/>
            <a:ext cx="5724600" cy="32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e594e0d004_0_120:notes"/>
          <p:cNvSpPr txBox="1"/>
          <p:nvPr>
            <p:ph idx="1" type="body"/>
          </p:nvPr>
        </p:nvSpPr>
        <p:spPr>
          <a:xfrm>
            <a:off x="686594" y="4591546"/>
            <a:ext cx="54927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e594e0d004_0_120:notes"/>
          <p:cNvSpPr txBox="1"/>
          <p:nvPr>
            <p:ph idx="12" type="sldNum"/>
          </p:nvPr>
        </p:nvSpPr>
        <p:spPr>
          <a:xfrm>
            <a:off x="3889109" y="9062176"/>
            <a:ext cx="2975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594e0d004_0_130:notes"/>
          <p:cNvSpPr/>
          <p:nvPr>
            <p:ph idx="2" type="sldImg"/>
          </p:nvPr>
        </p:nvSpPr>
        <p:spPr>
          <a:xfrm>
            <a:off x="571500" y="1192213"/>
            <a:ext cx="5724600" cy="32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e594e0d004_0_130:notes"/>
          <p:cNvSpPr txBox="1"/>
          <p:nvPr>
            <p:ph idx="1" type="body"/>
          </p:nvPr>
        </p:nvSpPr>
        <p:spPr>
          <a:xfrm>
            <a:off x="686594" y="4591546"/>
            <a:ext cx="54927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e594e0d004_0_130:notes"/>
          <p:cNvSpPr txBox="1"/>
          <p:nvPr>
            <p:ph idx="12" type="sldNum"/>
          </p:nvPr>
        </p:nvSpPr>
        <p:spPr>
          <a:xfrm>
            <a:off x="3889109" y="9062176"/>
            <a:ext cx="2975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594e0d004_0_140:notes"/>
          <p:cNvSpPr/>
          <p:nvPr>
            <p:ph idx="2" type="sldImg"/>
          </p:nvPr>
        </p:nvSpPr>
        <p:spPr>
          <a:xfrm>
            <a:off x="571500" y="1192213"/>
            <a:ext cx="5724600" cy="32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e594e0d004_0_140:notes"/>
          <p:cNvSpPr txBox="1"/>
          <p:nvPr>
            <p:ph idx="1" type="body"/>
          </p:nvPr>
        </p:nvSpPr>
        <p:spPr>
          <a:xfrm>
            <a:off x="686594" y="4591546"/>
            <a:ext cx="54927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e594e0d004_0_140:notes"/>
          <p:cNvSpPr txBox="1"/>
          <p:nvPr>
            <p:ph idx="12" type="sldNum"/>
          </p:nvPr>
        </p:nvSpPr>
        <p:spPr>
          <a:xfrm>
            <a:off x="3889109" y="9062176"/>
            <a:ext cx="2975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57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57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8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-이것으로 저널 발표를 마치겠습니다. 감사합니다</a:t>
            </a:r>
            <a:endParaRPr/>
          </a:p>
        </p:txBody>
      </p:sp>
      <p:sp>
        <p:nvSpPr>
          <p:cNvPr id="399" name="Google Shape;399;p18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3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2" name="Google Shape;112;p33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4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Decent :  그럭저럭</a:t>
            </a:r>
            <a:endParaRPr/>
          </a:p>
        </p:txBody>
      </p:sp>
      <p:sp>
        <p:nvSpPr>
          <p:cNvPr id="120" name="Google Shape;120;p34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5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Decent :  그럭저럭</a:t>
            </a:r>
            <a:endParaRPr/>
          </a:p>
        </p:txBody>
      </p:sp>
      <p:sp>
        <p:nvSpPr>
          <p:cNvPr id="128" name="Google Shape;128;p35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6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36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:notes"/>
          <p:cNvSpPr/>
          <p:nvPr>
            <p:ph idx="2" type="sldImg"/>
          </p:nvPr>
        </p:nvSpPr>
        <p:spPr>
          <a:xfrm>
            <a:off x="571500" y="1192213"/>
            <a:ext cx="5724525" cy="3221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37:notes"/>
          <p:cNvSpPr txBox="1"/>
          <p:nvPr>
            <p:ph idx="1" type="body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37:notes"/>
          <p:cNvSpPr txBox="1"/>
          <p:nvPr>
            <p:ph idx="12" type="sldNum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2"/>
          <p:cNvCxnSpPr/>
          <p:nvPr/>
        </p:nvCxnSpPr>
        <p:spPr>
          <a:xfrm>
            <a:off x="736373" y="1755972"/>
            <a:ext cx="10705763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0" y="1835307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ICNet for Real-Time Semantic Segmentation on High-Resolution Images</a:t>
            </a:r>
            <a:br>
              <a:rPr lang="en-US" sz="4000"/>
            </a:br>
            <a:br>
              <a:rPr lang="en-US" sz="4000"/>
            </a:br>
            <a:endParaRPr sz="2000"/>
          </a:p>
        </p:txBody>
      </p:sp>
      <p:sp>
        <p:nvSpPr>
          <p:cNvPr id="91" name="Google Shape;91;p1"/>
          <p:cNvSpPr txBox="1"/>
          <p:nvPr/>
        </p:nvSpPr>
        <p:spPr>
          <a:xfrm>
            <a:off x="176462" y="112295"/>
            <a:ext cx="5640138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arXiv:1704.08545v2 [cs.CV] 20 Aug 2018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200"/>
              <a:t>3. Image Cascade Network</a:t>
            </a:r>
            <a:endParaRPr sz="3200"/>
          </a:p>
        </p:txBody>
      </p:sp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838200" y="1825625"/>
            <a:ext cx="10515600" cy="4619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Start form high performance segmentation framework </a:t>
            </a:r>
            <a:r>
              <a:rPr b="1" lang="en-US"/>
              <a:t>PSPNet</a:t>
            </a:r>
            <a:endParaRPr b="1"/>
          </a:p>
        </p:txBody>
      </p:sp>
      <p:sp>
        <p:nvSpPr>
          <p:cNvPr id="164" name="Google Shape;16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3387" y="2339975"/>
            <a:ext cx="59912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200"/>
              <a:t>3.1 Speed Analysis</a:t>
            </a:r>
            <a:endParaRPr sz="3200"/>
          </a:p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1212" y="3206750"/>
            <a:ext cx="7302531" cy="24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838200" y="20050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INPUT IMG SIZE (H,W)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KERNAL (C)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200"/>
              <a:t>3.1 Speed Analysis</a:t>
            </a:r>
            <a:endParaRPr sz="3200"/>
          </a:p>
        </p:txBody>
      </p:sp>
      <p:sp>
        <p:nvSpPr>
          <p:cNvPr id="181" name="Google Shape;18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38"/>
          <p:cNvSpPr txBox="1"/>
          <p:nvPr>
            <p:ph idx="1" type="body"/>
          </p:nvPr>
        </p:nvSpPr>
        <p:spPr>
          <a:xfrm>
            <a:off x="838200" y="20050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INPUT IMG SIZE : 1024*2048, 512*1024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KERNAL (C) : stage5 (1024*2048), stage4 (512*1024)</a:t>
            </a:r>
            <a:endParaRPr/>
          </a:p>
        </p:txBody>
      </p:sp>
      <p:pic>
        <p:nvPicPr>
          <p:cNvPr id="183" name="Google Shape;1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3262" y="3277074"/>
            <a:ext cx="4770438" cy="326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200"/>
              <a:t>3.2 Network Architecture</a:t>
            </a:r>
            <a:endParaRPr sz="3200"/>
          </a:p>
        </p:txBody>
      </p:sp>
      <p:sp>
        <p:nvSpPr>
          <p:cNvPr id="190" name="Google Shape;19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9"/>
          <p:cNvSpPr txBox="1"/>
          <p:nvPr>
            <p:ph idx="1" type="body"/>
          </p:nvPr>
        </p:nvSpPr>
        <p:spPr>
          <a:xfrm>
            <a:off x="838200" y="20050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Image cascade network (ICNet)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Cascade image inputs (i.e., low-, medium- and high resolution images)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Adopts cascade feature fusion unit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Trained with cascade label guidance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200"/>
              <a:t>3.2 Network Architecture</a:t>
            </a:r>
            <a:endParaRPr sz="3200"/>
          </a:p>
        </p:txBody>
      </p:sp>
      <p:sp>
        <p:nvSpPr>
          <p:cNvPr id="198" name="Google Shape;19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838200" y="20050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overcome this shortcoming (time consuming), we get semantic extraction using </a:t>
            </a:r>
            <a:r>
              <a:rPr b="1" lang="en-US"/>
              <a:t>low-resolution input</a:t>
            </a:r>
            <a:r>
              <a:rPr lang="en-US"/>
              <a:t> as shown in top branch of Fig. 2.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 </a:t>
            </a:r>
            <a:r>
              <a:rPr b="1" lang="en-US"/>
              <a:t>1/4 sized image</a:t>
            </a:r>
            <a:r>
              <a:rPr lang="en-US"/>
              <a:t> is fed into PSPNet with </a:t>
            </a:r>
            <a:r>
              <a:rPr b="1" lang="en-US"/>
              <a:t>downsampling rate 8 (Heavy CNN)</a:t>
            </a:r>
            <a:r>
              <a:rPr lang="en-US"/>
              <a:t>, resulting in a </a:t>
            </a:r>
            <a:r>
              <a:rPr b="1" lang="en-US"/>
              <a:t>1/32-resolution</a:t>
            </a:r>
            <a:r>
              <a:rPr lang="en-US"/>
              <a:t> feature map.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--&gt; Coarse prediction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200"/>
              <a:t>3.2 Network Architecture</a:t>
            </a:r>
            <a:endParaRPr sz="3200"/>
          </a:p>
        </p:txBody>
      </p:sp>
      <p:sp>
        <p:nvSpPr>
          <p:cNvPr id="206" name="Google Shape;20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41"/>
          <p:cNvSpPr txBox="1"/>
          <p:nvPr>
            <p:ph idx="1" type="body"/>
          </p:nvPr>
        </p:nvSpPr>
        <p:spPr>
          <a:xfrm>
            <a:off x="838200" y="20050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get </a:t>
            </a:r>
            <a:r>
              <a:rPr b="1" lang="en-US"/>
              <a:t>high quality segmentation</a:t>
            </a:r>
            <a:r>
              <a:rPr lang="en-US"/>
              <a:t>, medium and high resolution branches help recover and refine the coarse prediction.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Thus we can safely </a:t>
            </a:r>
            <a:r>
              <a:rPr lang="en-US" u="sng"/>
              <a:t>limit the number of parameters</a:t>
            </a:r>
            <a:r>
              <a:rPr lang="en-US"/>
              <a:t> in both middle and bottom branches.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200"/>
              <a:t>3.3 Cascade Feature Fusion (CFF)</a:t>
            </a:r>
            <a:endParaRPr sz="3200"/>
          </a:p>
        </p:txBody>
      </p:sp>
      <p:sp>
        <p:nvSpPr>
          <p:cNvPr id="214" name="Google Shape;21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42"/>
          <p:cNvSpPr txBox="1"/>
          <p:nvPr>
            <p:ph idx="1" type="body"/>
          </p:nvPr>
        </p:nvSpPr>
        <p:spPr>
          <a:xfrm>
            <a:off x="838200" y="2005011"/>
            <a:ext cx="10515600" cy="4716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Two feature maps F1 and F2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 🡪 F1 : C1 x H1 x W1, F2 : C2 x H2 x W2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 🡪 F2 is with doubled spatial size of F1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Ground-truth label with resolution 1 x H2 x W2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first apply </a:t>
            </a:r>
            <a:r>
              <a:rPr b="1" lang="en-US"/>
              <a:t>upsampling rate 2 </a:t>
            </a:r>
            <a:r>
              <a:rPr lang="en-US"/>
              <a:t>on F1 through bilinear interpolation, yielding the </a:t>
            </a:r>
            <a:r>
              <a:rPr b="1" lang="en-US"/>
              <a:t>same spatial size as F2</a:t>
            </a:r>
            <a:r>
              <a:rPr lang="en-US"/>
              <a:t>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Then a dilated convolution layer with </a:t>
            </a:r>
            <a:r>
              <a:rPr b="1" lang="en-US"/>
              <a:t>kernel size C3 x 3 x 3 </a:t>
            </a:r>
            <a:r>
              <a:rPr lang="en-US"/>
              <a:t>and </a:t>
            </a:r>
            <a:r>
              <a:rPr b="1" lang="en-US"/>
              <a:t>dilation 2</a:t>
            </a:r>
            <a:r>
              <a:rPr lang="en-US"/>
              <a:t> is applied to refine the upsampled features.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resulting feature of F1 is with size </a:t>
            </a:r>
            <a:r>
              <a:rPr b="1" lang="en-US"/>
              <a:t>C3 x H2 x W2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200"/>
              <a:t>3.3 Cascade Feature Fusion (CFF)</a:t>
            </a:r>
            <a:endParaRPr sz="3200"/>
          </a:p>
        </p:txBody>
      </p:sp>
      <p:sp>
        <p:nvSpPr>
          <p:cNvPr id="222" name="Google Shape;22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838200" y="2005011"/>
            <a:ext cx="10515600" cy="4716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feature </a:t>
            </a:r>
            <a:r>
              <a:rPr b="1" lang="en-US"/>
              <a:t>F2</a:t>
            </a:r>
            <a:r>
              <a:rPr lang="en-US"/>
              <a:t>, a projection convolution with kernel size C3 x 1 x 1 is utilized to project F2 so that it has the same number of channels as the output of </a:t>
            </a:r>
            <a:r>
              <a:rPr b="1" lang="en-US"/>
              <a:t>F1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Then two </a:t>
            </a:r>
            <a:r>
              <a:rPr b="1" lang="en-US"/>
              <a:t>batch normalization </a:t>
            </a:r>
            <a:r>
              <a:rPr lang="en-US"/>
              <a:t>layers are used to normalize these two processed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Followed by an element-wise </a:t>
            </a:r>
            <a:r>
              <a:rPr b="1" lang="en-US"/>
              <a:t>`sum' layer </a:t>
            </a:r>
            <a:r>
              <a:rPr lang="en-US"/>
              <a:t>and a </a:t>
            </a:r>
            <a:r>
              <a:rPr b="1" lang="en-US"/>
              <a:t>`ReLU‘ layer</a:t>
            </a:r>
            <a:r>
              <a:rPr lang="en-US"/>
              <a:t>, we obtain the fused feature F’2 as </a:t>
            </a:r>
            <a:r>
              <a:rPr b="1" lang="en-US"/>
              <a:t>C3 x H2 x W2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enhance learning of F1, we use an </a:t>
            </a:r>
            <a:r>
              <a:rPr b="1" lang="en-US"/>
              <a:t>auxiliary label guidance</a:t>
            </a:r>
            <a:r>
              <a:rPr lang="en-US"/>
              <a:t> on the upsampled feature of F1.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200"/>
              <a:t>3.3 Cascade Feature Fusion (CFF)</a:t>
            </a:r>
            <a:endParaRPr sz="3200"/>
          </a:p>
        </p:txBody>
      </p:sp>
      <p:sp>
        <p:nvSpPr>
          <p:cNvPr id="230" name="Google Shape;23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150" y="1822544"/>
            <a:ext cx="4972050" cy="4898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200"/>
              <a:t>3.4 Cascade Label Guidance</a:t>
            </a:r>
            <a:endParaRPr sz="3200"/>
          </a:p>
        </p:txBody>
      </p:sp>
      <p:sp>
        <p:nvSpPr>
          <p:cNvPr id="238" name="Google Shape;238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838200" y="2005011"/>
            <a:ext cx="10515600" cy="4716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enhance the learning procedure in </a:t>
            </a:r>
            <a:r>
              <a:rPr b="1" lang="en-US"/>
              <a:t>each branch</a:t>
            </a:r>
            <a:r>
              <a:rPr lang="en-US"/>
              <a:t>, we adopt a </a:t>
            </a:r>
            <a:r>
              <a:rPr b="1" lang="en-US"/>
              <a:t>cascade label guidance strategy</a:t>
            </a:r>
            <a:r>
              <a:rPr lang="en-US"/>
              <a:t>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It utilizes different-scale (e.g., 1/16, 1/8, and 1/4) ground-truth labels</a:t>
            </a:r>
            <a:endParaRPr/>
          </a:p>
        </p:txBody>
      </p:sp>
      <p:pic>
        <p:nvPicPr>
          <p:cNvPr id="240" name="Google Shape;24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6650" y="4027488"/>
            <a:ext cx="6486624" cy="1903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000"/>
              <a:t>Contents</a:t>
            </a:r>
            <a:endParaRPr sz="4000"/>
          </a:p>
        </p:txBody>
      </p:sp>
      <p:sp>
        <p:nvSpPr>
          <p:cNvPr id="99" name="Google Shape;99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Introduction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Related Work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Image Cascade Network</a:t>
            </a:r>
            <a:endParaRPr sz="2400"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/>
              <a:t>Speed Analysis</a:t>
            </a:r>
            <a:endParaRPr sz="2000"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/>
              <a:t>Network Architecture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/>
              <a:t>Cascade Feature Fusion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/>
              <a:t>Cascade Label Guidance</a:t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Experimental Evaluation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Conclusion</a:t>
            </a:r>
            <a:endParaRPr sz="2400"/>
          </a:p>
        </p:txBody>
      </p:sp>
      <p:sp>
        <p:nvSpPr>
          <p:cNvPr id="100" name="Google Shape;10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200"/>
              <a:t>Network Architecture</a:t>
            </a:r>
            <a:endParaRPr sz="3200"/>
          </a:p>
        </p:txBody>
      </p:sp>
      <p:sp>
        <p:nvSpPr>
          <p:cNvPr id="247" name="Google Shape;24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989931"/>
            <a:ext cx="7505700" cy="4667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"/>
          <p:cNvSpPr txBox="1"/>
          <p:nvPr>
            <p:ph type="title"/>
          </p:nvPr>
        </p:nvSpPr>
        <p:spPr>
          <a:xfrm>
            <a:off x="618067" y="365125"/>
            <a:ext cx="11243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4. Structure Comparison and Analysis</a:t>
            </a:r>
            <a:endParaRPr sz="2800"/>
          </a:p>
        </p:txBody>
      </p:sp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1923256"/>
            <a:ext cx="77343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>
            <p:ph type="title"/>
          </p:nvPr>
        </p:nvSpPr>
        <p:spPr>
          <a:xfrm>
            <a:off x="618067" y="365125"/>
            <a:ext cx="11243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5. Experimental Evaluation</a:t>
            </a:r>
            <a:endParaRPr sz="2800"/>
          </a:p>
        </p:txBody>
      </p:sp>
      <p:sp>
        <p:nvSpPr>
          <p:cNvPr id="263" name="Google Shape;263;p51"/>
          <p:cNvSpPr txBox="1"/>
          <p:nvPr>
            <p:ph idx="1" type="body"/>
          </p:nvPr>
        </p:nvSpPr>
        <p:spPr>
          <a:xfrm>
            <a:off x="728128" y="1825625"/>
            <a:ext cx="10583340" cy="4619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Cityscapes with image resolution 1024 x 2048 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CamVid with image resolution 720 x 960 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COCO-Stuff with image resolution up to 640 x 640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4" name="Google Shape;264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594e0d004_0_2"/>
          <p:cNvSpPr txBox="1"/>
          <p:nvPr>
            <p:ph type="title"/>
          </p:nvPr>
        </p:nvSpPr>
        <p:spPr>
          <a:xfrm>
            <a:off x="618067" y="365125"/>
            <a:ext cx="11243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5.1 Implementation Details.</a:t>
            </a:r>
            <a:endParaRPr sz="2800"/>
          </a:p>
        </p:txBody>
      </p:sp>
      <p:sp>
        <p:nvSpPr>
          <p:cNvPr id="271" name="Google Shape;271;ge594e0d004_0_2"/>
          <p:cNvSpPr txBox="1"/>
          <p:nvPr>
            <p:ph idx="1" type="body"/>
          </p:nvPr>
        </p:nvSpPr>
        <p:spPr>
          <a:xfrm>
            <a:off x="728125" y="1472200"/>
            <a:ext cx="10583400" cy="4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The mini-batch size is set to 16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The base learning rate is 0.01 and the `poly' learning rate policy is adopted with power 0.9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The maximum iteration number set to 30K for Cityscapes, 10K for CamVid and 30K for COCO-Stuff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Momentum is 0.9 and weight decay is 0.0001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Data augmentation contains random mirror and rand resizing between 0.5 and 2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The auxiliary loss weights are empirically set to 0.4 for λ1 and λ2, 1 for λ3 in Eq. 2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For evaluation, both mean of class-wise intersection over union (mIoU) and network forward time (Time) </a:t>
            </a:r>
            <a:endParaRPr sz="2400"/>
          </a:p>
        </p:txBody>
      </p:sp>
      <p:sp>
        <p:nvSpPr>
          <p:cNvPr id="272" name="Google Shape;272;ge594e0d004_0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594e0d004_0_15"/>
          <p:cNvSpPr txBox="1"/>
          <p:nvPr>
            <p:ph type="title"/>
          </p:nvPr>
        </p:nvSpPr>
        <p:spPr>
          <a:xfrm>
            <a:off x="618067" y="365125"/>
            <a:ext cx="11243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5.2 Cityscapes</a:t>
            </a:r>
            <a:endParaRPr sz="2800"/>
          </a:p>
        </p:txBody>
      </p:sp>
      <p:sp>
        <p:nvSpPr>
          <p:cNvPr id="279" name="Google Shape;279;ge594e0d004_0_15"/>
          <p:cNvSpPr txBox="1"/>
          <p:nvPr>
            <p:ph idx="1" type="body"/>
          </p:nvPr>
        </p:nvSpPr>
        <p:spPr>
          <a:xfrm>
            <a:off x="728125" y="1852525"/>
            <a:ext cx="10583400" cy="4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H</a:t>
            </a:r>
            <a:r>
              <a:rPr lang="en-US" sz="2400"/>
              <a:t>igh-resolution 1024 x 2048 images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It contains 5,000 finely annotated images split into training, validation and testing sets with 2,975, 500, and 1,525 images respectively.</a:t>
            </a:r>
            <a:endParaRPr sz="2400"/>
          </a:p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dense annotation contains 30 common classes of road, person, car, etc. </a:t>
            </a:r>
            <a:endParaRPr sz="2400"/>
          </a:p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19 of them are used in training and testing.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80" name="Google Shape;280;ge594e0d004_0_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594e0d004_0_25"/>
          <p:cNvSpPr txBox="1"/>
          <p:nvPr>
            <p:ph type="title"/>
          </p:nvPr>
        </p:nvSpPr>
        <p:spPr>
          <a:xfrm>
            <a:off x="618067" y="365125"/>
            <a:ext cx="11243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5.2 Cityscapes</a:t>
            </a:r>
            <a:endParaRPr sz="2800"/>
          </a:p>
        </p:txBody>
      </p:sp>
      <p:sp>
        <p:nvSpPr>
          <p:cNvPr id="287" name="Google Shape;287;ge594e0d004_0_25"/>
          <p:cNvSpPr txBox="1"/>
          <p:nvPr>
            <p:ph idx="1" type="body"/>
          </p:nvPr>
        </p:nvSpPr>
        <p:spPr>
          <a:xfrm>
            <a:off x="728125" y="1852525"/>
            <a:ext cx="10583400" cy="4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Intuitive Speedup According to the time complexity shown in Eq. (1), we do intuitive speedup in three aspects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namely downsampling input, downsampling feature, and model compression.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88" name="Google Shape;288;ge594e0d004_0_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594e0d004_0_33"/>
          <p:cNvSpPr txBox="1"/>
          <p:nvPr>
            <p:ph type="title"/>
          </p:nvPr>
        </p:nvSpPr>
        <p:spPr>
          <a:xfrm>
            <a:off x="618067" y="365125"/>
            <a:ext cx="11243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5.2 Cityscapes</a:t>
            </a:r>
            <a:endParaRPr sz="2800"/>
          </a:p>
        </p:txBody>
      </p:sp>
      <p:sp>
        <p:nvSpPr>
          <p:cNvPr id="295" name="Google Shape;295;ge594e0d004_0_33"/>
          <p:cNvSpPr txBox="1"/>
          <p:nvPr>
            <p:ph idx="1" type="body"/>
          </p:nvPr>
        </p:nvSpPr>
        <p:spPr>
          <a:xfrm>
            <a:off x="728125" y="1472200"/>
            <a:ext cx="10583400" cy="4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Downsampling input</a:t>
            </a:r>
            <a:endParaRPr sz="2400"/>
          </a:p>
        </p:txBody>
      </p:sp>
      <p:sp>
        <p:nvSpPr>
          <p:cNvPr id="296" name="Google Shape;296;ge594e0d004_0_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7" name="Google Shape;297;ge594e0d004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124" y="2403975"/>
            <a:ext cx="8717390" cy="4263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594e0d004_0_41"/>
          <p:cNvSpPr txBox="1"/>
          <p:nvPr>
            <p:ph type="title"/>
          </p:nvPr>
        </p:nvSpPr>
        <p:spPr>
          <a:xfrm>
            <a:off x="618067" y="365125"/>
            <a:ext cx="11243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5.2 Cityscapes</a:t>
            </a:r>
            <a:endParaRPr sz="2800"/>
          </a:p>
        </p:txBody>
      </p:sp>
      <p:sp>
        <p:nvSpPr>
          <p:cNvPr id="304" name="Google Shape;304;ge594e0d004_0_41"/>
          <p:cNvSpPr txBox="1"/>
          <p:nvPr>
            <p:ph idx="1" type="body"/>
          </p:nvPr>
        </p:nvSpPr>
        <p:spPr>
          <a:xfrm>
            <a:off x="728125" y="1472200"/>
            <a:ext cx="10583400" cy="4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Downsampling Feature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</a:t>
            </a:r>
            <a:r>
              <a:rPr lang="en-US" sz="2400"/>
              <a:t>cale down the feature map by a large ratio in the inference process</a:t>
            </a:r>
            <a:endParaRPr sz="2400"/>
          </a:p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downsampling ratios of 1:8, 1:16 and 1:32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05" name="Google Shape;305;ge594e0d004_0_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6" name="Google Shape;306;ge594e0d004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353" y="3808678"/>
            <a:ext cx="5459250" cy="19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594e0d004_0_59"/>
          <p:cNvSpPr txBox="1"/>
          <p:nvPr>
            <p:ph type="title"/>
          </p:nvPr>
        </p:nvSpPr>
        <p:spPr>
          <a:xfrm>
            <a:off x="618067" y="365125"/>
            <a:ext cx="11243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5.2 </a:t>
            </a:r>
            <a:r>
              <a:rPr lang="en-US" sz="2800"/>
              <a:t>Cityscapes</a:t>
            </a:r>
            <a:endParaRPr sz="2800"/>
          </a:p>
        </p:txBody>
      </p:sp>
      <p:sp>
        <p:nvSpPr>
          <p:cNvPr id="313" name="Google Shape;313;ge594e0d004_0_59"/>
          <p:cNvSpPr txBox="1"/>
          <p:nvPr>
            <p:ph idx="1" type="body"/>
          </p:nvPr>
        </p:nvSpPr>
        <p:spPr>
          <a:xfrm>
            <a:off x="728125" y="1472200"/>
            <a:ext cx="10583400" cy="4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Model compression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</a:t>
            </a:r>
            <a:r>
              <a:rPr lang="en-US" sz="2400"/>
              <a:t>educe network complexity is to trim kernels in each layer</a:t>
            </a:r>
            <a:endParaRPr sz="2400"/>
          </a:p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For each filter, we first calculate the sum of kernel </a:t>
            </a:r>
            <a:r>
              <a:rPr b="1" lang="en-US" sz="2400"/>
              <a:t>L1-norm</a:t>
            </a:r>
            <a:r>
              <a:rPr lang="en-US" sz="2400"/>
              <a:t>. Then we sort these sum results in a descending order and keep only the </a:t>
            </a:r>
            <a:r>
              <a:rPr b="1" lang="en-US" sz="2400"/>
              <a:t>most significant ones</a:t>
            </a:r>
            <a:r>
              <a:rPr lang="en-US" sz="2400"/>
              <a:t>.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14" name="Google Shape;314;ge594e0d004_0_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5" name="Google Shape;315;ge594e0d004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125" y="4194353"/>
            <a:ext cx="5981150" cy="17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594e0d004_0_71"/>
          <p:cNvSpPr txBox="1"/>
          <p:nvPr>
            <p:ph type="title"/>
          </p:nvPr>
        </p:nvSpPr>
        <p:spPr>
          <a:xfrm>
            <a:off x="618067" y="365125"/>
            <a:ext cx="11243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5.2 Cityscapes</a:t>
            </a:r>
            <a:endParaRPr sz="2800"/>
          </a:p>
        </p:txBody>
      </p:sp>
      <p:sp>
        <p:nvSpPr>
          <p:cNvPr id="322" name="Google Shape;322;ge594e0d004_0_71"/>
          <p:cNvSpPr txBox="1"/>
          <p:nvPr>
            <p:ph idx="1" type="body"/>
          </p:nvPr>
        </p:nvSpPr>
        <p:spPr>
          <a:xfrm>
            <a:off x="728125" y="1472200"/>
            <a:ext cx="10583400" cy="4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Cascade Branches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23" name="Google Shape;323;ge594e0d004_0_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4" name="Google Shape;324;ge594e0d004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825" y="2299500"/>
            <a:ext cx="9750649" cy="40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600"/>
              <a:t>1. Introduction</a:t>
            </a:r>
            <a:endParaRPr sz="3600"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Development of recent deep convolutional neural networks (CNNs) makes remarkable progress on semantic segmentation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u="sng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CNN-based semantic segmentation mainly exploits fully convolutional networks (FCNs).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It is common wisdom now that </a:t>
            </a:r>
            <a:r>
              <a:rPr lang="en-US" u="sng"/>
              <a:t>increase of result accuracy </a:t>
            </a:r>
            <a:r>
              <a:rPr lang="en-US"/>
              <a:t>almost means </a:t>
            </a:r>
            <a:r>
              <a:rPr lang="en-US" u="sng"/>
              <a:t>more operations</a:t>
            </a:r>
            <a:r>
              <a:rPr lang="en-US"/>
              <a:t>, especially for pixel-level prediction tasks like semantic segmentation.</a:t>
            </a:r>
            <a:endParaRPr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594e0d004_0_81"/>
          <p:cNvSpPr txBox="1"/>
          <p:nvPr>
            <p:ph type="title"/>
          </p:nvPr>
        </p:nvSpPr>
        <p:spPr>
          <a:xfrm>
            <a:off x="618067" y="365125"/>
            <a:ext cx="11243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5.2 Cityscapes</a:t>
            </a:r>
            <a:endParaRPr sz="2800"/>
          </a:p>
        </p:txBody>
      </p:sp>
      <p:sp>
        <p:nvSpPr>
          <p:cNvPr id="331" name="Google Shape;331;ge594e0d004_0_81"/>
          <p:cNvSpPr txBox="1"/>
          <p:nvPr>
            <p:ph idx="1" type="body"/>
          </p:nvPr>
        </p:nvSpPr>
        <p:spPr>
          <a:xfrm>
            <a:off x="728125" y="1472200"/>
            <a:ext cx="10583400" cy="4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Cascade Structure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32" name="Google Shape;332;ge594e0d004_0_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3" name="Google Shape;333;ge594e0d004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374" y="2481225"/>
            <a:ext cx="9166899" cy="37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594e0d004_0_91"/>
          <p:cNvSpPr txBox="1"/>
          <p:nvPr>
            <p:ph type="title"/>
          </p:nvPr>
        </p:nvSpPr>
        <p:spPr>
          <a:xfrm>
            <a:off x="618067" y="365125"/>
            <a:ext cx="11243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5.2 Cityscapes</a:t>
            </a:r>
            <a:endParaRPr sz="2800"/>
          </a:p>
        </p:txBody>
      </p:sp>
      <p:sp>
        <p:nvSpPr>
          <p:cNvPr id="340" name="Google Shape;340;ge594e0d004_0_91"/>
          <p:cNvSpPr txBox="1"/>
          <p:nvPr>
            <p:ph idx="1" type="body"/>
          </p:nvPr>
        </p:nvSpPr>
        <p:spPr>
          <a:xfrm>
            <a:off x="728125" y="1472200"/>
            <a:ext cx="10583400" cy="4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Methods Comparison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41" name="Google Shape;341;ge594e0d004_0_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2" name="Google Shape;342;ge594e0d004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100" y="2376625"/>
            <a:ext cx="6527701" cy="42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594e0d004_0_101"/>
          <p:cNvSpPr txBox="1"/>
          <p:nvPr>
            <p:ph type="title"/>
          </p:nvPr>
        </p:nvSpPr>
        <p:spPr>
          <a:xfrm>
            <a:off x="618067" y="365125"/>
            <a:ext cx="11243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5.2 Cityscapes</a:t>
            </a:r>
            <a:endParaRPr sz="2800"/>
          </a:p>
        </p:txBody>
      </p:sp>
      <p:sp>
        <p:nvSpPr>
          <p:cNvPr id="349" name="Google Shape;349;ge594e0d004_0_101"/>
          <p:cNvSpPr txBox="1"/>
          <p:nvPr>
            <p:ph idx="1" type="body"/>
          </p:nvPr>
        </p:nvSpPr>
        <p:spPr>
          <a:xfrm>
            <a:off x="728125" y="1472200"/>
            <a:ext cx="10583400" cy="4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Visual Improvement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50" name="Google Shape;350;ge594e0d004_0_1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1" name="Google Shape;351;ge594e0d004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600" y="2316500"/>
            <a:ext cx="9177176" cy="43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594e0d004_0_111"/>
          <p:cNvSpPr txBox="1"/>
          <p:nvPr>
            <p:ph type="title"/>
          </p:nvPr>
        </p:nvSpPr>
        <p:spPr>
          <a:xfrm>
            <a:off x="618067" y="365125"/>
            <a:ext cx="11243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5.2 Cityscapes</a:t>
            </a:r>
            <a:endParaRPr sz="2800"/>
          </a:p>
        </p:txBody>
      </p:sp>
      <p:sp>
        <p:nvSpPr>
          <p:cNvPr id="358" name="Google Shape;358;ge594e0d004_0_111"/>
          <p:cNvSpPr txBox="1"/>
          <p:nvPr>
            <p:ph idx="1" type="body"/>
          </p:nvPr>
        </p:nvSpPr>
        <p:spPr>
          <a:xfrm>
            <a:off x="728125" y="1472200"/>
            <a:ext cx="10583400" cy="4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Visual Improvement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59" name="Google Shape;359;ge594e0d004_0_1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0" name="Google Shape;360;ge594e0d004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887" y="2354975"/>
            <a:ext cx="7986926" cy="43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594e0d004_0_120"/>
          <p:cNvSpPr txBox="1"/>
          <p:nvPr>
            <p:ph type="title"/>
          </p:nvPr>
        </p:nvSpPr>
        <p:spPr>
          <a:xfrm>
            <a:off x="618067" y="365125"/>
            <a:ext cx="11243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5.2 Cityscapes</a:t>
            </a:r>
            <a:endParaRPr sz="2800"/>
          </a:p>
        </p:txBody>
      </p:sp>
      <p:sp>
        <p:nvSpPr>
          <p:cNvPr id="367" name="Google Shape;367;ge594e0d004_0_120"/>
          <p:cNvSpPr txBox="1"/>
          <p:nvPr>
            <p:ph idx="1" type="body"/>
          </p:nvPr>
        </p:nvSpPr>
        <p:spPr>
          <a:xfrm>
            <a:off x="728125" y="1472200"/>
            <a:ext cx="10583400" cy="4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Quantitative Analysis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68" name="Google Shape;368;ge594e0d004_0_1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9" name="Google Shape;369;ge594e0d004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425" y="2525525"/>
            <a:ext cx="9318576" cy="34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594e0d004_0_130"/>
          <p:cNvSpPr txBox="1"/>
          <p:nvPr>
            <p:ph type="title"/>
          </p:nvPr>
        </p:nvSpPr>
        <p:spPr>
          <a:xfrm>
            <a:off x="618067" y="365125"/>
            <a:ext cx="11243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5.3 CamVid</a:t>
            </a:r>
            <a:endParaRPr sz="2800"/>
          </a:p>
        </p:txBody>
      </p:sp>
      <p:sp>
        <p:nvSpPr>
          <p:cNvPr id="376" name="Google Shape;376;ge594e0d004_0_130"/>
          <p:cNvSpPr txBox="1"/>
          <p:nvPr>
            <p:ph idx="1" type="body"/>
          </p:nvPr>
        </p:nvSpPr>
        <p:spPr>
          <a:xfrm>
            <a:off x="728125" y="1472200"/>
            <a:ext cx="10583400" cy="4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R</a:t>
            </a:r>
            <a:r>
              <a:rPr lang="en-US" sz="2400"/>
              <a:t>esolution up to 720 x 960 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Dataset into 367, 100, and 233 images for training, validation and testing respectively. 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11 semantic classes are used for evaluation.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77" name="Google Shape;377;ge594e0d004_0_1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8" name="Google Shape;378;ge594e0d004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775" y="3679813"/>
            <a:ext cx="46101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594e0d004_0_140"/>
          <p:cNvSpPr txBox="1"/>
          <p:nvPr>
            <p:ph type="title"/>
          </p:nvPr>
        </p:nvSpPr>
        <p:spPr>
          <a:xfrm>
            <a:off x="618067" y="365125"/>
            <a:ext cx="11243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5.3 </a:t>
            </a:r>
            <a:r>
              <a:rPr lang="en-US" sz="2800"/>
              <a:t>COCO-Stuff</a:t>
            </a:r>
            <a:endParaRPr sz="2800"/>
          </a:p>
        </p:txBody>
      </p:sp>
      <p:sp>
        <p:nvSpPr>
          <p:cNvPr id="385" name="Google Shape;385;ge594e0d004_0_140"/>
          <p:cNvSpPr txBox="1"/>
          <p:nvPr>
            <p:ph idx="1" type="body"/>
          </p:nvPr>
        </p:nvSpPr>
        <p:spPr>
          <a:xfrm>
            <a:off x="728125" y="1472200"/>
            <a:ext cx="10583400" cy="4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Resolution up to 640 x 640 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up to 182 classes are used for evaluation, including 91 thing and 91 stuff classes.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86" name="Google Shape;386;ge594e0d004_0_1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7" name="Google Shape;387;ge594e0d004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600" y="3249625"/>
            <a:ext cx="5159650" cy="29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/>
          <p:nvPr>
            <p:ph type="title"/>
          </p:nvPr>
        </p:nvSpPr>
        <p:spPr>
          <a:xfrm>
            <a:off x="618067" y="365125"/>
            <a:ext cx="11243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6. Conclusion</a:t>
            </a:r>
            <a:endParaRPr sz="2800"/>
          </a:p>
        </p:txBody>
      </p:sp>
      <p:sp>
        <p:nvSpPr>
          <p:cNvPr id="394" name="Google Shape;394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5" name="Google Shape;39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2358363"/>
            <a:ext cx="103822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/>
          <p:nvPr>
            <p:ph type="ctrTitle"/>
          </p:nvPr>
        </p:nvSpPr>
        <p:spPr>
          <a:xfrm>
            <a:off x="1314679" y="2113880"/>
            <a:ext cx="9702188" cy="2414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Thank you for your attention</a:t>
            </a:r>
            <a:br>
              <a:rPr lang="en-US"/>
            </a:br>
            <a:endParaRPr/>
          </a:p>
        </p:txBody>
      </p:sp>
      <p:sp>
        <p:nvSpPr>
          <p:cNvPr id="402" name="Google Shape;402;p18"/>
          <p:cNvSpPr txBox="1"/>
          <p:nvPr>
            <p:ph idx="1" type="subTitle"/>
          </p:nvPr>
        </p:nvSpPr>
        <p:spPr>
          <a:xfrm>
            <a:off x="1490949" y="213679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03" name="Google Shape;40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600"/>
              <a:t>1. Introduction</a:t>
            </a:r>
            <a:endParaRPr sz="3600"/>
          </a:p>
        </p:txBody>
      </p:sp>
      <p:sp>
        <p:nvSpPr>
          <p:cNvPr id="115" name="Google Shape;11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075" y="1904452"/>
            <a:ext cx="5441950" cy="46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600"/>
              <a:t>1. Introduction</a:t>
            </a:r>
            <a:endParaRPr sz="3600"/>
          </a:p>
        </p:txBody>
      </p:sp>
      <p:sp>
        <p:nvSpPr>
          <p:cNvPr id="123" name="Google Shape;123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Our method is the first in its kind to locate in the </a:t>
            </a:r>
            <a:r>
              <a:rPr b="1" lang="en-US"/>
              <a:t>top-right area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Image cascade network (ICNet), a high efficiency segmentation system with decent quality</a:t>
            </a:r>
            <a:endParaRPr/>
          </a:p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600"/>
              <a:t>1. Introduction</a:t>
            </a:r>
            <a:endParaRPr sz="3600"/>
          </a:p>
        </p:txBody>
      </p:sp>
      <p:sp>
        <p:nvSpPr>
          <p:cNvPr id="131" name="Google Shape;131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We develop a novel and unique image cascade network for real-time semantic segmentation, it utilizes semantic information in </a:t>
            </a:r>
            <a:r>
              <a:rPr b="1" lang="en-US"/>
              <a:t>low resolution</a:t>
            </a:r>
            <a:r>
              <a:rPr lang="en-US"/>
              <a:t> along with details from </a:t>
            </a:r>
            <a:r>
              <a:rPr b="1" lang="en-US"/>
              <a:t>high-resolution</a:t>
            </a:r>
            <a:r>
              <a:rPr lang="en-US"/>
              <a:t> images efficiently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The developed cascade feature fusion unit together with cascade label guidance can recover and refine segmentation prediction progressively with a </a:t>
            </a:r>
            <a:r>
              <a:rPr b="1" lang="en-US"/>
              <a:t>low computation cost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Our ICNet achieves </a:t>
            </a:r>
            <a:r>
              <a:rPr lang="en-US" u="sng"/>
              <a:t>5x speedup</a:t>
            </a:r>
            <a:r>
              <a:rPr lang="en-US"/>
              <a:t> of inference time, and reduces memory consumption by </a:t>
            </a:r>
            <a:r>
              <a:rPr lang="en-US" u="sng"/>
              <a:t>5x times</a:t>
            </a:r>
            <a:r>
              <a:rPr lang="en-US"/>
              <a:t>. It can run at high resolution </a:t>
            </a:r>
            <a:r>
              <a:rPr b="1" lang="en-US"/>
              <a:t>1024x2048</a:t>
            </a:r>
            <a:r>
              <a:rPr lang="en-US"/>
              <a:t> in speed of </a:t>
            </a:r>
            <a:r>
              <a:rPr b="1" lang="en-US"/>
              <a:t>30 fps </a:t>
            </a:r>
            <a:r>
              <a:rPr lang="en-US"/>
              <a:t>while accomplishing high-quality results</a:t>
            </a:r>
            <a:endParaRPr/>
          </a:p>
        </p:txBody>
      </p:sp>
      <p:sp>
        <p:nvSpPr>
          <p:cNvPr id="132" name="Google Shape;13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600"/>
              <a:t>2. Related Work</a:t>
            </a:r>
            <a:endParaRPr sz="3600"/>
          </a:p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High Quality Semantic Segmentation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FCN</a:t>
            </a:r>
            <a:r>
              <a:rPr lang="en-US"/>
              <a:t> is the pioneer work to replace the last fully-connected layers in classification with convolution layers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Deep Lab</a:t>
            </a:r>
            <a:r>
              <a:rPr lang="en-US"/>
              <a:t> used </a:t>
            </a:r>
            <a:r>
              <a:rPr lang="en-US" u="sng"/>
              <a:t>dilated convolution</a:t>
            </a:r>
            <a:r>
              <a:rPr lang="en-US"/>
              <a:t> to enlarge the receptive field for dense labeling. </a:t>
            </a:r>
            <a:r>
              <a:rPr lang="en-US" u="sng"/>
              <a:t>Encoder-decoder structures</a:t>
            </a:r>
            <a:r>
              <a:rPr lang="en-US"/>
              <a:t> can combine the high-level semantic information from later layers with the spatial information from earlier. </a:t>
            </a:r>
            <a:r>
              <a:rPr lang="en-US" u="sng"/>
              <a:t>Multi-scale feature ensembles</a:t>
            </a:r>
            <a:r>
              <a:rPr lang="en-US"/>
              <a:t> are also used.</a:t>
            </a:r>
            <a:endParaRPr/>
          </a:p>
        </p:txBody>
      </p:sp>
      <p:sp>
        <p:nvSpPr>
          <p:cNvPr id="140" name="Google Shape;14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600"/>
              <a:t>2. Related Work</a:t>
            </a:r>
            <a:endParaRPr sz="3600"/>
          </a:p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High Efficiency Semantic Segmentation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object detection, speed became one important factor in system design 🡪  Recent </a:t>
            </a:r>
            <a:r>
              <a:rPr b="1" lang="en-US"/>
              <a:t>Yolo</a:t>
            </a:r>
            <a:r>
              <a:rPr lang="en-US"/>
              <a:t> and </a:t>
            </a:r>
            <a:r>
              <a:rPr b="1" lang="en-US"/>
              <a:t>SSD</a:t>
            </a:r>
            <a:r>
              <a:rPr lang="en-US"/>
              <a:t> are representative solutions.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semantic segmentation, </a:t>
            </a:r>
            <a:r>
              <a:rPr b="1" lang="en-US"/>
              <a:t>Enet</a:t>
            </a:r>
            <a:r>
              <a:rPr lang="en-US"/>
              <a:t> is lightweight networks. These methods greatly raise efficiency with notably sacrificed accuracy.</a:t>
            </a:r>
            <a:endParaRPr/>
          </a:p>
        </p:txBody>
      </p:sp>
      <p:sp>
        <p:nvSpPr>
          <p:cNvPr id="148" name="Google Shape;14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600"/>
              <a:t>2. Related Work</a:t>
            </a:r>
            <a:endParaRPr sz="3600"/>
          </a:p>
        </p:txBody>
      </p:sp>
      <p:sp>
        <p:nvSpPr>
          <p:cNvPr id="155" name="Google Shape;155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Video Semantic Segmentation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FSO</a:t>
            </a:r>
            <a:r>
              <a:rPr lang="en-US"/>
              <a:t> performs structured prediction with dense CRF applied on optimized features to get temporal consistent predictions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NetWarp</a:t>
            </a:r>
            <a:r>
              <a:rPr lang="en-US"/>
              <a:t> utilizes optical flow of adjacent frames to warp internal features across time space in video sequences.</a:t>
            </a:r>
            <a:endParaRPr/>
          </a:p>
        </p:txBody>
      </p:sp>
      <p:sp>
        <p:nvSpPr>
          <p:cNvPr id="156" name="Google Shape;15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2018-03-28T16:46:22Z</dcterms:created>
  <dc:creator>Yeong Geun Lee</dc:creator>
</cp:coreProperties>
</file>