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1"/>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C060-F051-804A-A30F-14D559632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0B89F-629D-2742-B06E-9B36D2053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397E54-5CCA-B646-9582-65D8C47E02DC}"/>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5" name="Footer Placeholder 4">
            <a:extLst>
              <a:ext uri="{FF2B5EF4-FFF2-40B4-BE49-F238E27FC236}">
                <a16:creationId xmlns:a16="http://schemas.microsoft.com/office/drawing/2014/main" id="{77105361-6E70-834D-8D7A-6C767B746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F3676-4BFC-9641-B4F2-C6C24B5D0422}"/>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280798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14EE-D733-8B42-8064-5F252EE106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979FF7-0FD5-C24E-80EB-1B5A2596F2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7E6A1-33A9-0E46-A34B-69F8F1048660}"/>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5" name="Footer Placeholder 4">
            <a:extLst>
              <a:ext uri="{FF2B5EF4-FFF2-40B4-BE49-F238E27FC236}">
                <a16:creationId xmlns:a16="http://schemas.microsoft.com/office/drawing/2014/main" id="{649B76D8-09A8-3A40-B480-24D5D9F1C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B2C36-8981-FB47-93CE-7E75D3CB94B6}"/>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221915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9C38EA-FFF7-6142-8F9F-4A37557890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FE933-9766-8943-B956-4483B01B90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3A4AC-DA56-734C-BBDC-D9621F88030D}"/>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5" name="Footer Placeholder 4">
            <a:extLst>
              <a:ext uri="{FF2B5EF4-FFF2-40B4-BE49-F238E27FC236}">
                <a16:creationId xmlns:a16="http://schemas.microsoft.com/office/drawing/2014/main" id="{66BC89C3-5E50-DC4B-A731-20E6FE2F6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15F83-1368-8A4F-8D96-A6B77300D1ED}"/>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236995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8131-1959-164C-A5BA-380E1AD85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28789D-F6A3-5442-A76B-D8ADDC93E8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F2838-795C-E94B-9C32-67512C1594EF}"/>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5" name="Footer Placeholder 4">
            <a:extLst>
              <a:ext uri="{FF2B5EF4-FFF2-40B4-BE49-F238E27FC236}">
                <a16:creationId xmlns:a16="http://schemas.microsoft.com/office/drawing/2014/main" id="{B5ED5E73-2E92-F148-AAD8-DA8522DA2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2D8E9-F8C5-1346-AFFF-94CCF6E600AE}"/>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3972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0A3F-F078-D343-B5EA-FE05A76E91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60431-E453-D041-A8C0-F1BCE39F9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534CDD-610A-594A-9EDD-7FB19EB2A17B}"/>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5" name="Footer Placeholder 4">
            <a:extLst>
              <a:ext uri="{FF2B5EF4-FFF2-40B4-BE49-F238E27FC236}">
                <a16:creationId xmlns:a16="http://schemas.microsoft.com/office/drawing/2014/main" id="{04E79DC0-5F39-0646-89AB-00CBAA321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9934B-7E14-AA4C-908A-9C730C2A2098}"/>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65125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BBD4-EB0B-834F-BBD6-63E47017F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447AE3-1568-D44B-B235-2BB8121F16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0B004-5CBE-E745-BEBB-8992C76212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AD9BB5-0497-1C40-A393-888F66EE40AC}"/>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6" name="Footer Placeholder 5">
            <a:extLst>
              <a:ext uri="{FF2B5EF4-FFF2-40B4-BE49-F238E27FC236}">
                <a16:creationId xmlns:a16="http://schemas.microsoft.com/office/drawing/2014/main" id="{0FF10811-8782-5B4D-8C6A-A8AE1A107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05AFF-322A-BB41-A64E-40CE1AA56655}"/>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170263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131-46C9-A34F-BDC5-D317376C4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05799D-9F63-7246-9F86-F39403FA8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5EE607-0177-8043-8A79-FF15B35B53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EAEAF-73B9-A048-AF41-11D4153E40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879700-F012-244F-A0B6-E85741F1DB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234CBD-B8A0-E54A-A608-5F55E06B65F3}"/>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8" name="Footer Placeholder 7">
            <a:extLst>
              <a:ext uri="{FF2B5EF4-FFF2-40B4-BE49-F238E27FC236}">
                <a16:creationId xmlns:a16="http://schemas.microsoft.com/office/drawing/2014/main" id="{6FB0C14D-7FAB-004B-A282-D1238F3E46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6C36C8-F3A2-D34D-AE8D-9B93BB939689}"/>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379414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71C8-6A4B-0B40-AD05-6E348A034D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4C4711-DE01-5340-B4AE-7C9077D74158}"/>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4" name="Footer Placeholder 3">
            <a:extLst>
              <a:ext uri="{FF2B5EF4-FFF2-40B4-BE49-F238E27FC236}">
                <a16:creationId xmlns:a16="http://schemas.microsoft.com/office/drawing/2014/main" id="{44875BE6-9C3F-CA4E-893E-67C8EF635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F114DA-20A6-604F-A0F4-3DB1A8998A75}"/>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402646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D7C9D-3DEF-1545-9FB0-380973FD3ADA}"/>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3" name="Footer Placeholder 2">
            <a:extLst>
              <a:ext uri="{FF2B5EF4-FFF2-40B4-BE49-F238E27FC236}">
                <a16:creationId xmlns:a16="http://schemas.microsoft.com/office/drawing/2014/main" id="{09450D8C-13E1-5C4B-B236-14964371A3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1D367-F853-9D41-9A43-327ECBAE8231}"/>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854086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E817-344F-8F49-9ED3-BA591CDC1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CB50C2-174E-E846-A314-39E7DB2E9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54E060-216D-9545-B5ED-51A595568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9067AF-05AF-1B4B-9FE0-892784806609}"/>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6" name="Footer Placeholder 5">
            <a:extLst>
              <a:ext uri="{FF2B5EF4-FFF2-40B4-BE49-F238E27FC236}">
                <a16:creationId xmlns:a16="http://schemas.microsoft.com/office/drawing/2014/main" id="{C55EB82A-3B6C-BF47-AD74-9D3B11B12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D4B32-4AC4-4D43-8D18-276465FABD3C}"/>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217299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7384-667F-E74E-B822-37C075180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39832-45F3-AB46-8FD6-C1A52D2D5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8DA079-6D1E-A34D-B8B8-854EDD847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D70AC9-4718-5C42-8CF6-1DFA2161CB86}"/>
              </a:ext>
            </a:extLst>
          </p:cNvPr>
          <p:cNvSpPr>
            <a:spLocks noGrp="1"/>
          </p:cNvSpPr>
          <p:nvPr>
            <p:ph type="dt" sz="half" idx="10"/>
          </p:nvPr>
        </p:nvSpPr>
        <p:spPr/>
        <p:txBody>
          <a:bodyPr/>
          <a:lstStyle/>
          <a:p>
            <a:fld id="{033F6A90-A5CE-0246-BBA3-FDCAA8739302}" type="datetimeFigureOut">
              <a:rPr lang="en-US" smtClean="0"/>
              <a:t>6/28/18</a:t>
            </a:fld>
            <a:endParaRPr lang="en-US"/>
          </a:p>
        </p:txBody>
      </p:sp>
      <p:sp>
        <p:nvSpPr>
          <p:cNvPr id="6" name="Footer Placeholder 5">
            <a:extLst>
              <a:ext uri="{FF2B5EF4-FFF2-40B4-BE49-F238E27FC236}">
                <a16:creationId xmlns:a16="http://schemas.microsoft.com/office/drawing/2014/main" id="{BC20A660-C3DD-E34C-B3AC-005A97F93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36AEF-D2C0-4D4D-B8D3-360728B2A4E9}"/>
              </a:ext>
            </a:extLst>
          </p:cNvPr>
          <p:cNvSpPr>
            <a:spLocks noGrp="1"/>
          </p:cNvSpPr>
          <p:nvPr>
            <p:ph type="sldNum" sz="quarter" idx="12"/>
          </p:nvPr>
        </p:nvSpPr>
        <p:spPr/>
        <p:txBody>
          <a:bodyPr/>
          <a:lstStyle/>
          <a:p>
            <a:fld id="{C59998BA-B18A-3646-B4F6-57FA1285F558}" type="slidenum">
              <a:rPr lang="en-US" smtClean="0"/>
              <a:t>‹#›</a:t>
            </a:fld>
            <a:endParaRPr lang="en-US"/>
          </a:p>
        </p:txBody>
      </p:sp>
    </p:spTree>
    <p:extLst>
      <p:ext uri="{BB962C8B-B14F-4D97-AF65-F5344CB8AC3E}">
        <p14:creationId xmlns:p14="http://schemas.microsoft.com/office/powerpoint/2010/main" val="266251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06A7B-DA66-9C40-9C5F-B17FACC1FD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7DC9D2-A6DB-8E41-85CB-7093D192B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4FD9A-4CFE-9843-A5E7-136E07B99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F6A90-A5CE-0246-BBA3-FDCAA8739302}" type="datetimeFigureOut">
              <a:rPr lang="en-US" smtClean="0"/>
              <a:t>6/28/18</a:t>
            </a:fld>
            <a:endParaRPr lang="en-US"/>
          </a:p>
        </p:txBody>
      </p:sp>
      <p:sp>
        <p:nvSpPr>
          <p:cNvPr id="5" name="Footer Placeholder 4">
            <a:extLst>
              <a:ext uri="{FF2B5EF4-FFF2-40B4-BE49-F238E27FC236}">
                <a16:creationId xmlns:a16="http://schemas.microsoft.com/office/drawing/2014/main" id="{EE788B61-D85C-0548-A16A-D2A4CF703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3B9682-F6C9-5A4C-BE53-08AD3C31C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998BA-B18A-3646-B4F6-57FA1285F558}" type="slidenum">
              <a:rPr lang="en-US" smtClean="0"/>
              <a:t>‹#›</a:t>
            </a:fld>
            <a:endParaRPr lang="en-US"/>
          </a:p>
        </p:txBody>
      </p:sp>
    </p:spTree>
    <p:extLst>
      <p:ext uri="{BB962C8B-B14F-4D97-AF65-F5344CB8AC3E}">
        <p14:creationId xmlns:p14="http://schemas.microsoft.com/office/powerpoint/2010/main" val="84504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docs.stackstorm.com/overview.html#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inary_repository_manager" TargetMode="External"/><Relationship Id="rId2" Type="http://schemas.openxmlformats.org/officeDocument/2006/relationships/hyperlink" Target="https://www.jfrog.com/artifact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19D1-EF8A-B344-99C3-0BE4D0DC1B1C}"/>
              </a:ext>
            </a:extLst>
          </p:cNvPr>
          <p:cNvSpPr>
            <a:spLocks noGrp="1"/>
          </p:cNvSpPr>
          <p:nvPr>
            <p:ph type="ctrTitle"/>
          </p:nvPr>
        </p:nvSpPr>
        <p:spPr/>
        <p:txBody>
          <a:bodyPr/>
          <a:lstStyle/>
          <a:p>
            <a:r>
              <a:rPr lang="en-US" dirty="0"/>
              <a:t>DevOps tools</a:t>
            </a:r>
          </a:p>
        </p:txBody>
      </p:sp>
      <p:sp>
        <p:nvSpPr>
          <p:cNvPr id="3" name="Subtitle 2">
            <a:extLst>
              <a:ext uri="{FF2B5EF4-FFF2-40B4-BE49-F238E27FC236}">
                <a16:creationId xmlns:a16="http://schemas.microsoft.com/office/drawing/2014/main" id="{222D47FE-BE32-C946-A308-70EAB314D8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399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6802-61AE-754E-B9EB-F0B63D37A31A}"/>
              </a:ext>
            </a:extLst>
          </p:cNvPr>
          <p:cNvSpPr>
            <a:spLocks noGrp="1"/>
          </p:cNvSpPr>
          <p:nvPr>
            <p:ph type="title"/>
          </p:nvPr>
        </p:nvSpPr>
        <p:spPr/>
        <p:txBody>
          <a:bodyPr/>
          <a:lstStyle/>
          <a:p>
            <a:r>
              <a:rPr lang="en-US" dirty="0" err="1"/>
              <a:t>StackStorm</a:t>
            </a:r>
            <a:endParaRPr lang="en-US" dirty="0"/>
          </a:p>
        </p:txBody>
      </p:sp>
      <p:sp>
        <p:nvSpPr>
          <p:cNvPr id="3" name="Content Placeholder 2">
            <a:extLst>
              <a:ext uri="{FF2B5EF4-FFF2-40B4-BE49-F238E27FC236}">
                <a16:creationId xmlns:a16="http://schemas.microsoft.com/office/drawing/2014/main" id="{6A5BA3D4-BF4E-1242-8C45-FF9AB847A3F4}"/>
              </a:ext>
            </a:extLst>
          </p:cNvPr>
          <p:cNvSpPr>
            <a:spLocks noGrp="1"/>
          </p:cNvSpPr>
          <p:nvPr>
            <p:ph idx="1"/>
          </p:nvPr>
        </p:nvSpPr>
        <p:spPr/>
        <p:txBody>
          <a:bodyPr/>
          <a:lstStyle/>
          <a:p>
            <a:r>
              <a:rPr lang="en-US" dirty="0" err="1"/>
              <a:t>StackStorm</a:t>
            </a:r>
            <a:r>
              <a:rPr lang="en-US" dirty="0"/>
              <a:t> is a platform for integration and automation across service and tools.  It ties together your existing infrastructure and applications environment for automation.  For more information, </a:t>
            </a:r>
            <a:r>
              <a:rPr lang="en-US" dirty="0">
                <a:hlinkClick r:id="rId2"/>
              </a:rPr>
              <a:t>https://docs.stackstorm.com/overview.html#about</a:t>
            </a:r>
            <a:r>
              <a:rPr lang="en-US" dirty="0"/>
              <a:t>.</a:t>
            </a:r>
          </a:p>
          <a:p>
            <a:endParaRPr lang="en-US" dirty="0"/>
          </a:p>
          <a:p>
            <a:endParaRPr lang="en-US" dirty="0"/>
          </a:p>
        </p:txBody>
      </p:sp>
      <p:pic>
        <p:nvPicPr>
          <p:cNvPr id="5" name="Picture 4">
            <a:extLst>
              <a:ext uri="{FF2B5EF4-FFF2-40B4-BE49-F238E27FC236}">
                <a16:creationId xmlns:a16="http://schemas.microsoft.com/office/drawing/2014/main" id="{6B63D8CE-4FDD-DF4E-BDC1-DB12EB430D0E}"/>
              </a:ext>
            </a:extLst>
          </p:cNvPr>
          <p:cNvPicPr>
            <a:picLocks noChangeAspect="1"/>
          </p:cNvPicPr>
          <p:nvPr/>
        </p:nvPicPr>
        <p:blipFill>
          <a:blip r:embed="rId3"/>
          <a:stretch>
            <a:fillRect/>
          </a:stretch>
        </p:blipFill>
        <p:spPr>
          <a:xfrm>
            <a:off x="1831217" y="3369924"/>
            <a:ext cx="7035380" cy="3488076"/>
          </a:xfrm>
          <a:prstGeom prst="rect">
            <a:avLst/>
          </a:prstGeom>
        </p:spPr>
      </p:pic>
    </p:spTree>
    <p:extLst>
      <p:ext uri="{BB962C8B-B14F-4D97-AF65-F5344CB8AC3E}">
        <p14:creationId xmlns:p14="http://schemas.microsoft.com/office/powerpoint/2010/main" val="217418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925-2EAA-2B4E-BBA4-D76482B2E25C}"/>
              </a:ext>
            </a:extLst>
          </p:cNvPr>
          <p:cNvSpPr>
            <a:spLocks noGrp="1"/>
          </p:cNvSpPr>
          <p:nvPr>
            <p:ph type="title"/>
          </p:nvPr>
        </p:nvSpPr>
        <p:spPr/>
        <p:txBody>
          <a:bodyPr/>
          <a:lstStyle/>
          <a:p>
            <a:r>
              <a:rPr lang="en-US" dirty="0"/>
              <a:t>Gerrit</a:t>
            </a:r>
          </a:p>
        </p:txBody>
      </p:sp>
      <p:sp>
        <p:nvSpPr>
          <p:cNvPr id="3" name="Content Placeholder 2">
            <a:extLst>
              <a:ext uri="{FF2B5EF4-FFF2-40B4-BE49-F238E27FC236}">
                <a16:creationId xmlns:a16="http://schemas.microsoft.com/office/drawing/2014/main" id="{9E21CCED-8A57-E542-9E91-5A77D71F1A6B}"/>
              </a:ext>
            </a:extLst>
          </p:cNvPr>
          <p:cNvSpPr>
            <a:spLocks noGrp="1"/>
          </p:cNvSpPr>
          <p:nvPr>
            <p:ph idx="1"/>
          </p:nvPr>
        </p:nvSpPr>
        <p:spPr/>
        <p:txBody>
          <a:bodyPr/>
          <a:lstStyle/>
          <a:p>
            <a:r>
              <a:rPr lang="en-US" dirty="0"/>
              <a:t>Gerrit is a web-based code review tool built on top of the git version control system.  More information here https://</a:t>
            </a:r>
            <a:r>
              <a:rPr lang="en-US" dirty="0" err="1"/>
              <a:t>review.openstack.org</a:t>
            </a:r>
            <a:r>
              <a:rPr lang="en-US" dirty="0"/>
              <a:t>/Documentation/intro-</a:t>
            </a:r>
            <a:r>
              <a:rPr lang="en-US" dirty="0" err="1"/>
              <a:t>quick.html</a:t>
            </a:r>
            <a:endParaRPr lang="en-US" dirty="0"/>
          </a:p>
        </p:txBody>
      </p:sp>
      <p:pic>
        <p:nvPicPr>
          <p:cNvPr id="5" name="Picture 4">
            <a:extLst>
              <a:ext uri="{FF2B5EF4-FFF2-40B4-BE49-F238E27FC236}">
                <a16:creationId xmlns:a16="http://schemas.microsoft.com/office/drawing/2014/main" id="{87883640-9F33-C148-A7B4-B734DC886421}"/>
              </a:ext>
            </a:extLst>
          </p:cNvPr>
          <p:cNvPicPr>
            <a:picLocks noChangeAspect="1"/>
          </p:cNvPicPr>
          <p:nvPr/>
        </p:nvPicPr>
        <p:blipFill>
          <a:blip r:embed="rId2"/>
          <a:stretch>
            <a:fillRect/>
          </a:stretch>
        </p:blipFill>
        <p:spPr>
          <a:xfrm>
            <a:off x="2152007" y="3113070"/>
            <a:ext cx="6272801" cy="2754758"/>
          </a:xfrm>
          <a:prstGeom prst="rect">
            <a:avLst/>
          </a:prstGeom>
        </p:spPr>
      </p:pic>
    </p:spTree>
    <p:extLst>
      <p:ext uri="{BB962C8B-B14F-4D97-AF65-F5344CB8AC3E}">
        <p14:creationId xmlns:p14="http://schemas.microsoft.com/office/powerpoint/2010/main" val="203148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4304-58DC-CD43-92C2-100BA191A932}"/>
              </a:ext>
            </a:extLst>
          </p:cNvPr>
          <p:cNvSpPr>
            <a:spLocks noGrp="1"/>
          </p:cNvSpPr>
          <p:nvPr>
            <p:ph type="title"/>
          </p:nvPr>
        </p:nvSpPr>
        <p:spPr/>
        <p:txBody>
          <a:bodyPr/>
          <a:lstStyle/>
          <a:p>
            <a:r>
              <a:rPr lang="en-US" dirty="0"/>
              <a:t>CI</a:t>
            </a:r>
          </a:p>
        </p:txBody>
      </p:sp>
      <p:sp>
        <p:nvSpPr>
          <p:cNvPr id="3" name="Content Placeholder 2">
            <a:extLst>
              <a:ext uri="{FF2B5EF4-FFF2-40B4-BE49-F238E27FC236}">
                <a16:creationId xmlns:a16="http://schemas.microsoft.com/office/drawing/2014/main" id="{58E976CE-FA66-5E4A-A07D-2E35369C889E}"/>
              </a:ext>
            </a:extLst>
          </p:cNvPr>
          <p:cNvSpPr>
            <a:spLocks noGrp="1"/>
          </p:cNvSpPr>
          <p:nvPr>
            <p:ph idx="1"/>
          </p:nvPr>
        </p:nvSpPr>
        <p:spPr/>
        <p:txBody>
          <a:bodyPr/>
          <a:lstStyle/>
          <a:p>
            <a:r>
              <a:rPr lang="en-US" dirty="0"/>
              <a:t>Jenkins is a self-contained, open source automation server which can be used to automate all sorts of tasks related to building, testing, and delivering or deploying software. https://</a:t>
            </a:r>
            <a:r>
              <a:rPr lang="en-US" dirty="0" err="1"/>
              <a:t>jenkins.io</a:t>
            </a:r>
            <a:r>
              <a:rPr lang="en-US" dirty="0"/>
              <a:t>/</a:t>
            </a:r>
          </a:p>
        </p:txBody>
      </p:sp>
      <p:pic>
        <p:nvPicPr>
          <p:cNvPr id="5" name="Picture 4">
            <a:extLst>
              <a:ext uri="{FF2B5EF4-FFF2-40B4-BE49-F238E27FC236}">
                <a16:creationId xmlns:a16="http://schemas.microsoft.com/office/drawing/2014/main" id="{E17D076B-9B1B-194A-A702-EAC9A983DFA4}"/>
              </a:ext>
            </a:extLst>
          </p:cNvPr>
          <p:cNvPicPr>
            <a:picLocks noChangeAspect="1"/>
          </p:cNvPicPr>
          <p:nvPr/>
        </p:nvPicPr>
        <p:blipFill>
          <a:blip r:embed="rId2"/>
          <a:stretch>
            <a:fillRect/>
          </a:stretch>
        </p:blipFill>
        <p:spPr>
          <a:xfrm>
            <a:off x="2797075" y="3298005"/>
            <a:ext cx="5494170" cy="3354512"/>
          </a:xfrm>
          <a:prstGeom prst="rect">
            <a:avLst/>
          </a:prstGeom>
        </p:spPr>
      </p:pic>
    </p:spTree>
    <p:extLst>
      <p:ext uri="{BB962C8B-B14F-4D97-AF65-F5344CB8AC3E}">
        <p14:creationId xmlns:p14="http://schemas.microsoft.com/office/powerpoint/2010/main" val="38482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1A06-6AB3-C742-AC1F-BFB84C94A806}"/>
              </a:ext>
            </a:extLst>
          </p:cNvPr>
          <p:cNvSpPr>
            <a:spLocks noGrp="1"/>
          </p:cNvSpPr>
          <p:nvPr>
            <p:ph type="title"/>
          </p:nvPr>
        </p:nvSpPr>
        <p:spPr/>
        <p:txBody>
          <a:bodyPr/>
          <a:lstStyle/>
          <a:p>
            <a:r>
              <a:rPr lang="en-US" dirty="0"/>
              <a:t>Artifactory</a:t>
            </a:r>
          </a:p>
        </p:txBody>
      </p:sp>
      <p:sp>
        <p:nvSpPr>
          <p:cNvPr id="3" name="Content Placeholder 2">
            <a:extLst>
              <a:ext uri="{FF2B5EF4-FFF2-40B4-BE49-F238E27FC236}">
                <a16:creationId xmlns:a16="http://schemas.microsoft.com/office/drawing/2014/main" id="{65EAB26A-4D72-3941-8D97-DC77D90F5310}"/>
              </a:ext>
            </a:extLst>
          </p:cNvPr>
          <p:cNvSpPr>
            <a:spLocks noGrp="1"/>
          </p:cNvSpPr>
          <p:nvPr>
            <p:ph idx="1"/>
          </p:nvPr>
        </p:nvSpPr>
        <p:spPr/>
        <p:txBody>
          <a:bodyPr>
            <a:normAutofit fontScale="92500" lnSpcReduction="10000"/>
          </a:bodyPr>
          <a:lstStyle/>
          <a:p>
            <a:pPr fontAlgn="base"/>
            <a:r>
              <a:rPr lang="en-US" dirty="0">
                <a:hlinkClick r:id="rId2"/>
              </a:rPr>
              <a:t>Artifactory</a:t>
            </a:r>
            <a:r>
              <a:rPr lang="en-US" dirty="0"/>
              <a:t> is a product by </a:t>
            </a:r>
            <a:r>
              <a:rPr lang="en-US" dirty="0" err="1"/>
              <a:t>JFrog</a:t>
            </a:r>
            <a:r>
              <a:rPr lang="en-US" dirty="0"/>
              <a:t> that serves as a </a:t>
            </a:r>
            <a:r>
              <a:rPr lang="en-US" dirty="0">
                <a:hlinkClick r:id="rId3"/>
              </a:rPr>
              <a:t>binary repository manager</a:t>
            </a:r>
            <a:r>
              <a:rPr lang="en-US" dirty="0"/>
              <a:t>. That said very often one will use an </a:t>
            </a:r>
            <a:r>
              <a:rPr lang="en-US" dirty="0" err="1"/>
              <a:t>artifactory</a:t>
            </a:r>
            <a:r>
              <a:rPr lang="en-US" dirty="0"/>
              <a:t> as a synonym of the more general binary repository, much like many people use Frigidaire or fridge to denote the refrigerator regardless if it is a Frigidaire brand or not.</a:t>
            </a:r>
          </a:p>
          <a:p>
            <a:pPr fontAlgn="base"/>
            <a:r>
              <a:rPr lang="en-US" dirty="0"/>
              <a:t>The binary repository is a natural extension to the source code repository in that it will store the outcome of your build process, often denoted as artefacts. Most of the times one would not use the binary repository directly but through a package manager that comes with the chosen technology.</a:t>
            </a:r>
          </a:p>
          <a:p>
            <a:pPr fontAlgn="base"/>
            <a:r>
              <a:rPr lang="en-US" dirty="0"/>
              <a:t>The binary repository can allow to host under one roof all of these making their management much simpler for teams.</a:t>
            </a:r>
            <a:br>
              <a:rPr lang="en-US" dirty="0"/>
            </a:br>
            <a:endParaRPr lang="en-US" dirty="0"/>
          </a:p>
        </p:txBody>
      </p:sp>
    </p:spTree>
    <p:extLst>
      <p:ext uri="{BB962C8B-B14F-4D97-AF65-F5344CB8AC3E}">
        <p14:creationId xmlns:p14="http://schemas.microsoft.com/office/powerpoint/2010/main" val="159890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80B6-60A4-8A47-B2EA-8CAE57C73A26}"/>
              </a:ext>
            </a:extLst>
          </p:cNvPr>
          <p:cNvSpPr>
            <a:spLocks noGrp="1"/>
          </p:cNvSpPr>
          <p:nvPr>
            <p:ph type="title"/>
          </p:nvPr>
        </p:nvSpPr>
        <p:spPr/>
        <p:txBody>
          <a:bodyPr/>
          <a:lstStyle/>
          <a:p>
            <a:r>
              <a:rPr lang="en-US" dirty="0"/>
              <a:t>Artifactory continued</a:t>
            </a:r>
          </a:p>
        </p:txBody>
      </p:sp>
      <p:pic>
        <p:nvPicPr>
          <p:cNvPr id="7" name="Content Placeholder 6">
            <a:extLst>
              <a:ext uri="{FF2B5EF4-FFF2-40B4-BE49-F238E27FC236}">
                <a16:creationId xmlns:a16="http://schemas.microsoft.com/office/drawing/2014/main" id="{AE6FDA71-7031-EC4D-ACA6-E8C6C8EE4DA8}"/>
              </a:ext>
            </a:extLst>
          </p:cNvPr>
          <p:cNvPicPr>
            <a:picLocks noGrp="1" noChangeAspect="1"/>
          </p:cNvPicPr>
          <p:nvPr>
            <p:ph idx="1"/>
          </p:nvPr>
        </p:nvPicPr>
        <p:blipFill>
          <a:blip r:embed="rId2"/>
          <a:stretch>
            <a:fillRect/>
          </a:stretch>
        </p:blipFill>
        <p:spPr>
          <a:xfrm>
            <a:off x="365818" y="2321959"/>
            <a:ext cx="5038389" cy="3149172"/>
          </a:xfrm>
        </p:spPr>
      </p:pic>
      <p:pic>
        <p:nvPicPr>
          <p:cNvPr id="9" name="Picture 8">
            <a:extLst>
              <a:ext uri="{FF2B5EF4-FFF2-40B4-BE49-F238E27FC236}">
                <a16:creationId xmlns:a16="http://schemas.microsoft.com/office/drawing/2014/main" id="{4BFFA070-B505-D84F-8084-FD7F2DFFA0F4}"/>
              </a:ext>
            </a:extLst>
          </p:cNvPr>
          <p:cNvPicPr>
            <a:picLocks noChangeAspect="1"/>
          </p:cNvPicPr>
          <p:nvPr/>
        </p:nvPicPr>
        <p:blipFill>
          <a:blip r:embed="rId3"/>
          <a:stretch>
            <a:fillRect/>
          </a:stretch>
        </p:blipFill>
        <p:spPr>
          <a:xfrm>
            <a:off x="5815173" y="2321959"/>
            <a:ext cx="6000936" cy="3149172"/>
          </a:xfrm>
          <a:prstGeom prst="rect">
            <a:avLst/>
          </a:prstGeom>
        </p:spPr>
      </p:pic>
    </p:spTree>
    <p:extLst>
      <p:ext uri="{BB962C8B-B14F-4D97-AF65-F5344CB8AC3E}">
        <p14:creationId xmlns:p14="http://schemas.microsoft.com/office/powerpoint/2010/main" val="361168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122</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DevOps tools</vt:lpstr>
      <vt:lpstr>StackStorm</vt:lpstr>
      <vt:lpstr>Gerrit</vt:lpstr>
      <vt:lpstr>CI</vt:lpstr>
      <vt:lpstr>Artifactory</vt:lpstr>
      <vt:lpstr>Artifactory continued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tools</dc:title>
  <dc:creator>Microsoft Office User</dc:creator>
  <cp:lastModifiedBy>Microsoft Office User</cp:lastModifiedBy>
  <cp:revision>4</cp:revision>
  <dcterms:created xsi:type="dcterms:W3CDTF">2018-06-28T17:05:31Z</dcterms:created>
  <dcterms:modified xsi:type="dcterms:W3CDTF">2018-06-28T17:44:41Z</dcterms:modified>
</cp:coreProperties>
</file>