
<file path=[Content_Types].xml><?xml version="1.0" encoding="utf-8"?>
<Types xmlns="http://schemas.openxmlformats.org/package/2006/content-types">
  <Default Extension="wdp" ContentType="image/vnd.ms-photo"/>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470" r:id="rId3"/>
    <p:sldId id="469" r:id="rId4"/>
    <p:sldId id="297" r:id="rId6"/>
    <p:sldId id="298" r:id="rId7"/>
    <p:sldId id="322" r:id="rId8"/>
    <p:sldId id="323" r:id="rId9"/>
    <p:sldId id="324" r:id="rId10"/>
    <p:sldId id="266" r:id="rId11"/>
    <p:sldId id="334" r:id="rId12"/>
    <p:sldId id="269" r:id="rId13"/>
    <p:sldId id="275" r:id="rId14"/>
    <p:sldId id="303" r:id="rId15"/>
    <p:sldId id="299" r:id="rId16"/>
    <p:sldId id="274" r:id="rId17"/>
    <p:sldId id="332" r:id="rId18"/>
    <p:sldId id="294" r:id="rId19"/>
    <p:sldId id="272" r:id="rId20"/>
    <p:sldId id="327" r:id="rId21"/>
    <p:sldId id="286" r:id="rId22"/>
    <p:sldId id="330" r:id="rId23"/>
    <p:sldId id="287" r:id="rId24"/>
    <p:sldId id="278" r:id="rId25"/>
    <p:sldId id="279" r:id="rId26"/>
    <p:sldId id="301" r:id="rId27"/>
    <p:sldId id="302" r:id="rId28"/>
    <p:sldId id="282" r:id="rId29"/>
    <p:sldId id="308" r:id="rId30"/>
    <p:sldId id="309" r:id="rId31"/>
    <p:sldId id="292" r:id="rId32"/>
    <p:sldId id="338" r:id="rId33"/>
    <p:sldId id="293" r:id="rId34"/>
    <p:sldId id="310" r:id="rId35"/>
    <p:sldId id="311" r:id="rId36"/>
    <p:sldId id="312" r:id="rId37"/>
    <p:sldId id="313" r:id="rId38"/>
    <p:sldId id="337" r:id="rId39"/>
    <p:sldId id="340" r:id="rId40"/>
    <p:sldId id="346" r:id="rId41"/>
    <p:sldId id="343" r:id="rId42"/>
    <p:sldId id="344" r:id="rId43"/>
    <p:sldId id="345" r:id="rId44"/>
    <p:sldId id="341" r:id="rId45"/>
    <p:sldId id="342" r:id="rId46"/>
    <p:sldId id="347" r:id="rId47"/>
    <p:sldId id="349" r:id="rId48"/>
    <p:sldId id="350" r:id="rId49"/>
    <p:sldId id="300" r:id="rId50"/>
    <p:sldId id="284" r:id="rId5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0066"/>
    <a:srgbClr val="FFFFCC"/>
    <a:srgbClr val="FF7C80"/>
    <a:srgbClr val="CE76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89031" autoAdjust="0"/>
  </p:normalViewPr>
  <p:slideViewPr>
    <p:cSldViewPr>
      <p:cViewPr>
        <p:scale>
          <a:sx n="110" d="100"/>
          <a:sy n="110" d="100"/>
        </p:scale>
        <p:origin x="-72" y="-48"/>
      </p:cViewPr>
      <p:guideLst>
        <p:guide orient="horz" pos="2160"/>
        <p:guide pos="2880"/>
      </p:guideLst>
    </p:cSldViewPr>
  </p:slideViewPr>
  <p:outlineViewPr>
    <p:cViewPr>
      <p:scale>
        <a:sx n="33" d="100"/>
        <a:sy n="33" d="100"/>
      </p:scale>
      <p:origin x="0" y="37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FCFD4B-8ADD-457C-80A0-FD30D2F69051}" type="doc">
      <dgm:prSet loTypeId="urn:microsoft.com/office/officeart/2005/8/layout/hProcess10#2" loCatId="process" qsTypeId="urn:microsoft.com/office/officeart/2005/8/quickstyle/simple1" qsCatId="simple" csTypeId="urn:microsoft.com/office/officeart/2005/8/colors/colorful1#2" csCatId="colorful" phldr="1"/>
      <dgm:spPr/>
      <dgm:t>
        <a:bodyPr/>
        <a:lstStyle/>
        <a:p>
          <a:endParaRPr lang="zh-TW" altLang="en-US"/>
        </a:p>
      </dgm:t>
    </dgm:pt>
    <dgm:pt modelId="{5B21464A-B69A-4FF1-A352-3A628A2CEF28}">
      <dgm:prSet phldrT="[文字]" custT="1"/>
      <dgm:spPr/>
      <dgm:t>
        <a:bodyPr/>
        <a:lstStyle/>
        <a:p>
          <a:r>
            <a:rPr lang="zh-TW" altLang="en-US" sz="2000" b="1" smtClean="0">
              <a:effectLst>
                <a:outerShdw blurRad="38100" dist="38100" dir="2700000" algn="tl">
                  <a:srgbClr val="000000">
                    <a:alpha val="43137"/>
                  </a:srgbClr>
                </a:outerShdw>
              </a:effectLst>
              <a:latin typeface="微軟正黑體" pitchFamily="34" charset="-120"/>
              <a:ea typeface="微軟正黑體" pitchFamily="34" charset="-120"/>
            </a:rPr>
            <a:t>計算類別</a:t>
          </a:r>
          <a:endParaRPr lang="zh-TW" altLang="en-US" sz="20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6D72EDCC-9B42-4B57-9073-8174EE452720}" cxnId="{46C80636-1E5C-4E50-9192-4CC675EF64D9}"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E4305026-2E4D-4399-B77F-3D93B33F8A49}" cxnId="{46C80636-1E5C-4E50-9192-4CC675EF64D9}" type="sibTrans">
      <dgm:prSet custT="1"/>
      <dgm:spPr/>
      <dgm:t>
        <a:bodyPr/>
        <a:lstStyle/>
        <a:p>
          <a:endParaRPr lang="zh-TW" altLang="en-US" sz="12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47A8CDE9-7C0A-4DD3-BE8D-F445F1667C91}">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全部存貨</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6605A458-2341-4C8C-8455-0E4D814EE67B}" cxnId="{A585EBCB-11CE-4D18-BDCD-A8EEC0DABF3F}"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94DEE6B2-5DF2-4D4A-B517-5CC4B5945389}" cxnId="{A585EBCB-11CE-4D18-BDCD-A8EEC0DABF3F}"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72FA4CD5-0F62-467B-9704-EFF554734272}">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依產品分類</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B682C3B7-9C02-4F9B-A3BD-F6A8ACFAB01F}" cxnId="{607B1ED6-EC7C-4C98-91BE-1789948D2C64}"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20BF6601-21D8-473F-9A91-4A40C6585584}" cxnId="{607B1ED6-EC7C-4C98-91BE-1789948D2C64}"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B4FD5488-D305-4A1F-9190-8DE9D748F326}">
      <dgm:prSet phldrT="[文字]" custT="1"/>
      <dgm:spPr/>
      <dgm:t>
        <a:bodyPr/>
        <a:lstStyle/>
        <a:p>
          <a:r>
            <a:rPr lang="zh-TW" altLang="en-US" sz="2000" b="1" smtClean="0">
              <a:effectLst>
                <a:outerShdw blurRad="38100" dist="38100" dir="2700000" algn="tl">
                  <a:srgbClr val="000000">
                    <a:alpha val="43137"/>
                  </a:srgbClr>
                </a:outerShdw>
              </a:effectLst>
              <a:latin typeface="微軟正黑體" pitchFamily="34" charset="-120"/>
              <a:ea typeface="微軟正黑體" pitchFamily="34" charset="-120"/>
            </a:rPr>
            <a:t>存貨基礎</a:t>
          </a:r>
          <a:endParaRPr lang="zh-TW" altLang="en-US" sz="20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8986245A-AF6B-459D-AB26-6ECFB6921E7D}" cxnId="{17B7472F-ECC6-4979-94BD-45A24CBF7F17}"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416EBC32-5225-42CC-A413-09D83D288F17}" cxnId="{17B7472F-ECC6-4979-94BD-45A24CBF7F17}" type="sibTrans">
      <dgm:prSet custT="1"/>
      <dgm:spPr/>
      <dgm:t>
        <a:bodyPr/>
        <a:lstStyle/>
        <a:p>
          <a:endParaRPr lang="zh-TW" altLang="en-US" sz="12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4DDFB40C-AD83-454F-8C2F-42F396202FC0}">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包含在製品金額</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E754859A-D969-41A7-84EF-D49965A78178}" cxnId="{004C603E-C3C0-4F2C-B18B-A5FCE9BCA820}"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DD2AA272-D5F1-48CA-B2DD-6B61148BDC07}" cxnId="{004C603E-C3C0-4F2C-B18B-A5FCE9BCA820}"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041ABC51-ABF2-4E04-BFDB-90A50AEDD404}">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不含在制</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2F1EDB9F-09C4-4505-9B59-48E8C20590CD}" cxnId="{22BF4907-B336-4383-98C8-87A869808B59}"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A5546296-E25D-4329-8181-401591B162AF}" cxnId="{22BF4907-B336-4383-98C8-87A869808B59}"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26078212-2A84-4A31-BD80-F4BCFCAF03FA}">
      <dgm:prSet phldrT="[文字]" custT="1"/>
      <dgm:spPr/>
      <dgm:t>
        <a:bodyPr/>
        <a:lstStyle/>
        <a:p>
          <a:r>
            <a:rPr lang="zh-TW" altLang="en-US" sz="2000" b="1" smtClean="0">
              <a:effectLst>
                <a:outerShdw blurRad="38100" dist="38100" dir="2700000" algn="tl">
                  <a:srgbClr val="000000">
                    <a:alpha val="43137"/>
                  </a:srgbClr>
                </a:outerShdw>
              </a:effectLst>
              <a:latin typeface="微軟正黑體" pitchFamily="34" charset="-120"/>
              <a:ea typeface="微軟正黑體" pitchFamily="34" charset="-120"/>
            </a:rPr>
            <a:t>計算區間</a:t>
          </a:r>
          <a:endParaRPr lang="zh-TW" altLang="en-US" sz="20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4FB1667A-08DF-4CA3-87F8-8F0448F2459A}" cxnId="{E2513831-455C-42DD-8B86-2975A5E56F2C}"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9059CF8C-D7F4-403B-A2AD-2601AAEC337E}" cxnId="{E2513831-455C-42DD-8B86-2975A5E56F2C}"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0CB1CBD6-D796-4294-8EA3-1DD34DAACB08}">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依年</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8D9F2A90-81D2-4701-B830-0590B5570EC9}" cxnId="{3A2312A5-4CDE-49D3-855A-7C64DF59B1B6}"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D4D02F01-0AFC-4C41-B5C1-8221F34B4C05}" cxnId="{3A2312A5-4CDE-49D3-855A-7C64DF59B1B6}"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A92DD5F3-AAE4-4EE4-A062-EE500BCEF429}">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依半年</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FBF86B67-4288-475C-B37C-C84636ED8863}" cxnId="{0E91A81C-9800-4EE6-B322-4D43B84BB232}"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C837C542-110D-4CD9-A18B-49E124AC1FA9}" cxnId="{0E91A81C-9800-4EE6-B322-4D43B84BB232}"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445069F3-7263-480D-B4B3-260F455BB3C0}">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a:t>
          </a:r>
          <a:r>
            <a:rPr lang="en-US" altLang="zh-TW" sz="1200" b="1" dirty="0" smtClean="0">
              <a:effectLst>
                <a:outerShdw blurRad="38100" dist="38100" dir="2700000" algn="tl">
                  <a:srgbClr val="000000">
                    <a:alpha val="43137"/>
                  </a:srgbClr>
                </a:outerShdw>
              </a:effectLst>
              <a:latin typeface="微軟正黑體" pitchFamily="34" charset="-120"/>
              <a:ea typeface="微軟正黑體" pitchFamily="34" charset="-120"/>
            </a:rPr>
            <a:t>ABC</a:t>
          </a:r>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分類</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FCF8EBA3-CF91-45A1-A847-89BC94229A3B}" cxnId="{26B7AB6E-708F-47B4-9717-D740B666BCB2}"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9A7985A1-06D0-4C44-8F1E-504465BF7B0B}" cxnId="{26B7AB6E-708F-47B4-9717-D740B666BCB2}"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370FBEBC-5194-4A2F-860B-2CB74AFBA6A7}">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依成本分群</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A6F9E4DA-10AC-4764-9097-27050F1953F9}" cxnId="{2F8296E6-82CD-466A-AA9D-4B9CF959B6CB}"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F14483B3-83B4-4FF7-AC5A-C4AF385638A0}" cxnId="{2F8296E6-82CD-466A-AA9D-4B9CF959B6CB}"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62999EC4-292D-44C1-ADD3-936F83FB650E}">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依季</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34C772A9-4260-496F-83BF-2E649DFC19A8}" cxnId="{F5518C8D-84ED-45D2-8488-641D25C75390}"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D6EEF637-D43E-4526-9A9A-95098D71E616}" cxnId="{F5518C8D-84ED-45D2-8488-641D25C75390}"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C3A34276-523F-4A59-A34B-3338F2C4FF68}">
      <dgm:prSet phldrT="[文字]" custT="1"/>
      <dgm:spPr/>
      <dgm:t>
        <a:bodyPr/>
        <a:lstStyle/>
        <a:p>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每月計算</a:t>
          </a:r>
          <a:endParaRPr lang="zh-TW" altLang="en-US" sz="1200" b="1" dirty="0">
            <a:effectLst>
              <a:outerShdw blurRad="38100" dist="38100" dir="2700000" algn="tl">
                <a:srgbClr val="000000">
                  <a:alpha val="43137"/>
                </a:srgbClr>
              </a:outerShdw>
            </a:effectLst>
            <a:latin typeface="微軟正黑體" pitchFamily="34" charset="-120"/>
            <a:ea typeface="微軟正黑體" pitchFamily="34" charset="-120"/>
          </a:endParaRPr>
        </a:p>
      </dgm:t>
    </dgm:pt>
    <dgm:pt modelId="{CABCC583-CEE1-48E0-8E72-78A05BDCB993}" cxnId="{9065CE9C-511F-4EE0-BB06-D2DCE8306FA8}" type="par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E423F8DA-4347-4CB2-B9D5-F4AB0E00427D}" cxnId="{9065CE9C-511F-4EE0-BB06-D2DCE8306FA8}" type="sibTrans">
      <dgm:prSet/>
      <dgm:spPr/>
      <dgm:t>
        <a:bodyPr/>
        <a:lstStyle/>
        <a:p>
          <a:endParaRPr lang="zh-TW" altLang="en-US" sz="2800" b="1">
            <a:effectLst>
              <a:outerShdw blurRad="38100" dist="38100" dir="2700000" algn="tl">
                <a:srgbClr val="000000">
                  <a:alpha val="43137"/>
                </a:srgbClr>
              </a:outerShdw>
            </a:effectLst>
            <a:latin typeface="微軟正黑體" pitchFamily="34" charset="-120"/>
            <a:ea typeface="微軟正黑體" pitchFamily="34" charset="-120"/>
          </a:endParaRPr>
        </a:p>
      </dgm:t>
    </dgm:pt>
    <dgm:pt modelId="{DD6A1476-8283-4274-881A-0B09C6F0E047}" type="pres">
      <dgm:prSet presAssocID="{A4FCFD4B-8ADD-457C-80A0-FD30D2F69051}" presName="Name0" presStyleCnt="0">
        <dgm:presLayoutVars>
          <dgm:dir/>
          <dgm:resizeHandles val="exact"/>
        </dgm:presLayoutVars>
      </dgm:prSet>
      <dgm:spPr/>
      <dgm:t>
        <a:bodyPr/>
        <a:lstStyle/>
        <a:p>
          <a:endParaRPr lang="zh-TW" altLang="en-US"/>
        </a:p>
      </dgm:t>
    </dgm:pt>
    <dgm:pt modelId="{E1124A31-0C2F-4DF6-9989-35714D48EAD7}" type="pres">
      <dgm:prSet presAssocID="{5B21464A-B69A-4FF1-A352-3A628A2CEF28}" presName="composite" presStyleCnt="0"/>
      <dgm:spPr/>
    </dgm:pt>
    <dgm:pt modelId="{A2CC5D11-B38B-4974-A32F-8252A104FA11}" type="pres">
      <dgm:prSet presAssocID="{5B21464A-B69A-4FF1-A352-3A628A2CEF28}" presName="imagSh" presStyleLbl="bgImgPlace1" presStyleIdx="0" presStyleCnt="3" custScaleX="70727" custScaleY="67658"/>
      <dgm:spPr>
        <a:blipFill rotWithShape="1">
          <a:blip xmlns:r="http://schemas.openxmlformats.org/officeDocument/2006/relationships" r:embed="rId1"/>
          <a:stretch>
            <a:fillRect/>
          </a:stretch>
        </a:blipFill>
      </dgm:spPr>
      <dgm:t>
        <a:bodyPr/>
        <a:lstStyle/>
        <a:p>
          <a:endParaRPr lang="zh-TW" altLang="en-US"/>
        </a:p>
      </dgm:t>
    </dgm:pt>
    <dgm:pt modelId="{036AFE59-9E00-4441-9FB1-3652628274E5}" type="pres">
      <dgm:prSet presAssocID="{5B21464A-B69A-4FF1-A352-3A628A2CEF28}" presName="txNode" presStyleLbl="node1" presStyleIdx="0" presStyleCnt="3" custLinFactNeighborX="13832" custLinFactNeighborY="17613">
        <dgm:presLayoutVars>
          <dgm:bulletEnabled val="1"/>
        </dgm:presLayoutVars>
      </dgm:prSet>
      <dgm:spPr/>
      <dgm:t>
        <a:bodyPr/>
        <a:lstStyle/>
        <a:p>
          <a:endParaRPr lang="zh-TW" altLang="en-US"/>
        </a:p>
      </dgm:t>
    </dgm:pt>
    <dgm:pt modelId="{5795579E-AE44-4121-BB44-85D817321780}" type="pres">
      <dgm:prSet presAssocID="{E4305026-2E4D-4399-B77F-3D93B33F8A49}" presName="sibTrans" presStyleLbl="sibTrans2D1" presStyleIdx="0" presStyleCnt="2"/>
      <dgm:spPr/>
      <dgm:t>
        <a:bodyPr/>
        <a:lstStyle/>
        <a:p>
          <a:endParaRPr lang="zh-TW" altLang="en-US"/>
        </a:p>
      </dgm:t>
    </dgm:pt>
    <dgm:pt modelId="{1D5298D7-8235-4666-8259-3417F6910051}" type="pres">
      <dgm:prSet presAssocID="{E4305026-2E4D-4399-B77F-3D93B33F8A49}" presName="connTx" presStyleLbl="sibTrans2D1" presStyleIdx="0" presStyleCnt="2"/>
      <dgm:spPr/>
      <dgm:t>
        <a:bodyPr/>
        <a:lstStyle/>
        <a:p>
          <a:endParaRPr lang="zh-TW" altLang="en-US"/>
        </a:p>
      </dgm:t>
    </dgm:pt>
    <dgm:pt modelId="{D5317EA8-D3C7-4DE8-AEE2-A9E2CB8CDB02}" type="pres">
      <dgm:prSet presAssocID="{B4FD5488-D305-4A1F-9190-8DE9D748F326}" presName="composite" presStyleCnt="0"/>
      <dgm:spPr/>
    </dgm:pt>
    <dgm:pt modelId="{EDA53D98-3EAE-46CD-8CAE-7BAA86E14229}" type="pres">
      <dgm:prSet presAssocID="{B4FD5488-D305-4A1F-9190-8DE9D748F326}" presName="imagSh" presStyleLbl="bgImgPlace1" presStyleIdx="1" presStyleCnt="3" custScaleX="70727" custScaleY="67658"/>
      <dgm:spPr>
        <a:blipFill rotWithShape="1">
          <a:blip xmlns:r="http://schemas.openxmlformats.org/officeDocument/2006/relationships" r:embed="rId2"/>
          <a:stretch>
            <a:fillRect/>
          </a:stretch>
        </a:blipFill>
      </dgm:spPr>
    </dgm:pt>
    <dgm:pt modelId="{DE2CB9BE-C29A-40C9-8816-2ACF6C185F06}" type="pres">
      <dgm:prSet presAssocID="{B4FD5488-D305-4A1F-9190-8DE9D748F326}" presName="txNode" presStyleLbl="node1" presStyleIdx="1" presStyleCnt="3" custLinFactNeighborX="13832" custLinFactNeighborY="17613">
        <dgm:presLayoutVars>
          <dgm:bulletEnabled val="1"/>
        </dgm:presLayoutVars>
      </dgm:prSet>
      <dgm:spPr/>
      <dgm:t>
        <a:bodyPr/>
        <a:lstStyle/>
        <a:p>
          <a:endParaRPr lang="zh-TW" altLang="en-US"/>
        </a:p>
      </dgm:t>
    </dgm:pt>
    <dgm:pt modelId="{15CFB05A-3553-43FE-85EA-1DD5D14C12D9}" type="pres">
      <dgm:prSet presAssocID="{416EBC32-5225-42CC-A413-09D83D288F17}" presName="sibTrans" presStyleLbl="sibTrans2D1" presStyleIdx="1" presStyleCnt="2"/>
      <dgm:spPr/>
      <dgm:t>
        <a:bodyPr/>
        <a:lstStyle/>
        <a:p>
          <a:endParaRPr lang="zh-TW" altLang="en-US"/>
        </a:p>
      </dgm:t>
    </dgm:pt>
    <dgm:pt modelId="{74DCF46E-4CA2-47B2-9243-F441CA84224B}" type="pres">
      <dgm:prSet presAssocID="{416EBC32-5225-42CC-A413-09D83D288F17}" presName="connTx" presStyleLbl="sibTrans2D1" presStyleIdx="1" presStyleCnt="2"/>
      <dgm:spPr/>
      <dgm:t>
        <a:bodyPr/>
        <a:lstStyle/>
        <a:p>
          <a:endParaRPr lang="zh-TW" altLang="en-US"/>
        </a:p>
      </dgm:t>
    </dgm:pt>
    <dgm:pt modelId="{FA707CEC-979B-4BB7-890E-E78694FE5565}" type="pres">
      <dgm:prSet presAssocID="{26078212-2A84-4A31-BD80-F4BCFCAF03FA}" presName="composite" presStyleCnt="0"/>
      <dgm:spPr/>
    </dgm:pt>
    <dgm:pt modelId="{66F41E6E-4B10-4E12-BD2F-83ADE72414C6}" type="pres">
      <dgm:prSet presAssocID="{26078212-2A84-4A31-BD80-F4BCFCAF03FA}" presName="imagSh" presStyleLbl="bgImgPlace1" presStyleIdx="2" presStyleCnt="3" custScaleX="70727" custScaleY="67658"/>
      <dgm:spPr>
        <a:blipFill rotWithShape="1">
          <a:blip xmlns:r="http://schemas.openxmlformats.org/officeDocument/2006/relationships" r:embed="rId3"/>
          <a:stretch>
            <a:fillRect/>
          </a:stretch>
        </a:blipFill>
      </dgm:spPr>
    </dgm:pt>
    <dgm:pt modelId="{0C2F685A-7B4C-41FE-BCA2-61BA871FBE3A}" type="pres">
      <dgm:prSet presAssocID="{26078212-2A84-4A31-BD80-F4BCFCAF03FA}" presName="txNode" presStyleLbl="node1" presStyleIdx="2" presStyleCnt="3" custLinFactNeighborX="212" custLinFactNeighborY="17613">
        <dgm:presLayoutVars>
          <dgm:bulletEnabled val="1"/>
        </dgm:presLayoutVars>
      </dgm:prSet>
      <dgm:spPr/>
      <dgm:t>
        <a:bodyPr/>
        <a:lstStyle/>
        <a:p>
          <a:endParaRPr lang="zh-TW" altLang="en-US"/>
        </a:p>
      </dgm:t>
    </dgm:pt>
  </dgm:ptLst>
  <dgm:cxnLst>
    <dgm:cxn modelId="{C8A51926-32C4-4CC5-AE95-A5E5F34EE1A9}" type="presOf" srcId="{E4305026-2E4D-4399-B77F-3D93B33F8A49}" destId="{5795579E-AE44-4121-BB44-85D817321780}" srcOrd="0" destOrd="0" presId="urn:microsoft.com/office/officeart/2005/8/layout/hProcess10#2"/>
    <dgm:cxn modelId="{46C80636-1E5C-4E50-9192-4CC675EF64D9}" srcId="{A4FCFD4B-8ADD-457C-80A0-FD30D2F69051}" destId="{5B21464A-B69A-4FF1-A352-3A628A2CEF28}" srcOrd="0" destOrd="0" parTransId="{6D72EDCC-9B42-4B57-9073-8174EE452720}" sibTransId="{E4305026-2E4D-4399-B77F-3D93B33F8A49}"/>
    <dgm:cxn modelId="{3A2312A5-4CDE-49D3-855A-7C64DF59B1B6}" srcId="{26078212-2A84-4A31-BD80-F4BCFCAF03FA}" destId="{0CB1CBD6-D796-4294-8EA3-1DD34DAACB08}" srcOrd="0" destOrd="0" parTransId="{8D9F2A90-81D2-4701-B830-0590B5570EC9}" sibTransId="{D4D02F01-0AFC-4C41-B5C1-8221F34B4C05}"/>
    <dgm:cxn modelId="{4FE1938F-7B49-4DAD-93BC-6DE2F09557B0}" type="presOf" srcId="{A92DD5F3-AAE4-4EE4-A062-EE500BCEF429}" destId="{0C2F685A-7B4C-41FE-BCA2-61BA871FBE3A}" srcOrd="0" destOrd="2" presId="urn:microsoft.com/office/officeart/2005/8/layout/hProcess10#2"/>
    <dgm:cxn modelId="{22BF4907-B336-4383-98C8-87A869808B59}" srcId="{B4FD5488-D305-4A1F-9190-8DE9D748F326}" destId="{041ABC51-ABF2-4E04-BFDB-90A50AEDD404}" srcOrd="1" destOrd="0" parTransId="{2F1EDB9F-09C4-4505-9B59-48E8C20590CD}" sibTransId="{A5546296-E25D-4329-8181-401591B162AF}"/>
    <dgm:cxn modelId="{17B7472F-ECC6-4979-94BD-45A24CBF7F17}" srcId="{A4FCFD4B-8ADD-457C-80A0-FD30D2F69051}" destId="{B4FD5488-D305-4A1F-9190-8DE9D748F326}" srcOrd="1" destOrd="0" parTransId="{8986245A-AF6B-459D-AB26-6ECFB6921E7D}" sibTransId="{416EBC32-5225-42CC-A413-09D83D288F17}"/>
    <dgm:cxn modelId="{D3EEF32B-AD59-4127-8D47-BCA6DA20D26C}" type="presOf" srcId="{445069F3-7263-480D-B4B3-260F455BB3C0}" destId="{036AFE59-9E00-4441-9FB1-3652628274E5}" srcOrd="0" destOrd="3" presId="urn:microsoft.com/office/officeart/2005/8/layout/hProcess10#2"/>
    <dgm:cxn modelId="{004C603E-C3C0-4F2C-B18B-A5FCE9BCA820}" srcId="{B4FD5488-D305-4A1F-9190-8DE9D748F326}" destId="{4DDFB40C-AD83-454F-8C2F-42F396202FC0}" srcOrd="0" destOrd="0" parTransId="{E754859A-D969-41A7-84EF-D49965A78178}" sibTransId="{DD2AA272-D5F1-48CA-B2DD-6B61148BDC07}"/>
    <dgm:cxn modelId="{1455DF13-3CD9-47DD-B42E-11C1749EC326}" type="presOf" srcId="{B4FD5488-D305-4A1F-9190-8DE9D748F326}" destId="{DE2CB9BE-C29A-40C9-8816-2ACF6C185F06}" srcOrd="0" destOrd="0" presId="urn:microsoft.com/office/officeart/2005/8/layout/hProcess10#2"/>
    <dgm:cxn modelId="{99B046F6-E9AD-45E2-8736-F7F4E1EA4479}" type="presOf" srcId="{370FBEBC-5194-4A2F-860B-2CB74AFBA6A7}" destId="{036AFE59-9E00-4441-9FB1-3652628274E5}" srcOrd="0" destOrd="4" presId="urn:microsoft.com/office/officeart/2005/8/layout/hProcess10#2"/>
    <dgm:cxn modelId="{2EA0A2C9-6F1B-4DE7-82BD-1850D7B03C3E}" type="presOf" srcId="{47A8CDE9-7C0A-4DD3-BE8D-F445F1667C91}" destId="{036AFE59-9E00-4441-9FB1-3652628274E5}" srcOrd="0" destOrd="1" presId="urn:microsoft.com/office/officeart/2005/8/layout/hProcess10#2"/>
    <dgm:cxn modelId="{E637C9EF-E704-4775-B473-0CB35464C98E}" type="presOf" srcId="{C3A34276-523F-4A59-A34B-3338F2C4FF68}" destId="{0C2F685A-7B4C-41FE-BCA2-61BA871FBE3A}" srcOrd="0" destOrd="4" presId="urn:microsoft.com/office/officeart/2005/8/layout/hProcess10#2"/>
    <dgm:cxn modelId="{59D705FA-D520-442C-AD7E-65E0C883E2EC}" type="presOf" srcId="{0CB1CBD6-D796-4294-8EA3-1DD34DAACB08}" destId="{0C2F685A-7B4C-41FE-BCA2-61BA871FBE3A}" srcOrd="0" destOrd="1" presId="urn:microsoft.com/office/officeart/2005/8/layout/hProcess10#2"/>
    <dgm:cxn modelId="{F5518C8D-84ED-45D2-8488-641D25C75390}" srcId="{26078212-2A84-4A31-BD80-F4BCFCAF03FA}" destId="{62999EC4-292D-44C1-ADD3-936F83FB650E}" srcOrd="2" destOrd="0" parTransId="{34C772A9-4260-496F-83BF-2E649DFC19A8}" sibTransId="{D6EEF637-D43E-4526-9A9A-95098D71E616}"/>
    <dgm:cxn modelId="{0FC63CFB-FE37-4C7A-B819-F32FFB18ECAD}" type="presOf" srcId="{26078212-2A84-4A31-BD80-F4BCFCAF03FA}" destId="{0C2F685A-7B4C-41FE-BCA2-61BA871FBE3A}" srcOrd="0" destOrd="0" presId="urn:microsoft.com/office/officeart/2005/8/layout/hProcess10#2"/>
    <dgm:cxn modelId="{CDE3BAC8-126D-4C77-AC50-733337CA7E53}" type="presOf" srcId="{041ABC51-ABF2-4E04-BFDB-90A50AEDD404}" destId="{DE2CB9BE-C29A-40C9-8816-2ACF6C185F06}" srcOrd="0" destOrd="2" presId="urn:microsoft.com/office/officeart/2005/8/layout/hProcess10#2"/>
    <dgm:cxn modelId="{A585EBCB-11CE-4D18-BDCD-A8EEC0DABF3F}" srcId="{5B21464A-B69A-4FF1-A352-3A628A2CEF28}" destId="{47A8CDE9-7C0A-4DD3-BE8D-F445F1667C91}" srcOrd="0" destOrd="0" parTransId="{6605A458-2341-4C8C-8455-0E4D814EE67B}" sibTransId="{94DEE6B2-5DF2-4D4A-B517-5CC4B5945389}"/>
    <dgm:cxn modelId="{1E711220-436D-4EB7-B88E-719C87DEEC62}" type="presOf" srcId="{62999EC4-292D-44C1-ADD3-936F83FB650E}" destId="{0C2F685A-7B4C-41FE-BCA2-61BA871FBE3A}" srcOrd="0" destOrd="3" presId="urn:microsoft.com/office/officeart/2005/8/layout/hProcess10#2"/>
    <dgm:cxn modelId="{E2513831-455C-42DD-8B86-2975A5E56F2C}" srcId="{A4FCFD4B-8ADD-457C-80A0-FD30D2F69051}" destId="{26078212-2A84-4A31-BD80-F4BCFCAF03FA}" srcOrd="2" destOrd="0" parTransId="{4FB1667A-08DF-4CA3-87F8-8F0448F2459A}" sibTransId="{9059CF8C-D7F4-403B-A2AD-2601AAEC337E}"/>
    <dgm:cxn modelId="{FE267109-88A5-4EAB-881A-C13B2B99F897}" type="presOf" srcId="{416EBC32-5225-42CC-A413-09D83D288F17}" destId="{15CFB05A-3553-43FE-85EA-1DD5D14C12D9}" srcOrd="0" destOrd="0" presId="urn:microsoft.com/office/officeart/2005/8/layout/hProcess10#2"/>
    <dgm:cxn modelId="{0E91A81C-9800-4EE6-B322-4D43B84BB232}" srcId="{26078212-2A84-4A31-BD80-F4BCFCAF03FA}" destId="{A92DD5F3-AAE4-4EE4-A062-EE500BCEF429}" srcOrd="1" destOrd="0" parTransId="{FBF86B67-4288-475C-B37C-C84636ED8863}" sibTransId="{C837C542-110D-4CD9-A18B-49E124AC1FA9}"/>
    <dgm:cxn modelId="{18ABB70A-94C5-4555-AB8D-4769EFEEB74A}" type="presOf" srcId="{4DDFB40C-AD83-454F-8C2F-42F396202FC0}" destId="{DE2CB9BE-C29A-40C9-8816-2ACF6C185F06}" srcOrd="0" destOrd="1" presId="urn:microsoft.com/office/officeart/2005/8/layout/hProcess10#2"/>
    <dgm:cxn modelId="{607B1ED6-EC7C-4C98-91BE-1789948D2C64}" srcId="{5B21464A-B69A-4FF1-A352-3A628A2CEF28}" destId="{72FA4CD5-0F62-467B-9704-EFF554734272}" srcOrd="1" destOrd="0" parTransId="{B682C3B7-9C02-4F9B-A3BD-F6A8ACFAB01F}" sibTransId="{20BF6601-21D8-473F-9A91-4A40C6585584}"/>
    <dgm:cxn modelId="{1F9C128F-D7D2-4942-A23D-436A99CA4C78}" type="presOf" srcId="{416EBC32-5225-42CC-A413-09D83D288F17}" destId="{74DCF46E-4CA2-47B2-9243-F441CA84224B}" srcOrd="1" destOrd="0" presId="urn:microsoft.com/office/officeart/2005/8/layout/hProcess10#2"/>
    <dgm:cxn modelId="{C090D08B-4151-4499-96F8-5C9416166746}" type="presOf" srcId="{72FA4CD5-0F62-467B-9704-EFF554734272}" destId="{036AFE59-9E00-4441-9FB1-3652628274E5}" srcOrd="0" destOrd="2" presId="urn:microsoft.com/office/officeart/2005/8/layout/hProcess10#2"/>
    <dgm:cxn modelId="{610AD97E-7787-44AA-9359-603BBC132E01}" type="presOf" srcId="{5B21464A-B69A-4FF1-A352-3A628A2CEF28}" destId="{036AFE59-9E00-4441-9FB1-3652628274E5}" srcOrd="0" destOrd="0" presId="urn:microsoft.com/office/officeart/2005/8/layout/hProcess10#2"/>
    <dgm:cxn modelId="{9065CE9C-511F-4EE0-BB06-D2DCE8306FA8}" srcId="{26078212-2A84-4A31-BD80-F4BCFCAF03FA}" destId="{C3A34276-523F-4A59-A34B-3338F2C4FF68}" srcOrd="3" destOrd="0" parTransId="{CABCC583-CEE1-48E0-8E72-78A05BDCB993}" sibTransId="{E423F8DA-4347-4CB2-B9D5-F4AB0E00427D}"/>
    <dgm:cxn modelId="{26B7AB6E-708F-47B4-9717-D740B666BCB2}" srcId="{5B21464A-B69A-4FF1-A352-3A628A2CEF28}" destId="{445069F3-7263-480D-B4B3-260F455BB3C0}" srcOrd="2" destOrd="0" parTransId="{FCF8EBA3-CF91-45A1-A847-89BC94229A3B}" sibTransId="{9A7985A1-06D0-4C44-8F1E-504465BF7B0B}"/>
    <dgm:cxn modelId="{1DDECAFB-DA65-42E2-95B8-179E4C15B20E}" type="presOf" srcId="{E4305026-2E4D-4399-B77F-3D93B33F8A49}" destId="{1D5298D7-8235-4666-8259-3417F6910051}" srcOrd="1" destOrd="0" presId="urn:microsoft.com/office/officeart/2005/8/layout/hProcess10#2"/>
    <dgm:cxn modelId="{2F8296E6-82CD-466A-AA9D-4B9CF959B6CB}" srcId="{5B21464A-B69A-4FF1-A352-3A628A2CEF28}" destId="{370FBEBC-5194-4A2F-860B-2CB74AFBA6A7}" srcOrd="3" destOrd="0" parTransId="{A6F9E4DA-10AC-4764-9097-27050F1953F9}" sibTransId="{F14483B3-83B4-4FF7-AC5A-C4AF385638A0}"/>
    <dgm:cxn modelId="{1AA82B72-26F3-4C4C-BFBC-829A4EA85219}" type="presOf" srcId="{A4FCFD4B-8ADD-457C-80A0-FD30D2F69051}" destId="{DD6A1476-8283-4274-881A-0B09C6F0E047}" srcOrd="0" destOrd="0" presId="urn:microsoft.com/office/officeart/2005/8/layout/hProcess10#2"/>
    <dgm:cxn modelId="{32656639-3A3F-412D-B8A5-504F25DF9B63}" type="presParOf" srcId="{DD6A1476-8283-4274-881A-0B09C6F0E047}" destId="{E1124A31-0C2F-4DF6-9989-35714D48EAD7}" srcOrd="0" destOrd="0" presId="urn:microsoft.com/office/officeart/2005/8/layout/hProcess10#2"/>
    <dgm:cxn modelId="{336DC86E-B6E4-407A-8A8A-EA91A9513F82}" type="presParOf" srcId="{E1124A31-0C2F-4DF6-9989-35714D48EAD7}" destId="{A2CC5D11-B38B-4974-A32F-8252A104FA11}" srcOrd="0" destOrd="0" presId="urn:microsoft.com/office/officeart/2005/8/layout/hProcess10#2"/>
    <dgm:cxn modelId="{2081F408-876F-41A2-BF07-075BB72691B0}" type="presParOf" srcId="{E1124A31-0C2F-4DF6-9989-35714D48EAD7}" destId="{036AFE59-9E00-4441-9FB1-3652628274E5}" srcOrd="1" destOrd="0" presId="urn:microsoft.com/office/officeart/2005/8/layout/hProcess10#2"/>
    <dgm:cxn modelId="{C7110C69-1F29-41BE-A4E8-8E7755957E1E}" type="presParOf" srcId="{DD6A1476-8283-4274-881A-0B09C6F0E047}" destId="{5795579E-AE44-4121-BB44-85D817321780}" srcOrd="1" destOrd="0" presId="urn:microsoft.com/office/officeart/2005/8/layout/hProcess10#2"/>
    <dgm:cxn modelId="{D2B12387-A129-4AE2-9CF2-001B7EC74D3B}" type="presParOf" srcId="{5795579E-AE44-4121-BB44-85D817321780}" destId="{1D5298D7-8235-4666-8259-3417F6910051}" srcOrd="0" destOrd="0" presId="urn:microsoft.com/office/officeart/2005/8/layout/hProcess10#2"/>
    <dgm:cxn modelId="{F3488A46-4D63-4FB9-81EE-B4E167CD6372}" type="presParOf" srcId="{DD6A1476-8283-4274-881A-0B09C6F0E047}" destId="{D5317EA8-D3C7-4DE8-AEE2-A9E2CB8CDB02}" srcOrd="2" destOrd="0" presId="urn:microsoft.com/office/officeart/2005/8/layout/hProcess10#2"/>
    <dgm:cxn modelId="{5B49037F-8F25-4C59-BD05-DC31A1FB1938}" type="presParOf" srcId="{D5317EA8-D3C7-4DE8-AEE2-A9E2CB8CDB02}" destId="{EDA53D98-3EAE-46CD-8CAE-7BAA86E14229}" srcOrd="0" destOrd="0" presId="urn:microsoft.com/office/officeart/2005/8/layout/hProcess10#2"/>
    <dgm:cxn modelId="{2AE562ED-332A-413C-801D-39099D193C72}" type="presParOf" srcId="{D5317EA8-D3C7-4DE8-AEE2-A9E2CB8CDB02}" destId="{DE2CB9BE-C29A-40C9-8816-2ACF6C185F06}" srcOrd="1" destOrd="0" presId="urn:microsoft.com/office/officeart/2005/8/layout/hProcess10#2"/>
    <dgm:cxn modelId="{679EE163-AF02-4D67-9809-E7D33059E059}" type="presParOf" srcId="{DD6A1476-8283-4274-881A-0B09C6F0E047}" destId="{15CFB05A-3553-43FE-85EA-1DD5D14C12D9}" srcOrd="3" destOrd="0" presId="urn:microsoft.com/office/officeart/2005/8/layout/hProcess10#2"/>
    <dgm:cxn modelId="{FFEF61D9-F11E-42EE-9E40-CF5A20113A3B}" type="presParOf" srcId="{15CFB05A-3553-43FE-85EA-1DD5D14C12D9}" destId="{74DCF46E-4CA2-47B2-9243-F441CA84224B}" srcOrd="0" destOrd="0" presId="urn:microsoft.com/office/officeart/2005/8/layout/hProcess10#2"/>
    <dgm:cxn modelId="{CF072E5C-3600-4C9B-B3A8-7D95E32CFA0C}" type="presParOf" srcId="{DD6A1476-8283-4274-881A-0B09C6F0E047}" destId="{FA707CEC-979B-4BB7-890E-E78694FE5565}" srcOrd="4" destOrd="0" presId="urn:microsoft.com/office/officeart/2005/8/layout/hProcess10#2"/>
    <dgm:cxn modelId="{5A5323A1-424D-438C-B718-52C457294F3E}" type="presParOf" srcId="{FA707CEC-979B-4BB7-890E-E78694FE5565}" destId="{66F41E6E-4B10-4E12-BD2F-83ADE72414C6}" srcOrd="0" destOrd="0" presId="urn:microsoft.com/office/officeart/2005/8/layout/hProcess10#2"/>
    <dgm:cxn modelId="{D1368A33-7CBA-4BCE-8C38-347B0BAF9520}" type="presParOf" srcId="{FA707CEC-979B-4BB7-890E-E78694FE5565}" destId="{0C2F685A-7B4C-41FE-BCA2-61BA871FBE3A}" srcOrd="1" destOrd="0" presId="urn:microsoft.com/office/officeart/2005/8/layout/hProcess10#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C5D11-B38B-4974-A32F-8252A104FA11}">
      <dsp:nvSpPr>
        <dsp:cNvPr id="0" name=""/>
        <dsp:cNvSpPr/>
      </dsp:nvSpPr>
      <dsp:spPr>
        <a:xfrm>
          <a:off x="3766" y="659285"/>
          <a:ext cx="1263713" cy="1208877"/>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AFE59-9E00-4441-9FB1-3652628274E5}">
      <dsp:nvSpPr>
        <dsp:cNvPr id="0" name=""/>
        <dsp:cNvSpPr/>
      </dsp:nvSpPr>
      <dsp:spPr>
        <a:xfrm>
          <a:off x="280258" y="1757098"/>
          <a:ext cx="1786747" cy="17867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TW" altLang="en-US" sz="2000" b="1" kern="120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計算類別</a:t>
          </a:r>
          <a:endParaRPr lang="zh-TW" altLang="en-US" sz="2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全部存貨</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依產品分類</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a:t>
          </a:r>
          <a:r>
            <a:rPr lang="en-US" altLang="zh-TW"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ABC</a:t>
          </a: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分類</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依成本分群</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dsp:txBody>
      <dsp:txXfrm>
        <a:off x="332590" y="1809430"/>
        <a:ext cx="1682083" cy="1682083"/>
      </dsp:txXfrm>
    </dsp:sp>
    <dsp:sp modelId="{5795579E-AE44-4121-BB44-85D817321780}">
      <dsp:nvSpPr>
        <dsp:cNvPr id="0" name=""/>
        <dsp:cNvSpPr/>
      </dsp:nvSpPr>
      <dsp:spPr>
        <a:xfrm>
          <a:off x="1703178" y="1049058"/>
          <a:ext cx="435698" cy="4293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b="1" kern="120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dsp:txBody>
      <dsp:txXfrm>
        <a:off x="1703178" y="1134924"/>
        <a:ext cx="306899" cy="257598"/>
      </dsp:txXfrm>
    </dsp:sp>
    <dsp:sp modelId="{EDA53D98-3EAE-46CD-8CAE-7BAA86E14229}">
      <dsp:nvSpPr>
        <dsp:cNvPr id="0" name=""/>
        <dsp:cNvSpPr/>
      </dsp:nvSpPr>
      <dsp:spPr>
        <a:xfrm>
          <a:off x="2512331" y="659285"/>
          <a:ext cx="1263713" cy="1208877"/>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2CB9BE-C29A-40C9-8816-2ACF6C185F06}">
      <dsp:nvSpPr>
        <dsp:cNvPr id="0" name=""/>
        <dsp:cNvSpPr/>
      </dsp:nvSpPr>
      <dsp:spPr>
        <a:xfrm>
          <a:off x="2788823" y="1757098"/>
          <a:ext cx="1786747" cy="178674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TW" altLang="en-US" sz="2000" b="1" kern="120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存貨基礎</a:t>
          </a:r>
          <a:endParaRPr lang="zh-TW" altLang="en-US" sz="2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包含在製品金額</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不含在制</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dsp:txBody>
      <dsp:txXfrm>
        <a:off x="2841155" y="1809430"/>
        <a:ext cx="1682083" cy="1682083"/>
      </dsp:txXfrm>
    </dsp:sp>
    <dsp:sp modelId="{15CFB05A-3553-43FE-85EA-1DD5D14C12D9}">
      <dsp:nvSpPr>
        <dsp:cNvPr id="0" name=""/>
        <dsp:cNvSpPr/>
      </dsp:nvSpPr>
      <dsp:spPr>
        <a:xfrm>
          <a:off x="4211743" y="1049058"/>
          <a:ext cx="435698" cy="4293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b="1" kern="120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dsp:txBody>
      <dsp:txXfrm>
        <a:off x="4211743" y="1134924"/>
        <a:ext cx="306899" cy="257598"/>
      </dsp:txXfrm>
    </dsp:sp>
    <dsp:sp modelId="{66F41E6E-4B10-4E12-BD2F-83ADE72414C6}">
      <dsp:nvSpPr>
        <dsp:cNvPr id="0" name=""/>
        <dsp:cNvSpPr/>
      </dsp:nvSpPr>
      <dsp:spPr>
        <a:xfrm>
          <a:off x="5020896" y="659285"/>
          <a:ext cx="1263713" cy="1208877"/>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F685A-7B4C-41FE-BCA2-61BA871FBE3A}">
      <dsp:nvSpPr>
        <dsp:cNvPr id="0" name=""/>
        <dsp:cNvSpPr/>
      </dsp:nvSpPr>
      <dsp:spPr>
        <a:xfrm>
          <a:off x="5054012" y="1757098"/>
          <a:ext cx="1786747" cy="178674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TW" altLang="en-US" sz="2000" b="1" kern="120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計算區間</a:t>
          </a:r>
          <a:endParaRPr lang="zh-TW" altLang="en-US" sz="2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依年</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依半年</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依季</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14300" lvl="1" indent="-114300" algn="l" defTabSz="533400">
            <a:lnSpc>
              <a:spcPct val="90000"/>
            </a:lnSpc>
            <a:spcBef>
              <a:spcPct val="0"/>
            </a:spcBef>
            <a:spcAft>
              <a:spcPct val="15000"/>
            </a:spcAft>
            <a:buChar char="••"/>
          </a:pPr>
          <a:r>
            <a:rPr lang="zh-TW" altLang="en-US" sz="1200" b="1" kern="12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每月計算</a:t>
          </a:r>
          <a:endParaRPr lang="zh-TW" altLang="en-US" sz="1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dsp:txBody>
      <dsp:txXfrm>
        <a:off x="5106344" y="1809430"/>
        <a:ext cx="1682083" cy="16820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2">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srcNode" val="imagSh"/>
            <dgm:param type="dstNode" val="imagSh"/>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73B2543-A2CF-4F46-AB9A-56708DF80144}" type="datetimeFigureOut">
              <a:rPr lang="zh-TW" altLang="en-US"/>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endParaRPr lang="zh-TW" altLang="en-US" noProof="0" smtClean="0"/>
          </a:p>
          <a:p>
            <a:pPr lvl="1"/>
            <a:r>
              <a:rPr lang="zh-TW" altLang="en-US" noProof="0" smtClean="0"/>
              <a:t>第二層</a:t>
            </a:r>
            <a:endParaRPr lang="zh-TW" altLang="en-US" noProof="0" smtClean="0"/>
          </a:p>
          <a:p>
            <a:pPr lvl="2"/>
            <a:r>
              <a:rPr lang="zh-TW" altLang="en-US" noProof="0" smtClean="0"/>
              <a:t>第三層</a:t>
            </a:r>
            <a:endParaRPr lang="zh-TW" altLang="en-US" noProof="0" smtClean="0"/>
          </a:p>
          <a:p>
            <a:pPr lvl="3"/>
            <a:r>
              <a:rPr lang="zh-TW" altLang="en-US" noProof="0" smtClean="0"/>
              <a:t>第四層</a:t>
            </a:r>
            <a:endParaRPr lang="zh-TW" altLang="en-US" noProof="0" smtClean="0"/>
          </a:p>
          <a:p>
            <a:pPr lvl="4"/>
            <a:r>
              <a:rPr lang="zh-TW" altLang="en-US" noProof="0" smtClean="0"/>
              <a:t>第五層</a:t>
            </a:r>
            <a:endParaRPr lang="zh-TW" altLang="en-US" noProof="0" smtClean="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85DB69D-5A51-48F7-AAFC-C3A62FFE8E5D}" type="slidenum">
              <a:rPr lang="zh-TW" altLang="en-US"/>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85DB69D-5A51-48F7-AAFC-C3A62FFE8E5D}" type="slidenum">
              <a:rPr lang="zh-TW" altLang="en-US" smtClean="0"/>
            </a:fld>
            <a:endParaRPr lang="zh-TW"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D85DB69D-5A51-48F7-AAFC-C3A62FFE8E5D}" type="slidenum">
              <a:rPr lang="zh-TW" altLang="en-US"/>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85DB69D-5A51-48F7-AAFC-C3A62FFE8E5D}" type="slidenum">
              <a:rPr lang="zh-TW" altLang="en-US" smtClean="0"/>
            </a:fld>
            <a:endParaRPr lang="zh-TW"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85DB69D-5A51-48F7-AAFC-C3A62FFE8E5D}" type="slidenum">
              <a:rPr lang="zh-TW" altLang="en-US" smtClean="0"/>
            </a:fld>
            <a:endParaRPr lang="zh-TW"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存货周转率</a:t>
            </a:r>
            <a:r>
              <a:rPr lang="en-US" altLang="zh-TW" dirty="0" smtClean="0"/>
              <a:t>(</a:t>
            </a:r>
            <a:r>
              <a:rPr lang="zh-TW" altLang="en-US" dirty="0" smtClean="0"/>
              <a:t>次</a:t>
            </a:r>
            <a:r>
              <a:rPr lang="en-US" altLang="zh-TW" dirty="0" smtClean="0"/>
              <a:t>)</a:t>
            </a:r>
            <a:r>
              <a:rPr lang="zh-TW" altLang="en-US" baseline="0" dirty="0" smtClean="0"/>
              <a:t> </a:t>
            </a:r>
            <a:r>
              <a:rPr lang="en-US" altLang="zh-TW" baseline="0" dirty="0" smtClean="0"/>
              <a:t>= (</a:t>
            </a:r>
            <a:r>
              <a:rPr lang="zh-TW" altLang="en-US" baseline="0" dirty="0" smtClean="0"/>
              <a:t>销货成本金额</a:t>
            </a:r>
            <a:r>
              <a:rPr lang="en-US" altLang="zh-TW" baseline="0" dirty="0" smtClean="0"/>
              <a:t>) / </a:t>
            </a:r>
            <a:r>
              <a:rPr lang="zh-TW" altLang="en-US" baseline="0" dirty="0" smtClean="0"/>
              <a:t>平均存货； 平均存货 </a:t>
            </a:r>
            <a:r>
              <a:rPr lang="en-US" altLang="zh-TW" baseline="0" dirty="0" smtClean="0"/>
              <a:t>= (</a:t>
            </a:r>
            <a:r>
              <a:rPr lang="zh-TW" altLang="en-US" baseline="0" dirty="0" smtClean="0"/>
              <a:t>期初存货</a:t>
            </a:r>
            <a:r>
              <a:rPr lang="en-US" altLang="zh-TW" baseline="0" dirty="0" smtClean="0"/>
              <a:t>+</a:t>
            </a:r>
            <a:r>
              <a:rPr lang="zh-TW" altLang="en-US" baseline="0" dirty="0" smtClean="0"/>
              <a:t>期末存货</a:t>
            </a:r>
            <a:r>
              <a:rPr lang="en-US" altLang="zh-TW" baseline="0" dirty="0" smtClean="0"/>
              <a:t>) / 2</a:t>
            </a:r>
            <a:endParaRPr lang="en-US" altLang="zh-TW" baseline="0" dirty="0" smtClean="0"/>
          </a:p>
          <a:p>
            <a:r>
              <a:rPr lang="zh-TW" altLang="en-US" baseline="0" dirty="0" smtClean="0"/>
              <a:t>存货周转率</a:t>
            </a:r>
            <a:r>
              <a:rPr lang="en-US" altLang="zh-TW" baseline="0" dirty="0" smtClean="0"/>
              <a:t>(</a:t>
            </a:r>
            <a:r>
              <a:rPr lang="zh-TW" altLang="en-US" baseline="0" dirty="0" smtClean="0"/>
              <a:t>天</a:t>
            </a:r>
            <a:r>
              <a:rPr lang="en-US" altLang="zh-TW" baseline="0" dirty="0" smtClean="0"/>
              <a:t>) = 360 / </a:t>
            </a:r>
            <a:r>
              <a:rPr lang="zh-TW" altLang="en-US" baseline="0" dirty="0" smtClean="0"/>
              <a:t>存货周转率</a:t>
            </a:r>
            <a:r>
              <a:rPr lang="en-US" altLang="zh-TW" baseline="0" dirty="0" smtClean="0"/>
              <a:t>(</a:t>
            </a:r>
            <a:r>
              <a:rPr lang="zh-TW" altLang="en-US" baseline="0" dirty="0" smtClean="0"/>
              <a:t>次</a:t>
            </a:r>
            <a:r>
              <a:rPr lang="en-US" altLang="zh-TW" baseline="0" dirty="0" smtClean="0"/>
              <a:t>)</a:t>
            </a:r>
            <a:endParaRPr lang="en-US" altLang="zh-TW" baseline="0" dirty="0" smtClean="0"/>
          </a:p>
          <a:p>
            <a:pPr marL="228600" indent="-228600">
              <a:buAutoNum type="arabicParenBoth"/>
            </a:pPr>
            <a:r>
              <a:rPr lang="zh-TW" altLang="en-US" baseline="0" dirty="0" smtClean="0"/>
              <a:t>可以全部存货计算，也可分类计算、产品分类、</a:t>
            </a:r>
            <a:r>
              <a:rPr lang="en-US" altLang="zh-TW" baseline="0" dirty="0" smtClean="0"/>
              <a:t>ABC</a:t>
            </a:r>
            <a:r>
              <a:rPr lang="zh-TW" altLang="en-US" baseline="0" dirty="0" smtClean="0"/>
              <a:t>、成本分群</a:t>
            </a:r>
            <a:endParaRPr lang="en-US" altLang="zh-TW" baseline="0" dirty="0" smtClean="0"/>
          </a:p>
          <a:p>
            <a:pPr marL="228600" indent="-228600">
              <a:buAutoNum type="arabicParenBoth"/>
            </a:pPr>
            <a:r>
              <a:rPr lang="zh-TW" altLang="en-US" baseline="0" dirty="0" smtClean="0"/>
              <a:t>计算时是否将计算目标的在制金额纳入计算？ 一般而言是应该要纳入在制金额计算的</a:t>
            </a:r>
            <a:endParaRPr lang="en-US" altLang="zh-TW" baseline="0" dirty="0" smtClean="0"/>
          </a:p>
          <a:p>
            <a:pPr marL="228600" indent="-228600">
              <a:buAutoNum type="arabicParenBoth"/>
            </a:pPr>
            <a:r>
              <a:rPr lang="zh-TW" altLang="en-US" baseline="0" dirty="0" smtClean="0"/>
              <a:t>存货周转率，是要以成本金额，或是存货金额来作计算？相关文献指的应该是成本金额的信息才是正确的</a:t>
            </a:r>
            <a:endParaRPr lang="zh-TW" altLang="en-US" dirty="0"/>
          </a:p>
        </p:txBody>
      </p:sp>
      <p:sp>
        <p:nvSpPr>
          <p:cNvPr id="4" name="投影片編號版面配置區 3"/>
          <p:cNvSpPr>
            <a:spLocks noGrp="1"/>
          </p:cNvSpPr>
          <p:nvPr>
            <p:ph type="sldNum" sz="quarter" idx="10"/>
          </p:nvPr>
        </p:nvSpPr>
        <p:spPr/>
        <p:txBody>
          <a:bodyPr/>
          <a:lstStyle/>
          <a:p>
            <a:pPr>
              <a:defRPr/>
            </a:pPr>
            <a:fld id="{D85DB69D-5A51-48F7-AAFC-C3A62FFE8E5D}" type="slidenum">
              <a:rPr lang="zh-TW" altLang="en-US" smtClean="0"/>
            </a:fld>
            <a:endParaRPr lang="zh-TW"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85DB69D-5A51-48F7-AAFC-C3A62FFE8E5D}" type="slidenum">
              <a:rPr lang="zh-TW" altLang="en-US" smtClean="0"/>
            </a:fld>
            <a:endParaRPr lang="zh-TW"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圖片 2" descr="簡報首頁_鼎捷軟件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標題版面配置區 1"/>
          <p:cNvSpPr>
            <a:spLocks noGrp="1"/>
          </p:cNvSpPr>
          <p:nvPr>
            <p:ph type="title"/>
          </p:nvPr>
        </p:nvSpPr>
        <p:spPr>
          <a:xfrm>
            <a:off x="2483768" y="1340768"/>
            <a:ext cx="6552728" cy="2952328"/>
          </a:xfrm>
          <a:prstGeom prst="rect">
            <a:avLst/>
          </a:prstGeom>
        </p:spPr>
        <p:txBody>
          <a:bodyPr vert="horz" lIns="91440" tIns="45720" rIns="91440" bIns="45720" rtlCol="0" anchor="ctr">
            <a:noAutofit/>
          </a:bodyPr>
          <a:lstStyle>
            <a:lvl1pPr algn="l">
              <a:defRPr sz="4800" b="1">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10" name="文字版面配置區 2"/>
          <p:cNvSpPr>
            <a:spLocks noGrp="1"/>
          </p:cNvSpPr>
          <p:nvPr>
            <p:ph idx="1"/>
          </p:nvPr>
        </p:nvSpPr>
        <p:spPr>
          <a:xfrm>
            <a:off x="2483768" y="4581128"/>
            <a:ext cx="5328592" cy="1584176"/>
          </a:xfrm>
          <a:prstGeom prst="rect">
            <a:avLst/>
          </a:prstGeom>
        </p:spPr>
        <p:txBody>
          <a:bodyPr vert="horz" lIns="91440" tIns="45720" rIns="91440" bIns="45720" rtlCol="0">
            <a:normAutofit/>
          </a:bodyPr>
          <a:lstStyle>
            <a:lvl1pPr algn="l">
              <a:defRPr sz="3200">
                <a:latin typeface="微軟正黑體" pitchFamily="34" charset="-120"/>
                <a:ea typeface="微軟正黑體" pitchFamily="34" charset="-120"/>
              </a:defRPr>
            </a:lvl1pPr>
            <a:lvl2pPr algn="l">
              <a:defRPr sz="2000">
                <a:latin typeface="微軟正黑體" pitchFamily="34" charset="-120"/>
                <a:ea typeface="微軟正黑體" pitchFamily="34" charset="-120"/>
              </a:defRPr>
            </a:lvl2pPr>
            <a:lvl3pPr algn="l">
              <a:defRPr sz="2000">
                <a:latin typeface="微軟正黑體" pitchFamily="34" charset="-120"/>
                <a:ea typeface="微軟正黑體" pitchFamily="34" charset="-120"/>
              </a:defRPr>
            </a:lvl3pPr>
            <a:lvl4pPr algn="l">
              <a:defRPr sz="1600">
                <a:latin typeface="微軟正黑體" pitchFamily="34" charset="-120"/>
                <a:ea typeface="微軟正黑體" pitchFamily="34" charset="-120"/>
              </a:defRPr>
            </a:lvl4pPr>
            <a:lvl5pPr algn="l">
              <a:defRPr sz="3200">
                <a:latin typeface="微軟正黑體" pitchFamily="34" charset="-120"/>
                <a:ea typeface="微軟正黑體" pitchFamily="34" charset="-120"/>
              </a:defRPr>
            </a:lvl5pPr>
          </a:lstStyle>
          <a:p>
            <a:pPr lvl="0"/>
            <a:endParaRPr lang="zh-TW" altLang="en-US" noProof="0"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矩形 1"/>
          <p:cNvSpPr/>
          <p:nvPr userDrawn="1"/>
        </p:nvSpPr>
        <p:spPr>
          <a:xfrm>
            <a:off x="0" y="6669360"/>
            <a:ext cx="9144000" cy="18864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050" dirty="0" smtClean="0"/>
              <a:t>P.</a:t>
            </a:r>
            <a:fld id="{D7E99F36-13C8-43C0-884D-C8488F63ADC3}" type="slidenum">
              <a:rPr lang="en-US" altLang="zh-TW" sz="1050" dirty="0" smtClean="0"/>
            </a:fld>
            <a:endParaRPr lang="zh-TW" altLang="en-US" sz="1050" dirty="0"/>
          </a:p>
        </p:txBody>
      </p:sp>
      <p:pic>
        <p:nvPicPr>
          <p:cNvPr id="4" name="圖片 2" descr="簡報內頁1_鼎捷軟件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1600200"/>
            <a:ext cx="8229600" cy="5069160"/>
          </a:xfrm>
          <a:prstGeom prst="rect">
            <a:avLst/>
          </a:prstGeom>
        </p:spPr>
        <p:txBody>
          <a:bodyPr/>
          <a:lstStyle>
            <a:lvl1pPr>
              <a:defRPr>
                <a:latin typeface="SimHei" pitchFamily="49" charset="-122"/>
                <a:ea typeface="SimHei" pitchFamily="49" charset="-122"/>
              </a:defRPr>
            </a:lvl1pPr>
            <a:lvl2pPr>
              <a:defRPr>
                <a:latin typeface="SimHei" pitchFamily="49" charset="-122"/>
                <a:ea typeface="SimHei" pitchFamily="49" charset="-122"/>
              </a:defRPr>
            </a:lvl2pPr>
            <a:lvl3pPr>
              <a:defRPr>
                <a:latin typeface="SimHei" pitchFamily="49" charset="-122"/>
                <a:ea typeface="SimHei" pitchFamily="49" charset="-122"/>
              </a:defRPr>
            </a:lvl3pPr>
            <a:lvl4pPr>
              <a:defRPr>
                <a:latin typeface="SimHei" pitchFamily="49" charset="-122"/>
                <a:ea typeface="SimHei" pitchFamily="49" charset="-122"/>
              </a:defRPr>
            </a:lvl4pPr>
            <a:lvl5pPr>
              <a:defRPr>
                <a:latin typeface="SimHei" pitchFamily="49" charset="-122"/>
                <a:ea typeface="SimHei" pitchFamily="49" charset="-122"/>
              </a:defRPr>
            </a:lvl5pPr>
          </a:lstStyle>
          <a:p>
            <a:pPr lvl="0"/>
            <a:r>
              <a:rPr lang="zh-TW" altLang="en-US" dirty="0" smtClean="0"/>
              <a:t>按一下以編輯母片文字樣式</a:t>
            </a:r>
            <a:endParaRPr lang="zh-TW" altLang="en-US" dirty="0" smtClean="0"/>
          </a:p>
          <a:p>
            <a:pPr lvl="1"/>
            <a:r>
              <a:rPr lang="zh-TW" altLang="en-US" dirty="0" smtClean="0"/>
              <a:t>第二層</a:t>
            </a:r>
            <a:endParaRPr lang="zh-TW" altLang="en-US" dirty="0" smtClean="0"/>
          </a:p>
          <a:p>
            <a:pPr lvl="2"/>
            <a:r>
              <a:rPr lang="zh-TW" altLang="en-US" dirty="0" smtClean="0"/>
              <a:t>第三層</a:t>
            </a:r>
            <a:endParaRPr lang="zh-TW" altLang="en-US" dirty="0" smtClean="0"/>
          </a:p>
          <a:p>
            <a:pPr lvl="3"/>
            <a:r>
              <a:rPr lang="zh-TW" altLang="en-US" dirty="0" smtClean="0"/>
              <a:t>第四層</a:t>
            </a:r>
            <a:endParaRPr lang="zh-TW" altLang="en-US" dirty="0" smtClean="0"/>
          </a:p>
          <a:p>
            <a:pPr lvl="4"/>
            <a:r>
              <a:rPr lang="zh-TW" altLang="en-US" dirty="0" smtClean="0"/>
              <a:t>第五層</a:t>
            </a:r>
            <a:endParaRPr lang="zh-TW" altLang="en-US" dirty="0"/>
          </a:p>
        </p:txBody>
      </p:sp>
      <p:sp>
        <p:nvSpPr>
          <p:cNvPr id="9" name="文字版面配置區 11"/>
          <p:cNvSpPr>
            <a:spLocks noGrp="1"/>
          </p:cNvSpPr>
          <p:nvPr>
            <p:ph type="body" sz="quarter" idx="13"/>
          </p:nvPr>
        </p:nvSpPr>
        <p:spPr>
          <a:xfrm>
            <a:off x="1403648" y="404664"/>
            <a:ext cx="7740352" cy="1152128"/>
          </a:xfrm>
          <a:prstGeom prst="rect">
            <a:avLst/>
          </a:prstGeom>
        </p:spPr>
        <p:txBody>
          <a:bodyPr anchor="ctr" anchorCtr="0"/>
          <a:lstStyle>
            <a:lvl1pPr>
              <a:buNone/>
              <a:defRPr sz="4000" b="1">
                <a:solidFill>
                  <a:schemeClr val="bg1"/>
                </a:solidFill>
                <a:effectLst>
                  <a:outerShdw blurRad="38100" dist="38100" dir="2700000" algn="tl">
                    <a:srgbClr val="000000">
                      <a:alpha val="43137"/>
                    </a:srgbClr>
                  </a:outerShdw>
                </a:effectLst>
                <a:latin typeface="+mj-ea"/>
                <a:ea typeface="+mj-ea"/>
              </a:defRPr>
            </a:lvl1pPr>
          </a:lstStyle>
          <a:p>
            <a:pPr lvl="0"/>
            <a:r>
              <a:rPr lang="zh-TW" altLang="en-US" dirty="0" smtClean="0"/>
              <a:t>按一下以編輯母片文字樣式</a:t>
            </a:r>
            <a:endParaRPr lang="zh-TW"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標題投影片">
    <p:spTree>
      <p:nvGrpSpPr>
        <p:cNvPr id="1" name=""/>
        <p:cNvGrpSpPr/>
        <p:nvPr/>
      </p:nvGrpSpPr>
      <p:grpSpPr>
        <a:xfrm>
          <a:off x="0" y="0"/>
          <a:ext cx="0" cy="0"/>
          <a:chOff x="0" y="0"/>
          <a:chExt cx="0" cy="0"/>
        </a:xfrm>
      </p:grpSpPr>
      <p:pic>
        <p:nvPicPr>
          <p:cNvPr id="2" name="圖片 2" descr="簡報內頁2_鼎捷軟件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517526"/>
            <a:ext cx="8229600" cy="6151834"/>
          </a:xfrm>
          <a:prstGeom prst="rect">
            <a:avLst/>
          </a:prstGeom>
        </p:spPr>
        <p:txBody>
          <a:bodyPr/>
          <a:lstStyle>
            <a:lvl1pPr>
              <a:defRPr>
                <a:latin typeface="SimHei" pitchFamily="49" charset="-122"/>
                <a:ea typeface="SimHei" pitchFamily="49" charset="-122"/>
              </a:defRPr>
            </a:lvl1pPr>
            <a:lvl2pPr>
              <a:defRPr>
                <a:latin typeface="SimHei" pitchFamily="49" charset="-122"/>
                <a:ea typeface="SimHei" pitchFamily="49" charset="-122"/>
              </a:defRPr>
            </a:lvl2pPr>
            <a:lvl3pPr>
              <a:defRPr>
                <a:latin typeface="SimHei" pitchFamily="49" charset="-122"/>
                <a:ea typeface="SimHei" pitchFamily="49" charset="-122"/>
              </a:defRPr>
            </a:lvl3pPr>
            <a:lvl4pPr>
              <a:defRPr>
                <a:latin typeface="SimHei" pitchFamily="49" charset="-122"/>
                <a:ea typeface="SimHei" pitchFamily="49" charset="-122"/>
              </a:defRPr>
            </a:lvl4pPr>
            <a:lvl5pPr>
              <a:defRPr>
                <a:latin typeface="SimHei" pitchFamily="49" charset="-122"/>
                <a:ea typeface="SimHei" pitchFamily="49" charset="-122"/>
              </a:defRPr>
            </a:lvl5pPr>
          </a:lstStyle>
          <a:p>
            <a:pPr lvl="0"/>
            <a:r>
              <a:rPr lang="zh-TW" altLang="en-US" dirty="0" smtClean="0"/>
              <a:t>按一下以編輯母片文字樣式</a:t>
            </a:r>
            <a:endParaRPr lang="zh-TW" altLang="en-US" dirty="0" smtClean="0"/>
          </a:p>
          <a:p>
            <a:pPr lvl="1"/>
            <a:r>
              <a:rPr lang="zh-TW" altLang="en-US" dirty="0" smtClean="0"/>
              <a:t>第二層</a:t>
            </a:r>
            <a:endParaRPr lang="zh-TW" altLang="en-US" dirty="0" smtClean="0"/>
          </a:p>
          <a:p>
            <a:pPr lvl="2"/>
            <a:r>
              <a:rPr lang="zh-TW" altLang="en-US" dirty="0" smtClean="0"/>
              <a:t>第三層</a:t>
            </a:r>
            <a:endParaRPr lang="zh-TW" altLang="en-US" dirty="0" smtClean="0"/>
          </a:p>
          <a:p>
            <a:pPr lvl="3"/>
            <a:r>
              <a:rPr lang="zh-TW" altLang="en-US" dirty="0" smtClean="0"/>
              <a:t>第四層</a:t>
            </a:r>
            <a:endParaRPr lang="zh-TW" altLang="en-US" dirty="0" smtClean="0"/>
          </a:p>
          <a:p>
            <a:pPr lvl="4"/>
            <a:r>
              <a:rPr lang="zh-TW" altLang="en-US" dirty="0" smtClean="0"/>
              <a:t>第五層</a:t>
            </a:r>
            <a:endParaRPr lang="zh-TW" altLang="en-US" dirty="0"/>
          </a:p>
        </p:txBody>
      </p:sp>
      <p:sp>
        <p:nvSpPr>
          <p:cNvPr id="4" name="矩形 3"/>
          <p:cNvSpPr/>
          <p:nvPr userDrawn="1"/>
        </p:nvSpPr>
        <p:spPr>
          <a:xfrm>
            <a:off x="0" y="6669360"/>
            <a:ext cx="9144000" cy="18864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050" dirty="0" smtClean="0"/>
              <a:t>P.</a:t>
            </a:r>
            <a:fld id="{D7E99F36-13C8-43C0-884D-C8488F63ADC3}" type="slidenum">
              <a:rPr lang="en-US" altLang="zh-TW" sz="1050" dirty="0" smtClean="0"/>
            </a:fld>
            <a:endParaRPr lang="zh-TW" altLang="en-US" sz="105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4" name="圖片 2" descr="簡報內頁1_鼎捷軟件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版面配置區 11"/>
          <p:cNvSpPr>
            <a:spLocks noGrp="1"/>
          </p:cNvSpPr>
          <p:nvPr>
            <p:ph type="body" sz="quarter" idx="13"/>
          </p:nvPr>
        </p:nvSpPr>
        <p:spPr>
          <a:xfrm>
            <a:off x="1403648" y="404664"/>
            <a:ext cx="7740352" cy="1152128"/>
          </a:xfrm>
          <a:prstGeom prst="rect">
            <a:avLst/>
          </a:prstGeom>
        </p:spPr>
        <p:txBody>
          <a:bodyPr anchor="ctr" anchorCtr="0"/>
          <a:lstStyle>
            <a:lvl1pPr>
              <a:buNone/>
              <a:defRPr sz="4000" b="1">
                <a:solidFill>
                  <a:schemeClr val="bg1"/>
                </a:solidFill>
                <a:effectLst>
                  <a:outerShdw blurRad="38100" dist="38100" dir="2700000" algn="tl">
                    <a:srgbClr val="000000">
                      <a:alpha val="43137"/>
                    </a:srgbClr>
                  </a:outerShdw>
                </a:effectLst>
                <a:latin typeface="+mj-ea"/>
                <a:ea typeface="+mj-ea"/>
              </a:defRPr>
            </a:lvl1pPr>
          </a:lstStyle>
          <a:p>
            <a:pPr lvl="0"/>
            <a:r>
              <a:rPr lang="zh-TW" altLang="en-US" dirty="0" smtClean="0"/>
              <a:t>按一下以編輯母片文字樣式</a:t>
            </a:r>
            <a:endParaRPr lang="zh-TW" altLang="en-US" dirty="0" smtClean="0"/>
          </a:p>
        </p:txBody>
      </p:sp>
      <p:sp>
        <p:nvSpPr>
          <p:cNvPr id="8" name="矩形 7"/>
          <p:cNvSpPr/>
          <p:nvPr userDrawn="1"/>
        </p:nvSpPr>
        <p:spPr>
          <a:xfrm>
            <a:off x="0" y="6669360"/>
            <a:ext cx="9144000" cy="18864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050" dirty="0" smtClean="0"/>
              <a:t>P.</a:t>
            </a:r>
            <a:fld id="{D7E99F36-13C8-43C0-884D-C8488F63ADC3}" type="slidenum">
              <a:rPr lang="en-US" altLang="zh-TW" sz="1050" dirty="0" smtClean="0"/>
            </a:fld>
            <a:endParaRPr lang="zh-TW" altLang="en-US" sz="105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標題投影片">
    <p:spTree>
      <p:nvGrpSpPr>
        <p:cNvPr id="1" name=""/>
        <p:cNvGrpSpPr/>
        <p:nvPr/>
      </p:nvGrpSpPr>
      <p:grpSpPr>
        <a:xfrm>
          <a:off x="0" y="0"/>
          <a:ext cx="0" cy="0"/>
          <a:chOff x="0" y="0"/>
          <a:chExt cx="0" cy="0"/>
        </a:xfrm>
      </p:grpSpPr>
      <p:pic>
        <p:nvPicPr>
          <p:cNvPr id="2" name="圖片 2" descr="簡報內頁2_鼎捷軟件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6669360"/>
            <a:ext cx="9144000" cy="18864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050" dirty="0" smtClean="0"/>
              <a:t>P.</a:t>
            </a:r>
            <a:fld id="{D7E99F36-13C8-43C0-884D-C8488F63ADC3}" type="slidenum">
              <a:rPr lang="en-US" altLang="zh-TW" sz="1050" dirty="0" smtClean="0"/>
            </a:fld>
            <a:endParaRPr lang="zh-TW" altLang="en-US" sz="105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標題投影片">
    <p:spTree>
      <p:nvGrpSpPr>
        <p:cNvPr id="1" name=""/>
        <p:cNvGrpSpPr/>
        <p:nvPr/>
      </p:nvGrpSpPr>
      <p:grpSpPr>
        <a:xfrm>
          <a:off x="0" y="0"/>
          <a:ext cx="0" cy="0"/>
          <a:chOff x="0" y="0"/>
          <a:chExt cx="0" cy="0"/>
        </a:xfrm>
      </p:grpSpPr>
      <p:sp>
        <p:nvSpPr>
          <p:cNvPr id="2" name="矩形 1"/>
          <p:cNvSpPr/>
          <p:nvPr userDrawn="1"/>
        </p:nvSpPr>
        <p:spPr>
          <a:xfrm>
            <a:off x="0" y="6669360"/>
            <a:ext cx="9144000" cy="188640"/>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050" dirty="0" smtClean="0"/>
              <a:t>P.</a:t>
            </a:r>
            <a:fld id="{D7E99F36-13C8-43C0-884D-C8488F63ADC3}" type="slidenum">
              <a:rPr lang="en-US" altLang="zh-TW" sz="1050" dirty="0" smtClean="0"/>
            </a:fld>
            <a:endParaRPr lang="zh-TW" altLang="en-US" sz="105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p>
            <a:pPr lvl="0"/>
            <a:endParaRPr lang="zh-CN" altLang="en-US" dirty="0"/>
          </a:p>
        </p:txBody>
      </p:sp>
      <p:sp>
        <p:nvSpPr>
          <p:cNvPr id="5" name="页脚占位符 4"/>
          <p:cNvSpPr>
            <a:spLocks noGrp="1"/>
          </p:cNvSpPr>
          <p:nvPr>
            <p:ph type="ftr" sz="quarter" idx="11"/>
          </p:nvPr>
        </p:nvSpPr>
        <p:spPr>
          <a:xfrm>
            <a:off x="3124200" y="6245225"/>
            <a:ext cx="2895600" cy="476250"/>
          </a:xfrm>
        </p:spPr>
        <p:txBody>
          <a:bodyPr/>
          <a:lstStyle/>
          <a:p>
            <a:pPr lvl="0"/>
            <a:endParaRPr lang="zh-CN" dirty="0"/>
          </a:p>
        </p:txBody>
      </p:sp>
      <p:sp>
        <p:nvSpPr>
          <p:cNvPr id="6" name="灯片编号占位符 5"/>
          <p:cNvSpPr>
            <a:spLocks noGrp="1"/>
          </p:cNvSpPr>
          <p:nvPr>
            <p:ph type="sldNum" sz="quarter" idx="12"/>
          </p:nvPr>
        </p:nvSpPr>
        <p:spPr>
          <a:xfrm>
            <a:off x="6553200" y="6245225"/>
            <a:ext cx="2133600" cy="476250"/>
          </a:xfrm>
        </p:spPr>
        <p:txBody>
          <a:bodyPr/>
          <a:lstStyle/>
          <a:p>
            <a:pPr lvl="0"/>
            <a:fld id="{9A0DB2DC-4C9A-4742-B13C-FB6460FD3503}" type="slidenum">
              <a:rPr 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圖片 6" descr="1007簡報內頁.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3" y="0"/>
            <a:ext cx="9134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軟正黑體" pitchFamily="34" charset="-120"/>
        </a:defRPr>
      </a:lvl2pPr>
      <a:lvl3pPr algn="ctr" rtl="0" eaLnBrk="0" fontAlgn="base" hangingPunct="0">
        <a:spcBef>
          <a:spcPct val="0"/>
        </a:spcBef>
        <a:spcAft>
          <a:spcPct val="0"/>
        </a:spcAft>
        <a:defRPr sz="4400">
          <a:solidFill>
            <a:schemeClr val="tx1"/>
          </a:solidFill>
          <a:latin typeface="Arial" charset="0"/>
          <a:ea typeface="微軟正黑體" pitchFamily="34" charset="-120"/>
        </a:defRPr>
      </a:lvl3pPr>
      <a:lvl4pPr algn="ctr" rtl="0" eaLnBrk="0" fontAlgn="base" hangingPunct="0">
        <a:spcBef>
          <a:spcPct val="0"/>
        </a:spcBef>
        <a:spcAft>
          <a:spcPct val="0"/>
        </a:spcAft>
        <a:defRPr sz="4400">
          <a:solidFill>
            <a:schemeClr val="tx1"/>
          </a:solidFill>
          <a:latin typeface="Arial" charset="0"/>
          <a:ea typeface="微軟正黑體" pitchFamily="34" charset="-120"/>
        </a:defRPr>
      </a:lvl4pPr>
      <a:lvl5pPr algn="ctr" rtl="0" eaLnBrk="0" fontAlgn="base" hangingPunct="0">
        <a:spcBef>
          <a:spcPct val="0"/>
        </a:spcBef>
        <a:spcAft>
          <a:spcPct val="0"/>
        </a:spcAft>
        <a:defRPr sz="4400">
          <a:solidFill>
            <a:schemeClr val="tx1"/>
          </a:solidFill>
          <a:latin typeface="Arial" charset="0"/>
          <a:ea typeface="微軟正黑體" pitchFamily="34" charset="-120"/>
        </a:defRPr>
      </a:lvl5pPr>
      <a:lvl6pPr marL="457200" algn="ctr" rtl="0" fontAlgn="base">
        <a:spcBef>
          <a:spcPct val="0"/>
        </a:spcBef>
        <a:spcAft>
          <a:spcPct val="0"/>
        </a:spcAft>
        <a:defRPr sz="4400">
          <a:solidFill>
            <a:schemeClr val="tx1"/>
          </a:solidFill>
          <a:latin typeface="Calibri" pitchFamily="34" charset="0"/>
          <a:ea typeface="新細明體" charset="-120"/>
        </a:defRPr>
      </a:lvl6pPr>
      <a:lvl7pPr marL="914400" algn="ctr" rtl="0" fontAlgn="base">
        <a:spcBef>
          <a:spcPct val="0"/>
        </a:spcBef>
        <a:spcAft>
          <a:spcPct val="0"/>
        </a:spcAft>
        <a:defRPr sz="4400">
          <a:solidFill>
            <a:schemeClr val="tx1"/>
          </a:solidFill>
          <a:latin typeface="Calibri" pitchFamily="34" charset="0"/>
          <a:ea typeface="新細明體" charset="-120"/>
        </a:defRPr>
      </a:lvl7pPr>
      <a:lvl8pPr marL="1371600" algn="ctr" rtl="0" fontAlgn="base">
        <a:spcBef>
          <a:spcPct val="0"/>
        </a:spcBef>
        <a:spcAft>
          <a:spcPct val="0"/>
        </a:spcAft>
        <a:defRPr sz="4400">
          <a:solidFill>
            <a:schemeClr val="tx1"/>
          </a:solidFill>
          <a:latin typeface="Calibri" pitchFamily="34" charset="0"/>
          <a:ea typeface="新細明體" charset="-120"/>
        </a:defRPr>
      </a:lvl8pPr>
      <a:lvl9pPr marL="1828800" algn="ctr" rtl="0" fontAlgn="base">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png"/><Relationship Id="rId7" Type="http://schemas.openxmlformats.org/officeDocument/2006/relationships/image" Target="../media/image16.wmf"/><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2" Type="http://schemas.openxmlformats.org/officeDocument/2006/relationships/notesSlide" Target="../notesSlides/notesSlide3.xml"/><Relationship Id="rId11" Type="http://schemas.openxmlformats.org/officeDocument/2006/relationships/slideLayout" Target="../slideLayouts/slideLayout3.xml"/><Relationship Id="rId10" Type="http://schemas.openxmlformats.org/officeDocument/2006/relationships/image" Target="../media/image19.wmf"/><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png"/><Relationship Id="rId7" Type="http://schemas.openxmlformats.org/officeDocument/2006/relationships/image" Target="../media/image16.wmf"/><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2" Type="http://schemas.openxmlformats.org/officeDocument/2006/relationships/notesSlide" Target="../notesSlides/notesSlide4.xml"/><Relationship Id="rId11" Type="http://schemas.openxmlformats.org/officeDocument/2006/relationships/slideLayout" Target="../slideLayouts/slideLayout3.xml"/><Relationship Id="rId10" Type="http://schemas.openxmlformats.org/officeDocument/2006/relationships/image" Target="../media/image19.wmf"/><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wmf"/><Relationship Id="rId2" Type="http://schemas.openxmlformats.org/officeDocument/2006/relationships/image" Target="../media/image16.wmf"/><Relationship Id="rId1" Type="http://schemas.openxmlformats.org/officeDocument/2006/relationships/image" Target="../media/image2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9.jpeg"/><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標題 12"/>
          <p:cNvSpPr>
            <a:spLocks noGrp="1"/>
          </p:cNvSpPr>
          <p:nvPr>
            <p:ph type="title"/>
          </p:nvPr>
        </p:nvSpPr>
        <p:spPr>
          <a:xfrm>
            <a:off x="2411760" y="1268760"/>
            <a:ext cx="6732240" cy="3024336"/>
          </a:xfrm>
          <a:prstGeom prst="rect">
            <a:avLst/>
          </a:prstGeom>
        </p:spPr>
        <p:txBody>
          <a:bodyPr/>
          <a:lstStyle/>
          <a:p>
            <a:pPr eaLnBrk="1" fontAlgn="auto" hangingPunct="1">
              <a:spcAft>
                <a:spcPts val="0"/>
              </a:spcAft>
              <a:defRPr/>
            </a:pPr>
            <a:r>
              <a:rPr lang="en-US" altLang="zh-TW" sz="4800" b="1" dirty="0" smtClean="0">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rPr>
              <a:t>T100 ERP</a:t>
            </a:r>
            <a:br>
              <a:rPr lang="en-US" altLang="zh-TW" sz="4800" b="1" dirty="0">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4800" b="1" dirty="0" smtClean="0">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rPr>
              <a:t>库存管理</a:t>
            </a:r>
            <a:endParaRPr lang="en-US" altLang="zh-TW" sz="4800" b="1" dirty="0" smtClean="0">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27651" name="Rectangle 1027"/>
          <p:cNvSpPr>
            <a:spLocks noChangeArrowheads="1"/>
          </p:cNvSpPr>
          <p:nvPr/>
        </p:nvSpPr>
        <p:spPr bwMode="auto">
          <a:xfrm>
            <a:off x="446088" y="2379663"/>
            <a:ext cx="7391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Wingdings" pitchFamily="2" charset="2"/>
              <a:buNone/>
            </a:pPr>
            <a:endParaRPr lang="zh-TW" altLang="en-US" sz="4800" b="1">
              <a:solidFill>
                <a:srgbClr val="000099"/>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24423" y="1821010"/>
            <a:ext cx="8497442" cy="66103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系统除了品项、库位、储位外，另外提供多种不同维度的存货管理，可以依据不同的库存管理需求区分不同维度的库存信息     </a:t>
            </a:r>
            <a:endParaRPr lang="en-US" altLang="zh-TW" dirty="0" smtClean="0">
              <a:latin typeface="微軟正黑體" pitchFamily="34" charset="-120"/>
              <a:ea typeface="微軟正黑體" pitchFamily="34" charset="-120"/>
            </a:endParaRPr>
          </a:p>
        </p:txBody>
      </p:sp>
      <p:sp>
        <p:nvSpPr>
          <p:cNvPr id="4" name="Rectangle 2"/>
          <p:cNvSpPr>
            <a:spLocks noChangeArrowheads="1"/>
          </p:cNvSpPr>
          <p:nvPr/>
        </p:nvSpPr>
        <p:spPr bwMode="auto">
          <a:xfrm>
            <a:off x="256336" y="2587687"/>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产品特征</a:t>
            </a:r>
            <a:endParaRPr lang="ko-KR" altLang="en-US" b="1" dirty="0">
              <a:latin typeface="微軟正黑體" pitchFamily="34" charset="-120"/>
              <a:ea typeface="Gulim" pitchFamily="34" charset="-127"/>
            </a:endParaRPr>
          </a:p>
        </p:txBody>
      </p:sp>
      <p:sp>
        <p:nvSpPr>
          <p:cNvPr id="5" name="圓角矩形 4"/>
          <p:cNvSpPr/>
          <p:nvPr/>
        </p:nvSpPr>
        <p:spPr>
          <a:xfrm>
            <a:off x="402399" y="3090796"/>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因产品有不同的特性，纪录每一种特性组合的库存量，例如一件衣服有尺寸、颜色、领围等等的特性</a:t>
            </a:r>
            <a:endParaRPr lang="ko-KR" altLang="en-US" sz="1200" dirty="0">
              <a:latin typeface="微軟正黑體" pitchFamily="34" charset="-120"/>
              <a:ea typeface="Gulim" pitchFamily="34" charset="-127"/>
            </a:endParaRPr>
          </a:p>
        </p:txBody>
      </p:sp>
      <p:sp>
        <p:nvSpPr>
          <p:cNvPr id="7" name="Rectangle 2"/>
          <p:cNvSpPr>
            <a:spLocks noChangeArrowheads="1"/>
          </p:cNvSpPr>
          <p:nvPr/>
        </p:nvSpPr>
        <p:spPr bwMode="auto">
          <a:xfrm>
            <a:off x="4816648" y="2587831"/>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批号</a:t>
            </a:r>
            <a:endParaRPr lang="ko-KR" altLang="en-US" b="1" dirty="0">
              <a:latin typeface="微軟正黑體" pitchFamily="34" charset="-120"/>
              <a:ea typeface="Gulim" pitchFamily="34" charset="-127"/>
            </a:endParaRPr>
          </a:p>
        </p:txBody>
      </p:sp>
      <p:sp>
        <p:nvSpPr>
          <p:cNvPr id="10" name="Rectangle 2"/>
          <p:cNvSpPr>
            <a:spLocks noChangeArrowheads="1"/>
          </p:cNvSpPr>
          <p:nvPr/>
        </p:nvSpPr>
        <p:spPr bwMode="auto">
          <a:xfrm>
            <a:off x="257465" y="5186048"/>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库存管理特征</a:t>
            </a:r>
            <a:endParaRPr lang="ko-KR" altLang="en-US" b="1" dirty="0">
              <a:latin typeface="微軟正黑體" pitchFamily="34" charset="-120"/>
              <a:ea typeface="Gulim" pitchFamily="34" charset="-127"/>
            </a:endParaRPr>
          </a:p>
        </p:txBody>
      </p:sp>
      <p:sp>
        <p:nvSpPr>
          <p:cNvPr id="13" name="Rectangle 2"/>
          <p:cNvSpPr>
            <a:spLocks noChangeArrowheads="1"/>
          </p:cNvSpPr>
          <p:nvPr/>
        </p:nvSpPr>
        <p:spPr bwMode="auto">
          <a:xfrm>
            <a:off x="4815065" y="5186919"/>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制造批号、制造序号</a:t>
            </a:r>
            <a:endParaRPr lang="ko-KR" altLang="en-US" b="1" dirty="0">
              <a:latin typeface="微軟正黑體" pitchFamily="34" charset="-120"/>
              <a:ea typeface="Gulim" pitchFamily="34" charset="-127"/>
            </a:endParaRPr>
          </a:p>
        </p:txBody>
      </p:sp>
      <p:sp>
        <p:nvSpPr>
          <p:cNvPr id="14" name="圓角矩形 13"/>
          <p:cNvSpPr/>
          <p:nvPr/>
        </p:nvSpPr>
        <p:spPr>
          <a:xfrm>
            <a:off x="4933865" y="5661248"/>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对每一个制造物料、成品赋予一个系列号管理，后续可以进行依据序号进行质量、有效期作追踪管控</a:t>
            </a:r>
            <a:endParaRPr lang="ko-KR" altLang="en-US" sz="1200" dirty="0">
              <a:latin typeface="微軟正黑體" pitchFamily="34" charset="-120"/>
              <a:ea typeface="Gulim" pitchFamily="34" charset="-127"/>
            </a:endParaRPr>
          </a:p>
        </p:txBody>
      </p:sp>
      <p:sp>
        <p:nvSpPr>
          <p:cNvPr id="16" name="Rectangle 2"/>
          <p:cNvSpPr>
            <a:spLocks noChangeArrowheads="1"/>
          </p:cNvSpPr>
          <p:nvPr/>
        </p:nvSpPr>
        <p:spPr bwMode="auto">
          <a:xfrm>
            <a:off x="257465" y="3799991"/>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存货单位</a:t>
            </a:r>
            <a:endParaRPr lang="ko-KR" altLang="en-US" b="1" dirty="0">
              <a:latin typeface="微軟正黑體" pitchFamily="34" charset="-120"/>
              <a:ea typeface="Gulim" pitchFamily="34" charset="-127"/>
            </a:endParaRPr>
          </a:p>
        </p:txBody>
      </p:sp>
      <p:sp>
        <p:nvSpPr>
          <p:cNvPr id="20" name="Rectangle 2"/>
          <p:cNvSpPr>
            <a:spLocks noChangeArrowheads="1"/>
          </p:cNvSpPr>
          <p:nvPr/>
        </p:nvSpPr>
        <p:spPr bwMode="auto">
          <a:xfrm>
            <a:off x="4815065" y="3800842"/>
            <a:ext cx="1071570" cy="533400"/>
          </a:xfrm>
          <a:prstGeom prst="rect">
            <a:avLst/>
          </a:prstGeom>
          <a:noFill/>
          <a:ln w="9525">
            <a:noFill/>
            <a:miter lim="800000"/>
          </a:ln>
        </p:spPr>
        <p:txBody>
          <a:bodyPr wrap="none" anchor="ctr"/>
          <a:lstStyle/>
          <a:p>
            <a:pPr eaLnBrk="0" hangingPunct="0"/>
            <a:r>
              <a:rPr lang="en-US" b="1" dirty="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制造批号</a:t>
            </a:r>
            <a:endParaRPr lang="ko-KR" altLang="en-US" b="1" dirty="0">
              <a:latin typeface="微軟正黑體" pitchFamily="34" charset="-120"/>
              <a:ea typeface="Gulim" pitchFamily="34" charset="-127"/>
            </a:endParaRPr>
          </a:p>
        </p:txBody>
      </p:sp>
      <p:sp>
        <p:nvSpPr>
          <p:cNvPr id="24" name="圓角矩形 23"/>
          <p:cNvSpPr/>
          <p:nvPr/>
        </p:nvSpPr>
        <p:spPr>
          <a:xfrm>
            <a:off x="4933865" y="3091749"/>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对每一批的物料、成品赋予一个系列号管理，后续可以进行依据批号进行质量、有效期作追踪管控</a:t>
            </a:r>
            <a:endParaRPr lang="ko-KR" altLang="en-US" sz="1200" dirty="0">
              <a:latin typeface="微軟正黑體" pitchFamily="34" charset="-120"/>
              <a:ea typeface="Gulim" pitchFamily="34" charset="-127"/>
            </a:endParaRPr>
          </a:p>
        </p:txBody>
      </p:sp>
      <p:sp>
        <p:nvSpPr>
          <p:cNvPr id="25" name="圓角矩形 24"/>
          <p:cNvSpPr/>
          <p:nvPr/>
        </p:nvSpPr>
        <p:spPr>
          <a:xfrm>
            <a:off x="401465" y="5659672"/>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依存货管理需求赋予一个管理码，例如订单单号、项目编号、供应商等等</a:t>
            </a:r>
            <a:endParaRPr lang="ko-KR" altLang="en-US" sz="1200" dirty="0">
              <a:latin typeface="微軟正黑體" pitchFamily="34" charset="-120"/>
              <a:ea typeface="Gulim" pitchFamily="34" charset="-127"/>
            </a:endParaRPr>
          </a:p>
        </p:txBody>
      </p:sp>
      <p:sp>
        <p:nvSpPr>
          <p:cNvPr id="26" name="圓角矩形 25"/>
          <p:cNvSpPr/>
          <p:nvPr/>
        </p:nvSpPr>
        <p:spPr>
          <a:xfrm>
            <a:off x="401465" y="4280413"/>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产品因为销售行为而有不同的包装型态例如饮料有</a:t>
            </a:r>
            <a:r>
              <a:rPr lang="en-US" altLang="zh-TW" sz="1200" dirty="0" smtClean="0">
                <a:latin typeface="微軟正黑體" pitchFamily="34" charset="-120"/>
                <a:ea typeface="微軟正黑體" pitchFamily="34" charset="-120"/>
              </a:rPr>
              <a:t>6</a:t>
            </a:r>
            <a:r>
              <a:rPr lang="zh-TW" altLang="en-US" sz="1200" dirty="0" smtClean="0">
                <a:latin typeface="微軟正黑體" pitchFamily="34" charset="-120"/>
                <a:ea typeface="微軟正黑體" pitchFamily="34" charset="-120"/>
              </a:rPr>
              <a:t>罐一组、</a:t>
            </a:r>
            <a:r>
              <a:rPr lang="en-US" altLang="zh-TW" sz="1200" dirty="0" smtClean="0">
                <a:latin typeface="微軟正黑體" pitchFamily="34" charset="-120"/>
                <a:ea typeface="微軟正黑體" pitchFamily="34" charset="-120"/>
              </a:rPr>
              <a:t>24</a:t>
            </a:r>
            <a:r>
              <a:rPr lang="zh-TW" altLang="en-US" sz="1200" dirty="0" smtClean="0">
                <a:latin typeface="微軟正黑體" pitchFamily="34" charset="-120"/>
                <a:ea typeface="微軟正黑體" pitchFamily="34" charset="-120"/>
              </a:rPr>
              <a:t>罐一箱等不同的包装</a:t>
            </a:r>
            <a:endParaRPr lang="ko-KR" altLang="en-US" sz="1200" dirty="0">
              <a:latin typeface="微軟正黑體" pitchFamily="34" charset="-120"/>
              <a:ea typeface="Gulim" pitchFamily="34" charset="-127"/>
            </a:endParaRPr>
          </a:p>
        </p:txBody>
      </p:sp>
      <p:sp>
        <p:nvSpPr>
          <p:cNvPr id="27" name="圓角矩形 26"/>
          <p:cNvSpPr/>
          <p:nvPr/>
        </p:nvSpPr>
        <p:spPr>
          <a:xfrm>
            <a:off x="4933865" y="4279642"/>
            <a:ext cx="3888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eaLnBrk="0" hangingPunct="0"/>
            <a:r>
              <a:rPr lang="zh-TW" altLang="en-US" sz="1200" dirty="0" smtClean="0">
                <a:latin typeface="微軟正黑體" pitchFamily="34" charset="-120"/>
                <a:ea typeface="微軟正黑體" pitchFamily="34" charset="-120"/>
              </a:rPr>
              <a:t>对每一生产批的物料、成品赋予一个系列号管理，后续可以进行依据制造批号进行质量、有效期作追踪管控</a:t>
            </a:r>
            <a:endParaRPr lang="ko-KR" altLang="en-US" sz="1200" dirty="0">
              <a:latin typeface="微軟正黑體" pitchFamily="34" charset="-120"/>
              <a:ea typeface="Gulim" pitchFamily="34" charset="-127"/>
            </a:endParaRPr>
          </a:p>
        </p:txBody>
      </p:sp>
      <p:sp>
        <p:nvSpPr>
          <p:cNvPr id="6" name="文字版面配置區 5"/>
          <p:cNvSpPr>
            <a:spLocks noGrp="1"/>
          </p:cNvSpPr>
          <p:nvPr>
            <p:ph type="body" sz="quarter" idx="13"/>
          </p:nvPr>
        </p:nvSpPr>
        <p:spPr/>
        <p:txBody>
          <a:bodyPr/>
          <a:lstStyle/>
          <a:p>
            <a:r>
              <a:rPr lang="zh-TW" altLang="en-US" dirty="0" smtClean="0"/>
              <a:t>多维度库存管理</a:t>
            </a:r>
            <a:endParaRPr lang="zh-TW"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手繪多邊形 52"/>
          <p:cNvSpPr/>
          <p:nvPr/>
        </p:nvSpPr>
        <p:spPr>
          <a:xfrm>
            <a:off x="204716" y="2770496"/>
            <a:ext cx="7588156" cy="3630304"/>
          </a:xfrm>
          <a:custGeom>
            <a:avLst/>
            <a:gdLst>
              <a:gd name="connsiteX0" fmla="*/ 3589362 w 7588156"/>
              <a:gd name="connsiteY0" fmla="*/ 0 h 3630304"/>
              <a:gd name="connsiteX1" fmla="*/ 0 w 7588156"/>
              <a:gd name="connsiteY1" fmla="*/ 3630304 h 3630304"/>
              <a:gd name="connsiteX2" fmla="*/ 7588156 w 7588156"/>
              <a:gd name="connsiteY2" fmla="*/ 3630304 h 3630304"/>
              <a:gd name="connsiteX3" fmla="*/ 4517409 w 7588156"/>
              <a:gd name="connsiteY3" fmla="*/ 13647 h 3630304"/>
              <a:gd name="connsiteX4" fmla="*/ 3589362 w 7588156"/>
              <a:gd name="connsiteY4" fmla="*/ 0 h 3630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156" h="3630304">
                <a:moveTo>
                  <a:pt x="3589362" y="0"/>
                </a:moveTo>
                <a:lnTo>
                  <a:pt x="0" y="3630304"/>
                </a:lnTo>
                <a:lnTo>
                  <a:pt x="7588156" y="3630304"/>
                </a:lnTo>
                <a:lnTo>
                  <a:pt x="4517409" y="13647"/>
                </a:lnTo>
                <a:lnTo>
                  <a:pt x="3589362" y="0"/>
                </a:lnTo>
                <a:close/>
              </a:path>
            </a:pathLst>
          </a:cu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0" name="表格 49"/>
          <p:cNvGraphicFramePr>
            <a:graphicFrameLocks noGrp="1"/>
          </p:cNvGraphicFramePr>
          <p:nvPr/>
        </p:nvGraphicFramePr>
        <p:xfrm>
          <a:off x="2007455" y="4263153"/>
          <a:ext cx="4267423" cy="1924201"/>
        </p:xfrm>
        <a:graphic>
          <a:graphicData uri="http://schemas.openxmlformats.org/drawingml/2006/table">
            <a:tbl>
              <a:tblPr firstRow="1" bandRow="1">
                <a:tableStyleId>{5C22544A-7EE6-4342-B048-85BDC9FD1C3A}</a:tableStyleId>
              </a:tblPr>
              <a:tblGrid>
                <a:gridCol w="1243087"/>
                <a:gridCol w="1368152"/>
                <a:gridCol w="1656184"/>
              </a:tblGrid>
              <a:tr h="789697">
                <a:tc>
                  <a:txBody>
                    <a:bodyPr/>
                    <a:lstStyle/>
                    <a:p>
                      <a:pPr algn="ctr"/>
                      <a:r>
                        <a:rPr lang="zh-TW" altLang="en-US" sz="2000" dirty="0" smtClean="0">
                          <a:latin typeface="微軟正黑體" pitchFamily="34" charset="-120"/>
                          <a:ea typeface="微軟正黑體" pitchFamily="34" charset="-120"/>
                        </a:rPr>
                        <a:t>罐</a:t>
                      </a:r>
                      <a:endParaRPr lang="zh-TW" altLang="en-US" sz="2000" dirty="0">
                        <a:latin typeface="微軟正黑體" pitchFamily="34" charset="-120"/>
                        <a:ea typeface="微軟正黑體" pitchFamily="34" charset="-120"/>
                      </a:endParaRPr>
                    </a:p>
                  </a:txBody>
                  <a:tcPr/>
                </a:tc>
                <a:tc>
                  <a:txBody>
                    <a:bodyPr/>
                    <a:lstStyle/>
                    <a:p>
                      <a:pPr algn="ctr"/>
                      <a:r>
                        <a:rPr lang="zh-TW" altLang="en-US" sz="2000" dirty="0" smtClean="0">
                          <a:latin typeface="微軟正黑體" pitchFamily="34" charset="-120"/>
                          <a:ea typeface="微軟正黑體" pitchFamily="34" charset="-120"/>
                        </a:rPr>
                        <a:t>组</a:t>
                      </a:r>
                      <a:r>
                        <a:rPr lang="en-US" altLang="zh-TW" sz="2000" dirty="0" smtClean="0">
                          <a:latin typeface="微軟正黑體" pitchFamily="34" charset="-120"/>
                          <a:ea typeface="微軟正黑體" pitchFamily="34" charset="-120"/>
                        </a:rPr>
                        <a:t>(6</a:t>
                      </a:r>
                      <a:r>
                        <a:rPr lang="zh-TW" altLang="en-US" sz="2000" dirty="0" smtClean="0">
                          <a:latin typeface="微軟正黑體" pitchFamily="34" charset="-120"/>
                          <a:ea typeface="微軟正黑體" pitchFamily="34" charset="-120"/>
                        </a:rPr>
                        <a:t>罐</a:t>
                      </a:r>
                      <a:r>
                        <a:rPr lang="en-US" altLang="zh-TW" sz="2000" dirty="0" smtClean="0">
                          <a:latin typeface="微軟正黑體" pitchFamily="34" charset="-120"/>
                          <a:ea typeface="微軟正黑體" pitchFamily="34" charset="-120"/>
                        </a:rPr>
                        <a:t>)</a:t>
                      </a:r>
                      <a:endParaRPr lang="zh-TW" altLang="en-US" sz="2000" dirty="0">
                        <a:latin typeface="微軟正黑體" pitchFamily="34" charset="-120"/>
                        <a:ea typeface="微軟正黑體" pitchFamily="34" charset="-120"/>
                      </a:endParaRPr>
                    </a:p>
                  </a:txBody>
                  <a:tcPr/>
                </a:tc>
                <a:tc>
                  <a:txBody>
                    <a:bodyPr/>
                    <a:lstStyle/>
                    <a:p>
                      <a:pPr algn="ctr"/>
                      <a:r>
                        <a:rPr lang="zh-TW" altLang="en-US" sz="2000" dirty="0" smtClean="0">
                          <a:latin typeface="微軟正黑體" pitchFamily="34" charset="-120"/>
                          <a:ea typeface="微軟正黑體" pitchFamily="34" charset="-120"/>
                        </a:rPr>
                        <a:t>箱</a:t>
                      </a:r>
                      <a:r>
                        <a:rPr lang="en-US" altLang="zh-TW" sz="2000" dirty="0" smtClean="0">
                          <a:latin typeface="微軟正黑體" pitchFamily="34" charset="-120"/>
                          <a:ea typeface="微軟正黑體" pitchFamily="34" charset="-120"/>
                        </a:rPr>
                        <a:t>(24</a:t>
                      </a:r>
                      <a:r>
                        <a:rPr lang="zh-TW" altLang="en-US" sz="2000" dirty="0" smtClean="0">
                          <a:latin typeface="微軟正黑體" pitchFamily="34" charset="-120"/>
                          <a:ea typeface="微軟正黑體" pitchFamily="34" charset="-120"/>
                        </a:rPr>
                        <a:t>罐</a:t>
                      </a:r>
                      <a:r>
                        <a:rPr lang="en-US" altLang="zh-TW" sz="2000" dirty="0" smtClean="0">
                          <a:latin typeface="微軟正黑體" pitchFamily="34" charset="-120"/>
                          <a:ea typeface="微軟正黑體" pitchFamily="34" charset="-120"/>
                        </a:rPr>
                        <a:t>)</a:t>
                      </a:r>
                      <a:endParaRPr lang="en-US" altLang="zh-TW" sz="2000" dirty="0" smtClean="0">
                        <a:latin typeface="微軟正黑體" pitchFamily="34" charset="-120"/>
                        <a:ea typeface="微軟正黑體" pitchFamily="34" charset="-120"/>
                      </a:endParaRPr>
                    </a:p>
                    <a:p>
                      <a:pPr algn="ctr"/>
                      <a:endParaRPr lang="zh-TW" altLang="en-US" sz="2000" dirty="0">
                        <a:latin typeface="微軟正黑體" pitchFamily="34" charset="-120"/>
                        <a:ea typeface="微軟正黑體" pitchFamily="34" charset="-120"/>
                      </a:endParaRPr>
                    </a:p>
                  </a:txBody>
                  <a:tcPr/>
                </a:tc>
              </a:tr>
              <a:tr h="1134504">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bl>
          </a:graphicData>
        </a:graphic>
      </p:graphicFrame>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存货单位</a:t>
            </a:r>
            <a:endParaRPr lang="zh-TW" altLang="en-US" sz="2400" b="1" dirty="0">
              <a:latin typeface="微軟正黑體" pitchFamily="34" charset="-120"/>
              <a:ea typeface="微軟正黑體" pitchFamily="34" charset="-120"/>
            </a:endParaRPr>
          </a:p>
        </p:txBody>
      </p:sp>
      <p:sp>
        <p:nvSpPr>
          <p:cNvPr id="10" name="文字方塊 9"/>
          <p:cNvSpPr txBox="1"/>
          <p:nvPr/>
        </p:nvSpPr>
        <p:spPr>
          <a:xfrm>
            <a:off x="311506" y="1005166"/>
            <a:ext cx="7925450" cy="74993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sz="1600" dirty="0" smtClean="0">
                <a:latin typeface="微軟正黑體" pitchFamily="34" charset="-120"/>
                <a:ea typeface="微軟正黑體" pitchFamily="34" charset="-120"/>
              </a:rPr>
              <a:t>因为产品销售行为而有不同的包装模式，库存管理时想要看到各种包装的库存量</a:t>
            </a:r>
            <a:endParaRPr lang="en-US" altLang="zh-TW" sz="1600"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sz="1600" dirty="0" smtClean="0">
                <a:latin typeface="微軟正黑體" pitchFamily="34" charset="-120"/>
                <a:ea typeface="微軟正黑體" pitchFamily="34" charset="-120"/>
              </a:rPr>
              <a:t>解决存货单位的改变</a:t>
            </a:r>
            <a:endParaRPr lang="en-US" altLang="zh-TW" sz="1600" dirty="0" smtClean="0">
              <a:latin typeface="微軟正黑體" pitchFamily="34" charset="-120"/>
              <a:ea typeface="微軟正黑體" pitchFamily="34" charset="-120"/>
            </a:endParaRPr>
          </a:p>
        </p:txBody>
      </p:sp>
      <p:pic>
        <p:nvPicPr>
          <p:cNvPr id="11" name="圖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75881" y="5225254"/>
            <a:ext cx="622693" cy="631070"/>
          </a:xfrm>
          <a:prstGeom prst="rect">
            <a:avLst/>
          </a:prstGeom>
        </p:spPr>
      </p:pic>
      <p:grpSp>
        <p:nvGrpSpPr>
          <p:cNvPr id="39" name="群組 38"/>
          <p:cNvGrpSpPr/>
          <p:nvPr/>
        </p:nvGrpSpPr>
        <p:grpSpPr>
          <a:xfrm>
            <a:off x="4895131" y="5053704"/>
            <a:ext cx="1176544" cy="1058302"/>
            <a:chOff x="1115616" y="3110657"/>
            <a:chExt cx="1689619" cy="1809172"/>
          </a:xfrm>
        </p:grpSpPr>
        <p:pic>
          <p:nvPicPr>
            <p:cNvPr id="14" name="圖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7" y="3110657"/>
              <a:ext cx="792087" cy="802742"/>
            </a:xfrm>
            <a:prstGeom prst="rect">
              <a:avLst/>
            </a:prstGeom>
          </p:spPr>
        </p:pic>
        <p:pic>
          <p:nvPicPr>
            <p:cNvPr id="15" name="圖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529" y="3263057"/>
              <a:ext cx="792087" cy="802742"/>
            </a:xfrm>
            <a:prstGeom prst="rect">
              <a:avLst/>
            </a:prstGeom>
          </p:spPr>
        </p:pic>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529" y="3491560"/>
              <a:ext cx="792087" cy="802742"/>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529" y="3664428"/>
              <a:ext cx="792087" cy="802742"/>
            </a:xfrm>
            <a:prstGeom prst="rect">
              <a:avLst/>
            </a:prstGeom>
          </p:spPr>
        </p:pic>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7" y="3892931"/>
              <a:ext cx="792087" cy="802742"/>
            </a:xfrm>
            <a:prstGeom prst="rect">
              <a:avLst/>
            </a:prstGeom>
          </p:spPr>
        </p:pic>
        <p:pic>
          <p:nvPicPr>
            <p:cNvPr id="19" name="圖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113570"/>
              <a:ext cx="792087" cy="802742"/>
            </a:xfrm>
            <a:prstGeom prst="rect">
              <a:avLst/>
            </a:prstGeom>
          </p:spPr>
        </p:pic>
        <p:grpSp>
          <p:nvGrpSpPr>
            <p:cNvPr id="38" name="群組 37"/>
            <p:cNvGrpSpPr/>
            <p:nvPr/>
          </p:nvGrpSpPr>
          <p:grpSpPr>
            <a:xfrm>
              <a:off x="1411713" y="3110657"/>
              <a:ext cx="1393522" cy="1809172"/>
              <a:chOff x="1411713" y="3110657"/>
              <a:chExt cx="1393522" cy="1809172"/>
            </a:xfrm>
          </p:grpSpPr>
          <p:pic>
            <p:nvPicPr>
              <p:cNvPr id="20" name="圖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1714" y="3114174"/>
                <a:ext cx="792087" cy="802742"/>
              </a:xfrm>
              <a:prstGeom prst="rect">
                <a:avLst/>
              </a:prstGeom>
            </p:spPr>
          </p:pic>
          <p:pic>
            <p:nvPicPr>
              <p:cNvPr id="21" name="圖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626" y="3266574"/>
                <a:ext cx="792087" cy="802742"/>
              </a:xfrm>
              <a:prstGeom prst="rect">
                <a:avLst/>
              </a:prstGeom>
            </p:spPr>
          </p:pic>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626" y="3495077"/>
                <a:ext cx="792087" cy="802742"/>
              </a:xfrm>
              <a:prstGeom prst="rect">
                <a:avLst/>
              </a:prstGeom>
            </p:spPr>
          </p:pic>
          <p:pic>
            <p:nvPicPr>
              <p:cNvPr id="23" name="圖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626" y="3667945"/>
                <a:ext cx="792087" cy="802742"/>
              </a:xfrm>
              <a:prstGeom prst="rect">
                <a:avLst/>
              </a:prstGeom>
            </p:spPr>
          </p:pic>
          <p:pic>
            <p:nvPicPr>
              <p:cNvPr id="24" name="圖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1714" y="3896448"/>
                <a:ext cx="792087" cy="802742"/>
              </a:xfrm>
              <a:prstGeom prst="rect">
                <a:avLst/>
              </a:prstGeom>
            </p:spPr>
          </p:pic>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1713" y="4117087"/>
                <a:ext cx="792087" cy="802742"/>
              </a:xfrm>
              <a:prstGeom prst="rect">
                <a:avLst/>
              </a:prstGeom>
            </p:spPr>
          </p:pic>
          <p:pic>
            <p:nvPicPr>
              <p:cNvPr id="26" name="圖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0046" y="3114174"/>
                <a:ext cx="792087" cy="802742"/>
              </a:xfrm>
              <a:prstGeom prst="rect">
                <a:avLst/>
              </a:prstGeom>
            </p:spPr>
          </p:pic>
          <p:pic>
            <p:nvPicPr>
              <p:cNvPr id="27" name="圖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8958" y="3266574"/>
                <a:ext cx="792087" cy="802742"/>
              </a:xfrm>
              <a:prstGeom prst="rect">
                <a:avLst/>
              </a:prstGeom>
            </p:spPr>
          </p:pic>
          <p:pic>
            <p:nvPicPr>
              <p:cNvPr id="28" name="圖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8958" y="3495077"/>
                <a:ext cx="792087" cy="802742"/>
              </a:xfrm>
              <a:prstGeom prst="rect">
                <a:avLst/>
              </a:prstGeom>
            </p:spPr>
          </p:pic>
          <p:pic>
            <p:nvPicPr>
              <p:cNvPr id="29" name="圖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8958" y="3667945"/>
                <a:ext cx="792087" cy="802742"/>
              </a:xfrm>
              <a:prstGeom prst="rect">
                <a:avLst/>
              </a:prstGeom>
            </p:spPr>
          </p:pic>
          <p:pic>
            <p:nvPicPr>
              <p:cNvPr id="30" name="圖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0046" y="3896448"/>
                <a:ext cx="792087" cy="802742"/>
              </a:xfrm>
              <a:prstGeom prst="rect">
                <a:avLst/>
              </a:prstGeom>
            </p:spPr>
          </p:pic>
          <p:pic>
            <p:nvPicPr>
              <p:cNvPr id="31" name="圖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0045" y="4117087"/>
                <a:ext cx="792087" cy="802742"/>
              </a:xfrm>
              <a:prstGeom prst="rect">
                <a:avLst/>
              </a:prstGeom>
            </p:spPr>
          </p:pic>
          <p:pic>
            <p:nvPicPr>
              <p:cNvPr id="32" name="圖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236" y="3110657"/>
                <a:ext cx="792087" cy="802742"/>
              </a:xfrm>
              <a:prstGeom prst="rect">
                <a:avLst/>
              </a:prstGeom>
            </p:spPr>
          </p:pic>
          <p:pic>
            <p:nvPicPr>
              <p:cNvPr id="33" name="圖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148" y="3263057"/>
                <a:ext cx="792087" cy="802742"/>
              </a:xfrm>
              <a:prstGeom prst="rect">
                <a:avLst/>
              </a:prstGeom>
            </p:spPr>
          </p:pic>
          <p:pic>
            <p:nvPicPr>
              <p:cNvPr id="34" name="圖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148" y="3491560"/>
                <a:ext cx="792087" cy="802742"/>
              </a:xfrm>
              <a:prstGeom prst="rect">
                <a:avLst/>
              </a:prstGeom>
            </p:spPr>
          </p:pic>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148" y="3664428"/>
                <a:ext cx="792087" cy="802742"/>
              </a:xfrm>
              <a:prstGeom prst="rect">
                <a:avLst/>
              </a:prstGeom>
            </p:spPr>
          </p:pic>
          <p:pic>
            <p:nvPicPr>
              <p:cNvPr id="36" name="圖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236" y="3892931"/>
                <a:ext cx="792087" cy="802742"/>
              </a:xfrm>
              <a:prstGeom prst="rect">
                <a:avLst/>
              </a:prstGeom>
            </p:spPr>
          </p:pic>
          <p:pic>
            <p:nvPicPr>
              <p:cNvPr id="37" name="圖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235" y="4113570"/>
                <a:ext cx="792087" cy="802742"/>
              </a:xfrm>
              <a:prstGeom prst="rect">
                <a:avLst/>
              </a:prstGeom>
            </p:spPr>
          </p:pic>
        </p:grpSp>
      </p:grpSp>
      <p:grpSp>
        <p:nvGrpSpPr>
          <p:cNvPr id="47" name="群組 46"/>
          <p:cNvGrpSpPr/>
          <p:nvPr/>
        </p:nvGrpSpPr>
        <p:grpSpPr>
          <a:xfrm>
            <a:off x="3360420" y="5247166"/>
            <a:ext cx="1241745" cy="601344"/>
            <a:chOff x="3813053" y="3212976"/>
            <a:chExt cx="1839067" cy="819240"/>
          </a:xfrm>
        </p:grpSpPr>
        <p:pic>
          <p:nvPicPr>
            <p:cNvPr id="40" name="圖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3053" y="3263058"/>
              <a:ext cx="758948" cy="769158"/>
            </a:xfrm>
            <a:prstGeom prst="rect">
              <a:avLst/>
            </a:prstGeom>
          </p:spPr>
        </p:pic>
        <p:grpSp>
          <p:nvGrpSpPr>
            <p:cNvPr id="46" name="群組 45"/>
            <p:cNvGrpSpPr/>
            <p:nvPr/>
          </p:nvGrpSpPr>
          <p:grpSpPr>
            <a:xfrm>
              <a:off x="4029076" y="3212976"/>
              <a:ext cx="1623044" cy="797903"/>
              <a:chOff x="4029076" y="3212976"/>
              <a:chExt cx="1623044" cy="797903"/>
            </a:xfrm>
          </p:grpSpPr>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9076" y="3241721"/>
                <a:ext cx="758948" cy="769158"/>
              </a:xfrm>
              <a:prstGeom prst="rect">
                <a:avLst/>
              </a:prstGeom>
            </p:spPr>
          </p:pic>
          <p:pic>
            <p:nvPicPr>
              <p:cNvPr id="42" name="圖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5100" y="3241721"/>
                <a:ext cx="758948" cy="769158"/>
              </a:xfrm>
              <a:prstGeom prst="rect">
                <a:avLst/>
              </a:prstGeom>
            </p:spPr>
          </p:pic>
          <p:pic>
            <p:nvPicPr>
              <p:cNvPr id="43" name="圖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124" y="3235906"/>
                <a:ext cx="758948" cy="769158"/>
              </a:xfrm>
              <a:prstGeom prst="rect">
                <a:avLst/>
              </a:prstGeom>
            </p:spPr>
          </p:pic>
          <p:pic>
            <p:nvPicPr>
              <p:cNvPr id="44" name="圖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7148" y="3212976"/>
                <a:ext cx="758948" cy="769158"/>
              </a:xfrm>
              <a:prstGeom prst="rect">
                <a:avLst/>
              </a:prstGeom>
            </p:spPr>
          </p:pic>
          <p:pic>
            <p:nvPicPr>
              <p:cNvPr id="45" name="圖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3172" y="3212976"/>
                <a:ext cx="758948" cy="769158"/>
              </a:xfrm>
              <a:prstGeom prst="rect">
                <a:avLst/>
              </a:prstGeom>
            </p:spPr>
          </p:pic>
        </p:grpSp>
      </p:grpSp>
      <p:pic>
        <p:nvPicPr>
          <p:cNvPr id="51" name="Picture 8" descr="129"/>
          <p:cNvPicPr>
            <a:picLocks noChangeAspect="1" noChangeArrowheads="1"/>
          </p:cNvPicPr>
          <p:nvPr/>
        </p:nvPicPr>
        <p:blipFill>
          <a:blip r:embed="rId4" cstate="print"/>
          <a:srcRect/>
          <a:stretch>
            <a:fillRect/>
          </a:stretch>
        </p:blipFill>
        <p:spPr bwMode="auto">
          <a:xfrm>
            <a:off x="3324146" y="2168921"/>
            <a:ext cx="1584325" cy="1584325"/>
          </a:xfrm>
          <a:prstGeom prst="rect">
            <a:avLst/>
          </a:prstGeom>
          <a:noFill/>
          <a:effectLst>
            <a:outerShdw dist="107763" dir="2700000" algn="ctr" rotWithShape="0">
              <a:schemeClr val="tx1">
                <a:alpha val="50000"/>
              </a:schemeClr>
            </a:outerShdw>
          </a:effectLst>
        </p:spPr>
      </p:pic>
      <p:sp>
        <p:nvSpPr>
          <p:cNvPr id="54" name="AutoShape 17"/>
          <p:cNvSpPr>
            <a:spLocks noChangeArrowheads="1"/>
          </p:cNvSpPr>
          <p:nvPr/>
        </p:nvSpPr>
        <p:spPr bwMode="auto">
          <a:xfrm>
            <a:off x="5659080" y="1592659"/>
            <a:ext cx="2520950" cy="1368425"/>
          </a:xfrm>
          <a:prstGeom prst="cloudCallout">
            <a:avLst>
              <a:gd name="adj1" fmla="val -94425"/>
              <a:gd name="adj2" fmla="val 16377"/>
            </a:avLst>
          </a:prstGeom>
          <a:solidFill>
            <a:srgbClr val="000066"/>
          </a:solidFill>
          <a:ln w="9525">
            <a:solidFill>
              <a:schemeClr val="tx1"/>
            </a:solidFill>
            <a:round/>
          </a:ln>
        </p:spPr>
        <p:txBody>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2400" dirty="0" smtClean="0">
                <a:solidFill>
                  <a:srgbClr val="FFFF00"/>
                </a:solidFill>
                <a:latin typeface="微軟正黑體" pitchFamily="34" charset="-120"/>
                <a:ea typeface="微軟正黑體" pitchFamily="34" charset="-120"/>
              </a:rPr>
              <a:t>饮料有</a:t>
            </a:r>
            <a:endParaRPr lang="zh-TW" altLang="en-US" sz="2400" dirty="0">
              <a:solidFill>
                <a:srgbClr val="FFFF00"/>
              </a:solidFill>
              <a:latin typeface="微軟正黑體" pitchFamily="34" charset="-120"/>
              <a:ea typeface="微軟正黑體" pitchFamily="34" charset="-120"/>
            </a:endParaRPr>
          </a:p>
          <a:p>
            <a:pPr algn="ctr" eaLnBrk="1" hangingPunct="1"/>
            <a:r>
              <a:rPr lang="en-US" altLang="zh-TW" sz="2400" dirty="0">
                <a:solidFill>
                  <a:srgbClr val="FFFF00"/>
                </a:solidFill>
                <a:latin typeface="微軟正黑體" pitchFamily="34" charset="-120"/>
                <a:ea typeface="微軟正黑體" pitchFamily="34" charset="-120"/>
              </a:rPr>
              <a:t>?</a:t>
            </a:r>
            <a:r>
              <a:rPr lang="zh-TW" altLang="en-US" sz="2400" dirty="0">
                <a:solidFill>
                  <a:srgbClr val="FFFF00"/>
                </a:solidFill>
                <a:latin typeface="微軟正黑體" pitchFamily="34" charset="-120"/>
                <a:ea typeface="微軟正黑體" pitchFamily="34" charset="-120"/>
              </a:rPr>
              <a:t>箱</a:t>
            </a:r>
            <a:r>
              <a:rPr lang="en-US" altLang="zh-TW" sz="2400" dirty="0" smtClean="0">
                <a:solidFill>
                  <a:srgbClr val="FFFF00"/>
                </a:solidFill>
                <a:latin typeface="微軟正黑體" pitchFamily="34" charset="-120"/>
                <a:ea typeface="微軟正黑體" pitchFamily="34" charset="-120"/>
              </a:rPr>
              <a:t>?</a:t>
            </a:r>
            <a:r>
              <a:rPr lang="zh-TW" altLang="en-US" sz="2400" dirty="0" smtClean="0">
                <a:solidFill>
                  <a:srgbClr val="FFFF00"/>
                </a:solidFill>
                <a:latin typeface="微軟正黑體" pitchFamily="34" charset="-120"/>
                <a:ea typeface="微軟正黑體" pitchFamily="34" charset="-120"/>
              </a:rPr>
              <a:t>罐</a:t>
            </a:r>
            <a:endParaRPr lang="zh-TW" altLang="en-US" sz="2400" dirty="0">
              <a:solidFill>
                <a:srgbClr val="FFFF00"/>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476672"/>
            <a:ext cx="4832797"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批号、制造批号、序号管理</a:t>
            </a:r>
            <a:endParaRPr lang="zh-TW" altLang="en-US" sz="2400" b="1" dirty="0">
              <a:latin typeface="微軟正黑體" pitchFamily="34" charset="-120"/>
              <a:ea typeface="微軟正黑體" pitchFamily="34" charset="-120"/>
            </a:endParaRPr>
          </a:p>
        </p:txBody>
      </p:sp>
      <p:sp>
        <p:nvSpPr>
          <p:cNvPr id="10" name="文字方塊 9"/>
          <p:cNvSpPr txBox="1"/>
          <p:nvPr/>
        </p:nvSpPr>
        <p:spPr>
          <a:xfrm>
            <a:off x="311506" y="1005166"/>
            <a:ext cx="7925450" cy="597535"/>
          </a:xfrm>
          <a:prstGeom prst="rect">
            <a:avLst/>
          </a:prstGeom>
          <a:noFill/>
        </p:spPr>
        <p:txBody>
          <a:bodyPr wrap="square" rtlCol="0">
            <a:spAutoFit/>
          </a:bodyPr>
          <a:lstStyle/>
          <a:p>
            <a:pPr marL="285750" indent="-285750" eaLnBrk="0" hangingPunct="0">
              <a:buFont typeface="Wingdings" pitchFamily="2" charset="2"/>
              <a:buChar char="Ø"/>
            </a:pPr>
            <a:r>
              <a:rPr lang="zh-TW" altLang="en-US" sz="1600" dirty="0" smtClean="0">
                <a:latin typeface="微軟正黑體" pitchFamily="34" charset="-120"/>
                <a:ea typeface="微軟正黑體" pitchFamily="34" charset="-120"/>
              </a:rPr>
              <a:t>对每一批的物料、成品赋予一个系列号管理，作为后续的质量、有效期追踪管控</a:t>
            </a:r>
            <a:endParaRPr lang="en-US" altLang="zh-TW" sz="1600" dirty="0" smtClean="0">
              <a:latin typeface="微軟正黑體" pitchFamily="34" charset="-120"/>
              <a:ea typeface="微軟正黑體" pitchFamily="34" charset="-120"/>
            </a:endParaRPr>
          </a:p>
          <a:p>
            <a:pPr marL="285750" indent="-285750" eaLnBrk="0" hangingPunct="0">
              <a:buFont typeface="Wingdings" pitchFamily="2" charset="2"/>
              <a:buChar char="Ø"/>
            </a:pPr>
            <a:r>
              <a:rPr lang="zh-TW" altLang="en-US" sz="1600" dirty="0" smtClean="0">
                <a:latin typeface="微軟正黑體" pitchFamily="34" charset="-120"/>
                <a:ea typeface="微軟正黑體" pitchFamily="34" charset="-120"/>
              </a:rPr>
              <a:t>依据成品批号追踪有问题的材料与供货的供应商</a:t>
            </a:r>
            <a:endParaRPr lang="ko-KR" altLang="en-US" sz="1600" dirty="0">
              <a:latin typeface="微軟正黑體" pitchFamily="34" charset="-120"/>
              <a:ea typeface="Gulim" pitchFamily="34" charset="-127"/>
            </a:endParaRPr>
          </a:p>
        </p:txBody>
      </p:sp>
      <p:pic>
        <p:nvPicPr>
          <p:cNvPr id="48" name="圖片 47" descr="貨物.png"/>
          <p:cNvPicPr>
            <a:picLocks noChangeAspect="1"/>
          </p:cNvPicPr>
          <p:nvPr/>
        </p:nvPicPr>
        <p:blipFill>
          <a:blip r:embed="rId1" cstate="print"/>
          <a:stretch>
            <a:fillRect/>
          </a:stretch>
        </p:blipFill>
        <p:spPr>
          <a:xfrm>
            <a:off x="1716110" y="1863198"/>
            <a:ext cx="433858" cy="433858"/>
          </a:xfrm>
          <a:prstGeom prst="rect">
            <a:avLst/>
          </a:prstGeom>
        </p:spPr>
      </p:pic>
      <p:pic>
        <p:nvPicPr>
          <p:cNvPr id="49" name="圖片 48" descr="貨車3.png"/>
          <p:cNvPicPr>
            <a:picLocks noChangeAspect="1"/>
          </p:cNvPicPr>
          <p:nvPr/>
        </p:nvPicPr>
        <p:blipFill>
          <a:blip r:embed="rId2" cstate="print"/>
          <a:stretch>
            <a:fillRect/>
          </a:stretch>
        </p:blipFill>
        <p:spPr>
          <a:xfrm>
            <a:off x="3563743" y="5773124"/>
            <a:ext cx="1152128" cy="370916"/>
          </a:xfrm>
          <a:prstGeom prst="rect">
            <a:avLst/>
          </a:prstGeom>
          <a:scene3d>
            <a:camera prst="orthographicFront">
              <a:rot lat="0" lon="10800000" rev="0"/>
            </a:camera>
            <a:lightRig rig="threePt" dir="t"/>
          </a:scene3d>
        </p:spPr>
      </p:pic>
      <p:sp>
        <p:nvSpPr>
          <p:cNvPr id="52" name="Rectangle 90"/>
          <p:cNvSpPr>
            <a:spLocks noChangeArrowheads="1"/>
          </p:cNvSpPr>
          <p:nvPr/>
        </p:nvSpPr>
        <p:spPr bwMode="auto">
          <a:xfrm>
            <a:off x="1009542" y="2257641"/>
            <a:ext cx="8953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材料进料</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赋予批号</a:t>
            </a:r>
            <a:endParaRPr kumimoji="0" lang="zh-CN" altLang="en-US" sz="1400" b="1" dirty="0">
              <a:latin typeface="微軟正黑體" pitchFamily="34" charset="-120"/>
              <a:ea typeface="微軟正黑體" pitchFamily="34" charset="-120"/>
            </a:endParaRPr>
          </a:p>
        </p:txBody>
      </p:sp>
      <p:pic>
        <p:nvPicPr>
          <p:cNvPr id="56" name="圖片 55" descr="揀貨員1.png"/>
          <p:cNvPicPr>
            <a:picLocks noChangeAspect="1"/>
          </p:cNvPicPr>
          <p:nvPr/>
        </p:nvPicPr>
        <p:blipFill>
          <a:blip r:embed="rId3" cstate="print"/>
          <a:stretch>
            <a:fillRect/>
          </a:stretch>
        </p:blipFill>
        <p:spPr>
          <a:xfrm>
            <a:off x="3984948" y="1767692"/>
            <a:ext cx="803169" cy="662614"/>
          </a:xfrm>
          <a:prstGeom prst="rect">
            <a:avLst/>
          </a:prstGeom>
        </p:spPr>
      </p:pic>
      <p:sp>
        <p:nvSpPr>
          <p:cNvPr id="58" name="Rectangle 90"/>
          <p:cNvSpPr>
            <a:spLocks noChangeArrowheads="1"/>
          </p:cNvSpPr>
          <p:nvPr/>
        </p:nvSpPr>
        <p:spPr bwMode="auto">
          <a:xfrm>
            <a:off x="3936753" y="246858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生产领料</a:t>
            </a:r>
            <a:endParaRPr kumimoji="0" lang="zh-CN" altLang="en-US" sz="1400" b="1" dirty="0">
              <a:latin typeface="微軟正黑體" pitchFamily="34" charset="-120"/>
              <a:ea typeface="微軟正黑體" pitchFamily="34" charset="-120"/>
            </a:endParaRPr>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9127" y="1562955"/>
            <a:ext cx="1079508" cy="848479"/>
          </a:xfrm>
          <a:prstGeom prst="rect">
            <a:avLst/>
          </a:prstGeom>
        </p:spPr>
      </p:pic>
      <p:pic>
        <p:nvPicPr>
          <p:cNvPr id="59" name="圖片 58" descr="貨物.png"/>
          <p:cNvPicPr>
            <a:picLocks noChangeAspect="1"/>
          </p:cNvPicPr>
          <p:nvPr/>
        </p:nvPicPr>
        <p:blipFill>
          <a:blip r:embed="rId1" cstate="print"/>
          <a:stretch>
            <a:fillRect/>
          </a:stretch>
        </p:blipFill>
        <p:spPr>
          <a:xfrm>
            <a:off x="7238369" y="2024034"/>
            <a:ext cx="433858" cy="433858"/>
          </a:xfrm>
          <a:prstGeom prst="rect">
            <a:avLst/>
          </a:prstGeom>
        </p:spPr>
      </p:pic>
      <p:sp>
        <p:nvSpPr>
          <p:cNvPr id="60" name="Rectangle 90"/>
          <p:cNvSpPr>
            <a:spLocks noChangeArrowheads="1"/>
          </p:cNvSpPr>
          <p:nvPr/>
        </p:nvSpPr>
        <p:spPr bwMode="auto">
          <a:xfrm>
            <a:off x="7192223" y="246858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生产成品</a:t>
            </a:r>
            <a:endParaRPr kumimoji="0" lang="zh-CN" altLang="en-US" sz="1400" b="1" dirty="0">
              <a:latin typeface="微軟正黑體" pitchFamily="34" charset="-120"/>
              <a:ea typeface="微軟正黑體" pitchFamily="34" charset="-120"/>
            </a:endParaRPr>
          </a:p>
        </p:txBody>
      </p:sp>
      <p:pic>
        <p:nvPicPr>
          <p:cNvPr id="62" name="圖片 61" descr="移動入庫.png"/>
          <p:cNvPicPr>
            <a:picLocks noChangeAspect="1"/>
          </p:cNvPicPr>
          <p:nvPr/>
        </p:nvPicPr>
        <p:blipFill>
          <a:blip r:embed="rId5" cstate="print"/>
          <a:stretch>
            <a:fillRect/>
          </a:stretch>
        </p:blipFill>
        <p:spPr>
          <a:xfrm>
            <a:off x="7325532" y="5413867"/>
            <a:ext cx="954782" cy="730173"/>
          </a:xfrm>
          <a:prstGeom prst="rect">
            <a:avLst/>
          </a:prstGeom>
        </p:spPr>
      </p:pic>
      <p:sp>
        <p:nvSpPr>
          <p:cNvPr id="64" name="Rectangle 90"/>
          <p:cNvSpPr>
            <a:spLocks noChangeArrowheads="1"/>
          </p:cNvSpPr>
          <p:nvPr/>
        </p:nvSpPr>
        <p:spPr bwMode="auto">
          <a:xfrm>
            <a:off x="7303443" y="6122475"/>
            <a:ext cx="8953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成品入库</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赋予批号</a:t>
            </a:r>
            <a:endParaRPr kumimoji="0" lang="zh-CN" altLang="en-US" sz="1400" b="1" dirty="0">
              <a:latin typeface="微軟正黑體" pitchFamily="34" charset="-120"/>
              <a:ea typeface="微軟正黑體" pitchFamily="34" charset="-120"/>
            </a:endParaRPr>
          </a:p>
        </p:txBody>
      </p:sp>
      <p:pic>
        <p:nvPicPr>
          <p:cNvPr id="65" name="圖片 64" descr="貨車3.png"/>
          <p:cNvPicPr>
            <a:picLocks noChangeAspect="1"/>
          </p:cNvPicPr>
          <p:nvPr/>
        </p:nvPicPr>
        <p:blipFill>
          <a:blip r:embed="rId2" cstate="print"/>
          <a:stretch>
            <a:fillRect/>
          </a:stretch>
        </p:blipFill>
        <p:spPr>
          <a:xfrm>
            <a:off x="728247" y="1905522"/>
            <a:ext cx="987863" cy="349209"/>
          </a:xfrm>
          <a:prstGeom prst="rect">
            <a:avLst/>
          </a:prstGeom>
        </p:spPr>
      </p:pic>
      <p:pic>
        <p:nvPicPr>
          <p:cNvPr id="66" name="圖片 65" descr="貨物.png"/>
          <p:cNvPicPr>
            <a:picLocks noChangeAspect="1"/>
          </p:cNvPicPr>
          <p:nvPr/>
        </p:nvPicPr>
        <p:blipFill>
          <a:blip r:embed="rId1" cstate="print"/>
          <a:stretch>
            <a:fillRect/>
          </a:stretch>
        </p:blipFill>
        <p:spPr>
          <a:xfrm>
            <a:off x="4750806" y="5751033"/>
            <a:ext cx="433858" cy="433858"/>
          </a:xfrm>
          <a:prstGeom prst="rect">
            <a:avLst/>
          </a:prstGeom>
        </p:spPr>
      </p:pic>
      <p:sp>
        <p:nvSpPr>
          <p:cNvPr id="67" name="Rectangle 90"/>
          <p:cNvSpPr>
            <a:spLocks noChangeArrowheads="1"/>
          </p:cNvSpPr>
          <p:nvPr/>
        </p:nvSpPr>
        <p:spPr bwMode="auto">
          <a:xfrm>
            <a:off x="3687760" y="6247844"/>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成品销售出货</a:t>
            </a:r>
            <a:endParaRPr kumimoji="0" lang="zh-CN" altLang="en-US" sz="1400" b="1" dirty="0">
              <a:latin typeface="微軟正黑體" pitchFamily="34" charset="-120"/>
              <a:ea typeface="微軟正黑體" pitchFamily="34" charset="-120"/>
            </a:endParaRPr>
          </a:p>
        </p:txBody>
      </p:sp>
      <p:cxnSp>
        <p:nvCxnSpPr>
          <p:cNvPr id="6" name="直線單箭頭接點 5"/>
          <p:cNvCxnSpPr/>
          <p:nvPr/>
        </p:nvCxnSpPr>
        <p:spPr>
          <a:xfrm>
            <a:off x="2289423" y="2257641"/>
            <a:ext cx="15954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097926" y="2296061"/>
            <a:ext cx="1726978" cy="9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7633042" y="2810078"/>
            <a:ext cx="0" cy="2480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5313759" y="5940788"/>
            <a:ext cx="18653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9" descr="man_thinking1_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783" y="2887701"/>
            <a:ext cx="579232" cy="70903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90"/>
          <p:cNvSpPr>
            <a:spLocks noChangeArrowheads="1"/>
          </p:cNvSpPr>
          <p:nvPr/>
        </p:nvSpPr>
        <p:spPr bwMode="auto">
          <a:xfrm>
            <a:off x="939352" y="5290353"/>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客户抱怨</a:t>
            </a:r>
            <a:endParaRPr kumimoji="0" lang="zh-CN" altLang="en-US" sz="1400" b="1" dirty="0">
              <a:latin typeface="微軟正黑體" pitchFamily="34" charset="-120"/>
              <a:ea typeface="微軟正黑體" pitchFamily="34" charset="-120"/>
            </a:endParaRPr>
          </a:p>
        </p:txBody>
      </p:sp>
      <p:pic>
        <p:nvPicPr>
          <p:cNvPr id="73" name="Picture 81" descr="j01953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9583" y="4508616"/>
            <a:ext cx="773754" cy="79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90"/>
          <p:cNvSpPr>
            <a:spLocks noChangeArrowheads="1"/>
          </p:cNvSpPr>
          <p:nvPr/>
        </p:nvSpPr>
        <p:spPr bwMode="auto">
          <a:xfrm>
            <a:off x="3768856" y="5298292"/>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追查出货</a:t>
            </a:r>
            <a:endParaRPr kumimoji="0" lang="zh-CN" altLang="en-US" sz="1400" b="1" dirty="0">
              <a:latin typeface="微軟正黑體" pitchFamily="34" charset="-120"/>
              <a:ea typeface="微軟正黑體" pitchFamily="34" charset="-120"/>
            </a:endParaRPr>
          </a:p>
        </p:txBody>
      </p:sp>
      <p:pic>
        <p:nvPicPr>
          <p:cNvPr id="75" name="圖片 74" descr="貨物.png"/>
          <p:cNvPicPr>
            <a:picLocks noChangeAspect="1"/>
          </p:cNvPicPr>
          <p:nvPr/>
        </p:nvPicPr>
        <p:blipFill>
          <a:blip r:embed="rId8" cstate="print"/>
          <a:stretch>
            <a:fillRect/>
          </a:stretch>
        </p:blipFill>
        <p:spPr>
          <a:xfrm>
            <a:off x="6341023" y="4602362"/>
            <a:ext cx="717711" cy="717711"/>
          </a:xfrm>
          <a:prstGeom prst="rect">
            <a:avLst/>
          </a:prstGeom>
        </p:spPr>
      </p:pic>
      <p:sp>
        <p:nvSpPr>
          <p:cNvPr id="76" name="Rectangle 90"/>
          <p:cNvSpPr>
            <a:spLocks noChangeArrowheads="1"/>
          </p:cNvSpPr>
          <p:nvPr/>
        </p:nvSpPr>
        <p:spPr bwMode="auto">
          <a:xfrm>
            <a:off x="6043413" y="5327452"/>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追查成品批号</a:t>
            </a:r>
            <a:endParaRPr kumimoji="0" lang="zh-CN" altLang="en-US" sz="1400" b="1" dirty="0">
              <a:latin typeface="微軟正黑體" pitchFamily="34" charset="-120"/>
              <a:ea typeface="微軟正黑體" pitchFamily="34" charset="-120"/>
            </a:endParaRPr>
          </a:p>
        </p:txBody>
      </p:sp>
      <p:pic>
        <p:nvPicPr>
          <p:cNvPr id="80" name="Picture 81" descr="j01953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12467" y="2692054"/>
            <a:ext cx="733819" cy="74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0"/>
          <p:cNvSpPr>
            <a:spLocks noChangeArrowheads="1"/>
          </p:cNvSpPr>
          <p:nvPr/>
        </p:nvSpPr>
        <p:spPr bwMode="auto">
          <a:xfrm>
            <a:off x="6114858" y="3442528"/>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追查生产工单</a:t>
            </a:r>
            <a:endParaRPr kumimoji="0" lang="zh-CN" altLang="en-US" sz="1400" b="1" dirty="0">
              <a:latin typeface="微軟正黑體" pitchFamily="34" charset="-120"/>
              <a:ea typeface="微軟正黑體" pitchFamily="34" charset="-120"/>
            </a:endParaRPr>
          </a:p>
        </p:txBody>
      </p:sp>
      <p:pic>
        <p:nvPicPr>
          <p:cNvPr id="82" name="圖片 81" descr="貨物.png"/>
          <p:cNvPicPr>
            <a:picLocks noChangeAspect="1"/>
          </p:cNvPicPr>
          <p:nvPr/>
        </p:nvPicPr>
        <p:blipFill>
          <a:blip r:embed="rId8" cstate="print"/>
          <a:stretch>
            <a:fillRect/>
          </a:stretch>
        </p:blipFill>
        <p:spPr>
          <a:xfrm>
            <a:off x="3824077" y="2847067"/>
            <a:ext cx="717711" cy="717711"/>
          </a:xfrm>
          <a:prstGeom prst="rect">
            <a:avLst/>
          </a:prstGeom>
        </p:spPr>
      </p:pic>
      <p:sp>
        <p:nvSpPr>
          <p:cNvPr id="83" name="Rectangle 90"/>
          <p:cNvSpPr>
            <a:spLocks noChangeArrowheads="1"/>
          </p:cNvSpPr>
          <p:nvPr/>
        </p:nvSpPr>
        <p:spPr bwMode="auto">
          <a:xfrm>
            <a:off x="3526467" y="3572157"/>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追查材料批号</a:t>
            </a:r>
            <a:endParaRPr kumimoji="0" lang="zh-CN" altLang="en-US" sz="1400" b="1" dirty="0">
              <a:latin typeface="微軟正黑體" pitchFamily="34" charset="-120"/>
              <a:ea typeface="微軟正黑體" pitchFamily="34" charset="-120"/>
            </a:endParaRPr>
          </a:p>
        </p:txBody>
      </p:sp>
      <p:pic>
        <p:nvPicPr>
          <p:cNvPr id="85" name="Picture 5" descr="bd06621_"/>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9352" y="4307030"/>
            <a:ext cx="991092" cy="101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90"/>
          <p:cNvSpPr>
            <a:spLocks noChangeArrowheads="1"/>
          </p:cNvSpPr>
          <p:nvPr/>
        </p:nvSpPr>
        <p:spPr bwMode="auto">
          <a:xfrm>
            <a:off x="812016" y="3655149"/>
            <a:ext cx="1073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进货供应商</a:t>
            </a:r>
            <a:endParaRPr kumimoji="0" lang="zh-CN" altLang="en-US" sz="1400" b="1" dirty="0">
              <a:latin typeface="微軟正黑體" pitchFamily="34" charset="-120"/>
              <a:ea typeface="微軟正黑體" pitchFamily="34" charset="-120"/>
            </a:endParaRPr>
          </a:p>
        </p:txBody>
      </p:sp>
      <p:cxnSp>
        <p:nvCxnSpPr>
          <p:cNvPr id="87" name="直線單箭頭接點 86"/>
          <p:cNvCxnSpPr/>
          <p:nvPr/>
        </p:nvCxnSpPr>
        <p:spPr>
          <a:xfrm>
            <a:off x="2149968" y="5042326"/>
            <a:ext cx="15954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4672950" y="5042326"/>
            <a:ext cx="15954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6779376" y="3809358"/>
            <a:ext cx="0" cy="699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H="1">
            <a:off x="4840847" y="3394618"/>
            <a:ext cx="140559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H="1">
            <a:off x="1933039" y="3394619"/>
            <a:ext cx="140559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7" name="Picture 8" descr="j022364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3592" y="5627929"/>
            <a:ext cx="819970" cy="66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 name="直線單箭頭接點 101"/>
          <p:cNvCxnSpPr/>
          <p:nvPr/>
        </p:nvCxnSpPr>
        <p:spPr>
          <a:xfrm flipH="1">
            <a:off x="1724040" y="6020051"/>
            <a:ext cx="16265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90"/>
          <p:cNvSpPr>
            <a:spLocks noChangeArrowheads="1"/>
          </p:cNvSpPr>
          <p:nvPr/>
        </p:nvSpPr>
        <p:spPr bwMode="auto">
          <a:xfrm>
            <a:off x="801530" y="636813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客户使用</a:t>
            </a:r>
            <a:endParaRPr kumimoji="0" lang="zh-CN" altLang="en-US" sz="1400" b="1"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par>
                                <p:cTn id="11" presetID="22" presetClass="entr" presetSubtype="4"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down)">
                                      <p:cBhvr>
                                        <p:cTn id="13" dur="500"/>
                                        <p:tgtEl>
                                          <p:spTgt spid="87"/>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down)">
                                      <p:cBhvr>
                                        <p:cTn id="17" dur="500"/>
                                        <p:tgtEl>
                                          <p:spTgt spid="7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down)">
                                      <p:cBhvr>
                                        <p:cTn id="20" dur="500"/>
                                        <p:tgtEl>
                                          <p:spTgt spid="74"/>
                                        </p:tgtEl>
                                      </p:cBhvr>
                                    </p:animEffect>
                                  </p:childTnLst>
                                </p:cTn>
                              </p:par>
                              <p:par>
                                <p:cTn id="21" presetID="22" presetClass="entr" presetSubtype="4"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down)">
                                      <p:cBhvr>
                                        <p:cTn id="27" dur="500"/>
                                        <p:tgtEl>
                                          <p:spTgt spid="7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down)">
                                      <p:cBhvr>
                                        <p:cTn id="30" dur="500"/>
                                        <p:tgtEl>
                                          <p:spTgt spid="76"/>
                                        </p:tgtEl>
                                      </p:cBhvr>
                                    </p:animEffect>
                                  </p:childTnLst>
                                </p:cTn>
                              </p:par>
                              <p:par>
                                <p:cTn id="31" presetID="22" presetClass="entr" presetSubtype="4"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wipe(down)">
                                      <p:cBhvr>
                                        <p:cTn id="33" dur="500"/>
                                        <p:tgtEl>
                                          <p:spTgt spid="89"/>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down)">
                                      <p:cBhvr>
                                        <p:cTn id="37" dur="500"/>
                                        <p:tgtEl>
                                          <p:spTgt spid="8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par>
                                <p:cTn id="41" presetID="22" presetClass="entr" presetSubtype="4"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down)">
                                      <p:cBhvr>
                                        <p:cTn id="43" dur="500"/>
                                        <p:tgtEl>
                                          <p:spTgt spid="92"/>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down)">
                                      <p:cBhvr>
                                        <p:cTn id="47" dur="500"/>
                                        <p:tgtEl>
                                          <p:spTgt spid="8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wipe(down)">
                                      <p:cBhvr>
                                        <p:cTn id="50" dur="500"/>
                                        <p:tgtEl>
                                          <p:spTgt spid="83"/>
                                        </p:tgtEl>
                                      </p:cBhvr>
                                    </p:animEffect>
                                  </p:childTnLst>
                                </p:cTn>
                              </p:par>
                              <p:par>
                                <p:cTn id="51" presetID="22" presetClass="entr" presetSubtype="4"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down)">
                                      <p:cBhvr>
                                        <p:cTn id="53" dur="500"/>
                                        <p:tgtEl>
                                          <p:spTgt spid="95"/>
                                        </p:tgtEl>
                                      </p:cBhvr>
                                    </p:animEffect>
                                  </p:childTnLst>
                                </p:cTn>
                              </p:par>
                              <p:par>
                                <p:cTn id="54" presetID="22" presetClass="entr" presetSubtype="4" fill="hold"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down)">
                                      <p:cBhvr>
                                        <p:cTn id="5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6" grpId="0"/>
      <p:bldP spid="81" grpId="0"/>
      <p:bldP spid="83" grpId="0"/>
      <p:bldP spid="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476672"/>
            <a:ext cx="4832797"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批号、制造批号、序号管理</a:t>
            </a:r>
            <a:endParaRPr lang="zh-TW" altLang="en-US" sz="2400" b="1" dirty="0">
              <a:latin typeface="微軟正黑體" pitchFamily="34" charset="-120"/>
              <a:ea typeface="微軟正黑體" pitchFamily="34" charset="-120"/>
            </a:endParaRPr>
          </a:p>
        </p:txBody>
      </p:sp>
      <p:sp>
        <p:nvSpPr>
          <p:cNvPr id="10" name="文字方塊 9"/>
          <p:cNvSpPr txBox="1"/>
          <p:nvPr/>
        </p:nvSpPr>
        <p:spPr>
          <a:xfrm>
            <a:off x="311506" y="1005166"/>
            <a:ext cx="7925450" cy="353695"/>
          </a:xfrm>
          <a:prstGeom prst="rect">
            <a:avLst/>
          </a:prstGeom>
          <a:noFill/>
        </p:spPr>
        <p:txBody>
          <a:bodyPr wrap="square" rtlCol="0">
            <a:spAutoFit/>
          </a:bodyPr>
          <a:lstStyle/>
          <a:p>
            <a:pPr marL="285750" indent="-285750" eaLnBrk="0" hangingPunct="0">
              <a:buFont typeface="Wingdings" pitchFamily="2" charset="2"/>
              <a:buChar char="Ø"/>
            </a:pPr>
            <a:r>
              <a:rPr lang="zh-TW" altLang="en-US" sz="1600" dirty="0" smtClean="0">
                <a:latin typeface="微軟正黑體" pitchFamily="34" charset="-120"/>
                <a:ea typeface="微軟正黑體" pitchFamily="34" charset="-120"/>
              </a:rPr>
              <a:t>依据材料批号追查受影响的成品与销售客户</a:t>
            </a:r>
            <a:endParaRPr lang="ko-KR" altLang="en-US" sz="1600" dirty="0">
              <a:latin typeface="微軟正黑體" pitchFamily="34" charset="-120"/>
              <a:ea typeface="Gulim" pitchFamily="34" charset="-127"/>
            </a:endParaRPr>
          </a:p>
        </p:txBody>
      </p:sp>
      <p:pic>
        <p:nvPicPr>
          <p:cNvPr id="48" name="圖片 47" descr="貨物.png"/>
          <p:cNvPicPr>
            <a:picLocks noChangeAspect="1"/>
          </p:cNvPicPr>
          <p:nvPr/>
        </p:nvPicPr>
        <p:blipFill>
          <a:blip r:embed="rId1" cstate="print"/>
          <a:stretch>
            <a:fillRect/>
          </a:stretch>
        </p:blipFill>
        <p:spPr>
          <a:xfrm>
            <a:off x="1744677" y="1565108"/>
            <a:ext cx="433858" cy="433858"/>
          </a:xfrm>
          <a:prstGeom prst="rect">
            <a:avLst/>
          </a:prstGeom>
        </p:spPr>
      </p:pic>
      <p:pic>
        <p:nvPicPr>
          <p:cNvPr id="49" name="圖片 48" descr="貨車3.png"/>
          <p:cNvPicPr>
            <a:picLocks noChangeAspect="1"/>
          </p:cNvPicPr>
          <p:nvPr/>
        </p:nvPicPr>
        <p:blipFill>
          <a:blip r:embed="rId2" cstate="print"/>
          <a:stretch>
            <a:fillRect/>
          </a:stretch>
        </p:blipFill>
        <p:spPr>
          <a:xfrm>
            <a:off x="3592310" y="5475034"/>
            <a:ext cx="1152128" cy="370916"/>
          </a:xfrm>
          <a:prstGeom prst="rect">
            <a:avLst/>
          </a:prstGeom>
          <a:scene3d>
            <a:camera prst="orthographicFront">
              <a:rot lat="0" lon="10800000" rev="0"/>
            </a:camera>
            <a:lightRig rig="threePt" dir="t"/>
          </a:scene3d>
        </p:spPr>
      </p:pic>
      <p:sp>
        <p:nvSpPr>
          <p:cNvPr id="52" name="Rectangle 90"/>
          <p:cNvSpPr>
            <a:spLocks noChangeArrowheads="1"/>
          </p:cNvSpPr>
          <p:nvPr/>
        </p:nvSpPr>
        <p:spPr bwMode="auto">
          <a:xfrm>
            <a:off x="1038109" y="1959551"/>
            <a:ext cx="8953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材料进料</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赋予批号</a:t>
            </a:r>
            <a:endParaRPr kumimoji="0" lang="zh-CN" altLang="en-US" sz="1400" b="1" dirty="0">
              <a:latin typeface="微軟正黑體" pitchFamily="34" charset="-120"/>
              <a:ea typeface="微軟正黑體" pitchFamily="34" charset="-120"/>
            </a:endParaRPr>
          </a:p>
        </p:txBody>
      </p:sp>
      <p:pic>
        <p:nvPicPr>
          <p:cNvPr id="56" name="圖片 55" descr="揀貨員1.png"/>
          <p:cNvPicPr>
            <a:picLocks noChangeAspect="1"/>
          </p:cNvPicPr>
          <p:nvPr/>
        </p:nvPicPr>
        <p:blipFill>
          <a:blip r:embed="rId3" cstate="print"/>
          <a:stretch>
            <a:fillRect/>
          </a:stretch>
        </p:blipFill>
        <p:spPr>
          <a:xfrm>
            <a:off x="4013515" y="1469602"/>
            <a:ext cx="803169" cy="662614"/>
          </a:xfrm>
          <a:prstGeom prst="rect">
            <a:avLst/>
          </a:prstGeom>
        </p:spPr>
      </p:pic>
      <p:sp>
        <p:nvSpPr>
          <p:cNvPr id="58" name="Rectangle 90"/>
          <p:cNvSpPr>
            <a:spLocks noChangeArrowheads="1"/>
          </p:cNvSpPr>
          <p:nvPr/>
        </p:nvSpPr>
        <p:spPr bwMode="auto">
          <a:xfrm>
            <a:off x="3965320" y="217049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生产领料</a:t>
            </a:r>
            <a:endParaRPr kumimoji="0" lang="zh-CN" altLang="en-US" sz="1400" b="1" dirty="0">
              <a:latin typeface="微軟正黑體" pitchFamily="34" charset="-120"/>
              <a:ea typeface="微軟正黑體" pitchFamily="34" charset="-120"/>
            </a:endParaRPr>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7694" y="1264865"/>
            <a:ext cx="1079508" cy="848479"/>
          </a:xfrm>
          <a:prstGeom prst="rect">
            <a:avLst/>
          </a:prstGeom>
        </p:spPr>
      </p:pic>
      <p:pic>
        <p:nvPicPr>
          <p:cNvPr id="59" name="圖片 58" descr="貨物.png"/>
          <p:cNvPicPr>
            <a:picLocks noChangeAspect="1"/>
          </p:cNvPicPr>
          <p:nvPr/>
        </p:nvPicPr>
        <p:blipFill>
          <a:blip r:embed="rId1" cstate="print"/>
          <a:stretch>
            <a:fillRect/>
          </a:stretch>
        </p:blipFill>
        <p:spPr>
          <a:xfrm>
            <a:off x="7266936" y="1725944"/>
            <a:ext cx="433858" cy="433858"/>
          </a:xfrm>
          <a:prstGeom prst="rect">
            <a:avLst/>
          </a:prstGeom>
        </p:spPr>
      </p:pic>
      <p:sp>
        <p:nvSpPr>
          <p:cNvPr id="60" name="Rectangle 90"/>
          <p:cNvSpPr>
            <a:spLocks noChangeArrowheads="1"/>
          </p:cNvSpPr>
          <p:nvPr/>
        </p:nvSpPr>
        <p:spPr bwMode="auto">
          <a:xfrm>
            <a:off x="7220790" y="217049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生产成品</a:t>
            </a:r>
            <a:endParaRPr kumimoji="0" lang="zh-CN" altLang="en-US" sz="1400" b="1" dirty="0">
              <a:latin typeface="微軟正黑體" pitchFamily="34" charset="-120"/>
              <a:ea typeface="微軟正黑體" pitchFamily="34" charset="-120"/>
            </a:endParaRPr>
          </a:p>
        </p:txBody>
      </p:sp>
      <p:pic>
        <p:nvPicPr>
          <p:cNvPr id="62" name="圖片 61" descr="移動入庫.png"/>
          <p:cNvPicPr>
            <a:picLocks noChangeAspect="1"/>
          </p:cNvPicPr>
          <p:nvPr/>
        </p:nvPicPr>
        <p:blipFill>
          <a:blip r:embed="rId5" cstate="print"/>
          <a:stretch>
            <a:fillRect/>
          </a:stretch>
        </p:blipFill>
        <p:spPr>
          <a:xfrm>
            <a:off x="7354099" y="5115777"/>
            <a:ext cx="954782" cy="730173"/>
          </a:xfrm>
          <a:prstGeom prst="rect">
            <a:avLst/>
          </a:prstGeom>
        </p:spPr>
      </p:pic>
      <p:sp>
        <p:nvSpPr>
          <p:cNvPr id="64" name="Rectangle 90"/>
          <p:cNvSpPr>
            <a:spLocks noChangeArrowheads="1"/>
          </p:cNvSpPr>
          <p:nvPr/>
        </p:nvSpPr>
        <p:spPr bwMode="auto">
          <a:xfrm>
            <a:off x="7332010" y="5824385"/>
            <a:ext cx="8953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成品入库</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赋予批号</a:t>
            </a:r>
            <a:endParaRPr kumimoji="0" lang="zh-CN" altLang="en-US" sz="1400" b="1" dirty="0">
              <a:latin typeface="微軟正黑體" pitchFamily="34" charset="-120"/>
              <a:ea typeface="微軟正黑體" pitchFamily="34" charset="-120"/>
            </a:endParaRPr>
          </a:p>
        </p:txBody>
      </p:sp>
      <p:pic>
        <p:nvPicPr>
          <p:cNvPr id="65" name="圖片 64" descr="貨車3.png"/>
          <p:cNvPicPr>
            <a:picLocks noChangeAspect="1"/>
          </p:cNvPicPr>
          <p:nvPr/>
        </p:nvPicPr>
        <p:blipFill>
          <a:blip r:embed="rId2" cstate="print"/>
          <a:stretch>
            <a:fillRect/>
          </a:stretch>
        </p:blipFill>
        <p:spPr>
          <a:xfrm>
            <a:off x="756814" y="1607432"/>
            <a:ext cx="987863" cy="349209"/>
          </a:xfrm>
          <a:prstGeom prst="rect">
            <a:avLst/>
          </a:prstGeom>
        </p:spPr>
      </p:pic>
      <p:pic>
        <p:nvPicPr>
          <p:cNvPr id="66" name="圖片 65" descr="貨物.png"/>
          <p:cNvPicPr>
            <a:picLocks noChangeAspect="1"/>
          </p:cNvPicPr>
          <p:nvPr/>
        </p:nvPicPr>
        <p:blipFill>
          <a:blip r:embed="rId1" cstate="print"/>
          <a:stretch>
            <a:fillRect/>
          </a:stretch>
        </p:blipFill>
        <p:spPr>
          <a:xfrm>
            <a:off x="4779373" y="5452943"/>
            <a:ext cx="433858" cy="433858"/>
          </a:xfrm>
          <a:prstGeom prst="rect">
            <a:avLst/>
          </a:prstGeom>
        </p:spPr>
      </p:pic>
      <p:sp>
        <p:nvSpPr>
          <p:cNvPr id="67" name="Rectangle 90"/>
          <p:cNvSpPr>
            <a:spLocks noChangeArrowheads="1"/>
          </p:cNvSpPr>
          <p:nvPr/>
        </p:nvSpPr>
        <p:spPr bwMode="auto">
          <a:xfrm>
            <a:off x="3716327" y="5949754"/>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成品销售出货</a:t>
            </a:r>
            <a:endParaRPr kumimoji="0" lang="zh-CN" altLang="en-US" sz="1400" b="1" dirty="0">
              <a:latin typeface="微軟正黑體" pitchFamily="34" charset="-120"/>
              <a:ea typeface="微軟正黑體" pitchFamily="34" charset="-120"/>
            </a:endParaRPr>
          </a:p>
        </p:txBody>
      </p:sp>
      <p:cxnSp>
        <p:nvCxnSpPr>
          <p:cNvPr id="6" name="直線單箭頭接點 5"/>
          <p:cNvCxnSpPr/>
          <p:nvPr/>
        </p:nvCxnSpPr>
        <p:spPr>
          <a:xfrm>
            <a:off x="2317990" y="1959551"/>
            <a:ext cx="15954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126493" y="1997971"/>
            <a:ext cx="1726978" cy="9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7661609" y="2511988"/>
            <a:ext cx="0" cy="2480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5342326" y="5642698"/>
            <a:ext cx="18653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9" descr="man_thinking1_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0350" y="2589611"/>
            <a:ext cx="579232" cy="70903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90"/>
          <p:cNvSpPr>
            <a:spLocks noChangeArrowheads="1"/>
          </p:cNvSpPr>
          <p:nvPr/>
        </p:nvSpPr>
        <p:spPr bwMode="auto">
          <a:xfrm>
            <a:off x="967919" y="4992263"/>
            <a:ext cx="1073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影响的客户</a:t>
            </a:r>
            <a:endParaRPr kumimoji="0" lang="zh-CN" altLang="en-US" sz="1400" b="1" dirty="0">
              <a:latin typeface="微軟正黑體" pitchFamily="34" charset="-120"/>
              <a:ea typeface="微軟正黑體" pitchFamily="34" charset="-120"/>
            </a:endParaRPr>
          </a:p>
        </p:txBody>
      </p:sp>
      <p:pic>
        <p:nvPicPr>
          <p:cNvPr id="73" name="Picture 81" descr="j01953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78150" y="4210526"/>
            <a:ext cx="773754" cy="79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90"/>
          <p:cNvSpPr>
            <a:spLocks noChangeArrowheads="1"/>
          </p:cNvSpPr>
          <p:nvPr/>
        </p:nvSpPr>
        <p:spPr bwMode="auto">
          <a:xfrm>
            <a:off x="3797423" y="5000202"/>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追查出货</a:t>
            </a:r>
            <a:endParaRPr kumimoji="0" lang="zh-CN" altLang="en-US" sz="1400" b="1" dirty="0">
              <a:latin typeface="微軟正黑體" pitchFamily="34" charset="-120"/>
              <a:ea typeface="微軟正黑體" pitchFamily="34" charset="-120"/>
            </a:endParaRPr>
          </a:p>
        </p:txBody>
      </p:sp>
      <p:pic>
        <p:nvPicPr>
          <p:cNvPr id="75" name="圖片 74" descr="貨物.png"/>
          <p:cNvPicPr>
            <a:picLocks noChangeAspect="1"/>
          </p:cNvPicPr>
          <p:nvPr/>
        </p:nvPicPr>
        <p:blipFill>
          <a:blip r:embed="rId8" cstate="print"/>
          <a:stretch>
            <a:fillRect/>
          </a:stretch>
        </p:blipFill>
        <p:spPr>
          <a:xfrm>
            <a:off x="6369590" y="4304272"/>
            <a:ext cx="717711" cy="717711"/>
          </a:xfrm>
          <a:prstGeom prst="rect">
            <a:avLst/>
          </a:prstGeom>
        </p:spPr>
      </p:pic>
      <p:sp>
        <p:nvSpPr>
          <p:cNvPr id="76" name="Rectangle 90"/>
          <p:cNvSpPr>
            <a:spLocks noChangeArrowheads="1"/>
          </p:cNvSpPr>
          <p:nvPr/>
        </p:nvSpPr>
        <p:spPr bwMode="auto">
          <a:xfrm>
            <a:off x="6071980" y="5029362"/>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追查成品批号</a:t>
            </a:r>
            <a:endParaRPr kumimoji="0" lang="zh-CN" altLang="en-US" sz="1400" b="1" dirty="0">
              <a:latin typeface="微軟正黑體" pitchFamily="34" charset="-120"/>
              <a:ea typeface="微軟正黑體" pitchFamily="34" charset="-120"/>
            </a:endParaRPr>
          </a:p>
        </p:txBody>
      </p:sp>
      <p:pic>
        <p:nvPicPr>
          <p:cNvPr id="80" name="Picture 81" descr="j01953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1034" y="2393964"/>
            <a:ext cx="733819" cy="74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0"/>
          <p:cNvSpPr>
            <a:spLocks noChangeArrowheads="1"/>
          </p:cNvSpPr>
          <p:nvPr/>
        </p:nvSpPr>
        <p:spPr bwMode="auto">
          <a:xfrm>
            <a:off x="6143425" y="3144438"/>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追查领用工单</a:t>
            </a:r>
            <a:endParaRPr kumimoji="0" lang="zh-CN" altLang="en-US" sz="1400" b="1" dirty="0">
              <a:latin typeface="微軟正黑體" pitchFamily="34" charset="-120"/>
              <a:ea typeface="微軟正黑體" pitchFamily="34" charset="-120"/>
            </a:endParaRPr>
          </a:p>
        </p:txBody>
      </p:sp>
      <p:pic>
        <p:nvPicPr>
          <p:cNvPr id="82" name="圖片 81" descr="貨物.png"/>
          <p:cNvPicPr>
            <a:picLocks noChangeAspect="1"/>
          </p:cNvPicPr>
          <p:nvPr/>
        </p:nvPicPr>
        <p:blipFill>
          <a:blip r:embed="rId8" cstate="print"/>
          <a:stretch>
            <a:fillRect/>
          </a:stretch>
        </p:blipFill>
        <p:spPr>
          <a:xfrm>
            <a:off x="3852644" y="2548977"/>
            <a:ext cx="717711" cy="717711"/>
          </a:xfrm>
          <a:prstGeom prst="rect">
            <a:avLst/>
          </a:prstGeom>
        </p:spPr>
      </p:pic>
      <p:sp>
        <p:nvSpPr>
          <p:cNvPr id="83" name="Rectangle 90"/>
          <p:cNvSpPr>
            <a:spLocks noChangeArrowheads="1"/>
          </p:cNvSpPr>
          <p:nvPr/>
        </p:nvSpPr>
        <p:spPr bwMode="auto">
          <a:xfrm>
            <a:off x="3555034" y="3274067"/>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追查材料批号</a:t>
            </a:r>
            <a:endParaRPr kumimoji="0" lang="zh-CN" altLang="en-US" sz="1400" b="1" dirty="0">
              <a:latin typeface="微軟正黑體" pitchFamily="34" charset="-120"/>
              <a:ea typeface="微軟正黑體" pitchFamily="34" charset="-120"/>
            </a:endParaRPr>
          </a:p>
        </p:txBody>
      </p:sp>
      <p:pic>
        <p:nvPicPr>
          <p:cNvPr id="85" name="Picture 5" descr="bd06621_"/>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7919" y="4008940"/>
            <a:ext cx="991092" cy="101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90"/>
          <p:cNvSpPr>
            <a:spLocks noChangeArrowheads="1"/>
          </p:cNvSpPr>
          <p:nvPr/>
        </p:nvSpPr>
        <p:spPr bwMode="auto">
          <a:xfrm>
            <a:off x="967919" y="3341006"/>
            <a:ext cx="10731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供应商通知</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材料有问题</a:t>
            </a:r>
            <a:endParaRPr kumimoji="0" lang="zh-CN" altLang="en-US" sz="1400" b="1" dirty="0">
              <a:latin typeface="微軟正黑體" pitchFamily="34" charset="-120"/>
              <a:ea typeface="微軟正黑體" pitchFamily="34" charset="-120"/>
            </a:endParaRPr>
          </a:p>
        </p:txBody>
      </p:sp>
      <p:pic>
        <p:nvPicPr>
          <p:cNvPr id="97" name="Picture 8" descr="j022364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2159" y="5329839"/>
            <a:ext cx="819970" cy="66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 name="直線單箭頭接點 101"/>
          <p:cNvCxnSpPr/>
          <p:nvPr/>
        </p:nvCxnSpPr>
        <p:spPr>
          <a:xfrm flipH="1">
            <a:off x="1752607" y="5721961"/>
            <a:ext cx="16265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90"/>
          <p:cNvSpPr>
            <a:spLocks noChangeArrowheads="1"/>
          </p:cNvSpPr>
          <p:nvPr/>
        </p:nvSpPr>
        <p:spPr bwMode="auto">
          <a:xfrm>
            <a:off x="830097" y="607004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客户使用</a:t>
            </a:r>
            <a:endParaRPr kumimoji="0" lang="zh-CN" altLang="en-US" sz="1400" b="1" dirty="0">
              <a:latin typeface="微軟正黑體" pitchFamily="34" charset="-120"/>
              <a:ea typeface="微軟正黑體" pitchFamily="34" charset="-120"/>
            </a:endParaRPr>
          </a:p>
        </p:txBody>
      </p:sp>
      <p:cxnSp>
        <p:nvCxnSpPr>
          <p:cNvPr id="108" name="直線單箭頭接點 107"/>
          <p:cNvCxnSpPr/>
          <p:nvPr/>
        </p:nvCxnSpPr>
        <p:spPr>
          <a:xfrm>
            <a:off x="1942203" y="2944129"/>
            <a:ext cx="1595446"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a:off x="4779373" y="2907832"/>
            <a:ext cx="1595446"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H="1">
            <a:off x="6757988" y="3501008"/>
            <a:ext cx="17020" cy="71909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a:off x="4744439" y="4827695"/>
            <a:ext cx="1530571"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flipH="1">
            <a:off x="2061739" y="4827695"/>
            <a:ext cx="1530571"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4"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wipe(down)">
                                      <p:cBhvr>
                                        <p:cTn id="13" dur="500"/>
                                        <p:tgtEl>
                                          <p:spTgt spid="108"/>
                                        </p:tgtEl>
                                      </p:cBhvr>
                                    </p:animEffect>
                                  </p:childTnLst>
                                </p:cTn>
                              </p:par>
                              <p:par>
                                <p:cTn id="14" presetID="22" presetClass="entr" presetSubtype="4"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down)">
                                      <p:cBhvr>
                                        <p:cTn id="16" dur="500"/>
                                        <p:tgtEl>
                                          <p:spTgt spid="8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wipe(down)">
                                      <p:cBhvr>
                                        <p:cTn id="19" dur="500"/>
                                        <p:tgtEl>
                                          <p:spTgt spid="83"/>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down)">
                                      <p:cBhvr>
                                        <p:cTn id="23" dur="500"/>
                                        <p:tgtEl>
                                          <p:spTgt spid="109"/>
                                        </p:tgtEl>
                                      </p:cBhvr>
                                    </p:animEffect>
                                  </p:childTnLst>
                                </p:cTn>
                              </p:par>
                              <p:par>
                                <p:cTn id="24" presetID="22" presetClass="entr" presetSubtype="4"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down)">
                                      <p:cBhvr>
                                        <p:cTn id="26" dur="500"/>
                                        <p:tgtEl>
                                          <p:spTgt spid="8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wipe(down)">
                                      <p:cBhvr>
                                        <p:cTn id="33" dur="500"/>
                                        <p:tgtEl>
                                          <p:spTgt spid="110"/>
                                        </p:tgtEl>
                                      </p:cBhvr>
                                    </p:animEffect>
                                  </p:childTnLst>
                                </p:cTn>
                              </p:par>
                              <p:par>
                                <p:cTn id="34" presetID="22" presetClass="entr" presetSubtype="4"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down)">
                                      <p:cBhvr>
                                        <p:cTn id="36" dur="500"/>
                                        <p:tgtEl>
                                          <p:spTgt spid="7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down)">
                                      <p:cBhvr>
                                        <p:cTn id="39" dur="500"/>
                                        <p:tgtEl>
                                          <p:spTgt spid="76"/>
                                        </p:tgtEl>
                                      </p:cBhvr>
                                    </p:animEffect>
                                  </p:childTnLst>
                                </p:cTn>
                              </p:par>
                            </p:childTnLst>
                          </p:cTn>
                        </p:par>
                        <p:par>
                          <p:cTn id="40" fill="hold">
                            <p:stCondLst>
                              <p:cond delay="1500"/>
                            </p:stCondLst>
                            <p:childTnLst>
                              <p:par>
                                <p:cTn id="41" presetID="22" presetClass="entr" presetSubtype="4" fill="hold" nodeType="after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wipe(down)">
                                      <p:cBhvr>
                                        <p:cTn id="43" dur="500"/>
                                        <p:tgtEl>
                                          <p:spTgt spid="117"/>
                                        </p:tgtEl>
                                      </p:cBhvr>
                                    </p:animEffect>
                                  </p:childTnLst>
                                </p:cTn>
                              </p:par>
                              <p:par>
                                <p:cTn id="44" presetID="22" presetClass="entr" presetSubtype="4"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down)">
                                      <p:cBhvr>
                                        <p:cTn id="46" dur="500"/>
                                        <p:tgtEl>
                                          <p:spTgt spid="7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childTnLst>
                          </p:cTn>
                        </p:par>
                        <p:par>
                          <p:cTn id="50" fill="hold">
                            <p:stCondLst>
                              <p:cond delay="2000"/>
                            </p:stCondLst>
                            <p:childTnLst>
                              <p:par>
                                <p:cTn id="51" presetID="22" presetClass="entr" presetSubtype="4" fill="hold" nodeType="afterEffect">
                                  <p:stCondLst>
                                    <p:cond delay="0"/>
                                  </p:stCondLst>
                                  <p:childTnLst>
                                    <p:set>
                                      <p:cBhvr>
                                        <p:cTn id="52" dur="1" fill="hold">
                                          <p:stCondLst>
                                            <p:cond delay="0"/>
                                          </p:stCondLst>
                                        </p:cTn>
                                        <p:tgtEl>
                                          <p:spTgt spid="122"/>
                                        </p:tgtEl>
                                        <p:attrNameLst>
                                          <p:attrName>style.visibility</p:attrName>
                                        </p:attrNameLst>
                                      </p:cBhvr>
                                      <p:to>
                                        <p:strVal val="visible"/>
                                      </p:to>
                                    </p:set>
                                    <p:animEffect transition="in" filter="wipe(down)">
                                      <p:cBhvr>
                                        <p:cTn id="53" dur="500"/>
                                        <p:tgtEl>
                                          <p:spTgt spid="122"/>
                                        </p:tgtEl>
                                      </p:cBhvr>
                                    </p:animEffect>
                                  </p:childTnLst>
                                </p:cTn>
                              </p:par>
                              <p:par>
                                <p:cTn id="54" presetID="22" presetClass="entr" presetSubtype="4" fill="hold"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wipe(down)">
                                      <p:cBhvr>
                                        <p:cTn id="56" dur="500"/>
                                        <p:tgtEl>
                                          <p:spTgt spid="85"/>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down)">
                                      <p:cBhvr>
                                        <p:cTn id="5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6" grpId="0"/>
      <p:bldP spid="81" grpId="0"/>
      <p:bldP spid="83" grpId="0"/>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存货控制</a:t>
            </a:r>
            <a:endParaRPr lang="zh-TW" altLang="en-US" sz="2400" b="1" dirty="0">
              <a:latin typeface="微軟正黑體" pitchFamily="34" charset="-120"/>
              <a:ea typeface="微軟正黑體" pitchFamily="34" charset="-120"/>
            </a:endParaRPr>
          </a:p>
        </p:txBody>
      </p:sp>
      <p:sp>
        <p:nvSpPr>
          <p:cNvPr id="3" name="文字方塊 2"/>
          <p:cNvSpPr txBox="1"/>
          <p:nvPr/>
        </p:nvSpPr>
        <p:spPr>
          <a:xfrm>
            <a:off x="799646" y="1340768"/>
            <a:ext cx="7421394" cy="4257675"/>
          </a:xfrm>
          <a:prstGeom prst="rect">
            <a:avLst/>
          </a:prstGeom>
          <a:noFill/>
        </p:spPr>
        <p:txBody>
          <a:bodyPr wrap="square" rtlCol="0">
            <a:spAutoFit/>
          </a:bodyPr>
          <a:lstStyle/>
          <a:p>
            <a:pPr marL="285750" indent="-285750">
              <a:buFont typeface="Wingdings" pitchFamily="2" charset="2"/>
              <a:buChar char="Ø"/>
            </a:pPr>
            <a:r>
              <a:rPr lang="zh-TW" altLang="en-US" b="1" dirty="0" smtClean="0">
                <a:latin typeface="微軟正黑體" pitchFamily="34" charset="-120"/>
                <a:ea typeface="微軟正黑體" pitchFamily="34" charset="-120"/>
              </a:rPr>
              <a:t>全域在拣量</a:t>
            </a:r>
            <a:r>
              <a:rPr lang="en-US" altLang="zh-TW"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领料单据申请确认对现有库存量进行锁住配置，避免被其他领料</a:t>
            </a:r>
            <a:endParaRPr lang="en-US" altLang="zh-TW" dirty="0" smtClean="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单先领用</a:t>
            </a:r>
            <a:endParaRPr lang="en-US" altLang="zh-TW" dirty="0" smtClean="0">
              <a:latin typeface="微軟正黑體" pitchFamily="34" charset="-120"/>
              <a:ea typeface="微軟正黑體" pitchFamily="34" charset="-120"/>
            </a:endParaRPr>
          </a:p>
          <a:p>
            <a:pPr marL="285750" indent="-285750">
              <a:buFont typeface="Wingdings" pitchFamily="2" charset="2"/>
              <a:buChar char="Ø"/>
            </a:pPr>
            <a:endParaRPr lang="en-US" altLang="zh-TW" b="1" dirty="0" smtClean="0">
              <a:latin typeface="微軟正黑體" pitchFamily="34" charset="-120"/>
              <a:ea typeface="微軟正黑體" pitchFamily="34" charset="-120"/>
            </a:endParaRPr>
          </a:p>
          <a:p>
            <a:pPr marL="285750" indent="-285750">
              <a:buFont typeface="Wingdings" pitchFamily="2" charset="2"/>
              <a:buChar char="Ø"/>
            </a:pPr>
            <a:r>
              <a:rPr lang="zh-TW" altLang="en-US" b="1" dirty="0" smtClean="0">
                <a:latin typeface="微軟正黑體" pitchFamily="34" charset="-120"/>
                <a:ea typeface="微軟正黑體" pitchFamily="34" charset="-120"/>
              </a:rPr>
              <a:t>库存留置</a:t>
            </a:r>
            <a:r>
              <a:rPr lang="en-US" altLang="zh-TW"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因特殊状况例如瑕疵不良、过期、工程设变、盘点等等原因，对</a:t>
            </a:r>
            <a:endParaRPr lang="en-US" altLang="zh-TW" dirty="0" smtClean="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仓库的存货进行留置冻结避免后续领出使用</a:t>
            </a:r>
            <a:endParaRPr lang="en-US" altLang="zh-TW" dirty="0" smtClean="0">
              <a:latin typeface="微軟正黑體" pitchFamily="34" charset="-120"/>
              <a:ea typeface="微軟正黑體" pitchFamily="34" charset="-120"/>
            </a:endParaRPr>
          </a:p>
          <a:p>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b="1" dirty="0" smtClean="0">
                <a:latin typeface="微軟正黑體" pitchFamily="34" charset="-120"/>
                <a:ea typeface="微軟正黑體" pitchFamily="34" charset="-120"/>
              </a:rPr>
              <a:t>库存备置</a:t>
            </a:r>
            <a:r>
              <a:rPr lang="en-US" altLang="zh-TW"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pPr>
              <a:spcBef>
                <a:spcPts val="0"/>
              </a:spcBef>
            </a:pPr>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因为急单需求对现有存货进行保留，避免没其他单据领出使用</a:t>
            </a:r>
            <a:endParaRPr lang="en-US" altLang="zh-TW" dirty="0" smtClean="0">
              <a:latin typeface="微軟正黑體" pitchFamily="34" charset="-120"/>
              <a:ea typeface="微軟正黑體" pitchFamily="34" charset="-120"/>
            </a:endParaRPr>
          </a:p>
          <a:p>
            <a:pPr>
              <a:spcBef>
                <a:spcPts val="0"/>
              </a:spcBef>
            </a:pPr>
            <a:r>
              <a:rPr lang="en-US" altLang="zh-TW"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只在订单、工单作用</a:t>
            </a:r>
            <a:r>
              <a:rPr lang="en-US" altLang="zh-TW" dirty="0" smtClean="0">
                <a:latin typeface="微軟正黑體" pitchFamily="34" charset="-120"/>
                <a:ea typeface="微軟正黑體" pitchFamily="34" charset="-120"/>
              </a:rPr>
              <a:t>)</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b="1" dirty="0" smtClean="0">
                <a:latin typeface="微軟正黑體" pitchFamily="34" charset="-120"/>
                <a:ea typeface="微軟正黑體" pitchFamily="34" charset="-120"/>
              </a:rPr>
              <a:t>库存需求等候</a:t>
            </a:r>
            <a:r>
              <a:rPr lang="en-US" altLang="zh-TW"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pPr>
              <a:spcBef>
                <a:spcPts val="0"/>
              </a:spcBef>
            </a:pPr>
            <a:r>
              <a:rPr lang="zh-TW" altLang="en-US" dirty="0" smtClean="0">
                <a:latin typeface="微軟正黑體" pitchFamily="34" charset="-120"/>
                <a:ea typeface="微軟正黑體" pitchFamily="34" charset="-120"/>
              </a:rPr>
              <a:t>              一般运用在买卖业依据需求单的确认日期进行排队领用，避免后</a:t>
            </a:r>
            <a:endParaRPr lang="en-US" altLang="zh-TW" dirty="0" smtClean="0">
              <a:latin typeface="微軟正黑體" pitchFamily="34" charset="-120"/>
              <a:ea typeface="微軟正黑體" pitchFamily="34" charset="-120"/>
            </a:endParaRPr>
          </a:p>
          <a:p>
            <a:pPr>
              <a:spcBef>
                <a:spcPts val="0"/>
              </a:spcBef>
            </a:pPr>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单先插队领用情况</a:t>
            </a:r>
            <a:endParaRPr lang="zh-TW" altLang="en-US"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全域在拣量</a:t>
            </a:r>
            <a:endParaRPr lang="zh-TW" altLang="en-US" sz="2400" b="1" dirty="0">
              <a:latin typeface="微軟正黑體" pitchFamily="34" charset="-120"/>
              <a:ea typeface="微軟正黑體" pitchFamily="34" charset="-120"/>
            </a:endParaRPr>
          </a:p>
        </p:txBody>
      </p:sp>
      <p:graphicFrame>
        <p:nvGraphicFramePr>
          <p:cNvPr id="4" name="表格 3"/>
          <p:cNvGraphicFramePr>
            <a:graphicFrameLocks noGrp="1"/>
          </p:cNvGraphicFramePr>
          <p:nvPr/>
        </p:nvGraphicFramePr>
        <p:xfrm>
          <a:off x="539552" y="1340769"/>
          <a:ext cx="4104456" cy="937480"/>
        </p:xfrm>
        <a:graphic>
          <a:graphicData uri="http://schemas.openxmlformats.org/drawingml/2006/table">
            <a:tbl>
              <a:tblPr firstRow="1" bandRow="1">
                <a:tableStyleId>{5C22544A-7EE6-4342-B048-85BDC9FD1C3A}</a:tableStyleId>
              </a:tblPr>
              <a:tblGrid>
                <a:gridCol w="648072"/>
                <a:gridCol w="648072"/>
                <a:gridCol w="648072"/>
                <a:gridCol w="648072"/>
                <a:gridCol w="648072"/>
                <a:gridCol w="864096"/>
              </a:tblGrid>
              <a:tr h="505736">
                <a:tc>
                  <a:txBody>
                    <a:bodyPr/>
                    <a:lstStyle/>
                    <a:p>
                      <a:pPr algn="ctr"/>
                      <a:r>
                        <a:rPr lang="zh-TW" altLang="en-US" sz="1600" dirty="0" smtClean="0">
                          <a:latin typeface="微軟正黑體" pitchFamily="34" charset="-120"/>
                          <a:ea typeface="微軟正黑體" pitchFamily="34" charset="-120"/>
                        </a:rPr>
                        <a:t>单号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料号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指定储位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指定批号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需求量</a:t>
                      </a:r>
                      <a:endParaRPr lang="zh-TW" altLang="en-US" sz="1600" dirty="0">
                        <a:latin typeface="微軟正黑體" pitchFamily="34" charset="-120"/>
                        <a:ea typeface="微軟正黑體" pitchFamily="34" charset="-120"/>
                      </a:endParaRPr>
                    </a:p>
                  </a:txBody>
                  <a:tcPr anchor="ctr"/>
                </a:tc>
              </a:tr>
              <a:tr h="358360">
                <a:tc>
                  <a:txBody>
                    <a:bodyPr/>
                    <a:lstStyle/>
                    <a:p>
                      <a:pPr algn="ctr"/>
                      <a:r>
                        <a:rPr lang="en-US" altLang="zh-TW" sz="1600" dirty="0" smtClean="0">
                          <a:latin typeface="微軟正黑體" pitchFamily="34" charset="-120"/>
                          <a:ea typeface="微軟正黑體" pitchFamily="34" charset="-120"/>
                        </a:rPr>
                        <a:t>RA1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endParaRPr lang="zh-TW" altLang="en-US" sz="1600" dirty="0">
                        <a:latin typeface="微軟正黑體" pitchFamily="34" charset="-120"/>
                        <a:ea typeface="微軟正黑體" pitchFamily="34" charset="-120"/>
                      </a:endParaRPr>
                    </a:p>
                  </a:txBody>
                  <a:tcPr anchor="ctr"/>
                </a:tc>
                <a:tc>
                  <a:txBody>
                    <a:bodyPr/>
                    <a:lstStyle/>
                    <a:p>
                      <a:pPr algn="ct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100</a:t>
                      </a:r>
                      <a:endParaRPr lang="zh-TW" altLang="en-US" sz="1600" dirty="0">
                        <a:latin typeface="微軟正黑體" pitchFamily="34" charset="-120"/>
                        <a:ea typeface="微軟正黑體" pitchFamily="34" charset="-120"/>
                      </a:endParaRPr>
                    </a:p>
                  </a:txBody>
                  <a:tcPr anchor="ctr"/>
                </a:tc>
              </a:tr>
            </a:tbl>
          </a:graphicData>
        </a:graphic>
      </p:graphicFrame>
      <p:graphicFrame>
        <p:nvGraphicFramePr>
          <p:cNvPr id="5" name="表格 4"/>
          <p:cNvGraphicFramePr>
            <a:graphicFrameLocks noGrp="1"/>
          </p:cNvGraphicFramePr>
          <p:nvPr/>
        </p:nvGraphicFramePr>
        <p:xfrm>
          <a:off x="530072" y="2780929"/>
          <a:ext cx="4104456" cy="945095"/>
        </p:xfrm>
        <a:graphic>
          <a:graphicData uri="http://schemas.openxmlformats.org/drawingml/2006/table">
            <a:tbl>
              <a:tblPr firstRow="1" bandRow="1">
                <a:tableStyleId>{5C22544A-7EE6-4342-B048-85BDC9FD1C3A}</a:tableStyleId>
              </a:tblPr>
              <a:tblGrid>
                <a:gridCol w="648072"/>
                <a:gridCol w="648072"/>
                <a:gridCol w="648072"/>
                <a:gridCol w="648072"/>
                <a:gridCol w="648072"/>
                <a:gridCol w="864096"/>
              </a:tblGrid>
              <a:tr h="493255">
                <a:tc>
                  <a:txBody>
                    <a:bodyPr/>
                    <a:lstStyle/>
                    <a:p>
                      <a:pPr algn="ctr"/>
                      <a:r>
                        <a:rPr lang="zh-TW" altLang="en-US" sz="1600" dirty="0" smtClean="0">
                          <a:latin typeface="微軟正黑體" pitchFamily="34" charset="-120"/>
                          <a:ea typeface="微軟正黑體" pitchFamily="34" charset="-120"/>
                        </a:rPr>
                        <a:t>单号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料号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指定储位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指定批号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需求量</a:t>
                      </a:r>
                      <a:endParaRPr lang="zh-TW" altLang="en-US" sz="1600" dirty="0">
                        <a:latin typeface="微軟正黑體" pitchFamily="34" charset="-120"/>
                        <a:ea typeface="微軟正黑體" pitchFamily="34" charset="-120"/>
                      </a:endParaRPr>
                    </a:p>
                  </a:txBody>
                  <a:tcPr anchor="ctr"/>
                </a:tc>
              </a:tr>
              <a:tr h="365975">
                <a:tc>
                  <a:txBody>
                    <a:bodyPr/>
                    <a:lstStyle/>
                    <a:p>
                      <a:pPr algn="ctr"/>
                      <a:r>
                        <a:rPr lang="en-US" altLang="zh-TW" sz="1600" dirty="0" smtClean="0">
                          <a:latin typeface="微軟正黑體" pitchFamily="34" charset="-120"/>
                          <a:ea typeface="微軟正黑體" pitchFamily="34" charset="-120"/>
                        </a:rPr>
                        <a:t>RA2</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B01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C01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200</a:t>
                      </a:r>
                      <a:endParaRPr lang="zh-TW" altLang="en-US" sz="1600" dirty="0">
                        <a:latin typeface="微軟正黑體" pitchFamily="34" charset="-120"/>
                        <a:ea typeface="微軟正黑體" pitchFamily="34" charset="-120"/>
                      </a:endParaRPr>
                    </a:p>
                  </a:txBody>
                  <a:tcPr anchor="ctr"/>
                </a:tc>
              </a:tr>
            </a:tbl>
          </a:graphicData>
        </a:graphic>
      </p:graphicFrame>
      <p:graphicFrame>
        <p:nvGraphicFramePr>
          <p:cNvPr id="6" name="表格 5"/>
          <p:cNvGraphicFramePr>
            <a:graphicFrameLocks noGrp="1"/>
          </p:cNvGraphicFramePr>
          <p:nvPr/>
        </p:nvGraphicFramePr>
        <p:xfrm>
          <a:off x="5076056" y="1946144"/>
          <a:ext cx="3204356" cy="1288736"/>
        </p:xfrm>
        <a:graphic>
          <a:graphicData uri="http://schemas.openxmlformats.org/drawingml/2006/table">
            <a:tbl>
              <a:tblPr firstRow="1" bandRow="1">
                <a:tableStyleId>{5C22544A-7EE6-4342-B048-85BDC9FD1C3A}</a:tableStyleId>
              </a:tblPr>
              <a:tblGrid>
                <a:gridCol w="648072"/>
                <a:gridCol w="648072"/>
                <a:gridCol w="648072"/>
                <a:gridCol w="648072"/>
                <a:gridCol w="612068"/>
              </a:tblGrid>
              <a:tr h="460995">
                <a:tc>
                  <a:txBody>
                    <a:bodyPr/>
                    <a:lstStyle/>
                    <a:p>
                      <a:pPr algn="ctr"/>
                      <a:r>
                        <a:rPr lang="zh-TW" altLang="en-US" sz="1600" dirty="0" smtClean="0">
                          <a:latin typeface="微軟正黑體" pitchFamily="34" charset="-120"/>
                          <a:ea typeface="微軟正黑體" pitchFamily="34" charset="-120"/>
                        </a:rPr>
                        <a:t>料号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储位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批号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kern="1200" dirty="0" smtClean="0">
                          <a:latin typeface="微軟正黑體" pitchFamily="34" charset="-120"/>
                          <a:ea typeface="微軟正黑體" pitchFamily="34" charset="-120"/>
                        </a:rPr>
                        <a:t>在捡量</a:t>
                      </a:r>
                      <a:endParaRPr lang="zh-TW" altLang="en-US" sz="1600" b="1" kern="1200" dirty="0">
                        <a:solidFill>
                          <a:schemeClr val="lt1"/>
                        </a:solidFill>
                        <a:latin typeface="微軟正黑體" pitchFamily="34" charset="-120"/>
                        <a:ea typeface="微軟正黑體" pitchFamily="34" charset="-120"/>
                        <a:cs typeface="+mn-cs"/>
                      </a:endParaRPr>
                    </a:p>
                  </a:txBody>
                  <a:tcPr anchor="ctr"/>
                </a:tc>
              </a:tr>
              <a:tr h="343856">
                <a:tc>
                  <a:txBody>
                    <a:bodyPr/>
                    <a:lstStyle/>
                    <a:p>
                      <a:pPr algn="ctr"/>
                      <a:r>
                        <a:rPr lang="en-US" altLang="zh-TW" sz="1600" dirty="0" smtClean="0"/>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t>A01</a:t>
                      </a:r>
                      <a:endParaRPr lang="zh-TW" altLang="en-US" sz="1600" dirty="0">
                        <a:latin typeface="微軟正黑體" pitchFamily="34" charset="-120"/>
                        <a:ea typeface="微軟正黑體" pitchFamily="34" charset="-120"/>
                      </a:endParaRPr>
                    </a:p>
                  </a:txBody>
                  <a:tcPr anchor="ctr"/>
                </a:tc>
                <a:tc>
                  <a:txBody>
                    <a:bodyPr/>
                    <a:lstStyle/>
                    <a:p>
                      <a:pPr algn="ctr"/>
                      <a:endParaRPr lang="zh-TW" altLang="en-US" sz="1600" dirty="0">
                        <a:latin typeface="微軟正黑體" pitchFamily="34" charset="-120"/>
                        <a:ea typeface="微軟正黑體" pitchFamily="34" charset="-120"/>
                      </a:endParaRPr>
                    </a:p>
                  </a:txBody>
                  <a:tcPr anchor="ctr"/>
                </a:tc>
                <a:tc>
                  <a:txBody>
                    <a:bodyPr/>
                    <a:lstStyle/>
                    <a:p>
                      <a:endParaRPr lang="zh-TW" altLang="en-US" dirty="0"/>
                    </a:p>
                  </a:txBody>
                  <a:tcPr anchor="ctr"/>
                </a:tc>
                <a:tc>
                  <a:txBody>
                    <a:bodyPr/>
                    <a:lstStyle/>
                    <a:p>
                      <a:r>
                        <a:rPr lang="en-US" altLang="zh-TW" dirty="0" smtClean="0"/>
                        <a:t>300</a:t>
                      </a:r>
                      <a:endParaRPr lang="zh-TW" altLang="en-US" dirty="0"/>
                    </a:p>
                  </a:txBody>
                  <a:tcPr anchor="ctr"/>
                </a:tc>
              </a:tr>
              <a:tr h="343856">
                <a:tc>
                  <a:txBody>
                    <a:bodyPr/>
                    <a:lstStyle/>
                    <a:p>
                      <a:pPr algn="ctr"/>
                      <a:r>
                        <a:rPr lang="en-US" altLang="zh-TW" sz="1600" dirty="0" smtClean="0"/>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t>A01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t>B01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t>C01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t>200</a:t>
                      </a:r>
                      <a:endParaRPr lang="zh-TW" altLang="en-US" sz="1600" dirty="0">
                        <a:latin typeface="微軟正黑體" pitchFamily="34" charset="-120"/>
                        <a:ea typeface="微軟正黑體" pitchFamily="34" charset="-120"/>
                      </a:endParaRPr>
                    </a:p>
                  </a:txBody>
                  <a:tcPr anchor="ctr"/>
                </a:tc>
              </a:tr>
            </a:tbl>
          </a:graphicData>
        </a:graphic>
      </p:graphicFrame>
      <p:sp>
        <p:nvSpPr>
          <p:cNvPr id="7" name="文字方塊 6"/>
          <p:cNvSpPr txBox="1"/>
          <p:nvPr/>
        </p:nvSpPr>
        <p:spPr>
          <a:xfrm>
            <a:off x="6228184" y="1514096"/>
            <a:ext cx="1605280" cy="353695"/>
          </a:xfrm>
          <a:prstGeom prst="rect">
            <a:avLst/>
          </a:prstGeom>
          <a:noFill/>
        </p:spPr>
        <p:txBody>
          <a:bodyPr wrap="none" rtlCol="0">
            <a:spAutoFit/>
          </a:bodyPr>
          <a:lstStyle/>
          <a:p>
            <a:r>
              <a:rPr lang="zh-TW" altLang="en-US" sz="1600" dirty="0" smtClean="0">
                <a:latin typeface="微軟正黑體" pitchFamily="34" charset="-120"/>
                <a:ea typeface="微軟正黑體" pitchFamily="34" charset="-120"/>
              </a:rPr>
              <a:t>库存在检明细档</a:t>
            </a:r>
            <a:endParaRPr lang="zh-TW" altLang="en-US" sz="1600" dirty="0">
              <a:latin typeface="微軟正黑體" pitchFamily="34" charset="-120"/>
              <a:ea typeface="微軟正黑體" pitchFamily="34" charset="-120"/>
            </a:endParaRPr>
          </a:p>
        </p:txBody>
      </p:sp>
      <p:sp>
        <p:nvSpPr>
          <p:cNvPr id="8" name="文字方塊 7"/>
          <p:cNvSpPr txBox="1"/>
          <p:nvPr/>
        </p:nvSpPr>
        <p:spPr>
          <a:xfrm>
            <a:off x="1682200" y="2420888"/>
            <a:ext cx="1402080" cy="353695"/>
          </a:xfrm>
          <a:prstGeom prst="rect">
            <a:avLst/>
          </a:prstGeom>
          <a:noFill/>
        </p:spPr>
        <p:txBody>
          <a:bodyPr wrap="none" rtlCol="0">
            <a:spAutoFit/>
          </a:bodyPr>
          <a:lstStyle/>
          <a:p>
            <a:r>
              <a:rPr lang="zh-TW" altLang="en-US" sz="1600" dirty="0" smtClean="0">
                <a:latin typeface="微軟正黑體" pitchFamily="34" charset="-120"/>
                <a:ea typeface="微軟正黑體" pitchFamily="34" charset="-120"/>
              </a:rPr>
              <a:t>库存领料单二</a:t>
            </a:r>
            <a:endParaRPr lang="zh-TW" altLang="en-US" sz="1600" dirty="0">
              <a:latin typeface="微軟正黑體" pitchFamily="34" charset="-120"/>
              <a:ea typeface="微軟正黑體" pitchFamily="34" charset="-120"/>
            </a:endParaRPr>
          </a:p>
        </p:txBody>
      </p:sp>
      <p:sp>
        <p:nvSpPr>
          <p:cNvPr id="9" name="文字方塊 8"/>
          <p:cNvSpPr txBox="1"/>
          <p:nvPr/>
        </p:nvSpPr>
        <p:spPr>
          <a:xfrm>
            <a:off x="1581737" y="908720"/>
            <a:ext cx="1402080" cy="353695"/>
          </a:xfrm>
          <a:prstGeom prst="rect">
            <a:avLst/>
          </a:prstGeom>
          <a:noFill/>
        </p:spPr>
        <p:txBody>
          <a:bodyPr wrap="none" rtlCol="0">
            <a:spAutoFit/>
          </a:bodyPr>
          <a:lstStyle/>
          <a:p>
            <a:r>
              <a:rPr lang="zh-TW" altLang="en-US" sz="1600" dirty="0" smtClean="0">
                <a:latin typeface="微軟正黑體" pitchFamily="34" charset="-120"/>
                <a:ea typeface="微軟正黑體" pitchFamily="34" charset="-120"/>
              </a:rPr>
              <a:t>库存领料单一</a:t>
            </a:r>
            <a:endParaRPr lang="zh-TW" altLang="en-US" sz="1600" dirty="0">
              <a:latin typeface="微軟正黑體" pitchFamily="34" charset="-120"/>
              <a:ea typeface="微軟正黑體" pitchFamily="34" charset="-120"/>
            </a:endParaRPr>
          </a:p>
        </p:txBody>
      </p:sp>
      <p:sp>
        <p:nvSpPr>
          <p:cNvPr id="10" name="文字方塊 9"/>
          <p:cNvSpPr txBox="1"/>
          <p:nvPr/>
        </p:nvSpPr>
        <p:spPr>
          <a:xfrm>
            <a:off x="484839" y="3861048"/>
            <a:ext cx="8352928" cy="2880360"/>
          </a:xfrm>
          <a:prstGeom prst="rect">
            <a:avLst/>
          </a:prstGeom>
          <a:noFill/>
        </p:spPr>
        <p:txBody>
          <a:bodyPr wrap="square" rtlCol="0">
            <a:spAutoFit/>
          </a:bodyPr>
          <a:lstStyle/>
          <a:p>
            <a:r>
              <a:rPr lang="zh-TW" altLang="en-US" sz="1300" dirty="0" smtClean="0">
                <a:latin typeface="微軟正黑體" pitchFamily="34" charset="-120"/>
                <a:ea typeface="微軟正黑體" pitchFamily="34" charset="-120"/>
              </a:rPr>
              <a:t>申请输入时：</a:t>
            </a:r>
            <a:endParaRPr lang="en-US" altLang="zh-TW" sz="1300" dirty="0" smtClean="0">
              <a:latin typeface="微軟正黑體" pitchFamily="34" charset="-120"/>
              <a:ea typeface="微軟正黑體" pitchFamily="34" charset="-120"/>
            </a:endParaRPr>
          </a:p>
          <a:p>
            <a:pPr marL="342900" indent="-342900">
              <a:buAutoNum type="arabicPeriod"/>
            </a:pPr>
            <a:r>
              <a:rPr lang="zh-TW" altLang="en-US" sz="1300" dirty="0" smtClean="0">
                <a:latin typeface="微軟正黑體" pitchFamily="34" charset="-120"/>
                <a:ea typeface="微軟正黑體" pitchFamily="34" charset="-120"/>
              </a:rPr>
              <a:t>依单据别参数检查需求量是否大于 </a:t>
            </a:r>
            <a:r>
              <a:rPr lang="en-US" altLang="zh-TW" sz="1300" dirty="0" smtClean="0">
                <a:latin typeface="微軟正黑體" pitchFamily="34" charset="-120"/>
                <a:ea typeface="微軟正黑體" pitchFamily="34" charset="-120"/>
              </a:rPr>
              <a:t>(</a:t>
            </a:r>
            <a:r>
              <a:rPr lang="zh-TW" altLang="en-US" sz="1300" dirty="0" smtClean="0">
                <a:latin typeface="微軟正黑體" pitchFamily="34" charset="-120"/>
                <a:ea typeface="微軟正黑體" pitchFamily="34" charset="-120"/>
              </a:rPr>
              <a:t>库存量 </a:t>
            </a:r>
            <a:r>
              <a:rPr lang="en-US" altLang="zh-TW" sz="1300" dirty="0" smtClean="0">
                <a:latin typeface="微軟正黑體" pitchFamily="34" charset="-120"/>
                <a:ea typeface="微軟正黑體" pitchFamily="34" charset="-120"/>
              </a:rPr>
              <a:t>– </a:t>
            </a:r>
            <a:r>
              <a:rPr lang="zh-TW" altLang="en-US" sz="1300" dirty="0" smtClean="0">
                <a:latin typeface="微軟正黑體" pitchFamily="34" charset="-120"/>
                <a:ea typeface="微軟正黑體" pitchFamily="34" charset="-120"/>
              </a:rPr>
              <a:t>在捡量</a:t>
            </a:r>
            <a:r>
              <a:rPr lang="en-US" altLang="zh-TW" sz="1300" dirty="0" smtClean="0">
                <a:latin typeface="微軟正黑體" pitchFamily="34" charset="-120"/>
                <a:ea typeface="微軟正黑體" pitchFamily="34" charset="-120"/>
              </a:rPr>
              <a:t>)</a:t>
            </a:r>
            <a:endParaRPr lang="en-US" altLang="zh-TW" sz="1300" dirty="0" smtClean="0">
              <a:latin typeface="微軟正黑體" pitchFamily="34" charset="-120"/>
              <a:ea typeface="微軟正黑體" pitchFamily="34" charset="-120"/>
            </a:endParaRPr>
          </a:p>
          <a:p>
            <a:pPr marL="342900" indent="-342900">
              <a:buAutoNum type="arabicPeriod"/>
            </a:pPr>
            <a:r>
              <a:rPr lang="zh-TW" altLang="en-US" sz="1300" dirty="0" smtClean="0">
                <a:latin typeface="微軟正黑體" pitchFamily="34" charset="-120"/>
                <a:ea typeface="微軟正黑體" pitchFamily="34" charset="-120"/>
              </a:rPr>
              <a:t>库存量指的是「指定库位」下的所有数量汇整。</a:t>
            </a:r>
            <a:r>
              <a:rPr lang="en-US" altLang="zh-TW" sz="1300" dirty="0" smtClean="0">
                <a:latin typeface="微軟正黑體" pitchFamily="34" charset="-120"/>
                <a:ea typeface="微軟正黑體" pitchFamily="34" charset="-120"/>
              </a:rPr>
              <a:t>(</a:t>
            </a:r>
            <a:r>
              <a:rPr lang="zh-TW" altLang="en-US" sz="1300" dirty="0" smtClean="0">
                <a:latin typeface="微軟正黑體" pitchFamily="34" charset="-120"/>
                <a:ea typeface="微軟正黑體" pitchFamily="34" charset="-120"/>
              </a:rPr>
              <a:t>指定储位、批号亦然</a:t>
            </a:r>
            <a:r>
              <a:rPr lang="en-US" altLang="zh-TW" sz="1300" dirty="0" smtClean="0">
                <a:latin typeface="微軟正黑體" pitchFamily="34" charset="-120"/>
                <a:ea typeface="微軟正黑體" pitchFamily="34" charset="-120"/>
              </a:rPr>
              <a:t>)</a:t>
            </a:r>
            <a:endParaRPr lang="en-US" altLang="zh-TW" sz="1300" dirty="0" smtClean="0">
              <a:latin typeface="微軟正黑體" pitchFamily="34" charset="-120"/>
              <a:ea typeface="微軟正黑體" pitchFamily="34" charset="-120"/>
            </a:endParaRPr>
          </a:p>
          <a:p>
            <a:pPr marL="342900" indent="-342900">
              <a:buAutoNum type="arabicPeriod"/>
            </a:pPr>
            <a:r>
              <a:rPr lang="zh-TW" altLang="en-US" sz="1300" dirty="0" smtClean="0">
                <a:latin typeface="微軟正黑體" pitchFamily="34" charset="-120"/>
                <a:ea typeface="微軟正黑體" pitchFamily="34" charset="-120"/>
              </a:rPr>
              <a:t>超出时则告知现有库存量不足并拒绝</a:t>
            </a:r>
            <a:endParaRPr lang="en-US" altLang="zh-TW" sz="1300" dirty="0" smtClean="0">
              <a:latin typeface="微軟正黑體" pitchFamily="34" charset="-120"/>
              <a:ea typeface="微軟正黑體" pitchFamily="34" charset="-120"/>
            </a:endParaRPr>
          </a:p>
          <a:p>
            <a:pPr marL="342900" indent="-342900">
              <a:buAutoNum type="arabicPeriod"/>
            </a:pPr>
            <a:r>
              <a:rPr lang="zh-TW" altLang="en-US" sz="1300" dirty="0" smtClean="0">
                <a:latin typeface="微軟正黑體" pitchFamily="34" charset="-120"/>
                <a:ea typeface="微軟正黑體" pitchFamily="34" charset="-120"/>
              </a:rPr>
              <a:t>确认时，实时更新在捡量。</a:t>
            </a:r>
            <a:endParaRPr lang="en-US" altLang="zh-TW" sz="1300" dirty="0" smtClean="0">
              <a:latin typeface="微軟正黑體" pitchFamily="34" charset="-120"/>
              <a:ea typeface="微軟正黑體" pitchFamily="34" charset="-120"/>
            </a:endParaRPr>
          </a:p>
          <a:p>
            <a:endParaRPr lang="en-US" altLang="zh-TW" sz="1300" dirty="0">
              <a:latin typeface="微軟正黑體" pitchFamily="34" charset="-120"/>
              <a:ea typeface="微軟正黑體" pitchFamily="34" charset="-120"/>
            </a:endParaRPr>
          </a:p>
          <a:p>
            <a:r>
              <a:rPr lang="zh-TW" altLang="en-US" sz="1300" dirty="0" smtClean="0">
                <a:latin typeface="微軟正黑體" pitchFamily="34" charset="-120"/>
                <a:ea typeface="微軟正黑體" pitchFamily="34" charset="-120"/>
              </a:rPr>
              <a:t>仓库决定库储批时：</a:t>
            </a:r>
            <a:endParaRPr lang="en-US" altLang="zh-TW" sz="1300" dirty="0" smtClean="0">
              <a:latin typeface="微軟正黑體" pitchFamily="34" charset="-120"/>
              <a:ea typeface="微軟正黑體" pitchFamily="34" charset="-120"/>
            </a:endParaRPr>
          </a:p>
          <a:p>
            <a:pPr marL="228600" indent="-228600">
              <a:buAutoNum type="arabicPeriod"/>
            </a:pPr>
            <a:r>
              <a:rPr lang="zh-TW" altLang="en-US" sz="1300" dirty="0" smtClean="0">
                <a:latin typeface="微軟正黑體" pitchFamily="34" charset="-120"/>
                <a:ea typeface="微軟正黑體" pitchFamily="34" charset="-120"/>
              </a:rPr>
              <a:t>开窗提供可拣量的库存明细信息。</a:t>
            </a:r>
            <a:endParaRPr lang="en-US" altLang="zh-TW" sz="1300" dirty="0" smtClean="0">
              <a:latin typeface="微軟正黑體" pitchFamily="34" charset="-120"/>
              <a:ea typeface="微軟正黑體" pitchFamily="34" charset="-120"/>
            </a:endParaRPr>
          </a:p>
          <a:p>
            <a:pPr marL="228600" indent="-228600">
              <a:buAutoNum type="arabicPeriod"/>
            </a:pPr>
            <a:r>
              <a:rPr lang="zh-TW" altLang="en-US" sz="1300" dirty="0" smtClean="0">
                <a:latin typeface="微軟正黑體" pitchFamily="34" charset="-120"/>
                <a:ea typeface="微軟正黑體" pitchFamily="34" charset="-120"/>
              </a:rPr>
              <a:t>选取欲发料的库储批时，若与申请单限定不一致，则检查该选取的库储批之库存量 </a:t>
            </a:r>
            <a:r>
              <a:rPr lang="en-US" altLang="zh-TW" sz="1300" dirty="0" smtClean="0">
                <a:latin typeface="微軟正黑體" pitchFamily="34" charset="-120"/>
                <a:ea typeface="微軟正黑體" pitchFamily="34" charset="-120"/>
              </a:rPr>
              <a:t>– </a:t>
            </a:r>
            <a:r>
              <a:rPr lang="zh-TW" altLang="en-US" sz="1300" dirty="0" smtClean="0">
                <a:latin typeface="微軟正黑體" pitchFamily="34" charset="-120"/>
                <a:ea typeface="微軟正黑體" pitchFamily="34" charset="-120"/>
              </a:rPr>
              <a:t>在捡量，是否足够库存领用，不够则视同库存不足处理。</a:t>
            </a:r>
            <a:endParaRPr lang="en-US" altLang="zh-TW" sz="1300" dirty="0" smtClean="0">
              <a:latin typeface="微軟正黑體" pitchFamily="34" charset="-120"/>
              <a:ea typeface="微軟正黑體" pitchFamily="34" charset="-120"/>
            </a:endParaRPr>
          </a:p>
          <a:p>
            <a:pPr marL="228600" indent="-228600">
              <a:buAutoNum type="arabicPeriod"/>
            </a:pPr>
            <a:endParaRPr lang="en-US" altLang="zh-TW" sz="1300" dirty="0">
              <a:latin typeface="微軟正黑體" pitchFamily="34" charset="-120"/>
              <a:ea typeface="微軟正黑體" pitchFamily="34" charset="-120"/>
            </a:endParaRPr>
          </a:p>
          <a:p>
            <a:r>
              <a:rPr lang="zh-TW" altLang="en-US" sz="1300" dirty="0" smtClean="0">
                <a:latin typeface="微軟正黑體" pitchFamily="34" charset="-120"/>
                <a:ea typeface="微軟正黑體" pitchFamily="34" charset="-120"/>
              </a:rPr>
              <a:t>扣帐时：</a:t>
            </a:r>
            <a:endParaRPr lang="en-US" altLang="zh-TW" sz="1300" dirty="0" smtClean="0">
              <a:latin typeface="微軟正黑體" pitchFamily="34" charset="-120"/>
              <a:ea typeface="微軟正黑體" pitchFamily="34" charset="-120"/>
            </a:endParaRPr>
          </a:p>
          <a:p>
            <a:pPr marL="228600" indent="-228600">
              <a:buAutoNum type="arabicPeriod"/>
            </a:pPr>
            <a:r>
              <a:rPr lang="zh-TW" altLang="en-US" sz="1300" dirty="0" smtClean="0">
                <a:latin typeface="微軟正黑體" pitchFamily="34" charset="-120"/>
                <a:ea typeface="微軟正黑體" pitchFamily="34" charset="-120"/>
              </a:rPr>
              <a:t>扣帐时依领料量更新库存量。</a:t>
            </a:r>
            <a:endParaRPr lang="en-US" altLang="zh-TW" sz="1300" dirty="0" smtClean="0">
              <a:latin typeface="微軟正黑體" pitchFamily="34" charset="-120"/>
              <a:ea typeface="微軟正黑體" pitchFamily="34" charset="-120"/>
            </a:endParaRPr>
          </a:p>
          <a:p>
            <a:pPr marL="228600" indent="-228600">
              <a:buAutoNum type="arabicPeriod"/>
            </a:pPr>
            <a:r>
              <a:rPr lang="zh-TW" altLang="en-US" sz="1300" dirty="0" smtClean="0">
                <a:latin typeface="微軟正黑體" pitchFamily="34" charset="-120"/>
                <a:ea typeface="微軟正黑體" pitchFamily="34" charset="-120"/>
              </a:rPr>
              <a:t>依申请单限定的库储批，将该库储批的在拣量 </a:t>
            </a:r>
            <a:r>
              <a:rPr lang="en-US" altLang="zh-TW" sz="1300" dirty="0" smtClean="0">
                <a:latin typeface="微軟正黑體" pitchFamily="34" charset="-120"/>
                <a:ea typeface="微軟正黑體" pitchFamily="34" charset="-120"/>
              </a:rPr>
              <a:t>release </a:t>
            </a:r>
            <a:r>
              <a:rPr lang="zh-TW" altLang="en-US" sz="1300" dirty="0" smtClean="0">
                <a:latin typeface="微軟正黑體" pitchFamily="34" charset="-120"/>
                <a:ea typeface="微軟正黑體" pitchFamily="34" charset="-120"/>
              </a:rPr>
              <a:t>出来。</a:t>
            </a:r>
            <a:endParaRPr lang="zh-TW" altLang="en-US" sz="13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库存留置</a:t>
            </a:r>
            <a:endParaRPr lang="zh-TW" altLang="en-US" sz="2400" b="1" dirty="0">
              <a:latin typeface="微軟正黑體" pitchFamily="34" charset="-120"/>
              <a:ea typeface="微軟正黑體" pitchFamily="34" charset="-120"/>
            </a:endParaRPr>
          </a:p>
        </p:txBody>
      </p:sp>
      <p:sp>
        <p:nvSpPr>
          <p:cNvPr id="3" name="文字方塊 2"/>
          <p:cNvSpPr txBox="1"/>
          <p:nvPr/>
        </p:nvSpPr>
        <p:spPr>
          <a:xfrm>
            <a:off x="318958" y="1047941"/>
            <a:ext cx="7421394" cy="597535"/>
          </a:xfrm>
          <a:prstGeom prst="rect">
            <a:avLst/>
          </a:prstGeom>
          <a:noFill/>
        </p:spPr>
        <p:txBody>
          <a:bodyPr wrap="square" rtlCol="0">
            <a:spAutoFit/>
          </a:bodyPr>
          <a:lstStyle/>
          <a:p>
            <a:pPr marL="285750" indent="-285750">
              <a:buFont typeface="Wingdings" pitchFamily="2" charset="2"/>
              <a:buChar char="Ø"/>
            </a:pPr>
            <a:r>
              <a:rPr lang="zh-TW" altLang="en-US" sz="1600" dirty="0" smtClean="0">
                <a:latin typeface="微軟正黑體" pitchFamily="34" charset="-120"/>
                <a:ea typeface="微軟正黑體" pitchFamily="34" charset="-120"/>
              </a:rPr>
              <a:t>因特殊状况例如瑕疵不良、工程设变、盘点等等原因，对仓库的存货进行留置冻结避免后续领出使用</a:t>
            </a:r>
            <a:endParaRPr lang="zh-TW" altLang="en-US" sz="1600" dirty="0">
              <a:latin typeface="微軟正黑體" pitchFamily="34" charset="-120"/>
              <a:ea typeface="微軟正黑體" pitchFamily="34" charset="-120"/>
            </a:endParaRPr>
          </a:p>
        </p:txBody>
      </p:sp>
      <p:grpSp>
        <p:nvGrpSpPr>
          <p:cNvPr id="28" name="群組 27"/>
          <p:cNvGrpSpPr/>
          <p:nvPr/>
        </p:nvGrpSpPr>
        <p:grpSpPr>
          <a:xfrm>
            <a:off x="428596" y="2786059"/>
            <a:ext cx="4000528" cy="3071834"/>
            <a:chOff x="428596" y="2786059"/>
            <a:chExt cx="4000528" cy="3071834"/>
          </a:xfrm>
        </p:grpSpPr>
        <p:sp>
          <p:nvSpPr>
            <p:cNvPr id="5" name="AutoShape 11"/>
            <p:cNvSpPr>
              <a:spLocks noChangeArrowheads="1"/>
            </p:cNvSpPr>
            <p:nvPr/>
          </p:nvSpPr>
          <p:spPr bwMode="auto">
            <a:xfrm rot="16200000" flipV="1">
              <a:off x="-522747" y="3737402"/>
              <a:ext cx="2964051" cy="1061365"/>
            </a:xfrm>
            <a:prstGeom prst="parallelogram">
              <a:avLst>
                <a:gd name="adj" fmla="val 98644"/>
              </a:avLst>
            </a:prstGeom>
            <a:solidFill>
              <a:srgbClr val="EAEAEA"/>
            </a:solidFill>
            <a:ln w="9525">
              <a:solidFill>
                <a:schemeClr val="tx1"/>
              </a:solidFill>
              <a:miter lim="800000"/>
            </a:ln>
            <a:effectLst/>
          </p:spPr>
          <p:txBody>
            <a:bodyPr wrap="none" anchor="ctr"/>
            <a:lstStyle/>
            <a:p>
              <a:endParaRPr lang="zh-TW" altLang="en-US"/>
            </a:p>
          </p:txBody>
        </p:sp>
        <p:sp>
          <p:nvSpPr>
            <p:cNvPr id="6" name="Rectangle 12"/>
            <p:cNvSpPr>
              <a:spLocks noChangeArrowheads="1"/>
            </p:cNvSpPr>
            <p:nvPr/>
          </p:nvSpPr>
          <p:spPr bwMode="auto">
            <a:xfrm>
              <a:off x="1489961" y="2786059"/>
              <a:ext cx="2939163" cy="1886214"/>
            </a:xfrm>
            <a:prstGeom prst="rect">
              <a:avLst/>
            </a:prstGeom>
            <a:solidFill>
              <a:srgbClr val="EAEAEA"/>
            </a:solidFill>
            <a:ln w="9525">
              <a:solidFill>
                <a:schemeClr val="tx1"/>
              </a:solidFill>
              <a:miter lim="800000"/>
            </a:ln>
            <a:effectLst/>
          </p:spPr>
          <p:txBody>
            <a:bodyPr wrap="none" anchor="ctr"/>
            <a:lstStyle/>
            <a:p>
              <a:endParaRPr lang="zh-TW" altLang="en-US"/>
            </a:p>
          </p:txBody>
        </p:sp>
        <p:sp>
          <p:nvSpPr>
            <p:cNvPr id="7" name="AutoShape 13"/>
            <p:cNvSpPr>
              <a:spLocks noChangeArrowheads="1"/>
            </p:cNvSpPr>
            <p:nvPr/>
          </p:nvSpPr>
          <p:spPr bwMode="auto">
            <a:xfrm>
              <a:off x="428596" y="4672273"/>
              <a:ext cx="4000528" cy="1185620"/>
            </a:xfrm>
            <a:prstGeom prst="cube">
              <a:avLst>
                <a:gd name="adj" fmla="val 90435"/>
              </a:avLst>
            </a:prstGeom>
            <a:solidFill>
              <a:srgbClr val="EAEAEA"/>
            </a:solidFill>
            <a:ln w="9525">
              <a:solidFill>
                <a:schemeClr val="tx1"/>
              </a:solidFill>
              <a:miter lim="800000"/>
            </a:ln>
            <a:effectLst/>
          </p:spPr>
          <p:txBody>
            <a:bodyPr wrap="none" anchor="ctr"/>
            <a:lstStyle/>
            <a:p>
              <a:endParaRPr lang="zh-TW" altLang="en-US"/>
            </a:p>
          </p:txBody>
        </p:sp>
        <p:sp>
          <p:nvSpPr>
            <p:cNvPr id="8" name="AutoShape 16"/>
            <p:cNvSpPr>
              <a:spLocks noChangeArrowheads="1"/>
            </p:cNvSpPr>
            <p:nvPr/>
          </p:nvSpPr>
          <p:spPr bwMode="auto">
            <a:xfrm>
              <a:off x="2280692" y="4618381"/>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sp>
          <p:nvSpPr>
            <p:cNvPr id="9" name="AutoShape 17"/>
            <p:cNvSpPr>
              <a:spLocks noChangeArrowheads="1"/>
            </p:cNvSpPr>
            <p:nvPr/>
          </p:nvSpPr>
          <p:spPr bwMode="auto">
            <a:xfrm>
              <a:off x="1947315" y="5103408"/>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sp>
          <p:nvSpPr>
            <p:cNvPr id="10" name="AutoShape 15"/>
            <p:cNvSpPr>
              <a:spLocks noChangeArrowheads="1"/>
            </p:cNvSpPr>
            <p:nvPr/>
          </p:nvSpPr>
          <p:spPr bwMode="auto">
            <a:xfrm>
              <a:off x="1576895" y="4618381"/>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sp>
          <p:nvSpPr>
            <p:cNvPr id="11" name="AutoShape 18"/>
            <p:cNvSpPr>
              <a:spLocks noChangeArrowheads="1"/>
            </p:cNvSpPr>
            <p:nvPr/>
          </p:nvSpPr>
          <p:spPr bwMode="auto">
            <a:xfrm>
              <a:off x="1243518" y="5103408"/>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sp>
          <p:nvSpPr>
            <p:cNvPr id="12" name="AutoShape 16"/>
            <p:cNvSpPr>
              <a:spLocks noChangeArrowheads="1"/>
            </p:cNvSpPr>
            <p:nvPr/>
          </p:nvSpPr>
          <p:spPr bwMode="auto">
            <a:xfrm>
              <a:off x="2959542" y="4586944"/>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sp>
          <p:nvSpPr>
            <p:cNvPr id="13" name="AutoShape 17"/>
            <p:cNvSpPr>
              <a:spLocks noChangeArrowheads="1"/>
            </p:cNvSpPr>
            <p:nvPr/>
          </p:nvSpPr>
          <p:spPr bwMode="auto">
            <a:xfrm>
              <a:off x="2626165" y="5071971"/>
              <a:ext cx="444503" cy="592810"/>
            </a:xfrm>
            <a:prstGeom prst="cube">
              <a:avLst>
                <a:gd name="adj" fmla="val 57588"/>
              </a:avLst>
            </a:prstGeom>
            <a:solidFill>
              <a:srgbClr val="FFCC00"/>
            </a:solidFill>
            <a:ln w="9525">
              <a:solidFill>
                <a:schemeClr val="tx1"/>
              </a:solidFill>
              <a:miter lim="800000"/>
            </a:ln>
            <a:effectLst/>
          </p:spPr>
          <p:txBody>
            <a:bodyPr wrap="none" anchor="ctr"/>
            <a:lstStyle/>
            <a:p>
              <a:endParaRPr lang="zh-TW" altLang="en-US"/>
            </a:p>
          </p:txBody>
        </p:sp>
        <p:grpSp>
          <p:nvGrpSpPr>
            <p:cNvPr id="14" name="群組 13"/>
            <p:cNvGrpSpPr/>
            <p:nvPr/>
          </p:nvGrpSpPr>
          <p:grpSpPr>
            <a:xfrm>
              <a:off x="3122829" y="4663291"/>
              <a:ext cx="288000" cy="301000"/>
              <a:chOff x="3071802" y="4929198"/>
              <a:chExt cx="252000" cy="252000"/>
            </a:xfrm>
          </p:grpSpPr>
          <p:sp>
            <p:nvSpPr>
              <p:cNvPr id="21" name="橢圓 20"/>
              <p:cNvSpPr/>
              <p:nvPr/>
            </p:nvSpPr>
            <p:spPr>
              <a:xfrm>
                <a:off x="3071802" y="4929198"/>
                <a:ext cx="252000" cy="252000"/>
              </a:xfrm>
              <a:prstGeom prst="ellipse">
                <a:avLst/>
              </a:prstGeom>
              <a:solidFill>
                <a:schemeClr val="bg1"/>
              </a:solidFill>
              <a:ln w="317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cxnSp>
            <p:nvCxnSpPr>
              <p:cNvPr id="22" name="直線接點 21"/>
              <p:cNvCxnSpPr>
                <a:stCxn id="21" idx="7"/>
                <a:endCxn id="21" idx="3"/>
              </p:cNvCxnSpPr>
              <p:nvPr/>
            </p:nvCxnSpPr>
            <p:spPr>
              <a:xfrm rot="16200000" flipH="1" flipV="1">
                <a:off x="3108707" y="4966103"/>
                <a:ext cx="178191" cy="17819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15" name="群組 14"/>
            <p:cNvGrpSpPr/>
            <p:nvPr/>
          </p:nvGrpSpPr>
          <p:grpSpPr>
            <a:xfrm>
              <a:off x="2796255" y="5175263"/>
              <a:ext cx="288000" cy="301000"/>
              <a:chOff x="2786050" y="5357826"/>
              <a:chExt cx="252000" cy="252000"/>
            </a:xfrm>
          </p:grpSpPr>
          <p:sp>
            <p:nvSpPr>
              <p:cNvPr id="19" name="橢圓 18"/>
              <p:cNvSpPr/>
              <p:nvPr/>
            </p:nvSpPr>
            <p:spPr>
              <a:xfrm>
                <a:off x="2786050" y="5357826"/>
                <a:ext cx="252000" cy="252000"/>
              </a:xfrm>
              <a:prstGeom prst="ellipse">
                <a:avLst/>
              </a:prstGeom>
              <a:solidFill>
                <a:schemeClr val="bg1"/>
              </a:solidFill>
              <a:ln w="317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cxnSp>
            <p:nvCxnSpPr>
              <p:cNvPr id="20" name="直線接點 19"/>
              <p:cNvCxnSpPr>
                <a:stCxn id="19" idx="7"/>
                <a:endCxn id="19" idx="3"/>
              </p:cNvCxnSpPr>
              <p:nvPr/>
            </p:nvCxnSpPr>
            <p:spPr>
              <a:xfrm rot="16200000" flipH="1" flipV="1">
                <a:off x="2822955" y="5394731"/>
                <a:ext cx="178191" cy="17819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16" name="群組 15"/>
            <p:cNvGrpSpPr/>
            <p:nvPr/>
          </p:nvGrpSpPr>
          <p:grpSpPr>
            <a:xfrm>
              <a:off x="2469682" y="4663291"/>
              <a:ext cx="288000" cy="301000"/>
              <a:chOff x="3071802" y="4929198"/>
              <a:chExt cx="252000" cy="252000"/>
            </a:xfrm>
          </p:grpSpPr>
          <p:sp>
            <p:nvSpPr>
              <p:cNvPr id="17" name="橢圓 16"/>
              <p:cNvSpPr/>
              <p:nvPr/>
            </p:nvSpPr>
            <p:spPr>
              <a:xfrm>
                <a:off x="3071802" y="4929198"/>
                <a:ext cx="252000" cy="252000"/>
              </a:xfrm>
              <a:prstGeom prst="ellipse">
                <a:avLst/>
              </a:prstGeom>
              <a:solidFill>
                <a:schemeClr val="bg1"/>
              </a:solidFill>
              <a:ln w="3175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cxnSp>
            <p:nvCxnSpPr>
              <p:cNvPr id="18" name="直線接點 17"/>
              <p:cNvCxnSpPr>
                <a:stCxn id="17" idx="7"/>
                <a:endCxn id="17" idx="3"/>
              </p:cNvCxnSpPr>
              <p:nvPr/>
            </p:nvCxnSpPr>
            <p:spPr>
              <a:xfrm rot="16200000" flipH="1" flipV="1">
                <a:off x="3108707" y="4966103"/>
                <a:ext cx="178191" cy="17819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grpSp>
      <p:cxnSp>
        <p:nvCxnSpPr>
          <p:cNvPr id="23" name="直線單箭頭接點 22"/>
          <p:cNvCxnSpPr>
            <a:stCxn id="27" idx="1"/>
            <a:endCxn id="8" idx="0"/>
          </p:cNvCxnSpPr>
          <p:nvPr/>
        </p:nvCxnSpPr>
        <p:spPr>
          <a:xfrm rot="10800000" flipV="1">
            <a:off x="2630934" y="2893215"/>
            <a:ext cx="3298388" cy="17251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直線單箭頭接點 23"/>
          <p:cNvCxnSpPr>
            <a:endCxn id="21" idx="7"/>
          </p:cNvCxnSpPr>
          <p:nvPr/>
        </p:nvCxnSpPr>
        <p:spPr>
          <a:xfrm rot="10800000" flipV="1">
            <a:off x="3368652" y="2857495"/>
            <a:ext cx="2631328" cy="18498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直線單箭頭接點 24"/>
          <p:cNvCxnSpPr>
            <a:stCxn id="27" idx="1"/>
            <a:endCxn id="19" idx="6"/>
          </p:cNvCxnSpPr>
          <p:nvPr/>
        </p:nvCxnSpPr>
        <p:spPr>
          <a:xfrm rot="10800000" flipV="1">
            <a:off x="3084256" y="2893215"/>
            <a:ext cx="2845067" cy="24325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圓角矩形 25"/>
          <p:cNvSpPr/>
          <p:nvPr/>
        </p:nvSpPr>
        <p:spPr>
          <a:xfrm>
            <a:off x="6000760" y="2857496"/>
            <a:ext cx="2500330" cy="35004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altLang="zh-TW" sz="1600" b="1" dirty="0" smtClean="0">
              <a:latin typeface="微軟正黑體" pitchFamily="34" charset="-120"/>
              <a:ea typeface="微軟正黑體" pitchFamily="34" charset="-120"/>
            </a:endParaRPr>
          </a:p>
          <a:p>
            <a:endParaRPr lang="en-US" altLang="zh-TW" sz="1600" b="1" dirty="0" smtClean="0">
              <a:latin typeface="微軟正黑體" pitchFamily="34" charset="-120"/>
              <a:ea typeface="微軟正黑體" pitchFamily="34" charset="-120"/>
            </a:endParaRPr>
          </a:p>
          <a:p>
            <a:r>
              <a:rPr lang="zh-TW" altLang="en-US" sz="1600" b="1" dirty="0" smtClean="0">
                <a:latin typeface="微軟正黑體" pitchFamily="34" charset="-120"/>
                <a:ea typeface="微軟正黑體" pitchFamily="34" charset="-120"/>
              </a:rPr>
              <a:t>动作</a:t>
            </a:r>
            <a:r>
              <a:rPr lang="en-US" altLang="zh-TW" sz="1600" b="1" dirty="0" smtClean="0">
                <a:latin typeface="微軟正黑體" pitchFamily="34" charset="-120"/>
                <a:ea typeface="微軟正黑體" pitchFamily="34" charset="-120"/>
              </a:rPr>
              <a:t>:</a:t>
            </a:r>
            <a:endParaRPr lang="en-US" altLang="zh-TW" sz="1600" b="1"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留置</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取消留置</a:t>
            </a:r>
            <a:endParaRPr lang="en-US" altLang="zh-TW" sz="1600" dirty="0" smtClean="0">
              <a:latin typeface="微軟正黑體" pitchFamily="34" charset="-120"/>
              <a:ea typeface="微軟正黑體" pitchFamily="34" charset="-120"/>
            </a:endParaRPr>
          </a:p>
          <a:p>
            <a:endParaRPr lang="en-US" altLang="zh-TW" sz="1600" b="1" dirty="0" smtClean="0">
              <a:latin typeface="微軟正黑體" pitchFamily="34" charset="-120"/>
              <a:ea typeface="微軟正黑體" pitchFamily="34" charset="-120"/>
            </a:endParaRPr>
          </a:p>
          <a:p>
            <a:r>
              <a:rPr lang="zh-TW" altLang="en-US" sz="1600" b="1" dirty="0" smtClean="0">
                <a:latin typeface="微軟正黑體" pitchFamily="34" charset="-120"/>
                <a:ea typeface="微軟正黑體" pitchFamily="34" charset="-120"/>
              </a:rPr>
              <a:t>范围</a:t>
            </a:r>
            <a:r>
              <a:rPr lang="en-US" altLang="zh-TW" sz="1600" b="1" dirty="0" smtClean="0">
                <a:latin typeface="微軟正黑體" pitchFamily="34" charset="-120"/>
                <a:ea typeface="微軟正黑體" pitchFamily="34" charset="-120"/>
              </a:rPr>
              <a:t>:</a:t>
            </a:r>
            <a:endParaRPr lang="en-US" altLang="zh-TW" sz="1600" b="1"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料号</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产品特征</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库位</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储位</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批号</a:t>
            </a:r>
            <a:endParaRPr lang="en-US" altLang="zh-TW" sz="1600" dirty="0" smtClean="0">
              <a:latin typeface="微軟正黑體" pitchFamily="34" charset="-120"/>
              <a:ea typeface="微軟正黑體" pitchFamily="34" charset="-120"/>
            </a:endParaRPr>
          </a:p>
          <a:p>
            <a:pPr>
              <a:buFont typeface="Wingdings" pitchFamily="2" charset="2"/>
              <a:buChar char="l"/>
            </a:pPr>
            <a:r>
              <a:rPr lang="zh-TW" altLang="en-US" sz="1600" dirty="0" smtClean="0">
                <a:latin typeface="微軟正黑體" pitchFamily="34" charset="-120"/>
                <a:ea typeface="微軟正黑體" pitchFamily="34" charset="-120"/>
              </a:rPr>
              <a:t>库存管理特征</a:t>
            </a:r>
            <a:endParaRPr lang="en-US" altLang="zh-TW" sz="1600" dirty="0" smtClean="0">
              <a:latin typeface="微軟正黑體" pitchFamily="34" charset="-120"/>
              <a:ea typeface="微軟正黑體" pitchFamily="34" charset="-120"/>
            </a:endParaRPr>
          </a:p>
        </p:txBody>
      </p:sp>
      <p:sp>
        <p:nvSpPr>
          <p:cNvPr id="27" name="流程圖: 文件 26"/>
          <p:cNvSpPr/>
          <p:nvPr/>
        </p:nvSpPr>
        <p:spPr>
          <a:xfrm>
            <a:off x="5929322" y="2357430"/>
            <a:ext cx="2643206" cy="1071570"/>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600" b="1" dirty="0" smtClean="0">
                <a:latin typeface="微軟正黑體" pitchFamily="34" charset="-120"/>
                <a:ea typeface="微軟正黑體" pitchFamily="34" charset="-120"/>
              </a:rPr>
              <a:t>存货留置作业</a:t>
            </a:r>
            <a:endParaRPr lang="zh-TW" altLang="en-US" sz="1600" b="1"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库存备置</a:t>
            </a:r>
            <a:endParaRPr lang="zh-TW" altLang="en-US" sz="2400" b="1" dirty="0">
              <a:latin typeface="微軟正黑體" pitchFamily="34" charset="-120"/>
              <a:ea typeface="微軟正黑體" pitchFamily="34" charset="-120"/>
            </a:endParaRPr>
          </a:p>
        </p:txBody>
      </p:sp>
      <p:sp>
        <p:nvSpPr>
          <p:cNvPr id="3" name="文字方塊 2"/>
          <p:cNvSpPr txBox="1"/>
          <p:nvPr/>
        </p:nvSpPr>
        <p:spPr>
          <a:xfrm>
            <a:off x="520430" y="1196752"/>
            <a:ext cx="7421394" cy="1554480"/>
          </a:xfrm>
          <a:prstGeom prst="rect">
            <a:avLst/>
          </a:prstGeom>
          <a:noFill/>
        </p:spPr>
        <p:txBody>
          <a:bodyPr wrap="square" rtlCol="0">
            <a:spAutoFit/>
          </a:bodyPr>
          <a:lstStyle/>
          <a:p>
            <a:pPr marL="285750" indent="-285750">
              <a:lnSpc>
                <a:spcPct val="150000"/>
              </a:lnSpc>
              <a:buFont typeface="Wingdings" pitchFamily="2" charset="2"/>
              <a:buChar char="Ø"/>
            </a:pPr>
            <a:r>
              <a:rPr lang="zh-TW" altLang="en-US" sz="1600" dirty="0" smtClean="0">
                <a:latin typeface="微軟正黑體" pitchFamily="34" charset="-120"/>
                <a:ea typeface="微軟正黑體" pitchFamily="34" charset="-120"/>
              </a:rPr>
              <a:t>因为急单需求对现有的存货量进行保留避免被其他交易单据领用</a:t>
            </a:r>
            <a:endParaRPr lang="en-US" altLang="zh-TW" sz="1600" dirty="0" smtClean="0">
              <a:latin typeface="微軟正黑體" pitchFamily="34" charset="-120"/>
              <a:ea typeface="微軟正黑體" pitchFamily="34" charset="-120"/>
            </a:endParaRPr>
          </a:p>
          <a:p>
            <a:pPr marL="285750" indent="-285750">
              <a:lnSpc>
                <a:spcPct val="150000"/>
              </a:lnSpc>
              <a:buFont typeface="Wingdings" pitchFamily="2" charset="2"/>
              <a:buChar char="Ø"/>
            </a:pPr>
            <a:r>
              <a:rPr lang="zh-TW" altLang="en-US" sz="1600" dirty="0" smtClean="0">
                <a:latin typeface="微軟正黑體" pitchFamily="34" charset="-120"/>
                <a:ea typeface="微軟正黑體" pitchFamily="34" charset="-120"/>
              </a:rPr>
              <a:t>备置模式可区分软备置与硬备置两种模式</a:t>
            </a:r>
            <a:endParaRPr lang="en-US" altLang="zh-TW" sz="1600" dirty="0" smtClean="0">
              <a:latin typeface="微軟正黑體" pitchFamily="34" charset="-120"/>
              <a:ea typeface="微軟正黑體" pitchFamily="34" charset="-120"/>
            </a:endParaRPr>
          </a:p>
          <a:p>
            <a:pPr marL="742950" lvl="1" indent="-285750">
              <a:buFont typeface="Wingdings" pitchFamily="2" charset="2"/>
              <a:buChar char="Ø"/>
            </a:pPr>
            <a:r>
              <a:rPr lang="zh-TW" altLang="en-US" sz="1600" dirty="0" smtClean="0">
                <a:latin typeface="微軟正黑體" pitchFamily="34" charset="-120"/>
                <a:ea typeface="微軟正黑體" pitchFamily="34" charset="-120"/>
              </a:rPr>
              <a:t>软备置只需要指定要备置的料号、产品特征</a:t>
            </a:r>
            <a:endParaRPr lang="en-US" altLang="zh-TW" sz="1600" dirty="0" smtClean="0">
              <a:latin typeface="微軟正黑體" pitchFamily="34" charset="-120"/>
              <a:ea typeface="微軟正黑體" pitchFamily="34" charset="-120"/>
            </a:endParaRPr>
          </a:p>
          <a:p>
            <a:pPr marL="742950" lvl="1" indent="-285750">
              <a:buFont typeface="Wingdings" pitchFamily="2" charset="2"/>
              <a:buChar char="Ø"/>
            </a:pPr>
            <a:r>
              <a:rPr lang="zh-TW" altLang="en-US" sz="1600" dirty="0" smtClean="0">
                <a:latin typeface="微軟正黑體" pitchFamily="34" charset="-120"/>
                <a:ea typeface="微軟正黑體" pitchFamily="34" charset="-120"/>
              </a:rPr>
              <a:t>硬备置需要明确的指定要备置的料号、产品特征、库位元、储位、批号、库存管理特征</a:t>
            </a:r>
            <a:endParaRPr lang="en-US" altLang="zh-TW" sz="1600" dirty="0">
              <a:latin typeface="微軟正黑體" pitchFamily="34" charset="-120"/>
              <a:ea typeface="微軟正黑體" pitchFamily="34" charset="-120"/>
            </a:endParaRPr>
          </a:p>
        </p:txBody>
      </p:sp>
      <p:pic>
        <p:nvPicPr>
          <p:cNvPr id="4" name="Picture 81" descr="j019538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6688" y="3566136"/>
            <a:ext cx="11985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7" descr="j01863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307" y="3431423"/>
            <a:ext cx="12890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88"/>
          <p:cNvSpPr>
            <a:spLocks noChangeShapeType="1"/>
          </p:cNvSpPr>
          <p:nvPr/>
        </p:nvSpPr>
        <p:spPr bwMode="auto">
          <a:xfrm>
            <a:off x="2054607" y="4429736"/>
            <a:ext cx="1296987"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 name="Text Box 89"/>
          <p:cNvSpPr txBox="1">
            <a:spLocks noChangeArrowheads="1"/>
          </p:cNvSpPr>
          <p:nvPr/>
        </p:nvSpPr>
        <p:spPr bwMode="auto">
          <a:xfrm>
            <a:off x="520430" y="5085897"/>
            <a:ext cx="124968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1400" b="1" dirty="0" smtClean="0">
                <a:latin typeface="微軟正黑體" pitchFamily="34" charset="-120"/>
                <a:ea typeface="微軟正黑體" pitchFamily="34" charset="-120"/>
              </a:rPr>
              <a:t>客户急单需求</a:t>
            </a:r>
            <a:endParaRPr lang="zh-TW" altLang="en-US" sz="1400" b="1" dirty="0">
              <a:latin typeface="微軟正黑體" pitchFamily="34" charset="-120"/>
              <a:ea typeface="微軟正黑體" pitchFamily="34" charset="-120"/>
            </a:endParaRPr>
          </a:p>
        </p:txBody>
      </p:sp>
      <p:sp>
        <p:nvSpPr>
          <p:cNvPr id="8" name="Rectangle 90"/>
          <p:cNvSpPr>
            <a:spLocks noChangeArrowheads="1"/>
          </p:cNvSpPr>
          <p:nvPr/>
        </p:nvSpPr>
        <p:spPr bwMode="auto">
          <a:xfrm>
            <a:off x="3538355" y="4931689"/>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查询现有库存</a:t>
            </a:r>
            <a:endParaRPr kumimoji="0" lang="zh-CN" altLang="en-US" sz="1400" b="1" dirty="0">
              <a:latin typeface="微軟正黑體" pitchFamily="34" charset="-120"/>
              <a:ea typeface="微軟正黑體" pitchFamily="34" charset="-120"/>
            </a:endParaRPr>
          </a:p>
        </p:txBody>
      </p:sp>
      <p:sp>
        <p:nvSpPr>
          <p:cNvPr id="20" name="Line 88"/>
          <p:cNvSpPr>
            <a:spLocks noChangeShapeType="1"/>
          </p:cNvSpPr>
          <p:nvPr/>
        </p:nvSpPr>
        <p:spPr bwMode="auto">
          <a:xfrm>
            <a:off x="4998327" y="4350734"/>
            <a:ext cx="1296987"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24" name="群組 23"/>
          <p:cNvGrpSpPr/>
          <p:nvPr/>
        </p:nvGrpSpPr>
        <p:grpSpPr>
          <a:xfrm>
            <a:off x="6418426" y="3712074"/>
            <a:ext cx="1390361" cy="1037618"/>
            <a:chOff x="6739193" y="4516425"/>
            <a:chExt cx="1390361" cy="1037618"/>
          </a:xfrm>
        </p:grpSpPr>
        <p:sp>
          <p:nvSpPr>
            <p:cNvPr id="9" name="AutoShape 15"/>
            <p:cNvSpPr>
              <a:spLocks noChangeArrowheads="1"/>
            </p:cNvSpPr>
            <p:nvPr/>
          </p:nvSpPr>
          <p:spPr bwMode="auto">
            <a:xfrm>
              <a:off x="6970662" y="4516425"/>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sp>
          <p:nvSpPr>
            <p:cNvPr id="10" name="AutoShape 15"/>
            <p:cNvSpPr>
              <a:spLocks noChangeArrowheads="1"/>
            </p:cNvSpPr>
            <p:nvPr/>
          </p:nvSpPr>
          <p:spPr bwMode="auto">
            <a:xfrm>
              <a:off x="7303497" y="4516425"/>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sp>
          <p:nvSpPr>
            <p:cNvPr id="11" name="AutoShape 15"/>
            <p:cNvSpPr>
              <a:spLocks noChangeArrowheads="1"/>
            </p:cNvSpPr>
            <p:nvPr/>
          </p:nvSpPr>
          <p:spPr bwMode="auto">
            <a:xfrm>
              <a:off x="7685051" y="4516425"/>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sp>
          <p:nvSpPr>
            <p:cNvPr id="16" name="AutoShape 15"/>
            <p:cNvSpPr>
              <a:spLocks noChangeArrowheads="1"/>
            </p:cNvSpPr>
            <p:nvPr/>
          </p:nvSpPr>
          <p:spPr bwMode="auto">
            <a:xfrm>
              <a:off x="6739193" y="4961233"/>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sp>
          <p:nvSpPr>
            <p:cNvPr id="17" name="AutoShape 15"/>
            <p:cNvSpPr>
              <a:spLocks noChangeArrowheads="1"/>
            </p:cNvSpPr>
            <p:nvPr/>
          </p:nvSpPr>
          <p:spPr bwMode="auto">
            <a:xfrm>
              <a:off x="7072028" y="4961233"/>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sp>
          <p:nvSpPr>
            <p:cNvPr id="18" name="AutoShape 15"/>
            <p:cNvSpPr>
              <a:spLocks noChangeArrowheads="1"/>
            </p:cNvSpPr>
            <p:nvPr/>
          </p:nvSpPr>
          <p:spPr bwMode="auto">
            <a:xfrm>
              <a:off x="7453582" y="4961233"/>
              <a:ext cx="444503" cy="592810"/>
            </a:xfrm>
            <a:prstGeom prst="cube">
              <a:avLst>
                <a:gd name="adj" fmla="val 57588"/>
              </a:avLst>
            </a:prstGeom>
          </p:spPr>
          <p:style>
            <a:lnRef idx="3">
              <a:schemeClr val="lt1"/>
            </a:lnRef>
            <a:fillRef idx="1">
              <a:schemeClr val="accent1"/>
            </a:fillRef>
            <a:effectRef idx="1">
              <a:schemeClr val="accent1"/>
            </a:effectRef>
            <a:fontRef idx="minor">
              <a:schemeClr val="lt1"/>
            </a:fontRef>
          </p:style>
          <p:txBody>
            <a:bodyPr wrap="none" anchor="ctr"/>
            <a:lstStyle/>
            <a:p>
              <a:endParaRPr lang="zh-TW" altLang="en-US"/>
            </a:p>
          </p:txBody>
        </p:sp>
        <p:pic>
          <p:nvPicPr>
            <p:cNvPr id="21" name="圖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9193" y="4622007"/>
              <a:ext cx="1216039" cy="768024"/>
            </a:xfrm>
            <a:prstGeom prst="rect">
              <a:avLst/>
            </a:prstGeom>
          </p:spPr>
        </p:pic>
      </p:grpSp>
      <p:sp>
        <p:nvSpPr>
          <p:cNvPr id="25" name="Rectangle 90"/>
          <p:cNvSpPr>
            <a:spLocks noChangeArrowheads="1"/>
          </p:cNvSpPr>
          <p:nvPr/>
        </p:nvSpPr>
        <p:spPr bwMode="auto">
          <a:xfrm>
            <a:off x="6545621" y="4872313"/>
            <a:ext cx="12509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订单针对现有</a:t>
            </a:r>
            <a:endParaRPr kumimoji="0" lang="en-US" altLang="zh-TW" sz="1400" b="1" dirty="0" smtClean="0">
              <a:latin typeface="微軟正黑體" pitchFamily="34" charset="-120"/>
              <a:ea typeface="微軟正黑體" pitchFamily="34" charset="-120"/>
            </a:endParaRPr>
          </a:p>
          <a:p>
            <a:r>
              <a:rPr kumimoji="0" lang="zh-TW" altLang="en-US" sz="1400" b="1" dirty="0" smtClean="0">
                <a:latin typeface="微軟正黑體" pitchFamily="34" charset="-120"/>
                <a:ea typeface="微軟正黑體" pitchFamily="34" charset="-120"/>
              </a:rPr>
              <a:t>库存进行保留</a:t>
            </a:r>
            <a:endParaRPr kumimoji="0" lang="zh-CN" altLang="en-US" sz="1400" b="1"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库存需求等候</a:t>
            </a:r>
            <a:endParaRPr lang="zh-TW" altLang="en-US" sz="2400" b="1" dirty="0">
              <a:latin typeface="微軟正黑體" pitchFamily="34" charset="-120"/>
              <a:ea typeface="微軟正黑體" pitchFamily="34" charset="-120"/>
            </a:endParaRPr>
          </a:p>
        </p:txBody>
      </p:sp>
      <p:sp>
        <p:nvSpPr>
          <p:cNvPr id="19" name="圓角矩形 18"/>
          <p:cNvSpPr/>
          <p:nvPr/>
        </p:nvSpPr>
        <p:spPr>
          <a:xfrm>
            <a:off x="214282" y="1714488"/>
            <a:ext cx="2143140" cy="171451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2" name="立方體 21"/>
          <p:cNvSpPr/>
          <p:nvPr/>
        </p:nvSpPr>
        <p:spPr>
          <a:xfrm>
            <a:off x="7429520" y="5286388"/>
            <a:ext cx="964800" cy="1357298"/>
          </a:xfrm>
          <a:prstGeom prst="cub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预计</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入库</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300</a:t>
            </a:r>
            <a:endParaRPr lang="zh-TW" altLang="en-US" sz="1400" b="1" dirty="0">
              <a:latin typeface="微軟正黑體" pitchFamily="34" charset="-120"/>
              <a:ea typeface="微軟正黑體" pitchFamily="34" charset="-120"/>
            </a:endParaRPr>
          </a:p>
        </p:txBody>
      </p:sp>
      <p:sp>
        <p:nvSpPr>
          <p:cNvPr id="23" name="立方體 22"/>
          <p:cNvSpPr/>
          <p:nvPr/>
        </p:nvSpPr>
        <p:spPr>
          <a:xfrm>
            <a:off x="7429520" y="4214818"/>
            <a:ext cx="964800" cy="1285884"/>
          </a:xfrm>
          <a:prstGeom prst="cub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预计</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入库</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200</a:t>
            </a:r>
            <a:endParaRPr lang="zh-TW" altLang="en-US" sz="1400" b="1" dirty="0">
              <a:latin typeface="微軟正黑體" pitchFamily="34" charset="-120"/>
              <a:ea typeface="微軟正黑體" pitchFamily="34" charset="-120"/>
            </a:endParaRPr>
          </a:p>
        </p:txBody>
      </p:sp>
      <p:sp>
        <p:nvSpPr>
          <p:cNvPr id="26" name="投影片編號版面配置區 3"/>
          <p:cNvSpPr txBox="1"/>
          <p:nvPr/>
        </p:nvSpPr>
        <p:spPr>
          <a:xfrm>
            <a:off x="7451725" y="6445250"/>
            <a:ext cx="1450975" cy="41275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fld id="{0E48D054-53F4-4E50-BB80-184A41237411}" type="slidenum">
              <a:rPr lang="en-US" altLang="zh-TW" smtClean="0"/>
            </a:fld>
            <a:endParaRPr lang="en-US" altLang="zh-TW" dirty="0"/>
          </a:p>
        </p:txBody>
      </p:sp>
      <p:grpSp>
        <p:nvGrpSpPr>
          <p:cNvPr id="27" name="群組 54"/>
          <p:cNvGrpSpPr/>
          <p:nvPr/>
        </p:nvGrpSpPr>
        <p:grpSpPr>
          <a:xfrm>
            <a:off x="4716324" y="1857364"/>
            <a:ext cx="1362546" cy="4572032"/>
            <a:chOff x="4716324" y="1857364"/>
            <a:chExt cx="1362546" cy="4572032"/>
          </a:xfrm>
        </p:grpSpPr>
        <p:sp>
          <p:nvSpPr>
            <p:cNvPr id="28" name="立方體 27"/>
            <p:cNvSpPr/>
            <p:nvPr/>
          </p:nvSpPr>
          <p:spPr>
            <a:xfrm>
              <a:off x="5100770" y="5067071"/>
              <a:ext cx="966870" cy="1362325"/>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订单</a:t>
              </a:r>
              <a:r>
                <a:rPr lang="en-US" altLang="zh-TW" sz="1400" b="1" dirty="0" smtClean="0">
                  <a:latin typeface="微軟正黑體" pitchFamily="34" charset="-120"/>
                  <a:ea typeface="微軟正黑體" pitchFamily="34" charset="-120"/>
                </a:rPr>
                <a:t>E</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200</a:t>
              </a:r>
              <a:endParaRPr lang="zh-TW" altLang="en-US" sz="1400" b="1" dirty="0">
                <a:latin typeface="微軟正黑體" pitchFamily="34" charset="-120"/>
                <a:ea typeface="微軟正黑體" pitchFamily="34" charset="-120"/>
              </a:endParaRPr>
            </a:p>
          </p:txBody>
        </p:sp>
        <p:sp>
          <p:nvSpPr>
            <p:cNvPr id="29" name="立方體 28"/>
            <p:cNvSpPr/>
            <p:nvPr/>
          </p:nvSpPr>
          <p:spPr>
            <a:xfrm>
              <a:off x="5105328" y="4133208"/>
              <a:ext cx="966870" cy="1165880"/>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订单</a:t>
              </a:r>
              <a:r>
                <a:rPr lang="en-US" altLang="zh-TW" sz="1400" b="1" dirty="0" smtClean="0">
                  <a:latin typeface="微軟正黑體" pitchFamily="34" charset="-120"/>
                  <a:ea typeface="微軟正黑體" pitchFamily="34" charset="-120"/>
                </a:rPr>
                <a:t>D</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150</a:t>
              </a:r>
              <a:endParaRPr lang="zh-TW" altLang="en-US" sz="1400" b="1" dirty="0">
                <a:latin typeface="微軟正黑體" pitchFamily="34" charset="-120"/>
                <a:ea typeface="微軟正黑體" pitchFamily="34" charset="-120"/>
              </a:endParaRPr>
            </a:p>
          </p:txBody>
        </p:sp>
        <p:sp>
          <p:nvSpPr>
            <p:cNvPr id="30" name="立方體 29"/>
            <p:cNvSpPr/>
            <p:nvPr/>
          </p:nvSpPr>
          <p:spPr>
            <a:xfrm>
              <a:off x="5112000" y="3530932"/>
              <a:ext cx="966870" cy="875846"/>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订单</a:t>
              </a:r>
              <a:r>
                <a:rPr lang="en-US" altLang="zh-TW" sz="1400" b="1" dirty="0" smtClean="0">
                  <a:latin typeface="微軟正黑體" pitchFamily="34" charset="-120"/>
                  <a:ea typeface="微軟正黑體" pitchFamily="34" charset="-120"/>
                </a:rPr>
                <a:t>C</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50</a:t>
              </a:r>
              <a:endParaRPr lang="zh-TW" altLang="en-US" sz="1400" b="1" dirty="0">
                <a:latin typeface="微軟正黑體" pitchFamily="34" charset="-120"/>
                <a:ea typeface="微軟正黑體" pitchFamily="34" charset="-120"/>
              </a:endParaRPr>
            </a:p>
          </p:txBody>
        </p:sp>
        <p:sp>
          <p:nvSpPr>
            <p:cNvPr id="31" name="立方體 30"/>
            <p:cNvSpPr/>
            <p:nvPr/>
          </p:nvSpPr>
          <p:spPr>
            <a:xfrm>
              <a:off x="5100935" y="2631378"/>
              <a:ext cx="966870" cy="1090253"/>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订单</a:t>
              </a:r>
              <a:r>
                <a:rPr lang="en-US" altLang="zh-TW" sz="1400" b="1" dirty="0" smtClean="0">
                  <a:latin typeface="微軟正黑體" pitchFamily="34" charset="-120"/>
                  <a:ea typeface="微軟正黑體" pitchFamily="34" charset="-120"/>
                </a:rPr>
                <a:t>B</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150</a:t>
              </a:r>
              <a:endParaRPr lang="zh-TW" altLang="en-US" sz="1400" b="1" dirty="0">
                <a:latin typeface="微軟正黑體" pitchFamily="34" charset="-120"/>
                <a:ea typeface="微軟正黑體" pitchFamily="34" charset="-120"/>
              </a:endParaRPr>
            </a:p>
          </p:txBody>
        </p:sp>
        <p:sp>
          <p:nvSpPr>
            <p:cNvPr id="32" name="立方體 31"/>
            <p:cNvSpPr/>
            <p:nvPr/>
          </p:nvSpPr>
          <p:spPr>
            <a:xfrm>
              <a:off x="5100770" y="1857364"/>
              <a:ext cx="965761" cy="1003836"/>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订单</a:t>
              </a:r>
              <a:r>
                <a:rPr lang="en-US" altLang="zh-TW" sz="1400" b="1" dirty="0" smtClean="0">
                  <a:latin typeface="微軟正黑體" pitchFamily="34" charset="-120"/>
                  <a:ea typeface="微軟正黑體" pitchFamily="34" charset="-120"/>
                </a:rPr>
                <a:t>A</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100</a:t>
              </a:r>
              <a:endParaRPr lang="zh-TW" altLang="en-US" sz="1400" b="1" dirty="0">
                <a:latin typeface="微軟正黑體" pitchFamily="34" charset="-120"/>
                <a:ea typeface="微軟正黑體" pitchFamily="34" charset="-120"/>
              </a:endParaRPr>
            </a:p>
          </p:txBody>
        </p:sp>
        <p:sp>
          <p:nvSpPr>
            <p:cNvPr id="33" name="矩形 32"/>
            <p:cNvSpPr/>
            <p:nvPr/>
          </p:nvSpPr>
          <p:spPr>
            <a:xfrm>
              <a:off x="4716324" y="3793334"/>
              <a:ext cx="394970" cy="5499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3</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34" name="矩形 33"/>
            <p:cNvSpPr/>
            <p:nvPr/>
          </p:nvSpPr>
          <p:spPr>
            <a:xfrm>
              <a:off x="4716324" y="4653765"/>
              <a:ext cx="394970" cy="5499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4</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35" name="矩形 34"/>
            <p:cNvSpPr/>
            <p:nvPr/>
          </p:nvSpPr>
          <p:spPr>
            <a:xfrm>
              <a:off x="4716324" y="5514196"/>
              <a:ext cx="394970" cy="5499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5</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36" name="矩形 35"/>
            <p:cNvSpPr/>
            <p:nvPr/>
          </p:nvSpPr>
          <p:spPr>
            <a:xfrm>
              <a:off x="4716324" y="2932903"/>
              <a:ext cx="394970" cy="5499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2</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37" name="矩形 36"/>
            <p:cNvSpPr/>
            <p:nvPr/>
          </p:nvSpPr>
          <p:spPr>
            <a:xfrm>
              <a:off x="4716324" y="2072472"/>
              <a:ext cx="394970" cy="5499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1</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grpSp>
      <p:pic>
        <p:nvPicPr>
          <p:cNvPr id="38" name="Picture 2"/>
          <p:cNvPicPr>
            <a:picLocks noChangeAspect="1" noChangeArrowheads="1"/>
          </p:cNvPicPr>
          <p:nvPr/>
        </p:nvPicPr>
        <p:blipFill>
          <a:blip r:embed="rId1" cstate="print"/>
          <a:srcRect/>
          <a:stretch>
            <a:fillRect/>
          </a:stretch>
        </p:blipFill>
        <p:spPr bwMode="auto">
          <a:xfrm>
            <a:off x="285720" y="2143116"/>
            <a:ext cx="2024003" cy="11620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9" name="圓角矩形圖說文字 38"/>
          <p:cNvSpPr/>
          <p:nvPr/>
        </p:nvSpPr>
        <p:spPr>
          <a:xfrm>
            <a:off x="2500298" y="2428868"/>
            <a:ext cx="1928826" cy="714380"/>
          </a:xfrm>
          <a:prstGeom prst="wedgeRoundRectCallout">
            <a:avLst>
              <a:gd name="adj1" fmla="val -80703"/>
              <a:gd name="adj2" fmla="val 964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zh-TW" altLang="en-US" sz="1600" dirty="0" smtClean="0">
                <a:latin typeface="微軟正黑體" pitchFamily="34" charset="-120"/>
                <a:ea typeface="微軟正黑體" pitchFamily="34" charset="-120"/>
              </a:rPr>
              <a:t>在料件库存资料设置</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等候需求模式</a:t>
            </a:r>
            <a:r>
              <a:rPr lang="en-US" altLang="zh-TW" sz="1600" dirty="0" smtClean="0">
                <a:latin typeface="微軟正黑體" pitchFamily="34" charset="-120"/>
                <a:ea typeface="微軟正黑體" pitchFamily="34" charset="-120"/>
              </a:rPr>
              <a:t>”</a:t>
            </a:r>
            <a:endParaRPr lang="en-US" altLang="zh-TW" sz="1600" dirty="0" smtClean="0">
              <a:latin typeface="微軟正黑體" pitchFamily="34" charset="-120"/>
              <a:ea typeface="微軟正黑體" pitchFamily="34" charset="-120"/>
            </a:endParaRPr>
          </a:p>
        </p:txBody>
      </p:sp>
      <p:sp>
        <p:nvSpPr>
          <p:cNvPr id="40" name="矩形 39"/>
          <p:cNvSpPr/>
          <p:nvPr/>
        </p:nvSpPr>
        <p:spPr>
          <a:xfrm>
            <a:off x="214282" y="1785926"/>
            <a:ext cx="2143140" cy="38671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料件库存基本资料</a:t>
            </a:r>
            <a:endParaRPr lang="zh-TW"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sp>
        <p:nvSpPr>
          <p:cNvPr id="41" name="向右箭號 40"/>
          <p:cNvSpPr/>
          <p:nvPr/>
        </p:nvSpPr>
        <p:spPr>
          <a:xfrm rot="5400000">
            <a:off x="964381" y="3536157"/>
            <a:ext cx="642942" cy="714380"/>
          </a:xfrm>
          <a:prstGeom prst="striped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2" name="圓角矩形 41"/>
          <p:cNvSpPr/>
          <p:nvPr/>
        </p:nvSpPr>
        <p:spPr>
          <a:xfrm>
            <a:off x="214282" y="4286256"/>
            <a:ext cx="2143140" cy="221457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grpSp>
        <p:nvGrpSpPr>
          <p:cNvPr id="43" name="群組 48"/>
          <p:cNvGrpSpPr/>
          <p:nvPr/>
        </p:nvGrpSpPr>
        <p:grpSpPr>
          <a:xfrm>
            <a:off x="285720" y="4714884"/>
            <a:ext cx="1757531" cy="1690019"/>
            <a:chOff x="285720" y="4857760"/>
            <a:chExt cx="1757531" cy="1690019"/>
          </a:xfrm>
        </p:grpSpPr>
        <p:pic>
          <p:nvPicPr>
            <p:cNvPr id="44" name="Picture 2"/>
            <p:cNvPicPr>
              <a:picLocks noChangeAspect="1" noChangeArrowheads="1"/>
            </p:cNvPicPr>
            <p:nvPr/>
          </p:nvPicPr>
          <p:blipFill>
            <a:blip r:embed="rId2" cstate="print"/>
            <a:srcRect/>
            <a:stretch>
              <a:fillRect/>
            </a:stretch>
          </p:blipFill>
          <p:spPr bwMode="auto">
            <a:xfrm>
              <a:off x="357158" y="4857760"/>
              <a:ext cx="1328903" cy="10470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5" name="矩形 44"/>
            <p:cNvSpPr/>
            <p:nvPr/>
          </p:nvSpPr>
          <p:spPr>
            <a:xfrm>
              <a:off x="285720" y="4857760"/>
              <a:ext cx="1500198" cy="35369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库存异动作业</a:t>
              </a:r>
              <a:endParaRPr lang="zh-TW"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pic>
          <p:nvPicPr>
            <p:cNvPr id="46" name="Picture 2"/>
            <p:cNvPicPr>
              <a:picLocks noChangeAspect="1" noChangeArrowheads="1"/>
            </p:cNvPicPr>
            <p:nvPr/>
          </p:nvPicPr>
          <p:blipFill>
            <a:blip r:embed="rId2" cstate="print"/>
            <a:srcRect/>
            <a:stretch>
              <a:fillRect/>
            </a:stretch>
          </p:blipFill>
          <p:spPr bwMode="auto">
            <a:xfrm>
              <a:off x="500034" y="5143512"/>
              <a:ext cx="1328903" cy="10470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7" name="矩形 46"/>
            <p:cNvSpPr/>
            <p:nvPr/>
          </p:nvSpPr>
          <p:spPr>
            <a:xfrm>
              <a:off x="571472" y="5214950"/>
              <a:ext cx="1248213" cy="35369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工单作业</a:t>
              </a:r>
              <a:endParaRPr lang="zh-TW"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pic>
          <p:nvPicPr>
            <p:cNvPr id="48" name="Picture 2"/>
            <p:cNvPicPr>
              <a:picLocks noChangeAspect="1" noChangeArrowheads="1"/>
            </p:cNvPicPr>
            <p:nvPr/>
          </p:nvPicPr>
          <p:blipFill>
            <a:blip r:embed="rId2" cstate="print"/>
            <a:srcRect/>
            <a:stretch>
              <a:fillRect/>
            </a:stretch>
          </p:blipFill>
          <p:spPr bwMode="auto">
            <a:xfrm>
              <a:off x="714348" y="5500702"/>
              <a:ext cx="1328903" cy="10470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9" name="矩形 48"/>
            <p:cNvSpPr/>
            <p:nvPr/>
          </p:nvSpPr>
          <p:spPr>
            <a:xfrm>
              <a:off x="785786" y="5547671"/>
              <a:ext cx="1248213" cy="35369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订单作业</a:t>
              </a:r>
              <a:endParaRPr lang="zh-TW"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grpSp>
      <p:sp>
        <p:nvSpPr>
          <p:cNvPr id="50" name="弧形箭號 (上彎) 49"/>
          <p:cNvSpPr/>
          <p:nvPr/>
        </p:nvSpPr>
        <p:spPr>
          <a:xfrm>
            <a:off x="2285984" y="5929330"/>
            <a:ext cx="2928958" cy="714356"/>
          </a:xfrm>
          <a:prstGeom prst="curved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solidFill>
                <a:schemeClr val="tx1"/>
              </a:solidFill>
            </a:endParaRPr>
          </a:p>
        </p:txBody>
      </p:sp>
      <p:sp>
        <p:nvSpPr>
          <p:cNvPr id="51" name="矩形 50"/>
          <p:cNvSpPr/>
          <p:nvPr/>
        </p:nvSpPr>
        <p:spPr>
          <a:xfrm>
            <a:off x="214282" y="4357694"/>
            <a:ext cx="2143140" cy="38671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需求单据作业</a:t>
            </a:r>
            <a:endParaRPr lang="zh-TW"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sp>
        <p:nvSpPr>
          <p:cNvPr id="52" name="圓角矩形圖說文字 51"/>
          <p:cNvSpPr/>
          <p:nvPr/>
        </p:nvSpPr>
        <p:spPr>
          <a:xfrm>
            <a:off x="2500298" y="5072074"/>
            <a:ext cx="1928826" cy="714380"/>
          </a:xfrm>
          <a:prstGeom prst="wedgeRoundRectCallout">
            <a:avLst>
              <a:gd name="adj1" fmla="val 13404"/>
              <a:gd name="adj2" fmla="val 14528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zh-TW" altLang="en-US" sz="1600" dirty="0" smtClean="0">
                <a:latin typeface="微軟正黑體" pitchFamily="34" charset="-120"/>
                <a:ea typeface="微軟正黑體" pitchFamily="34" charset="-120"/>
              </a:rPr>
              <a:t>需求单据确认后自动从最后加入排队</a:t>
            </a:r>
            <a:endParaRPr lang="en-US" altLang="zh-TW" sz="1600" dirty="0" smtClean="0">
              <a:latin typeface="微軟正黑體" pitchFamily="34" charset="-120"/>
              <a:ea typeface="微軟正黑體" pitchFamily="34" charset="-120"/>
            </a:endParaRPr>
          </a:p>
        </p:txBody>
      </p:sp>
      <p:sp>
        <p:nvSpPr>
          <p:cNvPr id="53" name="立方體 52"/>
          <p:cNvSpPr/>
          <p:nvPr/>
        </p:nvSpPr>
        <p:spPr>
          <a:xfrm>
            <a:off x="7429520" y="1714488"/>
            <a:ext cx="964800" cy="2714644"/>
          </a:xfrm>
          <a:prstGeom prst="cub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sz="1400" b="1" dirty="0" smtClean="0">
                <a:latin typeface="微軟正黑體" pitchFamily="34" charset="-120"/>
                <a:ea typeface="微軟正黑體" pitchFamily="34" charset="-120"/>
              </a:rPr>
              <a:t>现有</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存货</a:t>
            </a:r>
            <a:endParaRPr lang="en-US" altLang="zh-TW" sz="1400" b="1" dirty="0" smtClean="0">
              <a:latin typeface="微軟正黑體" pitchFamily="34" charset="-120"/>
              <a:ea typeface="微軟正黑體" pitchFamily="34" charset="-120"/>
            </a:endParaRPr>
          </a:p>
          <a:p>
            <a:pPr algn="ctr"/>
            <a:r>
              <a:rPr lang="en-US" altLang="zh-TW" sz="1400" b="1" dirty="0" smtClean="0">
                <a:latin typeface="微軟正黑體" pitchFamily="34" charset="-120"/>
                <a:ea typeface="微軟正黑體" pitchFamily="34" charset="-120"/>
              </a:rPr>
              <a:t>380</a:t>
            </a:r>
            <a:endParaRPr lang="zh-TW" altLang="en-US" sz="1400" b="1" dirty="0">
              <a:latin typeface="微軟正黑體" pitchFamily="34" charset="-120"/>
              <a:ea typeface="微軟正黑體" pitchFamily="34" charset="-120"/>
            </a:endParaRPr>
          </a:p>
        </p:txBody>
      </p:sp>
      <p:sp>
        <p:nvSpPr>
          <p:cNvPr id="54" name="矩形 53"/>
          <p:cNvSpPr/>
          <p:nvPr/>
        </p:nvSpPr>
        <p:spPr>
          <a:xfrm>
            <a:off x="5290250" y="1571612"/>
            <a:ext cx="792480" cy="484505"/>
          </a:xfrm>
          <a:prstGeom prst="rect">
            <a:avLst/>
          </a:prstGeom>
          <a:noFill/>
        </p:spPr>
        <p:txBody>
          <a:bodyPr wrap="none" lIns="91440" tIns="45720" rIns="91440" bIns="45720">
            <a:spAutoFit/>
          </a:bodyPr>
          <a:lstStyle/>
          <a:p>
            <a:pPr algn="ctr"/>
            <a:r>
              <a:rPr lang="zh-TW"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軟正黑體" pitchFamily="34" charset="-120"/>
                <a:ea typeface="微軟正黑體" pitchFamily="34" charset="-120"/>
              </a:rPr>
              <a:t>需求</a:t>
            </a:r>
            <a:endParaRPr lang="zh-TW"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軟正黑體" pitchFamily="34" charset="-120"/>
              <a:ea typeface="微軟正黑體" pitchFamily="34" charset="-120"/>
            </a:endParaRPr>
          </a:p>
        </p:txBody>
      </p:sp>
      <p:sp>
        <p:nvSpPr>
          <p:cNvPr id="55" name="矩形 54"/>
          <p:cNvSpPr/>
          <p:nvPr/>
        </p:nvSpPr>
        <p:spPr>
          <a:xfrm>
            <a:off x="7548971" y="1439185"/>
            <a:ext cx="792480" cy="484505"/>
          </a:xfrm>
          <a:prstGeom prst="rect">
            <a:avLst/>
          </a:prstGeom>
          <a:noFill/>
        </p:spPr>
        <p:txBody>
          <a:bodyPr wrap="none" lIns="91440" tIns="45720" rIns="91440" bIns="45720">
            <a:spAutoFit/>
          </a:bodyPr>
          <a:lstStyle/>
          <a:p>
            <a:pPr algn="ctr"/>
            <a:r>
              <a:rPr lang="zh-TW"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軟正黑體" pitchFamily="34" charset="-120"/>
                <a:ea typeface="微軟正黑體" pitchFamily="34" charset="-120"/>
              </a:rPr>
              <a:t>供给</a:t>
            </a:r>
            <a:endParaRPr lang="zh-TW"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軟正黑體" pitchFamily="34" charset="-120"/>
              <a:ea typeface="微軟正黑體" pitchFamily="34" charset="-120"/>
            </a:endParaRPr>
          </a:p>
        </p:txBody>
      </p:sp>
      <p:sp>
        <p:nvSpPr>
          <p:cNvPr id="57" name="文字方塊 56"/>
          <p:cNvSpPr txBox="1"/>
          <p:nvPr/>
        </p:nvSpPr>
        <p:spPr>
          <a:xfrm>
            <a:off x="8129613" y="4745661"/>
            <a:ext cx="1180628" cy="320675"/>
          </a:xfrm>
          <a:prstGeom prst="rect">
            <a:avLst/>
          </a:prstGeom>
          <a:noFill/>
        </p:spPr>
        <p:txBody>
          <a:bodyPr wrap="square" rtlCol="0">
            <a:spAutoFit/>
          </a:bodyPr>
          <a:lstStyle/>
          <a:p>
            <a:r>
              <a:rPr lang="en-US" altLang="zh-TW" sz="1400" b="1" dirty="0" smtClean="0">
                <a:latin typeface="微軟正黑體" pitchFamily="34" charset="-120"/>
                <a:ea typeface="微軟正黑體" pitchFamily="34" charset="-120"/>
              </a:rPr>
              <a:t>2013/1/10</a:t>
            </a:r>
            <a:endParaRPr lang="zh-TW" altLang="en-US" sz="1400" b="1" dirty="0">
              <a:latin typeface="微軟正黑體" pitchFamily="34" charset="-120"/>
              <a:ea typeface="微軟正黑體" pitchFamily="34" charset="-120"/>
            </a:endParaRPr>
          </a:p>
        </p:txBody>
      </p:sp>
      <p:sp>
        <p:nvSpPr>
          <p:cNvPr id="58" name="文字方塊 57"/>
          <p:cNvSpPr txBox="1"/>
          <p:nvPr/>
        </p:nvSpPr>
        <p:spPr>
          <a:xfrm>
            <a:off x="8158951" y="5811148"/>
            <a:ext cx="1082675" cy="320675"/>
          </a:xfrm>
          <a:prstGeom prst="rect">
            <a:avLst/>
          </a:prstGeom>
          <a:noFill/>
        </p:spPr>
        <p:txBody>
          <a:bodyPr wrap="none" rtlCol="0">
            <a:spAutoFit/>
          </a:bodyPr>
          <a:lstStyle/>
          <a:p>
            <a:r>
              <a:rPr lang="en-US" altLang="zh-TW" sz="1400" b="1" dirty="0" smtClean="0">
                <a:latin typeface="微軟正黑體" pitchFamily="34" charset="-120"/>
                <a:ea typeface="微軟正黑體" pitchFamily="34" charset="-120"/>
              </a:rPr>
              <a:t>2013/1/20</a:t>
            </a:r>
            <a:endParaRPr lang="zh-TW" altLang="en-US" sz="1400" b="1" dirty="0">
              <a:latin typeface="微軟正黑體" pitchFamily="34" charset="-120"/>
              <a:ea typeface="微軟正黑體" pitchFamily="34" charset="-120"/>
            </a:endParaRPr>
          </a:p>
        </p:txBody>
      </p:sp>
      <p:cxnSp>
        <p:nvCxnSpPr>
          <p:cNvPr id="59" name="直線單箭頭接點 58"/>
          <p:cNvCxnSpPr/>
          <p:nvPr/>
        </p:nvCxnSpPr>
        <p:spPr>
          <a:xfrm flipH="1" flipV="1">
            <a:off x="5929323" y="2359282"/>
            <a:ext cx="1522402" cy="695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0" name="直線單箭頭接點 59"/>
          <p:cNvCxnSpPr/>
          <p:nvPr/>
        </p:nvCxnSpPr>
        <p:spPr>
          <a:xfrm flipH="1" flipV="1">
            <a:off x="5929323" y="3143250"/>
            <a:ext cx="1379320" cy="1619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1" name="直線單箭頭接點 60"/>
          <p:cNvCxnSpPr/>
          <p:nvPr/>
        </p:nvCxnSpPr>
        <p:spPr>
          <a:xfrm flipH="1" flipV="1">
            <a:off x="5929322" y="3968855"/>
            <a:ext cx="1522403" cy="860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2" name="直線單箭頭接點 61"/>
          <p:cNvCxnSpPr/>
          <p:nvPr/>
        </p:nvCxnSpPr>
        <p:spPr>
          <a:xfrm flipH="1" flipV="1">
            <a:off x="6000760" y="4745662"/>
            <a:ext cx="1428760" cy="3264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3" name="直線單箭頭接點 62"/>
          <p:cNvCxnSpPr/>
          <p:nvPr/>
        </p:nvCxnSpPr>
        <p:spPr>
          <a:xfrm flipH="1" flipV="1">
            <a:off x="5976409" y="5838042"/>
            <a:ext cx="1477461" cy="2539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4" name="文字方塊 63"/>
          <p:cNvSpPr txBox="1"/>
          <p:nvPr/>
        </p:nvSpPr>
        <p:spPr>
          <a:xfrm>
            <a:off x="6215074" y="1928802"/>
            <a:ext cx="976630" cy="534035"/>
          </a:xfrm>
          <a:prstGeom prst="rect">
            <a:avLst/>
          </a:prstGeom>
          <a:noFill/>
        </p:spPr>
        <p:txBody>
          <a:bodyPr wrap="none" rtlCol="0">
            <a:spAutoFit/>
          </a:bodyPr>
          <a:lstStyle/>
          <a:p>
            <a:r>
              <a:rPr lang="zh-TW" altLang="en-US" sz="1400" b="1" dirty="0" smtClean="0">
                <a:solidFill>
                  <a:srgbClr val="000099"/>
                </a:solidFill>
                <a:latin typeface="微軟正黑體" pitchFamily="34" charset="-120"/>
                <a:ea typeface="微軟正黑體" pitchFamily="34" charset="-120"/>
              </a:rPr>
              <a:t> 可出货日</a:t>
            </a:r>
            <a:endParaRPr lang="en-US" altLang="zh-TW" sz="1400" b="1" dirty="0" smtClean="0">
              <a:solidFill>
                <a:srgbClr val="000099"/>
              </a:solidFill>
              <a:latin typeface="微軟正黑體" pitchFamily="34" charset="-120"/>
              <a:ea typeface="微軟正黑體" pitchFamily="34" charset="-120"/>
            </a:endParaRPr>
          </a:p>
          <a:p>
            <a:r>
              <a:rPr lang="en-US" altLang="zh-TW" sz="1400" b="1" dirty="0" smtClean="0">
                <a:solidFill>
                  <a:srgbClr val="000099"/>
                </a:solidFill>
                <a:latin typeface="微軟正黑體" pitchFamily="34" charset="-120"/>
                <a:ea typeface="微軟正黑體" pitchFamily="34" charset="-120"/>
              </a:rPr>
              <a:t>2013/1/1</a:t>
            </a:r>
            <a:endParaRPr lang="zh-TW" altLang="en-US" sz="1400" b="1" dirty="0">
              <a:solidFill>
                <a:srgbClr val="000099"/>
              </a:solidFill>
              <a:latin typeface="微軟正黑體" pitchFamily="34" charset="-120"/>
              <a:ea typeface="微軟正黑體" pitchFamily="34" charset="-120"/>
            </a:endParaRPr>
          </a:p>
        </p:txBody>
      </p:sp>
      <p:sp>
        <p:nvSpPr>
          <p:cNvPr id="65" name="文字方塊 64"/>
          <p:cNvSpPr txBox="1"/>
          <p:nvPr/>
        </p:nvSpPr>
        <p:spPr>
          <a:xfrm>
            <a:off x="6215074" y="2714620"/>
            <a:ext cx="982980" cy="534035"/>
          </a:xfrm>
          <a:prstGeom prst="rect">
            <a:avLst/>
          </a:prstGeom>
          <a:noFill/>
        </p:spPr>
        <p:txBody>
          <a:bodyPr wrap="none" rtlCol="0">
            <a:spAutoFit/>
          </a:bodyPr>
          <a:lstStyle/>
          <a:p>
            <a:r>
              <a:rPr lang="zh-TW" altLang="en-US" sz="1400" b="1" dirty="0" smtClean="0">
                <a:solidFill>
                  <a:srgbClr val="000099"/>
                </a:solidFill>
                <a:latin typeface="微軟正黑體" pitchFamily="34" charset="-120"/>
                <a:ea typeface="微軟正黑體" pitchFamily="34" charset="-120"/>
              </a:rPr>
              <a:t>  可出货日</a:t>
            </a:r>
            <a:endParaRPr lang="en-US" altLang="zh-TW" sz="1400" b="1" dirty="0" smtClean="0">
              <a:solidFill>
                <a:srgbClr val="000099"/>
              </a:solidFill>
              <a:latin typeface="微軟正黑體" pitchFamily="34" charset="-120"/>
              <a:ea typeface="微軟正黑體" pitchFamily="34" charset="-120"/>
            </a:endParaRPr>
          </a:p>
          <a:p>
            <a:r>
              <a:rPr lang="en-US" altLang="zh-TW" sz="1400" b="1" dirty="0" smtClean="0">
                <a:solidFill>
                  <a:srgbClr val="000099"/>
                </a:solidFill>
                <a:latin typeface="微軟正黑體" pitchFamily="34" charset="-120"/>
                <a:ea typeface="微軟正黑體" pitchFamily="34" charset="-120"/>
              </a:rPr>
              <a:t>2013/1/1</a:t>
            </a:r>
            <a:endParaRPr lang="zh-TW" altLang="en-US" sz="1400" b="1" dirty="0">
              <a:solidFill>
                <a:srgbClr val="000099"/>
              </a:solidFill>
              <a:latin typeface="微軟正黑體" pitchFamily="34" charset="-120"/>
              <a:ea typeface="微軟正黑體" pitchFamily="34" charset="-120"/>
            </a:endParaRPr>
          </a:p>
        </p:txBody>
      </p:sp>
      <p:sp>
        <p:nvSpPr>
          <p:cNvPr id="66" name="文字方塊 65"/>
          <p:cNvSpPr txBox="1"/>
          <p:nvPr/>
        </p:nvSpPr>
        <p:spPr>
          <a:xfrm>
            <a:off x="6286512" y="3500438"/>
            <a:ext cx="982980" cy="534035"/>
          </a:xfrm>
          <a:prstGeom prst="rect">
            <a:avLst/>
          </a:prstGeom>
          <a:noFill/>
        </p:spPr>
        <p:txBody>
          <a:bodyPr wrap="none" rtlCol="0">
            <a:spAutoFit/>
          </a:bodyPr>
          <a:lstStyle/>
          <a:p>
            <a:r>
              <a:rPr lang="zh-TW" altLang="en-US" sz="1400" b="1" dirty="0" smtClean="0">
                <a:solidFill>
                  <a:srgbClr val="000099"/>
                </a:solidFill>
                <a:latin typeface="微軟正黑體" pitchFamily="34" charset="-120"/>
                <a:ea typeface="微軟正黑體" pitchFamily="34" charset="-120"/>
              </a:rPr>
              <a:t>  可出货日</a:t>
            </a:r>
            <a:endParaRPr lang="en-US" altLang="zh-TW" sz="1400" b="1" dirty="0" smtClean="0">
              <a:solidFill>
                <a:srgbClr val="000099"/>
              </a:solidFill>
              <a:latin typeface="微軟正黑體" pitchFamily="34" charset="-120"/>
              <a:ea typeface="微軟正黑體" pitchFamily="34" charset="-120"/>
            </a:endParaRPr>
          </a:p>
          <a:p>
            <a:r>
              <a:rPr lang="en-US" altLang="zh-TW" sz="1400" b="1" dirty="0" smtClean="0">
                <a:solidFill>
                  <a:srgbClr val="000099"/>
                </a:solidFill>
                <a:latin typeface="微軟正黑體" pitchFamily="34" charset="-120"/>
                <a:ea typeface="微軟正黑體" pitchFamily="34" charset="-120"/>
              </a:rPr>
              <a:t>2013/1/1</a:t>
            </a:r>
            <a:endParaRPr lang="zh-TW" altLang="en-US" sz="1400" b="1" dirty="0">
              <a:solidFill>
                <a:srgbClr val="000099"/>
              </a:solidFill>
              <a:latin typeface="微軟正黑體" pitchFamily="34" charset="-120"/>
              <a:ea typeface="微軟正黑體" pitchFamily="34" charset="-120"/>
            </a:endParaRPr>
          </a:p>
        </p:txBody>
      </p:sp>
      <p:sp>
        <p:nvSpPr>
          <p:cNvPr id="67" name="文字方塊 66"/>
          <p:cNvSpPr txBox="1"/>
          <p:nvPr/>
        </p:nvSpPr>
        <p:spPr>
          <a:xfrm>
            <a:off x="6215074" y="4286256"/>
            <a:ext cx="1082675" cy="534035"/>
          </a:xfrm>
          <a:prstGeom prst="rect">
            <a:avLst/>
          </a:prstGeom>
          <a:noFill/>
        </p:spPr>
        <p:txBody>
          <a:bodyPr wrap="none" rtlCol="0">
            <a:spAutoFit/>
          </a:bodyPr>
          <a:lstStyle/>
          <a:p>
            <a:r>
              <a:rPr lang="zh-TW" altLang="en-US" sz="1400" b="1" dirty="0" smtClean="0">
                <a:solidFill>
                  <a:srgbClr val="000099"/>
                </a:solidFill>
                <a:latin typeface="微軟正黑體" pitchFamily="34" charset="-120"/>
                <a:ea typeface="微軟正黑體" pitchFamily="34" charset="-120"/>
              </a:rPr>
              <a:t>  可出货日</a:t>
            </a:r>
            <a:endParaRPr lang="en-US" altLang="zh-TW" sz="1400" b="1" dirty="0" smtClean="0">
              <a:solidFill>
                <a:srgbClr val="000099"/>
              </a:solidFill>
              <a:latin typeface="微軟正黑體" pitchFamily="34" charset="-120"/>
              <a:ea typeface="微軟正黑體" pitchFamily="34" charset="-120"/>
            </a:endParaRPr>
          </a:p>
          <a:p>
            <a:r>
              <a:rPr lang="en-US" altLang="zh-TW" sz="1400" b="1" dirty="0" smtClean="0">
                <a:solidFill>
                  <a:srgbClr val="000099"/>
                </a:solidFill>
                <a:latin typeface="微軟正黑體" pitchFamily="34" charset="-120"/>
                <a:ea typeface="微軟正黑體" pitchFamily="34" charset="-120"/>
              </a:rPr>
              <a:t>2013/1/10</a:t>
            </a:r>
            <a:endParaRPr lang="zh-TW" altLang="en-US" sz="1400" b="1" dirty="0">
              <a:solidFill>
                <a:srgbClr val="000099"/>
              </a:solidFill>
              <a:latin typeface="微軟正黑體" pitchFamily="34" charset="-120"/>
              <a:ea typeface="微軟正黑體" pitchFamily="34" charset="-120"/>
            </a:endParaRPr>
          </a:p>
        </p:txBody>
      </p:sp>
      <p:sp>
        <p:nvSpPr>
          <p:cNvPr id="68" name="文字方塊 67"/>
          <p:cNvSpPr txBox="1"/>
          <p:nvPr/>
        </p:nvSpPr>
        <p:spPr>
          <a:xfrm>
            <a:off x="6286512" y="5393545"/>
            <a:ext cx="1082675" cy="534035"/>
          </a:xfrm>
          <a:prstGeom prst="rect">
            <a:avLst/>
          </a:prstGeom>
          <a:noFill/>
        </p:spPr>
        <p:txBody>
          <a:bodyPr wrap="none" rtlCol="0">
            <a:spAutoFit/>
          </a:bodyPr>
          <a:lstStyle/>
          <a:p>
            <a:r>
              <a:rPr lang="zh-TW" altLang="en-US" sz="1400" b="1" dirty="0" smtClean="0">
                <a:solidFill>
                  <a:srgbClr val="000099"/>
                </a:solidFill>
                <a:latin typeface="微軟正黑體" pitchFamily="34" charset="-120"/>
                <a:ea typeface="微軟正黑體" pitchFamily="34" charset="-120"/>
              </a:rPr>
              <a:t>  可出货日</a:t>
            </a:r>
            <a:endParaRPr lang="en-US" altLang="zh-TW" sz="1400" b="1" dirty="0" smtClean="0">
              <a:solidFill>
                <a:srgbClr val="000099"/>
              </a:solidFill>
              <a:latin typeface="微軟正黑體" pitchFamily="34" charset="-120"/>
              <a:ea typeface="微軟正黑體" pitchFamily="34" charset="-120"/>
            </a:endParaRPr>
          </a:p>
          <a:p>
            <a:r>
              <a:rPr lang="en-US" altLang="zh-TW" sz="1400" b="1" dirty="0" smtClean="0">
                <a:solidFill>
                  <a:srgbClr val="000099"/>
                </a:solidFill>
                <a:latin typeface="微軟正黑體" pitchFamily="34" charset="-120"/>
                <a:ea typeface="微軟正黑體" pitchFamily="34" charset="-120"/>
              </a:rPr>
              <a:t>2013/1/20</a:t>
            </a:r>
            <a:endParaRPr lang="zh-TW" altLang="en-US" sz="1400" b="1" dirty="0">
              <a:solidFill>
                <a:srgbClr val="000099"/>
              </a:solidFill>
              <a:latin typeface="微軟正黑體" pitchFamily="34" charset="-120"/>
              <a:ea typeface="微軟正黑體" pitchFamily="34" charset="-120"/>
            </a:endParaRPr>
          </a:p>
        </p:txBody>
      </p:sp>
      <p:sp>
        <p:nvSpPr>
          <p:cNvPr id="129" name="文字方塊 128"/>
          <p:cNvSpPr txBox="1"/>
          <p:nvPr/>
        </p:nvSpPr>
        <p:spPr>
          <a:xfrm>
            <a:off x="150000" y="977590"/>
            <a:ext cx="7421394" cy="353695"/>
          </a:xfrm>
          <a:prstGeom prst="rect">
            <a:avLst/>
          </a:prstGeom>
          <a:noFill/>
        </p:spPr>
        <p:txBody>
          <a:bodyPr wrap="square" rtlCol="0">
            <a:spAutoFit/>
          </a:bodyPr>
          <a:lstStyle/>
          <a:p>
            <a:pPr marL="285750" indent="-285750">
              <a:spcBef>
                <a:spcPts val="0"/>
              </a:spcBef>
              <a:buFont typeface="Wingdings" pitchFamily="2" charset="2"/>
              <a:buChar char="Ø"/>
            </a:pPr>
            <a:r>
              <a:rPr lang="zh-TW" altLang="en-US" sz="1600" dirty="0" smtClean="0">
                <a:latin typeface="微軟正黑體" pitchFamily="34" charset="-120"/>
                <a:ea typeface="微軟正黑體" pitchFamily="34" charset="-120"/>
              </a:rPr>
              <a:t>依据需求单的确认日期进行排队领用，避免后单先插队领用情况</a:t>
            </a:r>
            <a:endParaRPr lang="en-US" altLang="zh-TW" sz="1600" dirty="0" smtClean="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杂项库存异动</a:t>
            </a:r>
            <a:endParaRPr lang="zh-TW" altLang="en-US" sz="2400" b="1" dirty="0">
              <a:latin typeface="微軟正黑體" pitchFamily="34" charset="-120"/>
              <a:ea typeface="微軟正黑體" pitchFamily="34" charset="-120"/>
            </a:endParaRPr>
          </a:p>
        </p:txBody>
      </p:sp>
      <p:sp>
        <p:nvSpPr>
          <p:cNvPr id="22" name="文字方塊 21"/>
          <p:cNvSpPr txBox="1"/>
          <p:nvPr/>
        </p:nvSpPr>
        <p:spPr>
          <a:xfrm>
            <a:off x="827584" y="1340768"/>
            <a:ext cx="7421394" cy="1463040"/>
          </a:xfrm>
          <a:prstGeom prst="rect">
            <a:avLst/>
          </a:prstGeom>
          <a:noFill/>
        </p:spPr>
        <p:txBody>
          <a:bodyPr wrap="square" rtlCol="0">
            <a:spAutoFit/>
          </a:bodyPr>
          <a:lstStyle/>
          <a:p>
            <a:pPr marL="285750" indent="-285750">
              <a:lnSpc>
                <a:spcPct val="150000"/>
              </a:lnSpc>
              <a:buFont typeface="Wingdings" pitchFamily="2" charset="2"/>
              <a:buChar char="Ø"/>
            </a:pPr>
            <a:r>
              <a:rPr lang="zh-TW" altLang="en-US" dirty="0" smtClean="0">
                <a:latin typeface="微軟正黑體" pitchFamily="34" charset="-120"/>
                <a:ea typeface="微軟正黑體" pitchFamily="34" charset="-120"/>
              </a:rPr>
              <a:t>只要是非采购循环、生产循环、销售循环的库存异动，都可透过杂项库存交易进行领用与收料，例如研发试产领用与退料</a:t>
            </a:r>
            <a:endParaRPr lang="en-US" altLang="zh-TW" dirty="0" smtClean="0">
              <a:latin typeface="微軟正黑體" pitchFamily="34" charset="-120"/>
              <a:ea typeface="微軟正黑體" pitchFamily="34" charset="-120"/>
            </a:endParaRPr>
          </a:p>
          <a:p>
            <a:pPr marL="285750" indent="-285750">
              <a:lnSpc>
                <a:spcPct val="200000"/>
              </a:lnSpc>
              <a:buFont typeface="Wingdings" pitchFamily="2" charset="2"/>
              <a:buChar char="Ø"/>
            </a:pPr>
            <a:r>
              <a:rPr lang="zh-TW" altLang="en-US" dirty="0" smtClean="0">
                <a:latin typeface="微軟正黑體" pitchFamily="34" charset="-120"/>
                <a:ea typeface="微軟正黑體" pitchFamily="34" charset="-120"/>
              </a:rPr>
              <a:t>将单据维护信息区分为申请资料与实际仓库异动两个层级</a:t>
            </a:r>
            <a:endParaRPr lang="en-US" altLang="zh-TW" dirty="0" smtClean="0">
              <a:latin typeface="微軟正黑體" pitchFamily="34" charset="-120"/>
              <a:ea typeface="微軟正黑體" pitchFamily="34" charset="-120"/>
            </a:endParaRPr>
          </a:p>
        </p:txBody>
      </p:sp>
      <p:graphicFrame>
        <p:nvGraphicFramePr>
          <p:cNvPr id="5" name="表格 4"/>
          <p:cNvGraphicFramePr>
            <a:graphicFrameLocks noGrp="1"/>
          </p:cNvGraphicFramePr>
          <p:nvPr/>
        </p:nvGraphicFramePr>
        <p:xfrm>
          <a:off x="404485" y="3476410"/>
          <a:ext cx="4104456" cy="1728191"/>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648072"/>
                <a:gridCol w="648072"/>
                <a:gridCol w="648072"/>
                <a:gridCol w="648072"/>
                <a:gridCol w="648072"/>
                <a:gridCol w="864096"/>
              </a:tblGrid>
              <a:tr h="619883">
                <a:tc>
                  <a:txBody>
                    <a:bodyPr/>
                    <a:lstStyle/>
                    <a:p>
                      <a:pPr algn="ctr"/>
                      <a:r>
                        <a:rPr lang="zh-TW" altLang="en-US" sz="1600" dirty="0" smtClean="0">
                          <a:latin typeface="微軟正黑體" pitchFamily="34" charset="-120"/>
                          <a:ea typeface="微軟正黑體" pitchFamily="34" charset="-120"/>
                        </a:rPr>
                        <a:t>单号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料号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储位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批号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需求量</a:t>
                      </a:r>
                      <a:endParaRPr lang="zh-TW" altLang="en-US" sz="1600" dirty="0">
                        <a:latin typeface="微軟正黑體" pitchFamily="34" charset="-120"/>
                        <a:ea typeface="微軟正黑體" pitchFamily="34" charset="-120"/>
                      </a:endParaRPr>
                    </a:p>
                  </a:txBody>
                  <a:tcPr anchor="ctr"/>
                </a:tc>
              </a:tr>
              <a:tr h="383583">
                <a:tc>
                  <a:txBody>
                    <a:bodyPr/>
                    <a:lstStyle/>
                    <a:p>
                      <a:pPr algn="ctr"/>
                      <a:r>
                        <a:rPr lang="en-US" altLang="zh-TW" sz="1600" dirty="0" smtClean="0">
                          <a:latin typeface="微軟正黑體" pitchFamily="34" charset="-120"/>
                          <a:ea typeface="微軟正黑體" pitchFamily="34" charset="-120"/>
                        </a:rPr>
                        <a:t>RA1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B01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C01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30</a:t>
                      </a:r>
                      <a:endParaRPr lang="zh-TW" altLang="en-US" sz="1600" dirty="0">
                        <a:latin typeface="微軟正黑體" pitchFamily="34" charset="-120"/>
                        <a:ea typeface="微軟正黑體" pitchFamily="34" charset="-120"/>
                      </a:endParaRPr>
                    </a:p>
                  </a:txBody>
                  <a:tcPr anchor="ctr"/>
                </a:tc>
              </a:tr>
              <a:tr h="383583">
                <a:tc>
                  <a:txBody>
                    <a:bodyPr/>
                    <a:lstStyle/>
                    <a:p>
                      <a:pPr algn="ctr"/>
                      <a:r>
                        <a:rPr lang="en-US" altLang="zh-TW" sz="1600" dirty="0" smtClean="0">
                          <a:latin typeface="微軟正黑體" pitchFamily="34" charset="-120"/>
                          <a:ea typeface="微軟正黑體" pitchFamily="34" charset="-120"/>
                        </a:rPr>
                        <a:t>RA1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B01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C02</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30</a:t>
                      </a:r>
                      <a:endParaRPr lang="zh-TW" altLang="en-US" sz="1600" dirty="0">
                        <a:latin typeface="微軟正黑體" pitchFamily="34" charset="-120"/>
                        <a:ea typeface="微軟正黑體" pitchFamily="34" charset="-120"/>
                      </a:endParaRPr>
                    </a:p>
                  </a:txBody>
                  <a:tcPr anchor="ctr"/>
                </a:tc>
              </a:tr>
              <a:tr h="341142">
                <a:tc>
                  <a:txBody>
                    <a:bodyPr/>
                    <a:lstStyle/>
                    <a:p>
                      <a:pPr algn="ctr"/>
                      <a:r>
                        <a:rPr lang="en-US" altLang="zh-TW" sz="1600" dirty="0" smtClean="0">
                          <a:latin typeface="微軟正黑體" pitchFamily="34" charset="-120"/>
                          <a:ea typeface="微軟正黑體" pitchFamily="34" charset="-120"/>
                        </a:rPr>
                        <a:t>RA1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B01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C02</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40</a:t>
                      </a:r>
                      <a:endParaRPr lang="zh-TW" altLang="en-US" sz="1600" dirty="0">
                        <a:latin typeface="微軟正黑體" pitchFamily="34" charset="-120"/>
                        <a:ea typeface="微軟正黑體" pitchFamily="34" charset="-120"/>
                      </a:endParaRPr>
                    </a:p>
                  </a:txBody>
                  <a:tcPr anchor="ctr"/>
                </a:tc>
              </a:tr>
            </a:tbl>
          </a:graphicData>
        </a:graphic>
      </p:graphicFrame>
      <p:sp>
        <p:nvSpPr>
          <p:cNvPr id="6" name="矩形 5"/>
          <p:cNvSpPr/>
          <p:nvPr/>
        </p:nvSpPr>
        <p:spPr>
          <a:xfrm>
            <a:off x="5740112" y="3933056"/>
            <a:ext cx="1402080" cy="48450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2400" b="1" cap="all" dirty="0" smtClean="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申请数据</a:t>
            </a:r>
            <a:endParaRPr lang="zh-TW" altLang="en-US" sz="2400" b="1" cap="all" dirty="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7" name="矩形 6"/>
          <p:cNvSpPr/>
          <p:nvPr/>
        </p:nvSpPr>
        <p:spPr>
          <a:xfrm>
            <a:off x="1203602" y="3001971"/>
            <a:ext cx="2621280" cy="48450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2400" b="1" cap="all" dirty="0" smtClean="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实际仓库异动资料</a:t>
            </a:r>
            <a:endParaRPr lang="zh-TW" altLang="en-US" sz="2400" b="1" cap="all" dirty="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graphicFrame>
        <p:nvGraphicFramePr>
          <p:cNvPr id="4" name="表格 3"/>
          <p:cNvGraphicFramePr>
            <a:graphicFrameLocks noGrp="1"/>
          </p:cNvGraphicFramePr>
          <p:nvPr/>
        </p:nvGraphicFramePr>
        <p:xfrm>
          <a:off x="4427984" y="4437112"/>
          <a:ext cx="4104456" cy="144016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648072"/>
                <a:gridCol w="648072"/>
                <a:gridCol w="648072"/>
                <a:gridCol w="648072"/>
                <a:gridCol w="648072"/>
                <a:gridCol w="864096"/>
              </a:tblGrid>
              <a:tr h="889647">
                <a:tc>
                  <a:txBody>
                    <a:bodyPr/>
                    <a:lstStyle/>
                    <a:p>
                      <a:pPr algn="ctr"/>
                      <a:r>
                        <a:rPr lang="zh-TW" altLang="en-US" sz="1600" dirty="0" smtClean="0">
                          <a:latin typeface="微軟正黑體" pitchFamily="34" charset="-120"/>
                          <a:ea typeface="微軟正黑體" pitchFamily="34" charset="-120"/>
                        </a:rPr>
                        <a:t>单号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料号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指定储位</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指定批号</a:t>
                      </a:r>
                      <a:endParaRPr lang="zh-TW" altLang="en-US" sz="1600" dirty="0">
                        <a:latin typeface="微軟正黑體" pitchFamily="34" charset="-120"/>
                        <a:ea typeface="微軟正黑體" pitchFamily="34" charset="-120"/>
                      </a:endParaRPr>
                    </a:p>
                  </a:txBody>
                  <a:tcPr anchor="ctr"/>
                </a:tc>
                <a:tc>
                  <a:txBody>
                    <a:bodyPr/>
                    <a:lstStyle/>
                    <a:p>
                      <a:pPr algn="ctr"/>
                      <a:r>
                        <a:rPr lang="zh-TW" altLang="en-US" sz="1600" dirty="0" smtClean="0">
                          <a:latin typeface="微軟正黑體" pitchFamily="34" charset="-120"/>
                          <a:ea typeface="微軟正黑體" pitchFamily="34" charset="-120"/>
                        </a:rPr>
                        <a:t>需求量</a:t>
                      </a:r>
                      <a:endParaRPr lang="zh-TW" altLang="en-US" sz="1600" dirty="0">
                        <a:latin typeface="微軟正黑體" pitchFamily="34" charset="-120"/>
                        <a:ea typeface="微軟正黑體" pitchFamily="34" charset="-120"/>
                      </a:endParaRPr>
                    </a:p>
                  </a:txBody>
                  <a:tcPr anchor="ctr"/>
                </a:tc>
              </a:tr>
              <a:tr h="550513">
                <a:tc>
                  <a:txBody>
                    <a:bodyPr/>
                    <a:lstStyle/>
                    <a:p>
                      <a:pPr algn="ctr"/>
                      <a:r>
                        <a:rPr lang="en-US" altLang="zh-TW" sz="1600" dirty="0" smtClean="0">
                          <a:latin typeface="微軟正黑體" pitchFamily="34" charset="-120"/>
                          <a:ea typeface="微軟正黑體" pitchFamily="34" charset="-120"/>
                        </a:rPr>
                        <a:t>RA1</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a:t>
                      </a: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A01</a:t>
                      </a:r>
                      <a:endParaRPr lang="zh-TW" altLang="en-US" sz="1600" dirty="0">
                        <a:latin typeface="微軟正黑體" pitchFamily="34" charset="-120"/>
                        <a:ea typeface="微軟正黑體" pitchFamily="34" charset="-120"/>
                      </a:endParaRPr>
                    </a:p>
                  </a:txBody>
                  <a:tcPr anchor="ctr"/>
                </a:tc>
                <a:tc>
                  <a:txBody>
                    <a:bodyPr/>
                    <a:lstStyle/>
                    <a:p>
                      <a:pPr algn="ctr"/>
                      <a:endParaRPr lang="zh-TW" altLang="en-US" sz="1600" dirty="0">
                        <a:latin typeface="微軟正黑體" pitchFamily="34" charset="-120"/>
                        <a:ea typeface="微軟正黑體" pitchFamily="34" charset="-120"/>
                      </a:endParaRPr>
                    </a:p>
                  </a:txBody>
                  <a:tcPr anchor="ctr"/>
                </a:tc>
                <a:tc>
                  <a:txBody>
                    <a:bodyPr/>
                    <a:lstStyle/>
                    <a:p>
                      <a:pPr algn="ctr"/>
                      <a:endParaRPr lang="zh-TW" altLang="en-US" sz="1600" dirty="0">
                        <a:latin typeface="微軟正黑體" pitchFamily="34" charset="-120"/>
                        <a:ea typeface="微軟正黑體" pitchFamily="34" charset="-120"/>
                      </a:endParaRPr>
                    </a:p>
                  </a:txBody>
                  <a:tcPr anchor="ctr"/>
                </a:tc>
                <a:tc>
                  <a:txBody>
                    <a:bodyPr/>
                    <a:lstStyle/>
                    <a:p>
                      <a:pPr algn="ctr"/>
                      <a:r>
                        <a:rPr lang="en-US" altLang="zh-TW" sz="1600" dirty="0" smtClean="0">
                          <a:latin typeface="微軟正黑體" pitchFamily="34" charset="-120"/>
                          <a:ea typeface="微軟正黑體" pitchFamily="34" charset="-120"/>
                        </a:rPr>
                        <a:t>100</a:t>
                      </a:r>
                      <a:endParaRPr lang="zh-TW" altLang="en-US" sz="1600" dirty="0">
                        <a:latin typeface="微軟正黑體" pitchFamily="34" charset="-120"/>
                        <a:ea typeface="微軟正黑體" pitchFamily="34" charset="-120"/>
                      </a:endParaRPr>
                    </a:p>
                  </a:txBody>
                  <a:tcPr anchor="ct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idx="1"/>
          </p:nvPr>
        </p:nvSpPr>
        <p:spPr/>
        <p:txBody>
          <a:bodyPr/>
          <a:lstStyle/>
          <a:p>
            <a:pPr marL="0" indent="0">
              <a:buFont typeface="+mj-lt"/>
              <a:buNone/>
            </a:pPr>
            <a:r>
              <a:rPr lang="en-US" altLang="zh-TW" dirty="0" smtClean="0"/>
              <a:t>1.</a:t>
            </a:r>
            <a:r>
              <a:rPr lang="zh-TW" altLang="en-US" dirty="0" smtClean="0"/>
              <a:t>库存管理模块系统架构</a:t>
            </a:r>
            <a:endParaRPr lang="en-US" altLang="zh-TW" dirty="0" smtClean="0"/>
          </a:p>
          <a:p>
            <a:pPr marL="0" indent="0">
              <a:buFont typeface="+mj-lt"/>
              <a:buNone/>
            </a:pPr>
            <a:r>
              <a:rPr lang="en-US" altLang="zh-TW" dirty="0" smtClean="0"/>
              <a:t>2.</a:t>
            </a:r>
            <a:r>
              <a:rPr lang="zh-TW" altLang="en-US" dirty="0" smtClean="0"/>
              <a:t>模块重要观念与应用</a:t>
            </a:r>
            <a:endParaRPr lang="en-US" altLang="zh-TW" dirty="0" smtClean="0"/>
          </a:p>
          <a:p>
            <a:pPr marL="914400" lvl="1" indent="-514350">
              <a:buFont typeface="SimHei" pitchFamily="49" charset="-122"/>
              <a:buChar char="-"/>
            </a:pPr>
            <a:r>
              <a:rPr lang="zh-TW" altLang="en-US" dirty="0" smtClean="0"/>
              <a:t>层级化仓库组织</a:t>
            </a:r>
            <a:endParaRPr lang="en-US" altLang="zh-TW" dirty="0" smtClean="0"/>
          </a:p>
          <a:p>
            <a:pPr marL="914400" lvl="1" indent="-514350">
              <a:buFont typeface="SimHei" pitchFamily="49" charset="-122"/>
              <a:buChar char="-"/>
            </a:pPr>
            <a:r>
              <a:rPr lang="zh-TW" altLang="en-US" dirty="0" smtClean="0"/>
              <a:t>库存管理控制</a:t>
            </a:r>
            <a:endParaRPr lang="en-US" altLang="zh-TW" dirty="0" smtClean="0"/>
          </a:p>
          <a:p>
            <a:pPr marL="0" indent="0">
              <a:buFont typeface="+mj-lt"/>
              <a:buNone/>
            </a:pPr>
            <a:r>
              <a:rPr lang="en-US" altLang="zh-TW" dirty="0" smtClean="0"/>
              <a:t>3.</a:t>
            </a:r>
            <a:r>
              <a:rPr lang="zh-TW" altLang="en-US" dirty="0" smtClean="0"/>
              <a:t>重要模块流程</a:t>
            </a:r>
            <a:endParaRPr lang="en-US" altLang="zh-TW" dirty="0" smtClean="0"/>
          </a:p>
          <a:p>
            <a:pPr marL="914400" lvl="1" indent="-514350">
              <a:buFont typeface="SimHei" pitchFamily="49" charset="-122"/>
              <a:buChar char="-"/>
            </a:pPr>
            <a:r>
              <a:rPr lang="zh-TW" altLang="en-US" dirty="0" smtClean="0"/>
              <a:t>杂项进出库流程</a:t>
            </a:r>
            <a:endParaRPr lang="en-US" altLang="zh-TW" dirty="0" smtClean="0"/>
          </a:p>
          <a:p>
            <a:pPr marL="914400" lvl="1" indent="-514350">
              <a:buFont typeface="SimHei" pitchFamily="49" charset="-122"/>
              <a:buChar char="-"/>
            </a:pPr>
            <a:r>
              <a:rPr lang="zh-TW" altLang="en-US" dirty="0" smtClean="0"/>
              <a:t>调拨作业流程</a:t>
            </a:r>
            <a:endParaRPr lang="en-US" altLang="zh-TW" dirty="0" smtClean="0"/>
          </a:p>
          <a:p>
            <a:pPr marL="914400" lvl="1" indent="-514350">
              <a:buFont typeface="SimHei" pitchFamily="49" charset="-122"/>
              <a:buChar char="-"/>
            </a:pPr>
            <a:r>
              <a:rPr lang="zh-TW" altLang="en-US" dirty="0" smtClean="0"/>
              <a:t>报废流程</a:t>
            </a:r>
            <a:endParaRPr lang="en-US" altLang="zh-TW" dirty="0" smtClean="0"/>
          </a:p>
          <a:p>
            <a:pPr marL="0" indent="0">
              <a:buFont typeface="+mj-lt"/>
              <a:buNone/>
            </a:pPr>
            <a:r>
              <a:rPr lang="en-US" altLang="zh-TW" dirty="0" smtClean="0"/>
              <a:t>4.</a:t>
            </a:r>
            <a:r>
              <a:rPr lang="zh-TW" altLang="en-US" dirty="0" smtClean="0"/>
              <a:t>模块效益与结语</a:t>
            </a:r>
            <a:endParaRPr lang="en-US" altLang="zh-TW" dirty="0" smtClean="0"/>
          </a:p>
          <a:p>
            <a:pPr marL="514350" indent="-514350">
              <a:buFont typeface="+mj-lt"/>
              <a:buAutoNum type="arabicPeriod"/>
            </a:pPr>
            <a:endParaRPr lang="zh-TW" altLang="en-US" dirty="0"/>
          </a:p>
        </p:txBody>
      </p:sp>
      <p:sp>
        <p:nvSpPr>
          <p:cNvPr id="3" name="文字版面配置區 2"/>
          <p:cNvSpPr>
            <a:spLocks noGrp="1"/>
          </p:cNvSpPr>
          <p:nvPr>
            <p:ph type="body" sz="quarter" idx="13"/>
          </p:nvPr>
        </p:nvSpPr>
        <p:spPr/>
        <p:txBody>
          <a:bodyPr/>
          <a:lstStyle/>
          <a:p>
            <a:r>
              <a:rPr lang="zh-TW" altLang="en-US" dirty="0" smtClean="0"/>
              <a:t>课程大纲</a:t>
            </a:r>
            <a:endParaRPr lang="zh-TW" altLang="en-US" dirty="0"/>
          </a:p>
        </p:txBody>
      </p:sp>
      <p:pic>
        <p:nvPicPr>
          <p:cNvPr id="4" name="Picture 2" descr="http://bourse.lesechos.fr/medias/2014/06/06/978035_1402047843_agenda5.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80112" y="3284984"/>
            <a:ext cx="2864776" cy="2118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杂项发料流程</a:t>
            </a:r>
            <a:endParaRPr lang="zh-TW" altLang="en-US" sz="2400" b="1" dirty="0">
              <a:latin typeface="微軟正黑體" pitchFamily="34" charset="-120"/>
              <a:ea typeface="微軟正黑體" pitchFamily="34" charset="-120"/>
            </a:endParaRPr>
          </a:p>
        </p:txBody>
      </p:sp>
      <p:sp>
        <p:nvSpPr>
          <p:cNvPr id="3" name="AutoShape 4"/>
          <p:cNvSpPr>
            <a:spLocks noChangeArrowheads="1"/>
          </p:cNvSpPr>
          <p:nvPr/>
        </p:nvSpPr>
        <p:spPr bwMode="auto">
          <a:xfrm>
            <a:off x="2636887" y="1385265"/>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dirty="0"/>
              <a:t>START</a:t>
            </a:r>
            <a:endParaRPr lang="en-US" altLang="zh-TW" dirty="0"/>
          </a:p>
        </p:txBody>
      </p:sp>
      <p:sp>
        <p:nvSpPr>
          <p:cNvPr id="5" name="Line 6"/>
          <p:cNvSpPr>
            <a:spLocks noChangeShapeType="1"/>
          </p:cNvSpPr>
          <p:nvPr/>
        </p:nvSpPr>
        <p:spPr bwMode="auto">
          <a:xfrm>
            <a:off x="3108374" y="1698002"/>
            <a:ext cx="0" cy="2286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7"/>
          <p:cNvSpPr>
            <a:spLocks noChangeShapeType="1"/>
          </p:cNvSpPr>
          <p:nvPr/>
        </p:nvSpPr>
        <p:spPr bwMode="auto">
          <a:xfrm>
            <a:off x="3122662" y="2825127"/>
            <a:ext cx="0" cy="2286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Rectangle 8"/>
          <p:cNvSpPr>
            <a:spLocks noChangeArrowheads="1"/>
          </p:cNvSpPr>
          <p:nvPr/>
        </p:nvSpPr>
        <p:spPr bwMode="auto">
          <a:xfrm>
            <a:off x="2300337" y="3074365"/>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杂项发料单</a:t>
            </a:r>
            <a:r>
              <a:rPr lang="en-US" altLang="zh-TW" sz="1400" dirty="0" smtClean="0">
                <a:latin typeface="微軟正黑體" pitchFamily="34" charset="-120"/>
                <a:ea typeface="微軟正黑體" pitchFamily="34" charset="-120"/>
              </a:rPr>
              <a:t>(aint301)</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8" name="AutoShape 9"/>
          <p:cNvSpPr>
            <a:spLocks noChangeArrowheads="1"/>
          </p:cNvSpPr>
          <p:nvPr/>
        </p:nvSpPr>
        <p:spPr bwMode="auto">
          <a:xfrm>
            <a:off x="2300337" y="4441202"/>
            <a:ext cx="1866032" cy="1379143"/>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领用单</a:t>
            </a:r>
            <a:endParaRPr lang="zh-TW" altLang="en-US"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(ainr301)</a:t>
            </a:r>
            <a:endParaRPr lang="en-US" altLang="zh-TW" sz="1400" dirty="0">
              <a:latin typeface="微軟正黑體" pitchFamily="34" charset="-120"/>
              <a:ea typeface="微軟正黑體" pitchFamily="34" charset="-120"/>
            </a:endParaRPr>
          </a:p>
        </p:txBody>
      </p:sp>
      <p:sp>
        <p:nvSpPr>
          <p:cNvPr id="9" name="Line 10"/>
          <p:cNvSpPr>
            <a:spLocks noChangeShapeType="1"/>
          </p:cNvSpPr>
          <p:nvPr/>
        </p:nvSpPr>
        <p:spPr bwMode="auto">
          <a:xfrm>
            <a:off x="3124249" y="4120527"/>
            <a:ext cx="0" cy="304800"/>
          </a:xfrm>
          <a:prstGeom prst="line">
            <a:avLst/>
          </a:prstGeom>
          <a:noFill/>
          <a:ln w="9525">
            <a:solidFill>
              <a:srgbClr val="000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 name="Line 11"/>
          <p:cNvSpPr>
            <a:spLocks noChangeShapeType="1"/>
          </p:cNvSpPr>
          <p:nvPr/>
        </p:nvSpPr>
        <p:spPr bwMode="auto">
          <a:xfrm>
            <a:off x="6110337" y="1807195"/>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13"/>
          <p:cNvSpPr>
            <a:spLocks noChangeArrowheads="1"/>
          </p:cNvSpPr>
          <p:nvPr/>
        </p:nvSpPr>
        <p:spPr bwMode="auto">
          <a:xfrm>
            <a:off x="5256262" y="3194670"/>
            <a:ext cx="1905000" cy="1143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杂项发料单</a:t>
            </a:r>
            <a:r>
              <a:rPr lang="en-US" altLang="zh-TW" sz="1400" dirty="0" smtClean="0">
                <a:latin typeface="微軟正黑體" pitchFamily="34" charset="-120"/>
                <a:ea typeface="微軟正黑體" pitchFamily="34" charset="-120"/>
              </a:rPr>
              <a:t>(aint301)</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维护领用信息</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库存过帐</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13" name="Line 14"/>
          <p:cNvSpPr>
            <a:spLocks noChangeShapeType="1"/>
          </p:cNvSpPr>
          <p:nvPr/>
        </p:nvSpPr>
        <p:spPr bwMode="auto">
          <a:xfrm>
            <a:off x="6170662" y="2889870"/>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5"/>
          <p:cNvSpPr>
            <a:spLocks noChangeShapeType="1"/>
          </p:cNvSpPr>
          <p:nvPr/>
        </p:nvSpPr>
        <p:spPr bwMode="auto">
          <a:xfrm flipH="1">
            <a:off x="6197650" y="4293873"/>
            <a:ext cx="1587" cy="625475"/>
          </a:xfrm>
          <a:prstGeom prst="line">
            <a:avLst/>
          </a:prstGeom>
          <a:noFill/>
          <a:ln w="9525">
            <a:solidFill>
              <a:srgbClr val="000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AutoShape 16"/>
          <p:cNvSpPr>
            <a:spLocks noChangeArrowheads="1"/>
          </p:cNvSpPr>
          <p:nvPr/>
        </p:nvSpPr>
        <p:spPr bwMode="auto">
          <a:xfrm>
            <a:off x="5713462" y="4919348"/>
            <a:ext cx="990600" cy="304800"/>
          </a:xfrm>
          <a:prstGeom prst="flowChartTerminator">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
        <p:nvSpPr>
          <p:cNvPr id="23" name="AutoShape 24"/>
          <p:cNvSpPr>
            <a:spLocks noChangeArrowheads="1"/>
          </p:cNvSpPr>
          <p:nvPr/>
        </p:nvSpPr>
        <p:spPr bwMode="auto">
          <a:xfrm>
            <a:off x="2909937" y="6168010"/>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25" name="Line 26"/>
          <p:cNvSpPr>
            <a:spLocks noChangeShapeType="1"/>
          </p:cNvSpPr>
          <p:nvPr/>
        </p:nvSpPr>
        <p:spPr bwMode="auto">
          <a:xfrm>
            <a:off x="3119724" y="5829812"/>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AutoShape 24"/>
          <p:cNvSpPr>
            <a:spLocks noChangeArrowheads="1"/>
          </p:cNvSpPr>
          <p:nvPr/>
        </p:nvSpPr>
        <p:spPr bwMode="auto">
          <a:xfrm>
            <a:off x="5881737" y="1315616"/>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27" name="流程圖: 人工作業 26"/>
          <p:cNvSpPr/>
          <p:nvPr/>
        </p:nvSpPr>
        <p:spPr>
          <a:xfrm>
            <a:off x="2214116" y="1906460"/>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需求发生</a:t>
            </a:r>
            <a:endParaRPr lang="zh-TW" altLang="en-US" sz="1400" dirty="0">
              <a:solidFill>
                <a:schemeClr val="tx1"/>
              </a:solidFill>
              <a:latin typeface="微軟正黑體" pitchFamily="34" charset="-120"/>
              <a:ea typeface="微軟正黑體" pitchFamily="34" charset="-120"/>
            </a:endParaRPr>
          </a:p>
        </p:txBody>
      </p:sp>
      <p:sp>
        <p:nvSpPr>
          <p:cNvPr id="24" name="流程圖: 人工作業 23"/>
          <p:cNvSpPr/>
          <p:nvPr/>
        </p:nvSpPr>
        <p:spPr>
          <a:xfrm>
            <a:off x="5306566" y="2127150"/>
            <a:ext cx="1728192" cy="750292"/>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领用拣货</a:t>
            </a:r>
            <a:endParaRPr lang="zh-TW" altLang="en-US" sz="1400" dirty="0">
              <a:solidFill>
                <a:schemeClr val="tx1"/>
              </a:solidFill>
              <a:latin typeface="微軟正黑體" pitchFamily="34" charset="-120"/>
              <a:ea typeface="微軟正黑體" pitchFamily="34" charset="-120"/>
            </a:endParaRPr>
          </a:p>
        </p:txBody>
      </p:sp>
      <p:cxnSp>
        <p:nvCxnSpPr>
          <p:cNvPr id="11" name="直線接點 10"/>
          <p:cNvCxnSpPr/>
          <p:nvPr/>
        </p:nvCxnSpPr>
        <p:spPr>
          <a:xfrm>
            <a:off x="4572000" y="774333"/>
            <a:ext cx="0" cy="577246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636887" y="812325"/>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需求单位</a:t>
            </a:r>
            <a:endParaRPr lang="zh-TW" altLang="en-US" dirty="0">
              <a:latin typeface="微軟正黑體" pitchFamily="34" charset="-120"/>
              <a:ea typeface="微軟正黑體" pitchFamily="34" charset="-120"/>
            </a:endParaRPr>
          </a:p>
        </p:txBody>
      </p:sp>
      <p:sp>
        <p:nvSpPr>
          <p:cNvPr id="28" name="文字方塊 27"/>
          <p:cNvSpPr txBox="1"/>
          <p:nvPr/>
        </p:nvSpPr>
        <p:spPr>
          <a:xfrm>
            <a:off x="5538837" y="820500"/>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仓库单位</a:t>
            </a:r>
            <a:endParaRPr lang="zh-TW" altLang="en-US"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杂项收料流程</a:t>
            </a:r>
            <a:endParaRPr lang="zh-TW" altLang="en-US" sz="2400" b="1" dirty="0">
              <a:latin typeface="微軟正黑體" pitchFamily="34" charset="-120"/>
              <a:ea typeface="微軟正黑體" pitchFamily="34" charset="-120"/>
            </a:endParaRPr>
          </a:p>
        </p:txBody>
      </p:sp>
      <p:sp>
        <p:nvSpPr>
          <p:cNvPr id="3" name="AutoShape 4"/>
          <p:cNvSpPr>
            <a:spLocks noChangeArrowheads="1"/>
          </p:cNvSpPr>
          <p:nvPr/>
        </p:nvSpPr>
        <p:spPr bwMode="auto">
          <a:xfrm>
            <a:off x="2314054" y="1366511"/>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5" name="Line 6"/>
          <p:cNvSpPr>
            <a:spLocks noChangeShapeType="1"/>
          </p:cNvSpPr>
          <p:nvPr/>
        </p:nvSpPr>
        <p:spPr bwMode="auto">
          <a:xfrm>
            <a:off x="2785541" y="1679248"/>
            <a:ext cx="0" cy="2286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 name="Line 7"/>
          <p:cNvSpPr>
            <a:spLocks noChangeShapeType="1"/>
          </p:cNvSpPr>
          <p:nvPr/>
        </p:nvSpPr>
        <p:spPr bwMode="auto">
          <a:xfrm>
            <a:off x="2799829" y="2806373"/>
            <a:ext cx="0" cy="2286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Rectangle 8"/>
          <p:cNvSpPr>
            <a:spLocks noChangeArrowheads="1"/>
          </p:cNvSpPr>
          <p:nvPr/>
        </p:nvSpPr>
        <p:spPr bwMode="auto">
          <a:xfrm>
            <a:off x="1977504" y="3055611"/>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杂项收料单</a:t>
            </a:r>
            <a:r>
              <a:rPr lang="en-US" altLang="zh-TW" sz="1400" dirty="0" smtClean="0">
                <a:latin typeface="微軟正黑體" pitchFamily="34" charset="-120"/>
                <a:ea typeface="微軟正黑體" pitchFamily="34" charset="-120"/>
              </a:rPr>
              <a:t>(aint302)</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8" name="AutoShape 9"/>
          <p:cNvSpPr>
            <a:spLocks noChangeArrowheads="1"/>
          </p:cNvSpPr>
          <p:nvPr/>
        </p:nvSpPr>
        <p:spPr bwMode="auto">
          <a:xfrm>
            <a:off x="2007455" y="4422448"/>
            <a:ext cx="1646449" cy="1290568"/>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入库单</a:t>
            </a:r>
            <a:endParaRPr lang="zh-TW" altLang="en-US"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(ainr302)</a:t>
            </a:r>
            <a:endParaRPr lang="en-US" altLang="zh-TW" sz="1400" dirty="0">
              <a:latin typeface="微軟正黑體" pitchFamily="34" charset="-120"/>
              <a:ea typeface="微軟正黑體" pitchFamily="34" charset="-120"/>
            </a:endParaRPr>
          </a:p>
        </p:txBody>
      </p:sp>
      <p:sp>
        <p:nvSpPr>
          <p:cNvPr id="9" name="Line 10"/>
          <p:cNvSpPr>
            <a:spLocks noChangeShapeType="1"/>
          </p:cNvSpPr>
          <p:nvPr/>
        </p:nvSpPr>
        <p:spPr bwMode="auto">
          <a:xfrm>
            <a:off x="2801416" y="4101773"/>
            <a:ext cx="0" cy="304800"/>
          </a:xfrm>
          <a:prstGeom prst="line">
            <a:avLst/>
          </a:prstGeom>
          <a:noFill/>
          <a:ln w="9525">
            <a:solidFill>
              <a:srgbClr val="000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 name="Line 11"/>
          <p:cNvSpPr>
            <a:spLocks noChangeShapeType="1"/>
          </p:cNvSpPr>
          <p:nvPr/>
        </p:nvSpPr>
        <p:spPr bwMode="auto">
          <a:xfrm>
            <a:off x="5787504" y="1788441"/>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 name="Rectangle 13"/>
          <p:cNvSpPr>
            <a:spLocks noChangeArrowheads="1"/>
          </p:cNvSpPr>
          <p:nvPr/>
        </p:nvSpPr>
        <p:spPr bwMode="auto">
          <a:xfrm>
            <a:off x="4933429" y="3175916"/>
            <a:ext cx="1905000" cy="1143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杂项收料单</a:t>
            </a:r>
            <a:r>
              <a:rPr lang="en-US" altLang="zh-TW" sz="1400" dirty="0" smtClean="0">
                <a:latin typeface="微軟正黑體" pitchFamily="34" charset="-120"/>
                <a:ea typeface="微軟正黑體" pitchFamily="34" charset="-120"/>
              </a:rPr>
              <a:t>(aint302)</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维护入库信息</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库存过帐</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13" name="Line 14"/>
          <p:cNvSpPr>
            <a:spLocks noChangeShapeType="1"/>
          </p:cNvSpPr>
          <p:nvPr/>
        </p:nvSpPr>
        <p:spPr bwMode="auto">
          <a:xfrm>
            <a:off x="5847829" y="2871116"/>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5"/>
          <p:cNvSpPr>
            <a:spLocks noChangeShapeType="1"/>
          </p:cNvSpPr>
          <p:nvPr/>
        </p:nvSpPr>
        <p:spPr bwMode="auto">
          <a:xfrm flipH="1">
            <a:off x="5874817" y="4275119"/>
            <a:ext cx="1587" cy="625475"/>
          </a:xfrm>
          <a:prstGeom prst="line">
            <a:avLst/>
          </a:prstGeom>
          <a:noFill/>
          <a:ln w="9525">
            <a:solidFill>
              <a:srgbClr val="000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AutoShape 16"/>
          <p:cNvSpPr>
            <a:spLocks noChangeArrowheads="1"/>
          </p:cNvSpPr>
          <p:nvPr/>
        </p:nvSpPr>
        <p:spPr bwMode="auto">
          <a:xfrm>
            <a:off x="5390629" y="4900594"/>
            <a:ext cx="990600" cy="304800"/>
          </a:xfrm>
          <a:prstGeom prst="flowChartTerminator">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
        <p:nvSpPr>
          <p:cNvPr id="23" name="AutoShape 24"/>
          <p:cNvSpPr>
            <a:spLocks noChangeArrowheads="1"/>
          </p:cNvSpPr>
          <p:nvPr/>
        </p:nvSpPr>
        <p:spPr bwMode="auto">
          <a:xfrm>
            <a:off x="2571229" y="6068144"/>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25" name="Line 26"/>
          <p:cNvSpPr>
            <a:spLocks noChangeShapeType="1"/>
          </p:cNvSpPr>
          <p:nvPr/>
        </p:nvSpPr>
        <p:spPr bwMode="auto">
          <a:xfrm>
            <a:off x="2769478" y="5702805"/>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AutoShape 24"/>
          <p:cNvSpPr>
            <a:spLocks noChangeArrowheads="1"/>
          </p:cNvSpPr>
          <p:nvPr/>
        </p:nvSpPr>
        <p:spPr bwMode="auto">
          <a:xfrm>
            <a:off x="5558904" y="1266208"/>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27" name="流程圖: 人工作業 26"/>
          <p:cNvSpPr/>
          <p:nvPr/>
        </p:nvSpPr>
        <p:spPr>
          <a:xfrm>
            <a:off x="1891283" y="1887706"/>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需求发生</a:t>
            </a:r>
            <a:endParaRPr lang="zh-TW" altLang="en-US" sz="1400" dirty="0">
              <a:solidFill>
                <a:schemeClr val="tx1"/>
              </a:solidFill>
              <a:latin typeface="微軟正黑體" pitchFamily="34" charset="-120"/>
              <a:ea typeface="微軟正黑體" pitchFamily="34" charset="-120"/>
            </a:endParaRPr>
          </a:p>
        </p:txBody>
      </p:sp>
      <p:sp>
        <p:nvSpPr>
          <p:cNvPr id="24" name="流程圖: 人工作業 23"/>
          <p:cNvSpPr/>
          <p:nvPr/>
        </p:nvSpPr>
        <p:spPr>
          <a:xfrm>
            <a:off x="4983733" y="2108396"/>
            <a:ext cx="1728192" cy="750292"/>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入库理货</a:t>
            </a:r>
            <a:endParaRPr lang="zh-TW" altLang="en-US" sz="1400" dirty="0">
              <a:solidFill>
                <a:schemeClr val="tx1"/>
              </a:solidFill>
              <a:latin typeface="微軟正黑體" pitchFamily="34" charset="-120"/>
              <a:ea typeface="微軟正黑體" pitchFamily="34" charset="-120"/>
            </a:endParaRPr>
          </a:p>
        </p:txBody>
      </p:sp>
      <p:cxnSp>
        <p:nvCxnSpPr>
          <p:cNvPr id="19" name="直線接點 18"/>
          <p:cNvCxnSpPr/>
          <p:nvPr/>
        </p:nvCxnSpPr>
        <p:spPr>
          <a:xfrm>
            <a:off x="4277742" y="752882"/>
            <a:ext cx="0" cy="577246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2342629" y="790874"/>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需求单位</a:t>
            </a:r>
            <a:endParaRPr lang="zh-TW" altLang="en-US" dirty="0">
              <a:latin typeface="微軟正黑體" pitchFamily="34" charset="-120"/>
              <a:ea typeface="微軟正黑體" pitchFamily="34" charset="-120"/>
            </a:endParaRPr>
          </a:p>
        </p:txBody>
      </p:sp>
      <p:sp>
        <p:nvSpPr>
          <p:cNvPr id="21" name="文字方塊 20"/>
          <p:cNvSpPr txBox="1"/>
          <p:nvPr/>
        </p:nvSpPr>
        <p:spPr>
          <a:xfrm>
            <a:off x="5244579" y="799049"/>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仓库单位</a:t>
            </a:r>
            <a:endParaRPr lang="zh-TW" altLang="en-US"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2062143" y="2270032"/>
            <a:ext cx="5643602" cy="18573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3" name="Group 34"/>
          <p:cNvGrpSpPr/>
          <p:nvPr/>
        </p:nvGrpSpPr>
        <p:grpSpPr bwMode="auto">
          <a:xfrm>
            <a:off x="919135" y="2912974"/>
            <a:ext cx="1500198" cy="714380"/>
            <a:chOff x="1313" y="726"/>
            <a:chExt cx="1123" cy="379"/>
          </a:xfrm>
        </p:grpSpPr>
        <p:sp>
          <p:nvSpPr>
            <p:cNvPr id="4" name="Freeform 35"/>
            <p:cNvSpPr/>
            <p:nvPr/>
          </p:nvSpPr>
          <p:spPr bwMode="auto">
            <a:xfrm>
              <a:off x="1981" y="752"/>
              <a:ext cx="322" cy="346"/>
            </a:xfrm>
            <a:custGeom>
              <a:avLst/>
              <a:gdLst/>
              <a:ahLst/>
              <a:cxnLst>
                <a:cxn ang="0">
                  <a:pos x="0" y="139"/>
                </a:cxn>
                <a:cxn ang="0">
                  <a:pos x="321" y="0"/>
                </a:cxn>
                <a:cxn ang="0">
                  <a:pos x="321" y="160"/>
                </a:cxn>
                <a:cxn ang="0">
                  <a:pos x="0" y="345"/>
                </a:cxn>
                <a:cxn ang="0">
                  <a:pos x="0" y="139"/>
                </a:cxn>
              </a:cxnLst>
              <a:rect l="0" t="0" r="r" b="b"/>
              <a:pathLst>
                <a:path w="322" h="346">
                  <a:moveTo>
                    <a:pt x="0" y="139"/>
                  </a:moveTo>
                  <a:lnTo>
                    <a:pt x="321" y="0"/>
                  </a:lnTo>
                  <a:lnTo>
                    <a:pt x="321" y="160"/>
                  </a:lnTo>
                  <a:lnTo>
                    <a:pt x="0" y="345"/>
                  </a:lnTo>
                  <a:lnTo>
                    <a:pt x="0" y="139"/>
                  </a:lnTo>
                </a:path>
              </a:pathLst>
            </a:custGeom>
            <a:solidFill>
              <a:srgbClr val="919191"/>
            </a:solidFill>
            <a:ln w="12700" cap="rnd" cmpd="sng">
              <a:solidFill>
                <a:schemeClr val="bg2"/>
              </a:solidFill>
              <a:prstDash val="solid"/>
              <a:round/>
            </a:ln>
            <a:effectLst/>
          </p:spPr>
          <p:txBody>
            <a:bodyPr/>
            <a:lstStyle/>
            <a:p>
              <a:endParaRPr lang="zh-TW" altLang="en-US"/>
            </a:p>
          </p:txBody>
        </p:sp>
        <p:grpSp>
          <p:nvGrpSpPr>
            <p:cNvPr id="5" name="Group 36"/>
            <p:cNvGrpSpPr/>
            <p:nvPr/>
          </p:nvGrpSpPr>
          <p:grpSpPr bwMode="auto">
            <a:xfrm>
              <a:off x="2274" y="948"/>
              <a:ext cx="33" cy="75"/>
              <a:chOff x="2274" y="948"/>
              <a:chExt cx="33" cy="75"/>
            </a:xfrm>
          </p:grpSpPr>
          <p:sp>
            <p:nvSpPr>
              <p:cNvPr id="39" name="Freeform 37"/>
              <p:cNvSpPr/>
              <p:nvPr/>
            </p:nvSpPr>
            <p:spPr bwMode="auto">
              <a:xfrm>
                <a:off x="2274" y="958"/>
                <a:ext cx="17" cy="65"/>
              </a:xfrm>
              <a:custGeom>
                <a:avLst/>
                <a:gdLst/>
                <a:ahLst/>
                <a:cxnLst>
                  <a:cxn ang="0">
                    <a:pos x="0" y="63"/>
                  </a:cxn>
                  <a:cxn ang="0">
                    <a:pos x="0" y="0"/>
                  </a:cxn>
                  <a:cxn ang="0">
                    <a:pos x="16" y="0"/>
                  </a:cxn>
                  <a:cxn ang="0">
                    <a:pos x="16" y="64"/>
                  </a:cxn>
                  <a:cxn ang="0">
                    <a:pos x="0" y="63"/>
                  </a:cxn>
                </a:cxnLst>
                <a:rect l="0" t="0" r="r" b="b"/>
                <a:pathLst>
                  <a:path w="17" h="65">
                    <a:moveTo>
                      <a:pt x="0" y="63"/>
                    </a:moveTo>
                    <a:lnTo>
                      <a:pt x="0" y="0"/>
                    </a:lnTo>
                    <a:lnTo>
                      <a:pt x="16" y="0"/>
                    </a:lnTo>
                    <a:lnTo>
                      <a:pt x="16" y="64"/>
                    </a:lnTo>
                    <a:lnTo>
                      <a:pt x="0" y="63"/>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40" name="Freeform 38"/>
              <p:cNvSpPr/>
              <p:nvPr/>
            </p:nvSpPr>
            <p:spPr bwMode="auto">
              <a:xfrm>
                <a:off x="2290" y="948"/>
                <a:ext cx="17" cy="75"/>
              </a:xfrm>
              <a:custGeom>
                <a:avLst/>
                <a:gdLst/>
                <a:ahLst/>
                <a:cxnLst>
                  <a:cxn ang="0">
                    <a:pos x="0" y="74"/>
                  </a:cxn>
                  <a:cxn ang="0">
                    <a:pos x="16" y="60"/>
                  </a:cxn>
                  <a:cxn ang="0">
                    <a:pos x="16" y="0"/>
                  </a:cxn>
                  <a:cxn ang="0">
                    <a:pos x="1" y="11"/>
                  </a:cxn>
                </a:cxnLst>
                <a:rect l="0" t="0" r="r" b="b"/>
                <a:pathLst>
                  <a:path w="17" h="75">
                    <a:moveTo>
                      <a:pt x="0" y="74"/>
                    </a:moveTo>
                    <a:lnTo>
                      <a:pt x="16" y="60"/>
                    </a:lnTo>
                    <a:lnTo>
                      <a:pt x="16" y="0"/>
                    </a:lnTo>
                    <a:lnTo>
                      <a:pt x="1" y="11"/>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6" name="Group 39"/>
            <p:cNvGrpSpPr/>
            <p:nvPr/>
          </p:nvGrpSpPr>
          <p:grpSpPr bwMode="auto">
            <a:xfrm>
              <a:off x="2340" y="908"/>
              <a:ext cx="30" cy="72"/>
              <a:chOff x="2340" y="908"/>
              <a:chExt cx="30" cy="72"/>
            </a:xfrm>
          </p:grpSpPr>
          <p:sp>
            <p:nvSpPr>
              <p:cNvPr id="37" name="Freeform 40"/>
              <p:cNvSpPr/>
              <p:nvPr/>
            </p:nvSpPr>
            <p:spPr bwMode="auto">
              <a:xfrm>
                <a:off x="2340" y="914"/>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38" name="Freeform 41"/>
              <p:cNvSpPr/>
              <p:nvPr/>
            </p:nvSpPr>
            <p:spPr bwMode="auto">
              <a:xfrm>
                <a:off x="2352" y="908"/>
                <a:ext cx="18" cy="72"/>
              </a:xfrm>
              <a:custGeom>
                <a:avLst/>
                <a:gdLst/>
                <a:ahLst/>
                <a:cxnLst>
                  <a:cxn ang="0">
                    <a:pos x="0" y="71"/>
                  </a:cxn>
                  <a:cxn ang="0">
                    <a:pos x="17" y="57"/>
                  </a:cxn>
                  <a:cxn ang="0">
                    <a:pos x="17" y="0"/>
                  </a:cxn>
                  <a:cxn ang="0">
                    <a:pos x="4" y="7"/>
                  </a:cxn>
                </a:cxnLst>
                <a:rect l="0" t="0" r="r" b="b"/>
                <a:pathLst>
                  <a:path w="18" h="72">
                    <a:moveTo>
                      <a:pt x="0" y="71"/>
                    </a:moveTo>
                    <a:lnTo>
                      <a:pt x="17" y="57"/>
                    </a:lnTo>
                    <a:lnTo>
                      <a:pt x="17" y="0"/>
                    </a:lnTo>
                    <a:lnTo>
                      <a:pt x="4" y="7"/>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7" name="Group 42"/>
            <p:cNvGrpSpPr/>
            <p:nvPr/>
          </p:nvGrpSpPr>
          <p:grpSpPr bwMode="auto">
            <a:xfrm>
              <a:off x="2203" y="992"/>
              <a:ext cx="32" cy="72"/>
              <a:chOff x="2203" y="992"/>
              <a:chExt cx="32" cy="72"/>
            </a:xfrm>
          </p:grpSpPr>
          <p:sp>
            <p:nvSpPr>
              <p:cNvPr id="35" name="Freeform 43"/>
              <p:cNvSpPr/>
              <p:nvPr/>
            </p:nvSpPr>
            <p:spPr bwMode="auto">
              <a:xfrm>
                <a:off x="2203" y="998"/>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36" name="Freeform 44"/>
              <p:cNvSpPr/>
              <p:nvPr/>
            </p:nvSpPr>
            <p:spPr bwMode="auto">
              <a:xfrm>
                <a:off x="2218" y="992"/>
                <a:ext cx="17" cy="72"/>
              </a:xfrm>
              <a:custGeom>
                <a:avLst/>
                <a:gdLst/>
                <a:ahLst/>
                <a:cxnLst>
                  <a:cxn ang="0">
                    <a:pos x="0" y="71"/>
                  </a:cxn>
                  <a:cxn ang="0">
                    <a:pos x="16" y="57"/>
                  </a:cxn>
                  <a:cxn ang="0">
                    <a:pos x="16" y="0"/>
                  </a:cxn>
                  <a:cxn ang="0">
                    <a:pos x="1" y="7"/>
                  </a:cxn>
                </a:cxnLst>
                <a:rect l="0" t="0" r="r" b="b"/>
                <a:pathLst>
                  <a:path w="17" h="72">
                    <a:moveTo>
                      <a:pt x="0" y="71"/>
                    </a:moveTo>
                    <a:lnTo>
                      <a:pt x="16" y="57"/>
                    </a:lnTo>
                    <a:lnTo>
                      <a:pt x="16" y="0"/>
                    </a:lnTo>
                    <a:lnTo>
                      <a:pt x="1" y="7"/>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8" name="Group 45"/>
            <p:cNvGrpSpPr/>
            <p:nvPr/>
          </p:nvGrpSpPr>
          <p:grpSpPr bwMode="auto">
            <a:xfrm>
              <a:off x="2402" y="872"/>
              <a:ext cx="31" cy="66"/>
              <a:chOff x="2402" y="872"/>
              <a:chExt cx="31" cy="66"/>
            </a:xfrm>
          </p:grpSpPr>
          <p:sp>
            <p:nvSpPr>
              <p:cNvPr id="33" name="Freeform 46"/>
              <p:cNvSpPr/>
              <p:nvPr/>
            </p:nvSpPr>
            <p:spPr bwMode="auto">
              <a:xfrm>
                <a:off x="2402" y="872"/>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34" name="Freeform 47"/>
              <p:cNvSpPr/>
              <p:nvPr/>
            </p:nvSpPr>
            <p:spPr bwMode="auto">
              <a:xfrm>
                <a:off x="2416" y="874"/>
                <a:ext cx="17" cy="64"/>
              </a:xfrm>
              <a:custGeom>
                <a:avLst/>
                <a:gdLst/>
                <a:ahLst/>
                <a:cxnLst>
                  <a:cxn ang="0">
                    <a:pos x="0" y="63"/>
                  </a:cxn>
                  <a:cxn ang="0">
                    <a:pos x="16" y="49"/>
                  </a:cxn>
                  <a:cxn ang="0">
                    <a:pos x="16" y="0"/>
                  </a:cxn>
                  <a:cxn ang="0">
                    <a:pos x="1" y="0"/>
                  </a:cxn>
                </a:cxnLst>
                <a:rect l="0" t="0" r="r" b="b"/>
                <a:pathLst>
                  <a:path w="17" h="64">
                    <a:moveTo>
                      <a:pt x="0" y="63"/>
                    </a:moveTo>
                    <a:lnTo>
                      <a:pt x="16" y="49"/>
                    </a:lnTo>
                    <a:lnTo>
                      <a:pt x="16" y="0"/>
                    </a:lnTo>
                    <a:lnTo>
                      <a:pt x="1" y="0"/>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9" name="Group 48"/>
            <p:cNvGrpSpPr/>
            <p:nvPr/>
          </p:nvGrpSpPr>
          <p:grpSpPr bwMode="auto">
            <a:xfrm>
              <a:off x="2125" y="1039"/>
              <a:ext cx="32" cy="66"/>
              <a:chOff x="2125" y="1039"/>
              <a:chExt cx="32" cy="66"/>
            </a:xfrm>
          </p:grpSpPr>
          <p:sp>
            <p:nvSpPr>
              <p:cNvPr id="31" name="Freeform 49"/>
              <p:cNvSpPr/>
              <p:nvPr/>
            </p:nvSpPr>
            <p:spPr bwMode="auto">
              <a:xfrm>
                <a:off x="2125" y="1039"/>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32" name="Freeform 50"/>
              <p:cNvSpPr/>
              <p:nvPr/>
            </p:nvSpPr>
            <p:spPr bwMode="auto">
              <a:xfrm>
                <a:off x="2140" y="1042"/>
                <a:ext cx="17" cy="63"/>
              </a:xfrm>
              <a:custGeom>
                <a:avLst/>
                <a:gdLst/>
                <a:ahLst/>
                <a:cxnLst>
                  <a:cxn ang="0">
                    <a:pos x="0" y="62"/>
                  </a:cxn>
                  <a:cxn ang="0">
                    <a:pos x="16" y="49"/>
                  </a:cxn>
                  <a:cxn ang="0">
                    <a:pos x="16" y="0"/>
                  </a:cxn>
                  <a:cxn ang="0">
                    <a:pos x="1" y="0"/>
                  </a:cxn>
                </a:cxnLst>
                <a:rect l="0" t="0" r="r" b="b"/>
                <a:pathLst>
                  <a:path w="17" h="63">
                    <a:moveTo>
                      <a:pt x="0" y="62"/>
                    </a:moveTo>
                    <a:lnTo>
                      <a:pt x="16" y="49"/>
                    </a:lnTo>
                    <a:lnTo>
                      <a:pt x="16" y="0"/>
                    </a:lnTo>
                    <a:lnTo>
                      <a:pt x="1" y="0"/>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sp>
          <p:nvSpPr>
            <p:cNvPr id="10" name="Rectangle 51"/>
            <p:cNvSpPr>
              <a:spLocks noChangeArrowheads="1"/>
            </p:cNvSpPr>
            <p:nvPr/>
          </p:nvSpPr>
          <p:spPr bwMode="auto">
            <a:xfrm>
              <a:off x="1313" y="894"/>
              <a:ext cx="665" cy="201"/>
            </a:xfrm>
            <a:prstGeom prst="rect">
              <a:avLst/>
            </a:prstGeom>
            <a:solidFill>
              <a:srgbClr val="CECECE"/>
            </a:solidFill>
            <a:ln w="12700">
              <a:solidFill>
                <a:schemeClr val="bg2"/>
              </a:solidFill>
              <a:miter lim="800000"/>
            </a:ln>
            <a:effectLst/>
          </p:spPr>
          <p:txBody>
            <a:bodyPr wrap="none" anchor="ctr"/>
            <a:lstStyle/>
            <a:p>
              <a:endParaRPr lang="zh-TW" altLang="en-US"/>
            </a:p>
          </p:txBody>
        </p:sp>
        <p:sp>
          <p:nvSpPr>
            <p:cNvPr id="11" name="Rectangle 52"/>
            <p:cNvSpPr>
              <a:spLocks noChangeArrowheads="1"/>
            </p:cNvSpPr>
            <p:nvPr/>
          </p:nvSpPr>
          <p:spPr bwMode="auto">
            <a:xfrm>
              <a:off x="133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12" name="Rectangle 53"/>
            <p:cNvSpPr>
              <a:spLocks noChangeArrowheads="1"/>
            </p:cNvSpPr>
            <p:nvPr/>
          </p:nvSpPr>
          <p:spPr bwMode="auto">
            <a:xfrm>
              <a:off x="149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13" name="Rectangle 54"/>
            <p:cNvSpPr>
              <a:spLocks noChangeArrowheads="1"/>
            </p:cNvSpPr>
            <p:nvPr/>
          </p:nvSpPr>
          <p:spPr bwMode="auto">
            <a:xfrm>
              <a:off x="1655"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14" name="Rectangle 55"/>
            <p:cNvSpPr>
              <a:spLocks noChangeArrowheads="1"/>
            </p:cNvSpPr>
            <p:nvPr/>
          </p:nvSpPr>
          <p:spPr bwMode="auto">
            <a:xfrm>
              <a:off x="181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15" name="Rectangle 56"/>
            <p:cNvSpPr>
              <a:spLocks noChangeArrowheads="1"/>
            </p:cNvSpPr>
            <p:nvPr/>
          </p:nvSpPr>
          <p:spPr bwMode="auto">
            <a:xfrm>
              <a:off x="1313" y="863"/>
              <a:ext cx="665" cy="29"/>
            </a:xfrm>
            <a:prstGeom prst="rect">
              <a:avLst/>
            </a:prstGeom>
            <a:solidFill>
              <a:schemeClr val="bg2"/>
            </a:solidFill>
            <a:ln w="12700">
              <a:solidFill>
                <a:schemeClr val="bg2"/>
              </a:solidFill>
              <a:miter lim="800000"/>
            </a:ln>
            <a:effectLst/>
          </p:spPr>
          <p:txBody>
            <a:bodyPr wrap="none" anchor="ctr"/>
            <a:lstStyle/>
            <a:p>
              <a:endParaRPr lang="zh-TW" altLang="en-US"/>
            </a:p>
          </p:txBody>
        </p:sp>
        <p:sp>
          <p:nvSpPr>
            <p:cNvPr id="16" name="Freeform 57"/>
            <p:cNvSpPr/>
            <p:nvPr/>
          </p:nvSpPr>
          <p:spPr bwMode="auto">
            <a:xfrm>
              <a:off x="1313" y="727"/>
              <a:ext cx="993" cy="133"/>
            </a:xfrm>
            <a:custGeom>
              <a:avLst/>
              <a:gdLst/>
              <a:ahLst/>
              <a:cxnLst>
                <a:cxn ang="0">
                  <a:pos x="0" y="131"/>
                </a:cxn>
                <a:cxn ang="0">
                  <a:pos x="337" y="0"/>
                </a:cxn>
                <a:cxn ang="0">
                  <a:pos x="992" y="0"/>
                </a:cxn>
                <a:cxn ang="0">
                  <a:pos x="673" y="132"/>
                </a:cxn>
              </a:cxnLst>
              <a:rect l="0" t="0" r="r" b="b"/>
              <a:pathLst>
                <a:path w="993" h="133">
                  <a:moveTo>
                    <a:pt x="0" y="131"/>
                  </a:moveTo>
                  <a:lnTo>
                    <a:pt x="337" y="0"/>
                  </a:lnTo>
                  <a:lnTo>
                    <a:pt x="992" y="0"/>
                  </a:lnTo>
                  <a:lnTo>
                    <a:pt x="673" y="132"/>
                  </a:lnTo>
                </a:path>
              </a:pathLst>
            </a:custGeom>
            <a:solidFill>
              <a:schemeClr val="bg2"/>
            </a:solidFill>
            <a:ln w="12700" cap="rnd" cmpd="sng">
              <a:solidFill>
                <a:schemeClr val="bg2"/>
              </a:solidFill>
              <a:prstDash val="solid"/>
              <a:round/>
              <a:headEnd type="none" w="sm" len="sm"/>
              <a:tailEnd type="none" w="sm" len="sm"/>
            </a:ln>
            <a:effectLst/>
          </p:spPr>
          <p:txBody>
            <a:bodyPr/>
            <a:lstStyle/>
            <a:p>
              <a:endParaRPr lang="zh-TW" altLang="en-US"/>
            </a:p>
          </p:txBody>
        </p:sp>
        <p:sp>
          <p:nvSpPr>
            <p:cNvPr id="17" name="Freeform 58"/>
            <p:cNvSpPr/>
            <p:nvPr/>
          </p:nvSpPr>
          <p:spPr bwMode="auto">
            <a:xfrm>
              <a:off x="1981" y="726"/>
              <a:ext cx="324" cy="167"/>
            </a:xfrm>
            <a:custGeom>
              <a:avLst/>
              <a:gdLst/>
              <a:ahLst/>
              <a:cxnLst>
                <a:cxn ang="0">
                  <a:pos x="0" y="166"/>
                </a:cxn>
                <a:cxn ang="0">
                  <a:pos x="323" y="27"/>
                </a:cxn>
                <a:cxn ang="0">
                  <a:pos x="323" y="0"/>
                </a:cxn>
                <a:cxn ang="0">
                  <a:pos x="1" y="137"/>
                </a:cxn>
                <a:cxn ang="0">
                  <a:pos x="0" y="166"/>
                </a:cxn>
              </a:cxnLst>
              <a:rect l="0" t="0" r="r" b="b"/>
              <a:pathLst>
                <a:path w="324" h="167">
                  <a:moveTo>
                    <a:pt x="0" y="166"/>
                  </a:moveTo>
                  <a:lnTo>
                    <a:pt x="323" y="27"/>
                  </a:lnTo>
                  <a:lnTo>
                    <a:pt x="323" y="0"/>
                  </a:lnTo>
                  <a:lnTo>
                    <a:pt x="1" y="137"/>
                  </a:lnTo>
                  <a:lnTo>
                    <a:pt x="0" y="166"/>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18" name="Rectangle 59"/>
            <p:cNvSpPr>
              <a:spLocks noChangeArrowheads="1"/>
            </p:cNvSpPr>
            <p:nvPr/>
          </p:nvSpPr>
          <p:spPr bwMode="auto">
            <a:xfrm>
              <a:off x="1983" y="1030"/>
              <a:ext cx="161" cy="14"/>
            </a:xfrm>
            <a:prstGeom prst="rect">
              <a:avLst/>
            </a:prstGeom>
            <a:solidFill>
              <a:srgbClr val="CECECE"/>
            </a:solidFill>
            <a:ln w="12700">
              <a:solidFill>
                <a:schemeClr val="bg2"/>
              </a:solidFill>
              <a:miter lim="800000"/>
            </a:ln>
            <a:effectLst/>
          </p:spPr>
          <p:txBody>
            <a:bodyPr wrap="none" anchor="ctr"/>
            <a:lstStyle/>
            <a:p>
              <a:endParaRPr lang="zh-TW" altLang="en-US"/>
            </a:p>
          </p:txBody>
        </p:sp>
        <p:sp>
          <p:nvSpPr>
            <p:cNvPr id="19" name="Freeform 60"/>
            <p:cNvSpPr/>
            <p:nvPr/>
          </p:nvSpPr>
          <p:spPr bwMode="auto">
            <a:xfrm>
              <a:off x="2011" y="880"/>
              <a:ext cx="86" cy="68"/>
            </a:xfrm>
            <a:custGeom>
              <a:avLst/>
              <a:gdLst/>
              <a:ahLst/>
              <a:cxnLst>
                <a:cxn ang="0">
                  <a:pos x="0" y="36"/>
                </a:cxn>
                <a:cxn ang="0">
                  <a:pos x="85" y="0"/>
                </a:cxn>
                <a:cxn ang="0">
                  <a:pos x="85" y="29"/>
                </a:cxn>
                <a:cxn ang="0">
                  <a:pos x="0" y="67"/>
                </a:cxn>
                <a:cxn ang="0">
                  <a:pos x="0" y="36"/>
                </a:cxn>
              </a:cxnLst>
              <a:rect l="0" t="0" r="r" b="b"/>
              <a:pathLst>
                <a:path w="86" h="68">
                  <a:moveTo>
                    <a:pt x="0" y="36"/>
                  </a:moveTo>
                  <a:lnTo>
                    <a:pt x="85" y="0"/>
                  </a:lnTo>
                  <a:lnTo>
                    <a:pt x="85" y="29"/>
                  </a:lnTo>
                  <a:lnTo>
                    <a:pt x="0" y="67"/>
                  </a:lnTo>
                  <a:lnTo>
                    <a:pt x="0" y="36"/>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20" name="Freeform 61"/>
            <p:cNvSpPr/>
            <p:nvPr/>
          </p:nvSpPr>
          <p:spPr bwMode="auto">
            <a:xfrm>
              <a:off x="2201" y="791"/>
              <a:ext cx="84" cy="74"/>
            </a:xfrm>
            <a:custGeom>
              <a:avLst/>
              <a:gdLst/>
              <a:ahLst/>
              <a:cxnLst>
                <a:cxn ang="0">
                  <a:pos x="0" y="39"/>
                </a:cxn>
                <a:cxn ang="0">
                  <a:pos x="83" y="0"/>
                </a:cxn>
                <a:cxn ang="0">
                  <a:pos x="83" y="29"/>
                </a:cxn>
                <a:cxn ang="0">
                  <a:pos x="0" y="73"/>
                </a:cxn>
                <a:cxn ang="0">
                  <a:pos x="0" y="39"/>
                </a:cxn>
              </a:cxnLst>
              <a:rect l="0" t="0" r="r" b="b"/>
              <a:pathLst>
                <a:path w="84" h="74">
                  <a:moveTo>
                    <a:pt x="0" y="39"/>
                  </a:moveTo>
                  <a:lnTo>
                    <a:pt x="83" y="0"/>
                  </a:lnTo>
                  <a:lnTo>
                    <a:pt x="83" y="29"/>
                  </a:lnTo>
                  <a:lnTo>
                    <a:pt x="0" y="73"/>
                  </a:lnTo>
                  <a:lnTo>
                    <a:pt x="0" y="39"/>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21" name="Freeform 62"/>
            <p:cNvSpPr/>
            <p:nvPr/>
          </p:nvSpPr>
          <p:spPr bwMode="auto">
            <a:xfrm>
              <a:off x="2118" y="824"/>
              <a:ext cx="66" cy="127"/>
            </a:xfrm>
            <a:custGeom>
              <a:avLst/>
              <a:gdLst/>
              <a:ahLst/>
              <a:cxnLst>
                <a:cxn ang="0">
                  <a:pos x="2" y="126"/>
                </a:cxn>
                <a:cxn ang="0">
                  <a:pos x="0" y="30"/>
                </a:cxn>
                <a:cxn ang="0">
                  <a:pos x="64" y="0"/>
                </a:cxn>
                <a:cxn ang="0">
                  <a:pos x="65" y="96"/>
                </a:cxn>
              </a:cxnLst>
              <a:rect l="0" t="0" r="r" b="b"/>
              <a:pathLst>
                <a:path w="66" h="127">
                  <a:moveTo>
                    <a:pt x="2" y="126"/>
                  </a:moveTo>
                  <a:lnTo>
                    <a:pt x="0" y="30"/>
                  </a:lnTo>
                  <a:lnTo>
                    <a:pt x="64" y="0"/>
                  </a:lnTo>
                  <a:lnTo>
                    <a:pt x="65" y="96"/>
                  </a:lnTo>
                </a:path>
              </a:pathLst>
            </a:custGeom>
            <a:solidFill>
              <a:schemeClr val="bg2"/>
            </a:solidFill>
            <a:ln w="12700" cap="rnd" cmpd="sng">
              <a:solidFill>
                <a:schemeClr val="bg2"/>
              </a:solidFill>
              <a:prstDash val="solid"/>
              <a:round/>
              <a:headEnd type="none" w="sm" len="sm"/>
              <a:tailEnd type="none" w="sm" len="sm"/>
            </a:ln>
            <a:effectLst/>
          </p:spPr>
          <p:txBody>
            <a:bodyPr/>
            <a:lstStyle/>
            <a:p>
              <a:endParaRPr lang="zh-TW" altLang="en-US"/>
            </a:p>
          </p:txBody>
        </p:sp>
        <p:sp>
          <p:nvSpPr>
            <p:cNvPr id="22" name="Line 63"/>
            <p:cNvSpPr>
              <a:spLocks noChangeShapeType="1"/>
            </p:cNvSpPr>
            <p:nvPr/>
          </p:nvSpPr>
          <p:spPr bwMode="auto">
            <a:xfrm flipV="1">
              <a:off x="2119" y="853"/>
              <a:ext cx="63" cy="29"/>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23" name="Line 64"/>
            <p:cNvSpPr>
              <a:spLocks noChangeShapeType="1"/>
            </p:cNvSpPr>
            <p:nvPr/>
          </p:nvSpPr>
          <p:spPr bwMode="auto">
            <a:xfrm flipV="1">
              <a:off x="2119" y="876"/>
              <a:ext cx="64" cy="30"/>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24" name="Line 65"/>
            <p:cNvSpPr>
              <a:spLocks noChangeShapeType="1"/>
            </p:cNvSpPr>
            <p:nvPr/>
          </p:nvSpPr>
          <p:spPr bwMode="auto">
            <a:xfrm flipV="1">
              <a:off x="2119" y="896"/>
              <a:ext cx="65" cy="34"/>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25" name="Freeform 66"/>
            <p:cNvSpPr/>
            <p:nvPr/>
          </p:nvSpPr>
          <p:spPr bwMode="auto">
            <a:xfrm>
              <a:off x="2147" y="856"/>
              <a:ext cx="289" cy="190"/>
            </a:xfrm>
            <a:custGeom>
              <a:avLst/>
              <a:gdLst/>
              <a:ahLst/>
              <a:cxnLst>
                <a:cxn ang="0">
                  <a:pos x="0" y="169"/>
                </a:cxn>
                <a:cxn ang="0">
                  <a:pos x="0" y="189"/>
                </a:cxn>
                <a:cxn ang="0">
                  <a:pos x="288" y="18"/>
                </a:cxn>
                <a:cxn ang="0">
                  <a:pos x="288" y="0"/>
                </a:cxn>
                <a:cxn ang="0">
                  <a:pos x="0" y="169"/>
                </a:cxn>
              </a:cxnLst>
              <a:rect l="0" t="0" r="r" b="b"/>
              <a:pathLst>
                <a:path w="289" h="190">
                  <a:moveTo>
                    <a:pt x="0" y="169"/>
                  </a:moveTo>
                  <a:lnTo>
                    <a:pt x="0" y="189"/>
                  </a:lnTo>
                  <a:lnTo>
                    <a:pt x="288" y="18"/>
                  </a:lnTo>
                  <a:lnTo>
                    <a:pt x="288" y="0"/>
                  </a:lnTo>
                  <a:lnTo>
                    <a:pt x="0" y="169"/>
                  </a:lnTo>
                </a:path>
              </a:pathLst>
            </a:custGeom>
            <a:solidFill>
              <a:srgbClr val="676767"/>
            </a:solidFill>
            <a:ln w="12700" cap="rnd" cmpd="sng">
              <a:solidFill>
                <a:schemeClr val="bg2"/>
              </a:solidFill>
              <a:prstDash val="solid"/>
              <a:round/>
            </a:ln>
            <a:effectLst/>
          </p:spPr>
          <p:txBody>
            <a:bodyPr/>
            <a:lstStyle/>
            <a:p>
              <a:endParaRPr lang="zh-TW" altLang="en-US"/>
            </a:p>
          </p:txBody>
        </p:sp>
        <p:sp>
          <p:nvSpPr>
            <p:cNvPr id="26" name="Freeform 67"/>
            <p:cNvSpPr/>
            <p:nvPr/>
          </p:nvSpPr>
          <p:spPr bwMode="auto">
            <a:xfrm>
              <a:off x="1982" y="854"/>
              <a:ext cx="454" cy="175"/>
            </a:xfrm>
            <a:custGeom>
              <a:avLst/>
              <a:gdLst/>
              <a:ahLst/>
              <a:cxnLst>
                <a:cxn ang="0">
                  <a:pos x="0" y="174"/>
                </a:cxn>
                <a:cxn ang="0">
                  <a:pos x="165" y="174"/>
                </a:cxn>
                <a:cxn ang="0">
                  <a:pos x="453" y="0"/>
                </a:cxn>
                <a:cxn ang="0">
                  <a:pos x="320" y="0"/>
                </a:cxn>
                <a:cxn ang="0">
                  <a:pos x="0" y="174"/>
                </a:cxn>
              </a:cxnLst>
              <a:rect l="0" t="0" r="r" b="b"/>
              <a:pathLst>
                <a:path w="454" h="175">
                  <a:moveTo>
                    <a:pt x="0" y="174"/>
                  </a:moveTo>
                  <a:lnTo>
                    <a:pt x="165" y="174"/>
                  </a:lnTo>
                  <a:lnTo>
                    <a:pt x="453" y="0"/>
                  </a:lnTo>
                  <a:lnTo>
                    <a:pt x="320" y="0"/>
                  </a:lnTo>
                  <a:lnTo>
                    <a:pt x="0" y="174"/>
                  </a:lnTo>
                </a:path>
              </a:pathLst>
            </a:custGeom>
            <a:solidFill>
              <a:srgbClr val="919191"/>
            </a:solidFill>
            <a:ln w="12700" cap="rnd" cmpd="sng">
              <a:solidFill>
                <a:schemeClr val="bg2"/>
              </a:solidFill>
              <a:prstDash val="solid"/>
              <a:round/>
            </a:ln>
            <a:effectLst/>
          </p:spPr>
          <p:txBody>
            <a:bodyPr/>
            <a:lstStyle/>
            <a:p>
              <a:endParaRPr lang="zh-TW" altLang="en-US"/>
            </a:p>
          </p:txBody>
        </p:sp>
        <p:sp>
          <p:nvSpPr>
            <p:cNvPr id="27" name="Rectangle 68"/>
            <p:cNvSpPr>
              <a:spLocks noChangeArrowheads="1"/>
            </p:cNvSpPr>
            <p:nvPr/>
          </p:nvSpPr>
          <p:spPr bwMode="auto">
            <a:xfrm>
              <a:off x="1864" y="990"/>
              <a:ext cx="90" cy="105"/>
            </a:xfrm>
            <a:prstGeom prst="rect">
              <a:avLst/>
            </a:prstGeom>
            <a:solidFill>
              <a:srgbClr val="DADADA"/>
            </a:solidFill>
            <a:ln w="12700">
              <a:solidFill>
                <a:schemeClr val="bg2"/>
              </a:solidFill>
              <a:miter lim="800000"/>
            </a:ln>
            <a:effectLst/>
          </p:spPr>
          <p:txBody>
            <a:bodyPr wrap="none" anchor="ctr"/>
            <a:lstStyle/>
            <a:p>
              <a:endParaRPr lang="zh-TW" altLang="en-US"/>
            </a:p>
          </p:txBody>
        </p:sp>
        <p:sp>
          <p:nvSpPr>
            <p:cNvPr id="28" name="Rectangle 69"/>
            <p:cNvSpPr>
              <a:spLocks noChangeArrowheads="1"/>
            </p:cNvSpPr>
            <p:nvPr/>
          </p:nvSpPr>
          <p:spPr bwMode="auto">
            <a:xfrm>
              <a:off x="1919" y="996"/>
              <a:ext cx="27" cy="91"/>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29" name="Rectangle 70"/>
            <p:cNvSpPr>
              <a:spLocks noChangeArrowheads="1"/>
            </p:cNvSpPr>
            <p:nvPr/>
          </p:nvSpPr>
          <p:spPr bwMode="auto">
            <a:xfrm>
              <a:off x="1874" y="996"/>
              <a:ext cx="26" cy="91"/>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30" name="Line 71"/>
            <p:cNvSpPr>
              <a:spLocks noChangeShapeType="1"/>
            </p:cNvSpPr>
            <p:nvPr/>
          </p:nvSpPr>
          <p:spPr bwMode="auto">
            <a:xfrm>
              <a:off x="1909" y="989"/>
              <a:ext cx="0" cy="108"/>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grpSp>
      <p:sp>
        <p:nvSpPr>
          <p:cNvPr id="41" name="圓角矩形 40"/>
          <p:cNvSpPr/>
          <p:nvPr/>
        </p:nvSpPr>
        <p:spPr>
          <a:xfrm>
            <a:off x="990573" y="3484478"/>
            <a:ext cx="857256" cy="214314"/>
          </a:xfrm>
          <a:prstGeom prst="round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TW" altLang="en-US" sz="1200" b="1" dirty="0" smtClean="0">
                <a:latin typeface="微軟正黑體" pitchFamily="34" charset="-120"/>
                <a:ea typeface="微軟正黑體" pitchFamily="34" charset="-120"/>
              </a:rPr>
              <a:t>公司</a:t>
            </a:r>
            <a:endParaRPr lang="zh-TW" altLang="en-US" sz="1200" b="1" dirty="0">
              <a:latin typeface="微軟正黑體" pitchFamily="34" charset="-120"/>
              <a:ea typeface="微軟正黑體" pitchFamily="34" charset="-120"/>
            </a:endParaRPr>
          </a:p>
        </p:txBody>
      </p:sp>
      <p:sp>
        <p:nvSpPr>
          <p:cNvPr id="42" name="圓角矩形 41"/>
          <p:cNvSpPr/>
          <p:nvPr/>
        </p:nvSpPr>
        <p:spPr bwMode="auto">
          <a:xfrm>
            <a:off x="2490771" y="2622912"/>
            <a:ext cx="2000264" cy="1269251"/>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2075" tIns="46038" rIns="92075" bIns="46038" rtlCol="0" anchor="ctr">
            <a:spAutoFit/>
          </a:bodyPr>
          <a:lstStyle/>
          <a:p>
            <a:pPr algn="ctr" eaLnBrk="0" hangingPunct="0"/>
            <a:r>
              <a:rPr lang="zh-TW" altLang="en-US" sz="1600" b="1" dirty="0" smtClean="0">
                <a:latin typeface="微軟正黑體" pitchFamily="34" charset="-120"/>
                <a:ea typeface="微軟正黑體" pitchFamily="34" charset="-120"/>
              </a:rPr>
              <a:t>库位</a:t>
            </a:r>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2000" b="1" dirty="0" smtClean="0">
              <a:latin typeface="微軟正黑體" pitchFamily="34" charset="-120"/>
              <a:ea typeface="微軟正黑體" pitchFamily="34" charset="-120"/>
            </a:endParaRPr>
          </a:p>
        </p:txBody>
      </p:sp>
      <p:sp>
        <p:nvSpPr>
          <p:cNvPr id="43" name="圓角矩形 42"/>
          <p:cNvSpPr/>
          <p:nvPr/>
        </p:nvSpPr>
        <p:spPr bwMode="auto">
          <a:xfrm>
            <a:off x="5435479" y="2620946"/>
            <a:ext cx="2143140" cy="1269251"/>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2075" tIns="46038" rIns="92075" bIns="46038" rtlCol="0" anchor="ctr">
            <a:spAutoFit/>
          </a:bodyPr>
          <a:lstStyle/>
          <a:p>
            <a:pPr algn="ctr" eaLnBrk="0" hangingPunct="0"/>
            <a:r>
              <a:rPr lang="zh-TW" altLang="en-US" sz="1600" b="1" dirty="0" smtClean="0">
                <a:latin typeface="微軟正黑體" pitchFamily="34" charset="-120"/>
                <a:ea typeface="微軟正黑體" pitchFamily="34" charset="-120"/>
              </a:rPr>
              <a:t>库位</a:t>
            </a:r>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2000" b="1" dirty="0" smtClean="0">
              <a:latin typeface="微軟正黑體" pitchFamily="34" charset="-120"/>
              <a:ea typeface="微軟正黑體" pitchFamily="34" charset="-120"/>
            </a:endParaRPr>
          </a:p>
        </p:txBody>
      </p:sp>
      <p:sp>
        <p:nvSpPr>
          <p:cNvPr id="44" name="圓角矩形 43"/>
          <p:cNvSpPr/>
          <p:nvPr/>
        </p:nvSpPr>
        <p:spPr bwMode="auto">
          <a:xfrm>
            <a:off x="2562209" y="2978861"/>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45" name="圓角矩形 44"/>
          <p:cNvSpPr/>
          <p:nvPr/>
        </p:nvSpPr>
        <p:spPr bwMode="auto">
          <a:xfrm>
            <a:off x="3562341" y="2978861"/>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46" name="圓角矩形 45"/>
          <p:cNvSpPr/>
          <p:nvPr/>
        </p:nvSpPr>
        <p:spPr bwMode="auto">
          <a:xfrm>
            <a:off x="5562605" y="3050299"/>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47" name="圓角矩形 46"/>
          <p:cNvSpPr/>
          <p:nvPr/>
        </p:nvSpPr>
        <p:spPr bwMode="auto">
          <a:xfrm>
            <a:off x="6562737" y="3050299"/>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cxnSp>
        <p:nvCxnSpPr>
          <p:cNvPr id="48" name="直線單箭頭接點 47"/>
          <p:cNvCxnSpPr/>
          <p:nvPr/>
        </p:nvCxnSpPr>
        <p:spPr>
          <a:xfrm>
            <a:off x="4576121" y="3218772"/>
            <a:ext cx="785818" cy="1588"/>
          </a:xfrm>
          <a:prstGeom prst="straightConnector1">
            <a:avLst/>
          </a:prstGeom>
          <a:ln>
            <a:headEnd type="none"/>
            <a:tailEnd type="arrow"/>
          </a:ln>
        </p:spPr>
        <p:style>
          <a:lnRef idx="3">
            <a:schemeClr val="accent2"/>
          </a:lnRef>
          <a:fillRef idx="0">
            <a:schemeClr val="accent2"/>
          </a:fillRef>
          <a:effectRef idx="2">
            <a:schemeClr val="accent2"/>
          </a:effectRef>
          <a:fontRef idx="minor">
            <a:schemeClr val="tx1"/>
          </a:fontRef>
        </p:style>
      </p:cxnSp>
      <p:cxnSp>
        <p:nvCxnSpPr>
          <p:cNvPr id="49" name="肘形接點 48"/>
          <p:cNvCxnSpPr>
            <a:stCxn id="43" idx="3"/>
          </p:cNvCxnSpPr>
          <p:nvPr/>
        </p:nvCxnSpPr>
        <p:spPr>
          <a:xfrm>
            <a:off x="7578619" y="3255572"/>
            <a:ext cx="698630" cy="80041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50" name="文字方塊 49"/>
          <p:cNvSpPr txBox="1"/>
          <p:nvPr/>
        </p:nvSpPr>
        <p:spPr>
          <a:xfrm>
            <a:off x="3521398" y="4273495"/>
            <a:ext cx="1285884" cy="28829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sz="1200" b="1" dirty="0" smtClean="0">
                <a:latin typeface="微軟正黑體" pitchFamily="34" charset="-120"/>
                <a:ea typeface="微軟正黑體" pitchFamily="34" charset="-120"/>
              </a:rPr>
              <a:t>公司间直接调拨</a:t>
            </a:r>
            <a:endParaRPr lang="zh-TW" altLang="en-US" sz="1200" b="1" dirty="0">
              <a:latin typeface="微軟正黑體" pitchFamily="34" charset="-120"/>
              <a:ea typeface="微軟正黑體" pitchFamily="34" charset="-120"/>
            </a:endParaRPr>
          </a:p>
        </p:txBody>
      </p:sp>
      <p:sp>
        <p:nvSpPr>
          <p:cNvPr id="51" name="文字方塊 50"/>
          <p:cNvSpPr txBox="1"/>
          <p:nvPr/>
        </p:nvSpPr>
        <p:spPr>
          <a:xfrm>
            <a:off x="7705745" y="4556048"/>
            <a:ext cx="1285884" cy="28829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sz="1200" b="1" dirty="0" smtClean="0">
                <a:latin typeface="微軟正黑體" pitchFamily="34" charset="-120"/>
                <a:ea typeface="微軟正黑體" pitchFamily="34" charset="-120"/>
              </a:rPr>
              <a:t>公司间在途调拨</a:t>
            </a:r>
            <a:endParaRPr lang="zh-TW" altLang="en-US" sz="1200" b="1" dirty="0">
              <a:latin typeface="微軟正黑體" pitchFamily="34" charset="-120"/>
              <a:ea typeface="微軟正黑體" pitchFamily="34" charset="-120"/>
            </a:endParaRPr>
          </a:p>
        </p:txBody>
      </p:sp>
      <p:sp>
        <p:nvSpPr>
          <p:cNvPr id="52" name="文字方塊 51"/>
          <p:cNvSpPr txBox="1"/>
          <p:nvPr/>
        </p:nvSpPr>
        <p:spPr>
          <a:xfrm>
            <a:off x="4540079" y="3375934"/>
            <a:ext cx="857256" cy="47117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TW" altLang="en-US" sz="1200" b="1" dirty="0" smtClean="0">
                <a:latin typeface="微軟正黑體" pitchFamily="34" charset="-120"/>
                <a:ea typeface="微軟正黑體" pitchFamily="34" charset="-120"/>
              </a:rPr>
              <a:t>库位间直</a:t>
            </a:r>
            <a:endParaRPr lang="en-US" altLang="zh-TW" sz="1200" b="1" dirty="0" smtClean="0">
              <a:latin typeface="微軟正黑體" pitchFamily="34" charset="-120"/>
              <a:ea typeface="微軟正黑體" pitchFamily="34" charset="-120"/>
            </a:endParaRPr>
          </a:p>
          <a:p>
            <a:pPr algn="ctr"/>
            <a:r>
              <a:rPr lang="zh-TW" altLang="en-US" sz="1200" b="1" dirty="0" smtClean="0">
                <a:latin typeface="微軟正黑體" pitchFamily="34" charset="-120"/>
                <a:ea typeface="微軟正黑體" pitchFamily="34" charset="-120"/>
              </a:rPr>
              <a:t>接调拨</a:t>
            </a:r>
            <a:endParaRPr lang="zh-TW" altLang="en-US" sz="1200" b="1" dirty="0">
              <a:latin typeface="微軟正黑體" pitchFamily="34" charset="-120"/>
              <a:ea typeface="微軟正黑體" pitchFamily="34" charset="-120"/>
            </a:endParaRPr>
          </a:p>
        </p:txBody>
      </p:sp>
      <p:pic>
        <p:nvPicPr>
          <p:cNvPr id="53" name="圖片 52" descr="貨車3.png"/>
          <p:cNvPicPr>
            <a:picLocks noChangeAspect="1"/>
          </p:cNvPicPr>
          <p:nvPr/>
        </p:nvPicPr>
        <p:blipFill>
          <a:blip r:embed="rId1" cstate="print"/>
          <a:stretch>
            <a:fillRect/>
          </a:stretch>
        </p:blipFill>
        <p:spPr>
          <a:xfrm>
            <a:off x="7705745" y="4198858"/>
            <a:ext cx="1188518" cy="377378"/>
          </a:xfrm>
          <a:prstGeom prst="rect">
            <a:avLst/>
          </a:prstGeom>
        </p:spPr>
      </p:pic>
      <p:sp>
        <p:nvSpPr>
          <p:cNvPr id="54" name="圓角矩形 53"/>
          <p:cNvSpPr/>
          <p:nvPr/>
        </p:nvSpPr>
        <p:spPr bwMode="auto">
          <a:xfrm>
            <a:off x="2562209" y="3478927"/>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55" name="圓角矩形 54"/>
          <p:cNvSpPr/>
          <p:nvPr/>
        </p:nvSpPr>
        <p:spPr bwMode="auto">
          <a:xfrm>
            <a:off x="3562341" y="3478927"/>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56" name="圓角矩形 55"/>
          <p:cNvSpPr/>
          <p:nvPr/>
        </p:nvSpPr>
        <p:spPr>
          <a:xfrm>
            <a:off x="2009385" y="4699693"/>
            <a:ext cx="5643602" cy="18573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57" name="Group 34"/>
          <p:cNvGrpSpPr/>
          <p:nvPr/>
        </p:nvGrpSpPr>
        <p:grpSpPr bwMode="auto">
          <a:xfrm>
            <a:off x="866377" y="5342635"/>
            <a:ext cx="1500198" cy="714380"/>
            <a:chOff x="1313" y="726"/>
            <a:chExt cx="1123" cy="379"/>
          </a:xfrm>
        </p:grpSpPr>
        <p:sp>
          <p:nvSpPr>
            <p:cNvPr id="58" name="Freeform 35"/>
            <p:cNvSpPr/>
            <p:nvPr/>
          </p:nvSpPr>
          <p:spPr bwMode="auto">
            <a:xfrm>
              <a:off x="1981" y="752"/>
              <a:ext cx="322" cy="346"/>
            </a:xfrm>
            <a:custGeom>
              <a:avLst/>
              <a:gdLst/>
              <a:ahLst/>
              <a:cxnLst>
                <a:cxn ang="0">
                  <a:pos x="0" y="139"/>
                </a:cxn>
                <a:cxn ang="0">
                  <a:pos x="321" y="0"/>
                </a:cxn>
                <a:cxn ang="0">
                  <a:pos x="321" y="160"/>
                </a:cxn>
                <a:cxn ang="0">
                  <a:pos x="0" y="345"/>
                </a:cxn>
                <a:cxn ang="0">
                  <a:pos x="0" y="139"/>
                </a:cxn>
              </a:cxnLst>
              <a:rect l="0" t="0" r="r" b="b"/>
              <a:pathLst>
                <a:path w="322" h="346">
                  <a:moveTo>
                    <a:pt x="0" y="139"/>
                  </a:moveTo>
                  <a:lnTo>
                    <a:pt x="321" y="0"/>
                  </a:lnTo>
                  <a:lnTo>
                    <a:pt x="321" y="160"/>
                  </a:lnTo>
                  <a:lnTo>
                    <a:pt x="0" y="345"/>
                  </a:lnTo>
                  <a:lnTo>
                    <a:pt x="0" y="139"/>
                  </a:lnTo>
                </a:path>
              </a:pathLst>
            </a:custGeom>
            <a:solidFill>
              <a:srgbClr val="919191"/>
            </a:solidFill>
            <a:ln w="12700" cap="rnd" cmpd="sng">
              <a:solidFill>
                <a:schemeClr val="bg2"/>
              </a:solidFill>
              <a:prstDash val="solid"/>
              <a:round/>
            </a:ln>
            <a:effectLst/>
          </p:spPr>
          <p:txBody>
            <a:bodyPr/>
            <a:lstStyle/>
            <a:p>
              <a:endParaRPr lang="zh-TW" altLang="en-US"/>
            </a:p>
          </p:txBody>
        </p:sp>
        <p:grpSp>
          <p:nvGrpSpPr>
            <p:cNvPr id="59" name="Group 36"/>
            <p:cNvGrpSpPr/>
            <p:nvPr/>
          </p:nvGrpSpPr>
          <p:grpSpPr bwMode="auto">
            <a:xfrm>
              <a:off x="2274" y="948"/>
              <a:ext cx="33" cy="75"/>
              <a:chOff x="2274" y="948"/>
              <a:chExt cx="33" cy="75"/>
            </a:xfrm>
          </p:grpSpPr>
          <p:sp>
            <p:nvSpPr>
              <p:cNvPr id="93" name="Freeform 37"/>
              <p:cNvSpPr/>
              <p:nvPr/>
            </p:nvSpPr>
            <p:spPr bwMode="auto">
              <a:xfrm>
                <a:off x="2274" y="958"/>
                <a:ext cx="17" cy="65"/>
              </a:xfrm>
              <a:custGeom>
                <a:avLst/>
                <a:gdLst/>
                <a:ahLst/>
                <a:cxnLst>
                  <a:cxn ang="0">
                    <a:pos x="0" y="63"/>
                  </a:cxn>
                  <a:cxn ang="0">
                    <a:pos x="0" y="0"/>
                  </a:cxn>
                  <a:cxn ang="0">
                    <a:pos x="16" y="0"/>
                  </a:cxn>
                  <a:cxn ang="0">
                    <a:pos x="16" y="64"/>
                  </a:cxn>
                  <a:cxn ang="0">
                    <a:pos x="0" y="63"/>
                  </a:cxn>
                </a:cxnLst>
                <a:rect l="0" t="0" r="r" b="b"/>
                <a:pathLst>
                  <a:path w="17" h="65">
                    <a:moveTo>
                      <a:pt x="0" y="63"/>
                    </a:moveTo>
                    <a:lnTo>
                      <a:pt x="0" y="0"/>
                    </a:lnTo>
                    <a:lnTo>
                      <a:pt x="16" y="0"/>
                    </a:lnTo>
                    <a:lnTo>
                      <a:pt x="16" y="64"/>
                    </a:lnTo>
                    <a:lnTo>
                      <a:pt x="0" y="63"/>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94" name="Freeform 38"/>
              <p:cNvSpPr/>
              <p:nvPr/>
            </p:nvSpPr>
            <p:spPr bwMode="auto">
              <a:xfrm>
                <a:off x="2290" y="948"/>
                <a:ext cx="17" cy="75"/>
              </a:xfrm>
              <a:custGeom>
                <a:avLst/>
                <a:gdLst/>
                <a:ahLst/>
                <a:cxnLst>
                  <a:cxn ang="0">
                    <a:pos x="0" y="74"/>
                  </a:cxn>
                  <a:cxn ang="0">
                    <a:pos x="16" y="60"/>
                  </a:cxn>
                  <a:cxn ang="0">
                    <a:pos x="16" y="0"/>
                  </a:cxn>
                  <a:cxn ang="0">
                    <a:pos x="1" y="11"/>
                  </a:cxn>
                </a:cxnLst>
                <a:rect l="0" t="0" r="r" b="b"/>
                <a:pathLst>
                  <a:path w="17" h="75">
                    <a:moveTo>
                      <a:pt x="0" y="74"/>
                    </a:moveTo>
                    <a:lnTo>
                      <a:pt x="16" y="60"/>
                    </a:lnTo>
                    <a:lnTo>
                      <a:pt x="16" y="0"/>
                    </a:lnTo>
                    <a:lnTo>
                      <a:pt x="1" y="11"/>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60" name="Group 39"/>
            <p:cNvGrpSpPr/>
            <p:nvPr/>
          </p:nvGrpSpPr>
          <p:grpSpPr bwMode="auto">
            <a:xfrm>
              <a:off x="2340" y="908"/>
              <a:ext cx="30" cy="72"/>
              <a:chOff x="2340" y="908"/>
              <a:chExt cx="30" cy="72"/>
            </a:xfrm>
          </p:grpSpPr>
          <p:sp>
            <p:nvSpPr>
              <p:cNvPr id="91" name="Freeform 40"/>
              <p:cNvSpPr/>
              <p:nvPr/>
            </p:nvSpPr>
            <p:spPr bwMode="auto">
              <a:xfrm>
                <a:off x="2340" y="914"/>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92" name="Freeform 41"/>
              <p:cNvSpPr/>
              <p:nvPr/>
            </p:nvSpPr>
            <p:spPr bwMode="auto">
              <a:xfrm>
                <a:off x="2352" y="908"/>
                <a:ext cx="18" cy="72"/>
              </a:xfrm>
              <a:custGeom>
                <a:avLst/>
                <a:gdLst/>
                <a:ahLst/>
                <a:cxnLst>
                  <a:cxn ang="0">
                    <a:pos x="0" y="71"/>
                  </a:cxn>
                  <a:cxn ang="0">
                    <a:pos x="17" y="57"/>
                  </a:cxn>
                  <a:cxn ang="0">
                    <a:pos x="17" y="0"/>
                  </a:cxn>
                  <a:cxn ang="0">
                    <a:pos x="4" y="7"/>
                  </a:cxn>
                </a:cxnLst>
                <a:rect l="0" t="0" r="r" b="b"/>
                <a:pathLst>
                  <a:path w="18" h="72">
                    <a:moveTo>
                      <a:pt x="0" y="71"/>
                    </a:moveTo>
                    <a:lnTo>
                      <a:pt x="17" y="57"/>
                    </a:lnTo>
                    <a:lnTo>
                      <a:pt x="17" y="0"/>
                    </a:lnTo>
                    <a:lnTo>
                      <a:pt x="4" y="7"/>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61" name="Group 42"/>
            <p:cNvGrpSpPr/>
            <p:nvPr/>
          </p:nvGrpSpPr>
          <p:grpSpPr bwMode="auto">
            <a:xfrm>
              <a:off x="2203" y="992"/>
              <a:ext cx="32" cy="72"/>
              <a:chOff x="2203" y="992"/>
              <a:chExt cx="32" cy="72"/>
            </a:xfrm>
          </p:grpSpPr>
          <p:sp>
            <p:nvSpPr>
              <p:cNvPr id="89" name="Freeform 43"/>
              <p:cNvSpPr/>
              <p:nvPr/>
            </p:nvSpPr>
            <p:spPr bwMode="auto">
              <a:xfrm>
                <a:off x="2203" y="998"/>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90" name="Freeform 44"/>
              <p:cNvSpPr/>
              <p:nvPr/>
            </p:nvSpPr>
            <p:spPr bwMode="auto">
              <a:xfrm>
                <a:off x="2218" y="992"/>
                <a:ext cx="17" cy="72"/>
              </a:xfrm>
              <a:custGeom>
                <a:avLst/>
                <a:gdLst/>
                <a:ahLst/>
                <a:cxnLst>
                  <a:cxn ang="0">
                    <a:pos x="0" y="71"/>
                  </a:cxn>
                  <a:cxn ang="0">
                    <a:pos x="16" y="57"/>
                  </a:cxn>
                  <a:cxn ang="0">
                    <a:pos x="16" y="0"/>
                  </a:cxn>
                  <a:cxn ang="0">
                    <a:pos x="1" y="7"/>
                  </a:cxn>
                </a:cxnLst>
                <a:rect l="0" t="0" r="r" b="b"/>
                <a:pathLst>
                  <a:path w="17" h="72">
                    <a:moveTo>
                      <a:pt x="0" y="71"/>
                    </a:moveTo>
                    <a:lnTo>
                      <a:pt x="16" y="57"/>
                    </a:lnTo>
                    <a:lnTo>
                      <a:pt x="16" y="0"/>
                    </a:lnTo>
                    <a:lnTo>
                      <a:pt x="1" y="7"/>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62" name="Group 45"/>
            <p:cNvGrpSpPr/>
            <p:nvPr/>
          </p:nvGrpSpPr>
          <p:grpSpPr bwMode="auto">
            <a:xfrm>
              <a:off x="2402" y="872"/>
              <a:ext cx="31" cy="66"/>
              <a:chOff x="2402" y="872"/>
              <a:chExt cx="31" cy="66"/>
            </a:xfrm>
          </p:grpSpPr>
          <p:sp>
            <p:nvSpPr>
              <p:cNvPr id="87" name="Freeform 46"/>
              <p:cNvSpPr/>
              <p:nvPr/>
            </p:nvSpPr>
            <p:spPr bwMode="auto">
              <a:xfrm>
                <a:off x="2402" y="872"/>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88" name="Freeform 47"/>
              <p:cNvSpPr/>
              <p:nvPr/>
            </p:nvSpPr>
            <p:spPr bwMode="auto">
              <a:xfrm>
                <a:off x="2416" y="874"/>
                <a:ext cx="17" cy="64"/>
              </a:xfrm>
              <a:custGeom>
                <a:avLst/>
                <a:gdLst/>
                <a:ahLst/>
                <a:cxnLst>
                  <a:cxn ang="0">
                    <a:pos x="0" y="63"/>
                  </a:cxn>
                  <a:cxn ang="0">
                    <a:pos x="16" y="49"/>
                  </a:cxn>
                  <a:cxn ang="0">
                    <a:pos x="16" y="0"/>
                  </a:cxn>
                  <a:cxn ang="0">
                    <a:pos x="1" y="0"/>
                  </a:cxn>
                </a:cxnLst>
                <a:rect l="0" t="0" r="r" b="b"/>
                <a:pathLst>
                  <a:path w="17" h="64">
                    <a:moveTo>
                      <a:pt x="0" y="63"/>
                    </a:moveTo>
                    <a:lnTo>
                      <a:pt x="16" y="49"/>
                    </a:lnTo>
                    <a:lnTo>
                      <a:pt x="16" y="0"/>
                    </a:lnTo>
                    <a:lnTo>
                      <a:pt x="1" y="0"/>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grpSp>
          <p:nvGrpSpPr>
            <p:cNvPr id="63" name="Group 48"/>
            <p:cNvGrpSpPr/>
            <p:nvPr/>
          </p:nvGrpSpPr>
          <p:grpSpPr bwMode="auto">
            <a:xfrm>
              <a:off x="2125" y="1039"/>
              <a:ext cx="32" cy="66"/>
              <a:chOff x="2125" y="1039"/>
              <a:chExt cx="32" cy="66"/>
            </a:xfrm>
          </p:grpSpPr>
          <p:sp>
            <p:nvSpPr>
              <p:cNvPr id="85" name="Freeform 49"/>
              <p:cNvSpPr/>
              <p:nvPr/>
            </p:nvSpPr>
            <p:spPr bwMode="auto">
              <a:xfrm>
                <a:off x="2125" y="1039"/>
                <a:ext cx="17" cy="66"/>
              </a:xfrm>
              <a:custGeom>
                <a:avLst/>
                <a:gdLst/>
                <a:ahLst/>
                <a:cxnLst>
                  <a:cxn ang="0">
                    <a:pos x="0" y="64"/>
                  </a:cxn>
                  <a:cxn ang="0">
                    <a:pos x="0" y="0"/>
                  </a:cxn>
                  <a:cxn ang="0">
                    <a:pos x="16" y="0"/>
                  </a:cxn>
                  <a:cxn ang="0">
                    <a:pos x="16" y="65"/>
                  </a:cxn>
                  <a:cxn ang="0">
                    <a:pos x="0" y="64"/>
                  </a:cxn>
                </a:cxnLst>
                <a:rect l="0" t="0" r="r" b="b"/>
                <a:pathLst>
                  <a:path w="17" h="66">
                    <a:moveTo>
                      <a:pt x="0" y="64"/>
                    </a:moveTo>
                    <a:lnTo>
                      <a:pt x="0" y="0"/>
                    </a:lnTo>
                    <a:lnTo>
                      <a:pt x="16" y="0"/>
                    </a:lnTo>
                    <a:lnTo>
                      <a:pt x="16" y="65"/>
                    </a:lnTo>
                    <a:lnTo>
                      <a:pt x="0" y="64"/>
                    </a:lnTo>
                  </a:path>
                </a:pathLst>
              </a:custGeom>
              <a:solidFill>
                <a:srgbClr val="DADADA"/>
              </a:solidFill>
              <a:ln w="12700" cap="rnd" cmpd="sng">
                <a:solidFill>
                  <a:schemeClr val="bg2"/>
                </a:solidFill>
                <a:prstDash val="solid"/>
                <a:round/>
              </a:ln>
              <a:effectLst/>
            </p:spPr>
            <p:txBody>
              <a:bodyPr/>
              <a:lstStyle/>
              <a:p>
                <a:endParaRPr lang="zh-TW" altLang="en-US"/>
              </a:p>
            </p:txBody>
          </p:sp>
          <p:sp>
            <p:nvSpPr>
              <p:cNvPr id="86" name="Freeform 50"/>
              <p:cNvSpPr/>
              <p:nvPr/>
            </p:nvSpPr>
            <p:spPr bwMode="auto">
              <a:xfrm>
                <a:off x="2140" y="1042"/>
                <a:ext cx="17" cy="63"/>
              </a:xfrm>
              <a:custGeom>
                <a:avLst/>
                <a:gdLst/>
                <a:ahLst/>
                <a:cxnLst>
                  <a:cxn ang="0">
                    <a:pos x="0" y="62"/>
                  </a:cxn>
                  <a:cxn ang="0">
                    <a:pos x="16" y="49"/>
                  </a:cxn>
                  <a:cxn ang="0">
                    <a:pos x="16" y="0"/>
                  </a:cxn>
                  <a:cxn ang="0">
                    <a:pos x="1" y="0"/>
                  </a:cxn>
                </a:cxnLst>
                <a:rect l="0" t="0" r="r" b="b"/>
                <a:pathLst>
                  <a:path w="17" h="63">
                    <a:moveTo>
                      <a:pt x="0" y="62"/>
                    </a:moveTo>
                    <a:lnTo>
                      <a:pt x="16" y="49"/>
                    </a:lnTo>
                    <a:lnTo>
                      <a:pt x="16" y="0"/>
                    </a:lnTo>
                    <a:lnTo>
                      <a:pt x="1" y="0"/>
                    </a:lnTo>
                  </a:path>
                </a:pathLst>
              </a:custGeom>
              <a:solidFill>
                <a:srgbClr val="919191"/>
              </a:solidFill>
              <a:ln w="12700" cap="rnd" cmpd="sng">
                <a:solidFill>
                  <a:schemeClr val="bg2"/>
                </a:solidFill>
                <a:prstDash val="solid"/>
                <a:round/>
                <a:headEnd type="none" w="sm" len="sm"/>
                <a:tailEnd type="none" w="sm" len="sm"/>
              </a:ln>
              <a:effectLst/>
            </p:spPr>
            <p:txBody>
              <a:bodyPr/>
              <a:lstStyle/>
              <a:p>
                <a:endParaRPr lang="zh-TW" altLang="en-US"/>
              </a:p>
            </p:txBody>
          </p:sp>
        </p:grpSp>
        <p:sp>
          <p:nvSpPr>
            <p:cNvPr id="64" name="Rectangle 51"/>
            <p:cNvSpPr>
              <a:spLocks noChangeArrowheads="1"/>
            </p:cNvSpPr>
            <p:nvPr/>
          </p:nvSpPr>
          <p:spPr bwMode="auto">
            <a:xfrm>
              <a:off x="1313" y="894"/>
              <a:ext cx="665" cy="201"/>
            </a:xfrm>
            <a:prstGeom prst="rect">
              <a:avLst/>
            </a:prstGeom>
            <a:solidFill>
              <a:srgbClr val="CECECE"/>
            </a:solidFill>
            <a:ln w="12700">
              <a:solidFill>
                <a:schemeClr val="bg2"/>
              </a:solidFill>
              <a:miter lim="800000"/>
            </a:ln>
            <a:effectLst/>
          </p:spPr>
          <p:txBody>
            <a:bodyPr wrap="none" anchor="ctr"/>
            <a:lstStyle/>
            <a:p>
              <a:endParaRPr lang="zh-TW" altLang="en-US"/>
            </a:p>
          </p:txBody>
        </p:sp>
        <p:sp>
          <p:nvSpPr>
            <p:cNvPr id="65" name="Rectangle 52"/>
            <p:cNvSpPr>
              <a:spLocks noChangeArrowheads="1"/>
            </p:cNvSpPr>
            <p:nvPr/>
          </p:nvSpPr>
          <p:spPr bwMode="auto">
            <a:xfrm>
              <a:off x="133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66" name="Rectangle 53"/>
            <p:cNvSpPr>
              <a:spLocks noChangeArrowheads="1"/>
            </p:cNvSpPr>
            <p:nvPr/>
          </p:nvSpPr>
          <p:spPr bwMode="auto">
            <a:xfrm>
              <a:off x="149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67" name="Rectangle 54"/>
            <p:cNvSpPr>
              <a:spLocks noChangeArrowheads="1"/>
            </p:cNvSpPr>
            <p:nvPr/>
          </p:nvSpPr>
          <p:spPr bwMode="auto">
            <a:xfrm>
              <a:off x="1655"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68" name="Rectangle 55"/>
            <p:cNvSpPr>
              <a:spLocks noChangeArrowheads="1"/>
            </p:cNvSpPr>
            <p:nvPr/>
          </p:nvSpPr>
          <p:spPr bwMode="auto">
            <a:xfrm>
              <a:off x="1817" y="927"/>
              <a:ext cx="137" cy="30"/>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69" name="Rectangle 56"/>
            <p:cNvSpPr>
              <a:spLocks noChangeArrowheads="1"/>
            </p:cNvSpPr>
            <p:nvPr/>
          </p:nvSpPr>
          <p:spPr bwMode="auto">
            <a:xfrm>
              <a:off x="1313" y="863"/>
              <a:ext cx="665" cy="29"/>
            </a:xfrm>
            <a:prstGeom prst="rect">
              <a:avLst/>
            </a:prstGeom>
            <a:solidFill>
              <a:schemeClr val="bg2"/>
            </a:solidFill>
            <a:ln w="12700">
              <a:solidFill>
                <a:schemeClr val="bg2"/>
              </a:solidFill>
              <a:miter lim="800000"/>
            </a:ln>
            <a:effectLst/>
          </p:spPr>
          <p:txBody>
            <a:bodyPr wrap="none" anchor="ctr"/>
            <a:lstStyle/>
            <a:p>
              <a:endParaRPr lang="zh-TW" altLang="en-US"/>
            </a:p>
          </p:txBody>
        </p:sp>
        <p:sp>
          <p:nvSpPr>
            <p:cNvPr id="70" name="Freeform 57"/>
            <p:cNvSpPr/>
            <p:nvPr/>
          </p:nvSpPr>
          <p:spPr bwMode="auto">
            <a:xfrm>
              <a:off x="1313" y="727"/>
              <a:ext cx="993" cy="133"/>
            </a:xfrm>
            <a:custGeom>
              <a:avLst/>
              <a:gdLst/>
              <a:ahLst/>
              <a:cxnLst>
                <a:cxn ang="0">
                  <a:pos x="0" y="131"/>
                </a:cxn>
                <a:cxn ang="0">
                  <a:pos x="337" y="0"/>
                </a:cxn>
                <a:cxn ang="0">
                  <a:pos x="992" y="0"/>
                </a:cxn>
                <a:cxn ang="0">
                  <a:pos x="673" y="132"/>
                </a:cxn>
              </a:cxnLst>
              <a:rect l="0" t="0" r="r" b="b"/>
              <a:pathLst>
                <a:path w="993" h="133">
                  <a:moveTo>
                    <a:pt x="0" y="131"/>
                  </a:moveTo>
                  <a:lnTo>
                    <a:pt x="337" y="0"/>
                  </a:lnTo>
                  <a:lnTo>
                    <a:pt x="992" y="0"/>
                  </a:lnTo>
                  <a:lnTo>
                    <a:pt x="673" y="132"/>
                  </a:lnTo>
                </a:path>
              </a:pathLst>
            </a:custGeom>
            <a:solidFill>
              <a:schemeClr val="bg2"/>
            </a:solidFill>
            <a:ln w="12700" cap="rnd" cmpd="sng">
              <a:solidFill>
                <a:schemeClr val="bg2"/>
              </a:solidFill>
              <a:prstDash val="solid"/>
              <a:round/>
              <a:headEnd type="none" w="sm" len="sm"/>
              <a:tailEnd type="none" w="sm" len="sm"/>
            </a:ln>
            <a:effectLst/>
          </p:spPr>
          <p:txBody>
            <a:bodyPr/>
            <a:lstStyle/>
            <a:p>
              <a:endParaRPr lang="zh-TW" altLang="en-US"/>
            </a:p>
          </p:txBody>
        </p:sp>
        <p:sp>
          <p:nvSpPr>
            <p:cNvPr id="71" name="Freeform 58"/>
            <p:cNvSpPr/>
            <p:nvPr/>
          </p:nvSpPr>
          <p:spPr bwMode="auto">
            <a:xfrm>
              <a:off x="1981" y="726"/>
              <a:ext cx="324" cy="167"/>
            </a:xfrm>
            <a:custGeom>
              <a:avLst/>
              <a:gdLst/>
              <a:ahLst/>
              <a:cxnLst>
                <a:cxn ang="0">
                  <a:pos x="0" y="166"/>
                </a:cxn>
                <a:cxn ang="0">
                  <a:pos x="323" y="27"/>
                </a:cxn>
                <a:cxn ang="0">
                  <a:pos x="323" y="0"/>
                </a:cxn>
                <a:cxn ang="0">
                  <a:pos x="1" y="137"/>
                </a:cxn>
                <a:cxn ang="0">
                  <a:pos x="0" y="166"/>
                </a:cxn>
              </a:cxnLst>
              <a:rect l="0" t="0" r="r" b="b"/>
              <a:pathLst>
                <a:path w="324" h="167">
                  <a:moveTo>
                    <a:pt x="0" y="166"/>
                  </a:moveTo>
                  <a:lnTo>
                    <a:pt x="323" y="27"/>
                  </a:lnTo>
                  <a:lnTo>
                    <a:pt x="323" y="0"/>
                  </a:lnTo>
                  <a:lnTo>
                    <a:pt x="1" y="137"/>
                  </a:lnTo>
                  <a:lnTo>
                    <a:pt x="0" y="166"/>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72" name="Rectangle 59"/>
            <p:cNvSpPr>
              <a:spLocks noChangeArrowheads="1"/>
            </p:cNvSpPr>
            <p:nvPr/>
          </p:nvSpPr>
          <p:spPr bwMode="auto">
            <a:xfrm>
              <a:off x="1983" y="1030"/>
              <a:ext cx="161" cy="14"/>
            </a:xfrm>
            <a:prstGeom prst="rect">
              <a:avLst/>
            </a:prstGeom>
            <a:solidFill>
              <a:srgbClr val="CECECE"/>
            </a:solidFill>
            <a:ln w="12700">
              <a:solidFill>
                <a:schemeClr val="bg2"/>
              </a:solidFill>
              <a:miter lim="800000"/>
            </a:ln>
            <a:effectLst/>
          </p:spPr>
          <p:txBody>
            <a:bodyPr wrap="none" anchor="ctr"/>
            <a:lstStyle/>
            <a:p>
              <a:endParaRPr lang="zh-TW" altLang="en-US"/>
            </a:p>
          </p:txBody>
        </p:sp>
        <p:sp>
          <p:nvSpPr>
            <p:cNvPr id="73" name="Freeform 60"/>
            <p:cNvSpPr/>
            <p:nvPr/>
          </p:nvSpPr>
          <p:spPr bwMode="auto">
            <a:xfrm>
              <a:off x="2011" y="880"/>
              <a:ext cx="86" cy="68"/>
            </a:xfrm>
            <a:custGeom>
              <a:avLst/>
              <a:gdLst/>
              <a:ahLst/>
              <a:cxnLst>
                <a:cxn ang="0">
                  <a:pos x="0" y="36"/>
                </a:cxn>
                <a:cxn ang="0">
                  <a:pos x="85" y="0"/>
                </a:cxn>
                <a:cxn ang="0">
                  <a:pos x="85" y="29"/>
                </a:cxn>
                <a:cxn ang="0">
                  <a:pos x="0" y="67"/>
                </a:cxn>
                <a:cxn ang="0">
                  <a:pos x="0" y="36"/>
                </a:cxn>
              </a:cxnLst>
              <a:rect l="0" t="0" r="r" b="b"/>
              <a:pathLst>
                <a:path w="86" h="68">
                  <a:moveTo>
                    <a:pt x="0" y="36"/>
                  </a:moveTo>
                  <a:lnTo>
                    <a:pt x="85" y="0"/>
                  </a:lnTo>
                  <a:lnTo>
                    <a:pt x="85" y="29"/>
                  </a:lnTo>
                  <a:lnTo>
                    <a:pt x="0" y="67"/>
                  </a:lnTo>
                  <a:lnTo>
                    <a:pt x="0" y="36"/>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74" name="Freeform 61"/>
            <p:cNvSpPr/>
            <p:nvPr/>
          </p:nvSpPr>
          <p:spPr bwMode="auto">
            <a:xfrm>
              <a:off x="2201" y="791"/>
              <a:ext cx="84" cy="74"/>
            </a:xfrm>
            <a:custGeom>
              <a:avLst/>
              <a:gdLst/>
              <a:ahLst/>
              <a:cxnLst>
                <a:cxn ang="0">
                  <a:pos x="0" y="39"/>
                </a:cxn>
                <a:cxn ang="0">
                  <a:pos x="83" y="0"/>
                </a:cxn>
                <a:cxn ang="0">
                  <a:pos x="83" y="29"/>
                </a:cxn>
                <a:cxn ang="0">
                  <a:pos x="0" y="73"/>
                </a:cxn>
                <a:cxn ang="0">
                  <a:pos x="0" y="39"/>
                </a:cxn>
              </a:cxnLst>
              <a:rect l="0" t="0" r="r" b="b"/>
              <a:pathLst>
                <a:path w="84" h="74">
                  <a:moveTo>
                    <a:pt x="0" y="39"/>
                  </a:moveTo>
                  <a:lnTo>
                    <a:pt x="83" y="0"/>
                  </a:lnTo>
                  <a:lnTo>
                    <a:pt x="83" y="29"/>
                  </a:lnTo>
                  <a:lnTo>
                    <a:pt x="0" y="73"/>
                  </a:lnTo>
                  <a:lnTo>
                    <a:pt x="0" y="39"/>
                  </a:lnTo>
                </a:path>
              </a:pathLst>
            </a:custGeom>
            <a:solidFill>
              <a:schemeClr val="bg2"/>
            </a:solidFill>
            <a:ln w="12700" cap="rnd" cmpd="sng">
              <a:solidFill>
                <a:schemeClr val="bg2"/>
              </a:solidFill>
              <a:prstDash val="solid"/>
              <a:round/>
            </a:ln>
            <a:effectLst/>
          </p:spPr>
          <p:txBody>
            <a:bodyPr/>
            <a:lstStyle/>
            <a:p>
              <a:endParaRPr lang="zh-TW" altLang="en-US"/>
            </a:p>
          </p:txBody>
        </p:sp>
        <p:sp>
          <p:nvSpPr>
            <p:cNvPr id="75" name="Freeform 62"/>
            <p:cNvSpPr/>
            <p:nvPr/>
          </p:nvSpPr>
          <p:spPr bwMode="auto">
            <a:xfrm>
              <a:off x="2118" y="824"/>
              <a:ext cx="66" cy="127"/>
            </a:xfrm>
            <a:custGeom>
              <a:avLst/>
              <a:gdLst/>
              <a:ahLst/>
              <a:cxnLst>
                <a:cxn ang="0">
                  <a:pos x="2" y="126"/>
                </a:cxn>
                <a:cxn ang="0">
                  <a:pos x="0" y="30"/>
                </a:cxn>
                <a:cxn ang="0">
                  <a:pos x="64" y="0"/>
                </a:cxn>
                <a:cxn ang="0">
                  <a:pos x="65" y="96"/>
                </a:cxn>
              </a:cxnLst>
              <a:rect l="0" t="0" r="r" b="b"/>
              <a:pathLst>
                <a:path w="66" h="127">
                  <a:moveTo>
                    <a:pt x="2" y="126"/>
                  </a:moveTo>
                  <a:lnTo>
                    <a:pt x="0" y="30"/>
                  </a:lnTo>
                  <a:lnTo>
                    <a:pt x="64" y="0"/>
                  </a:lnTo>
                  <a:lnTo>
                    <a:pt x="65" y="96"/>
                  </a:lnTo>
                </a:path>
              </a:pathLst>
            </a:custGeom>
            <a:solidFill>
              <a:schemeClr val="bg2"/>
            </a:solidFill>
            <a:ln w="12700" cap="rnd" cmpd="sng">
              <a:solidFill>
                <a:schemeClr val="bg2"/>
              </a:solidFill>
              <a:prstDash val="solid"/>
              <a:round/>
              <a:headEnd type="none" w="sm" len="sm"/>
              <a:tailEnd type="none" w="sm" len="sm"/>
            </a:ln>
            <a:effectLst/>
          </p:spPr>
          <p:txBody>
            <a:bodyPr/>
            <a:lstStyle/>
            <a:p>
              <a:endParaRPr lang="zh-TW" altLang="en-US"/>
            </a:p>
          </p:txBody>
        </p:sp>
        <p:sp>
          <p:nvSpPr>
            <p:cNvPr id="76" name="Line 63"/>
            <p:cNvSpPr>
              <a:spLocks noChangeShapeType="1"/>
            </p:cNvSpPr>
            <p:nvPr/>
          </p:nvSpPr>
          <p:spPr bwMode="auto">
            <a:xfrm flipV="1">
              <a:off x="2119" y="853"/>
              <a:ext cx="63" cy="29"/>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77" name="Line 64"/>
            <p:cNvSpPr>
              <a:spLocks noChangeShapeType="1"/>
            </p:cNvSpPr>
            <p:nvPr/>
          </p:nvSpPr>
          <p:spPr bwMode="auto">
            <a:xfrm flipV="1">
              <a:off x="2119" y="876"/>
              <a:ext cx="64" cy="30"/>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78" name="Line 65"/>
            <p:cNvSpPr>
              <a:spLocks noChangeShapeType="1"/>
            </p:cNvSpPr>
            <p:nvPr/>
          </p:nvSpPr>
          <p:spPr bwMode="auto">
            <a:xfrm flipV="1">
              <a:off x="2119" y="896"/>
              <a:ext cx="65" cy="34"/>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sp>
          <p:nvSpPr>
            <p:cNvPr id="79" name="Freeform 66"/>
            <p:cNvSpPr/>
            <p:nvPr/>
          </p:nvSpPr>
          <p:spPr bwMode="auto">
            <a:xfrm>
              <a:off x="2147" y="856"/>
              <a:ext cx="289" cy="190"/>
            </a:xfrm>
            <a:custGeom>
              <a:avLst/>
              <a:gdLst/>
              <a:ahLst/>
              <a:cxnLst>
                <a:cxn ang="0">
                  <a:pos x="0" y="169"/>
                </a:cxn>
                <a:cxn ang="0">
                  <a:pos x="0" y="189"/>
                </a:cxn>
                <a:cxn ang="0">
                  <a:pos x="288" y="18"/>
                </a:cxn>
                <a:cxn ang="0">
                  <a:pos x="288" y="0"/>
                </a:cxn>
                <a:cxn ang="0">
                  <a:pos x="0" y="169"/>
                </a:cxn>
              </a:cxnLst>
              <a:rect l="0" t="0" r="r" b="b"/>
              <a:pathLst>
                <a:path w="289" h="190">
                  <a:moveTo>
                    <a:pt x="0" y="169"/>
                  </a:moveTo>
                  <a:lnTo>
                    <a:pt x="0" y="189"/>
                  </a:lnTo>
                  <a:lnTo>
                    <a:pt x="288" y="18"/>
                  </a:lnTo>
                  <a:lnTo>
                    <a:pt x="288" y="0"/>
                  </a:lnTo>
                  <a:lnTo>
                    <a:pt x="0" y="169"/>
                  </a:lnTo>
                </a:path>
              </a:pathLst>
            </a:custGeom>
            <a:solidFill>
              <a:srgbClr val="676767"/>
            </a:solidFill>
            <a:ln w="12700" cap="rnd" cmpd="sng">
              <a:solidFill>
                <a:schemeClr val="bg2"/>
              </a:solidFill>
              <a:prstDash val="solid"/>
              <a:round/>
            </a:ln>
            <a:effectLst/>
          </p:spPr>
          <p:txBody>
            <a:bodyPr/>
            <a:lstStyle/>
            <a:p>
              <a:endParaRPr lang="zh-TW" altLang="en-US"/>
            </a:p>
          </p:txBody>
        </p:sp>
        <p:sp>
          <p:nvSpPr>
            <p:cNvPr id="80" name="Freeform 67"/>
            <p:cNvSpPr/>
            <p:nvPr/>
          </p:nvSpPr>
          <p:spPr bwMode="auto">
            <a:xfrm>
              <a:off x="1982" y="854"/>
              <a:ext cx="454" cy="175"/>
            </a:xfrm>
            <a:custGeom>
              <a:avLst/>
              <a:gdLst/>
              <a:ahLst/>
              <a:cxnLst>
                <a:cxn ang="0">
                  <a:pos x="0" y="174"/>
                </a:cxn>
                <a:cxn ang="0">
                  <a:pos x="165" y="174"/>
                </a:cxn>
                <a:cxn ang="0">
                  <a:pos x="453" y="0"/>
                </a:cxn>
                <a:cxn ang="0">
                  <a:pos x="320" y="0"/>
                </a:cxn>
                <a:cxn ang="0">
                  <a:pos x="0" y="174"/>
                </a:cxn>
              </a:cxnLst>
              <a:rect l="0" t="0" r="r" b="b"/>
              <a:pathLst>
                <a:path w="454" h="175">
                  <a:moveTo>
                    <a:pt x="0" y="174"/>
                  </a:moveTo>
                  <a:lnTo>
                    <a:pt x="165" y="174"/>
                  </a:lnTo>
                  <a:lnTo>
                    <a:pt x="453" y="0"/>
                  </a:lnTo>
                  <a:lnTo>
                    <a:pt x="320" y="0"/>
                  </a:lnTo>
                  <a:lnTo>
                    <a:pt x="0" y="174"/>
                  </a:lnTo>
                </a:path>
              </a:pathLst>
            </a:custGeom>
            <a:solidFill>
              <a:srgbClr val="919191"/>
            </a:solidFill>
            <a:ln w="12700" cap="rnd" cmpd="sng">
              <a:solidFill>
                <a:schemeClr val="bg2"/>
              </a:solidFill>
              <a:prstDash val="solid"/>
              <a:round/>
            </a:ln>
            <a:effectLst/>
          </p:spPr>
          <p:txBody>
            <a:bodyPr/>
            <a:lstStyle/>
            <a:p>
              <a:endParaRPr lang="zh-TW" altLang="en-US"/>
            </a:p>
          </p:txBody>
        </p:sp>
        <p:sp>
          <p:nvSpPr>
            <p:cNvPr id="81" name="Rectangle 68"/>
            <p:cNvSpPr>
              <a:spLocks noChangeArrowheads="1"/>
            </p:cNvSpPr>
            <p:nvPr/>
          </p:nvSpPr>
          <p:spPr bwMode="auto">
            <a:xfrm>
              <a:off x="1864" y="990"/>
              <a:ext cx="90" cy="105"/>
            </a:xfrm>
            <a:prstGeom prst="rect">
              <a:avLst/>
            </a:prstGeom>
            <a:solidFill>
              <a:srgbClr val="DADADA"/>
            </a:solidFill>
            <a:ln w="12700">
              <a:solidFill>
                <a:schemeClr val="bg2"/>
              </a:solidFill>
              <a:miter lim="800000"/>
            </a:ln>
            <a:effectLst/>
          </p:spPr>
          <p:txBody>
            <a:bodyPr wrap="none" anchor="ctr"/>
            <a:lstStyle/>
            <a:p>
              <a:endParaRPr lang="zh-TW" altLang="en-US"/>
            </a:p>
          </p:txBody>
        </p:sp>
        <p:sp>
          <p:nvSpPr>
            <p:cNvPr id="82" name="Rectangle 69"/>
            <p:cNvSpPr>
              <a:spLocks noChangeArrowheads="1"/>
            </p:cNvSpPr>
            <p:nvPr/>
          </p:nvSpPr>
          <p:spPr bwMode="auto">
            <a:xfrm>
              <a:off x="1919" y="996"/>
              <a:ext cx="27" cy="91"/>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83" name="Rectangle 70"/>
            <p:cNvSpPr>
              <a:spLocks noChangeArrowheads="1"/>
            </p:cNvSpPr>
            <p:nvPr/>
          </p:nvSpPr>
          <p:spPr bwMode="auto">
            <a:xfrm>
              <a:off x="1874" y="996"/>
              <a:ext cx="26" cy="91"/>
            </a:xfrm>
            <a:prstGeom prst="rect">
              <a:avLst/>
            </a:prstGeom>
            <a:solidFill>
              <a:srgbClr val="C1CEFF"/>
            </a:solidFill>
            <a:ln w="12700">
              <a:solidFill>
                <a:schemeClr val="bg2"/>
              </a:solidFill>
              <a:miter lim="800000"/>
            </a:ln>
            <a:effectLst/>
          </p:spPr>
          <p:txBody>
            <a:bodyPr wrap="none" anchor="ctr"/>
            <a:lstStyle/>
            <a:p>
              <a:endParaRPr lang="zh-TW" altLang="en-US"/>
            </a:p>
          </p:txBody>
        </p:sp>
        <p:sp>
          <p:nvSpPr>
            <p:cNvPr id="84" name="Line 71"/>
            <p:cNvSpPr>
              <a:spLocks noChangeShapeType="1"/>
            </p:cNvSpPr>
            <p:nvPr/>
          </p:nvSpPr>
          <p:spPr bwMode="auto">
            <a:xfrm>
              <a:off x="1909" y="989"/>
              <a:ext cx="0" cy="108"/>
            </a:xfrm>
            <a:prstGeom prst="line">
              <a:avLst/>
            </a:prstGeom>
            <a:noFill/>
            <a:ln w="12700">
              <a:solidFill>
                <a:schemeClr val="bg2"/>
              </a:solidFill>
              <a:round/>
              <a:headEnd type="none" w="sm" len="sm"/>
              <a:tailEnd type="none" w="sm" len="sm"/>
            </a:ln>
            <a:effectLst/>
          </p:spPr>
          <p:txBody>
            <a:bodyPr wrap="none" anchor="ctr"/>
            <a:lstStyle/>
            <a:p>
              <a:endParaRPr lang="zh-TW" altLang="en-US"/>
            </a:p>
          </p:txBody>
        </p:sp>
      </p:grpSp>
      <p:sp>
        <p:nvSpPr>
          <p:cNvPr id="95" name="圓角矩形 94"/>
          <p:cNvSpPr/>
          <p:nvPr/>
        </p:nvSpPr>
        <p:spPr>
          <a:xfrm>
            <a:off x="937815" y="5914139"/>
            <a:ext cx="857256" cy="214314"/>
          </a:xfrm>
          <a:prstGeom prst="round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TW" altLang="en-US" sz="1200" b="1" dirty="0">
                <a:latin typeface="微軟正黑體" pitchFamily="34" charset="-120"/>
                <a:ea typeface="微軟正黑體" pitchFamily="34" charset="-120"/>
              </a:rPr>
              <a:t>公司</a:t>
            </a:r>
            <a:endParaRPr lang="zh-TW" altLang="en-US" sz="1200" b="1" dirty="0">
              <a:latin typeface="微軟正黑體" pitchFamily="34" charset="-120"/>
              <a:ea typeface="微軟正黑體" pitchFamily="34" charset="-120"/>
            </a:endParaRPr>
          </a:p>
        </p:txBody>
      </p:sp>
      <p:sp>
        <p:nvSpPr>
          <p:cNvPr id="96" name="圓角矩形 95"/>
          <p:cNvSpPr/>
          <p:nvPr/>
        </p:nvSpPr>
        <p:spPr bwMode="auto">
          <a:xfrm>
            <a:off x="2438013" y="5052573"/>
            <a:ext cx="2000264" cy="1269251"/>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2075" tIns="46038" rIns="92075" bIns="46038" rtlCol="0" anchor="ctr">
            <a:spAutoFit/>
          </a:bodyPr>
          <a:lstStyle/>
          <a:p>
            <a:pPr algn="ctr" eaLnBrk="0" hangingPunct="0"/>
            <a:r>
              <a:rPr lang="zh-TW" altLang="en-US" sz="1600" b="1" dirty="0" smtClean="0">
                <a:latin typeface="微軟正黑體" pitchFamily="34" charset="-120"/>
                <a:ea typeface="微軟正黑體" pitchFamily="34" charset="-120"/>
              </a:rPr>
              <a:t>库位</a:t>
            </a:r>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2000" b="1" dirty="0" smtClean="0">
              <a:latin typeface="微軟正黑體" pitchFamily="34" charset="-120"/>
              <a:ea typeface="微軟正黑體" pitchFamily="34" charset="-120"/>
            </a:endParaRPr>
          </a:p>
        </p:txBody>
      </p:sp>
      <p:sp>
        <p:nvSpPr>
          <p:cNvPr id="97" name="圓角矩形 96"/>
          <p:cNvSpPr/>
          <p:nvPr/>
        </p:nvSpPr>
        <p:spPr bwMode="auto">
          <a:xfrm>
            <a:off x="5382721" y="5050608"/>
            <a:ext cx="2143140" cy="1269251"/>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2075" tIns="46038" rIns="92075" bIns="46038" rtlCol="0" anchor="ctr">
            <a:spAutoFit/>
          </a:bodyPr>
          <a:lstStyle/>
          <a:p>
            <a:pPr algn="ctr" eaLnBrk="0" hangingPunct="0"/>
            <a:r>
              <a:rPr lang="zh-TW" altLang="en-US" sz="1600" b="1" dirty="0" smtClean="0">
                <a:latin typeface="微軟正黑體" pitchFamily="34" charset="-120"/>
                <a:ea typeface="微軟正黑體" pitchFamily="34" charset="-120"/>
              </a:rPr>
              <a:t>库位</a:t>
            </a:r>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1600" b="1" dirty="0" smtClean="0">
              <a:latin typeface="微軟正黑體" pitchFamily="34" charset="-120"/>
              <a:ea typeface="微軟正黑體" pitchFamily="34" charset="-120"/>
            </a:endParaRPr>
          </a:p>
          <a:p>
            <a:pPr algn="ctr" eaLnBrk="0" hangingPunct="0"/>
            <a:endParaRPr lang="en-US" altLang="zh-TW" sz="2000" b="1" dirty="0" smtClean="0">
              <a:latin typeface="微軟正黑體" pitchFamily="34" charset="-120"/>
              <a:ea typeface="微軟正黑體" pitchFamily="34" charset="-120"/>
            </a:endParaRPr>
          </a:p>
        </p:txBody>
      </p:sp>
      <p:sp>
        <p:nvSpPr>
          <p:cNvPr id="98" name="圓角矩形 97"/>
          <p:cNvSpPr/>
          <p:nvPr/>
        </p:nvSpPr>
        <p:spPr bwMode="auto">
          <a:xfrm>
            <a:off x="2509451" y="5408521"/>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99" name="圓角矩形 98"/>
          <p:cNvSpPr/>
          <p:nvPr/>
        </p:nvSpPr>
        <p:spPr bwMode="auto">
          <a:xfrm>
            <a:off x="3509583" y="5408521"/>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100" name="圓角矩形 99"/>
          <p:cNvSpPr/>
          <p:nvPr/>
        </p:nvSpPr>
        <p:spPr bwMode="auto">
          <a:xfrm>
            <a:off x="5509847" y="5479960"/>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101" name="圓角矩形 100"/>
          <p:cNvSpPr/>
          <p:nvPr/>
        </p:nvSpPr>
        <p:spPr bwMode="auto">
          <a:xfrm>
            <a:off x="6509979" y="5479960"/>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102" name="圓角矩形 101"/>
          <p:cNvSpPr/>
          <p:nvPr/>
        </p:nvSpPr>
        <p:spPr bwMode="auto">
          <a:xfrm>
            <a:off x="2509451" y="5908587"/>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103" name="圓角矩形 102"/>
          <p:cNvSpPr/>
          <p:nvPr/>
        </p:nvSpPr>
        <p:spPr bwMode="auto">
          <a:xfrm>
            <a:off x="3509583" y="5908587"/>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cxnSp>
        <p:nvCxnSpPr>
          <p:cNvPr id="104" name="圖案 126"/>
          <p:cNvCxnSpPr>
            <a:stCxn id="51" idx="2"/>
            <a:endCxn id="97" idx="3"/>
          </p:cNvCxnSpPr>
          <p:nvPr/>
        </p:nvCxnSpPr>
        <p:spPr>
          <a:xfrm rot="5400000">
            <a:off x="7516813" y="4853623"/>
            <a:ext cx="841375" cy="82296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5" name="直線單箭頭接點 104"/>
          <p:cNvCxnSpPr/>
          <p:nvPr/>
        </p:nvCxnSpPr>
        <p:spPr>
          <a:xfrm rot="5400000">
            <a:off x="2884474" y="4448097"/>
            <a:ext cx="1071570" cy="1588"/>
          </a:xfrm>
          <a:prstGeom prst="straightConnector1">
            <a:avLst/>
          </a:prstGeom>
          <a:ln>
            <a:headEnd type="none"/>
            <a:tailEnd type="arrow"/>
          </a:ln>
        </p:spPr>
        <p:style>
          <a:lnRef idx="3">
            <a:schemeClr val="accent2"/>
          </a:lnRef>
          <a:fillRef idx="0">
            <a:schemeClr val="accent2"/>
          </a:fillRef>
          <a:effectRef idx="2">
            <a:schemeClr val="accent2"/>
          </a:effectRef>
          <a:fontRef idx="minor">
            <a:schemeClr val="tx1"/>
          </a:fontRef>
        </p:style>
      </p:cxnSp>
      <p:sp>
        <p:nvSpPr>
          <p:cNvPr id="106" name="文字方塊 105"/>
          <p:cNvSpPr txBox="1"/>
          <p:nvPr/>
        </p:nvSpPr>
        <p:spPr>
          <a:xfrm>
            <a:off x="4205283" y="1769966"/>
            <a:ext cx="1285884" cy="28829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sz="1200" b="1" dirty="0" smtClean="0">
                <a:latin typeface="微軟正黑體" pitchFamily="34" charset="-120"/>
                <a:ea typeface="微軟正黑體" pitchFamily="34" charset="-120"/>
              </a:rPr>
              <a:t>库位间在途调拨</a:t>
            </a:r>
            <a:endParaRPr lang="zh-TW" altLang="en-US" sz="1200" b="1" dirty="0">
              <a:latin typeface="微軟正黑體" pitchFamily="34" charset="-120"/>
              <a:ea typeface="微軟正黑體" pitchFamily="34" charset="-120"/>
            </a:endParaRPr>
          </a:p>
        </p:txBody>
      </p:sp>
      <p:pic>
        <p:nvPicPr>
          <p:cNvPr id="107" name="圖片 106" descr="貨車3.png"/>
          <p:cNvPicPr>
            <a:picLocks noChangeAspect="1"/>
          </p:cNvPicPr>
          <p:nvPr/>
        </p:nvPicPr>
        <p:blipFill>
          <a:blip r:embed="rId1" cstate="print"/>
          <a:stretch>
            <a:fillRect/>
          </a:stretch>
        </p:blipFill>
        <p:spPr>
          <a:xfrm>
            <a:off x="4205283" y="1412776"/>
            <a:ext cx="1188518" cy="377378"/>
          </a:xfrm>
          <a:prstGeom prst="rect">
            <a:avLst/>
          </a:prstGeom>
        </p:spPr>
      </p:pic>
      <p:cxnSp>
        <p:nvCxnSpPr>
          <p:cNvPr id="108" name="肘形接點 109"/>
          <p:cNvCxnSpPr>
            <a:stCxn id="106" idx="3"/>
            <a:endCxn id="43" idx="0"/>
          </p:cNvCxnSpPr>
          <p:nvPr/>
        </p:nvCxnSpPr>
        <p:spPr>
          <a:xfrm>
            <a:off x="5490845" y="1913890"/>
            <a:ext cx="1016635" cy="706755"/>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9" name="肘形接點 109"/>
          <p:cNvCxnSpPr>
            <a:stCxn id="42" idx="0"/>
            <a:endCxn id="106" idx="1"/>
          </p:cNvCxnSpPr>
          <p:nvPr/>
        </p:nvCxnSpPr>
        <p:spPr>
          <a:xfrm rot="16200000">
            <a:off x="3493135" y="1911350"/>
            <a:ext cx="709295" cy="714375"/>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111" name="文字方塊 110"/>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库存调拨</a:t>
            </a:r>
            <a:endParaRPr lang="zh-TW" altLang="en-US" sz="2400" b="1" dirty="0">
              <a:latin typeface="微軟正黑體" pitchFamily="34" charset="-120"/>
              <a:ea typeface="微軟正黑體" pitchFamily="34" charset="-120"/>
            </a:endParaRPr>
          </a:p>
        </p:txBody>
      </p:sp>
      <p:sp>
        <p:nvSpPr>
          <p:cNvPr id="112" name="文字方塊 111"/>
          <p:cNvSpPr txBox="1"/>
          <p:nvPr/>
        </p:nvSpPr>
        <p:spPr>
          <a:xfrm>
            <a:off x="267225" y="900009"/>
            <a:ext cx="7421394" cy="353695"/>
          </a:xfrm>
          <a:prstGeom prst="rect">
            <a:avLst/>
          </a:prstGeom>
          <a:noFill/>
        </p:spPr>
        <p:txBody>
          <a:bodyPr wrap="square" rtlCol="0">
            <a:spAutoFit/>
          </a:bodyPr>
          <a:lstStyle/>
          <a:p>
            <a:pPr marL="285750" indent="-285750">
              <a:buFont typeface="Wingdings" pitchFamily="2" charset="2"/>
              <a:buChar char="Ø"/>
            </a:pPr>
            <a:r>
              <a:rPr lang="zh-TW" altLang="en-US" sz="1600" dirty="0" smtClean="0">
                <a:latin typeface="微軟正黑體" pitchFamily="34" charset="-120"/>
                <a:ea typeface="微軟正黑體" pitchFamily="34" charset="-120"/>
              </a:rPr>
              <a:t>提供四种库存移转的模式</a:t>
            </a:r>
            <a:endParaRPr lang="en-US" altLang="zh-TW" sz="1600" dirty="0" smtClean="0">
              <a:latin typeface="微軟正黑體" pitchFamily="34" charset="-120"/>
              <a:ea typeface="微軟正黑體"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wipe(down)">
                                      <p:cBhvr>
                                        <p:cTn id="15" dur="500"/>
                                        <p:tgtEl>
                                          <p:spTgt spid="109"/>
                                        </p:tgtEl>
                                      </p:cBhvr>
                                    </p:animEffect>
                                  </p:childTnLst>
                                </p:cTn>
                              </p:par>
                              <p:par>
                                <p:cTn id="16" presetID="22" presetClass="entr" presetSubtype="4"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wipe(down)">
                                      <p:cBhvr>
                                        <p:cTn id="18" dur="500"/>
                                        <p:tgtEl>
                                          <p:spTgt spid="10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down)">
                                      <p:cBhvr>
                                        <p:cTn id="21" dur="500"/>
                                        <p:tgtEl>
                                          <p:spTgt spid="106"/>
                                        </p:tgtEl>
                                      </p:cBhvr>
                                    </p:animEffect>
                                  </p:childTnLst>
                                </p:cTn>
                              </p:par>
                              <p:par>
                                <p:cTn id="22" presetID="22" presetClass="entr" presetSubtype="4"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down)">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wipe(down)">
                                      <p:cBhvr>
                                        <p:cTn id="29" dur="500"/>
                                        <p:tgtEl>
                                          <p:spTgt spid="10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down)">
                                      <p:cBhvr>
                                        <p:cTn id="37" dur="500"/>
                                        <p:tgtEl>
                                          <p:spTgt spid="49"/>
                                        </p:tgtEl>
                                      </p:cBhvr>
                                    </p:animEffect>
                                  </p:childTnLst>
                                </p:cTn>
                              </p:par>
                              <p:par>
                                <p:cTn id="38" presetID="22" presetClass="entr" presetSubtype="4" fill="hold"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down)">
                                      <p:cBhvr>
                                        <p:cTn id="40" dur="500"/>
                                        <p:tgtEl>
                                          <p:spTgt spid="5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down)">
                                      <p:cBhvr>
                                        <p:cTn id="43" dur="500"/>
                                        <p:tgtEl>
                                          <p:spTgt spid="51"/>
                                        </p:tgtEl>
                                      </p:cBhvr>
                                    </p:animEffect>
                                  </p:childTnLst>
                                </p:cTn>
                              </p:par>
                              <p:par>
                                <p:cTn id="44" presetID="22" presetClass="entr" presetSubtype="4"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wipe(down)">
                                      <p:cBhvr>
                                        <p:cTn id="4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1" grpId="0" bldLvl="0" animBg="1"/>
      <p:bldP spid="52" grpId="0" bldLvl="0" animBg="1"/>
      <p:bldP spid="10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0210"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一阶段调拨流程</a:t>
            </a:r>
            <a:endParaRPr lang="zh-TW" altLang="en-US" sz="2400" b="1" dirty="0">
              <a:latin typeface="微軟正黑體" pitchFamily="34" charset="-120"/>
              <a:ea typeface="微軟正黑體" pitchFamily="34" charset="-120"/>
            </a:endParaRPr>
          </a:p>
        </p:txBody>
      </p:sp>
      <p:sp>
        <p:nvSpPr>
          <p:cNvPr id="3" name="AutoShape 4"/>
          <p:cNvSpPr>
            <a:spLocks noChangeArrowheads="1"/>
          </p:cNvSpPr>
          <p:nvPr/>
        </p:nvSpPr>
        <p:spPr bwMode="auto">
          <a:xfrm>
            <a:off x="2605763" y="1294638"/>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4" name="流程圖: 人工作業 3"/>
          <p:cNvSpPr/>
          <p:nvPr/>
        </p:nvSpPr>
        <p:spPr>
          <a:xfrm>
            <a:off x="2214035" y="1960852"/>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调拨需求发生</a:t>
            </a:r>
            <a:endParaRPr lang="zh-TW" altLang="en-US" sz="1400" dirty="0">
              <a:solidFill>
                <a:schemeClr val="tx1"/>
              </a:solidFill>
              <a:latin typeface="微軟正黑體" pitchFamily="34" charset="-120"/>
              <a:ea typeface="微軟正黑體" pitchFamily="34" charset="-120"/>
            </a:endParaRPr>
          </a:p>
        </p:txBody>
      </p:sp>
      <p:sp>
        <p:nvSpPr>
          <p:cNvPr id="5" name="Rectangle 8"/>
          <p:cNvSpPr>
            <a:spLocks noChangeArrowheads="1"/>
          </p:cNvSpPr>
          <p:nvPr/>
        </p:nvSpPr>
        <p:spPr bwMode="auto">
          <a:xfrm>
            <a:off x="2234267" y="334016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调拨申请单</a:t>
            </a:r>
            <a:r>
              <a:rPr lang="en-US" altLang="zh-TW" sz="1400" dirty="0" smtClean="0">
                <a:latin typeface="微軟正黑體" pitchFamily="34" charset="-120"/>
                <a:ea typeface="微軟正黑體" pitchFamily="34" charset="-120"/>
              </a:rPr>
              <a:t>(aint320)</a:t>
            </a:r>
            <a:endParaRPr lang="en-US" altLang="zh-TW" sz="1400" dirty="0" smtClean="0">
              <a:latin typeface="微軟正黑體" pitchFamily="34" charset="-120"/>
              <a:ea typeface="微軟正黑體" pitchFamily="34" charset="-120"/>
            </a:endParaRPr>
          </a:p>
        </p:txBody>
      </p:sp>
      <p:sp>
        <p:nvSpPr>
          <p:cNvPr id="6" name="AutoShape 9"/>
          <p:cNvSpPr>
            <a:spLocks noChangeArrowheads="1"/>
          </p:cNvSpPr>
          <p:nvPr/>
        </p:nvSpPr>
        <p:spPr bwMode="auto">
          <a:xfrm>
            <a:off x="2185002" y="4864908"/>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申请单</a:t>
            </a:r>
            <a:endParaRPr lang="zh-TW" altLang="en-US"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(ainr320)</a:t>
            </a:r>
            <a:endParaRPr lang="en-US" altLang="zh-TW" sz="1400" dirty="0">
              <a:latin typeface="微軟正黑體" pitchFamily="34" charset="-120"/>
              <a:ea typeface="微軟正黑體" pitchFamily="34" charset="-120"/>
            </a:endParaRPr>
          </a:p>
        </p:txBody>
      </p:sp>
      <p:sp>
        <p:nvSpPr>
          <p:cNvPr id="7" name="AutoShape 24"/>
          <p:cNvSpPr>
            <a:spLocks noChangeArrowheads="1"/>
          </p:cNvSpPr>
          <p:nvPr/>
        </p:nvSpPr>
        <p:spPr bwMode="auto">
          <a:xfrm>
            <a:off x="2834363" y="6226231"/>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8" name="AutoShape 24"/>
          <p:cNvSpPr>
            <a:spLocks noChangeArrowheads="1"/>
          </p:cNvSpPr>
          <p:nvPr/>
        </p:nvSpPr>
        <p:spPr bwMode="auto">
          <a:xfrm>
            <a:off x="5612277" y="115800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9" name="Rectangle 8"/>
          <p:cNvSpPr>
            <a:spLocks noChangeArrowheads="1"/>
          </p:cNvSpPr>
          <p:nvPr/>
        </p:nvSpPr>
        <p:spPr bwMode="auto">
          <a:xfrm>
            <a:off x="5002677" y="1935341"/>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一阶段调拨单</a:t>
            </a:r>
            <a:r>
              <a:rPr lang="en-US" altLang="zh-TW" sz="1400" dirty="0" smtClean="0">
                <a:latin typeface="微軟正黑體" pitchFamily="34" charset="-120"/>
                <a:ea typeface="微軟正黑體" pitchFamily="34" charset="-120"/>
              </a:rPr>
              <a:t>(aint330)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确认</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10" name="流程圖: 人工作業 9"/>
          <p:cNvSpPr/>
          <p:nvPr/>
        </p:nvSpPr>
        <p:spPr>
          <a:xfrm>
            <a:off x="4950885" y="3432128"/>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仓库间库存移转</a:t>
            </a:r>
            <a:endParaRPr lang="zh-TW" altLang="en-US" sz="1400" dirty="0">
              <a:solidFill>
                <a:schemeClr val="tx1"/>
              </a:solidFill>
              <a:latin typeface="微軟正黑體" pitchFamily="34" charset="-120"/>
              <a:ea typeface="微軟正黑體" pitchFamily="34" charset="-120"/>
            </a:endParaRPr>
          </a:p>
        </p:txBody>
      </p:sp>
      <p:sp>
        <p:nvSpPr>
          <p:cNvPr id="11" name="Rectangle 8"/>
          <p:cNvSpPr>
            <a:spLocks noChangeArrowheads="1"/>
          </p:cNvSpPr>
          <p:nvPr/>
        </p:nvSpPr>
        <p:spPr bwMode="auto">
          <a:xfrm>
            <a:off x="5002677" y="489126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一阶段调拨单</a:t>
            </a:r>
            <a:r>
              <a:rPr lang="en-US" altLang="zh-TW" sz="1400" dirty="0" smtClean="0">
                <a:latin typeface="微軟正黑體" pitchFamily="34" charset="-120"/>
                <a:ea typeface="微軟正黑體" pitchFamily="34" charset="-120"/>
              </a:rPr>
              <a:t>(aint330)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过帐</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12" name="AutoShape 16"/>
          <p:cNvSpPr>
            <a:spLocks noChangeArrowheads="1"/>
          </p:cNvSpPr>
          <p:nvPr/>
        </p:nvSpPr>
        <p:spPr bwMode="auto">
          <a:xfrm>
            <a:off x="5418038" y="6299872"/>
            <a:ext cx="990600" cy="304800"/>
          </a:xfrm>
          <a:prstGeom prst="flowChartTerminator">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
        <p:nvSpPr>
          <p:cNvPr id="13" name="Line 11"/>
          <p:cNvSpPr>
            <a:spLocks noChangeShapeType="1"/>
          </p:cNvSpPr>
          <p:nvPr/>
        </p:nvSpPr>
        <p:spPr bwMode="auto">
          <a:xfrm>
            <a:off x="5840877" y="1615202"/>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1"/>
          <p:cNvSpPr>
            <a:spLocks noChangeShapeType="1"/>
          </p:cNvSpPr>
          <p:nvPr/>
        </p:nvSpPr>
        <p:spPr bwMode="auto">
          <a:xfrm flipH="1">
            <a:off x="3049098" y="1636823"/>
            <a:ext cx="7969" cy="32402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1"/>
          <p:cNvSpPr>
            <a:spLocks noChangeShapeType="1"/>
          </p:cNvSpPr>
          <p:nvPr/>
        </p:nvSpPr>
        <p:spPr bwMode="auto">
          <a:xfrm>
            <a:off x="3062963" y="2845088"/>
            <a:ext cx="9503" cy="49507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1"/>
          <p:cNvSpPr>
            <a:spLocks noChangeShapeType="1"/>
          </p:cNvSpPr>
          <p:nvPr/>
        </p:nvSpPr>
        <p:spPr bwMode="auto">
          <a:xfrm>
            <a:off x="3036303" y="4341876"/>
            <a:ext cx="0" cy="52303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11"/>
          <p:cNvSpPr>
            <a:spLocks noChangeShapeType="1"/>
          </p:cNvSpPr>
          <p:nvPr/>
        </p:nvSpPr>
        <p:spPr bwMode="auto">
          <a:xfrm flipH="1">
            <a:off x="3036303" y="5929324"/>
            <a:ext cx="0" cy="27858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5840877" y="2945076"/>
            <a:ext cx="0" cy="48705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 name="Line 11"/>
          <p:cNvSpPr>
            <a:spLocks noChangeShapeType="1"/>
          </p:cNvSpPr>
          <p:nvPr/>
        </p:nvSpPr>
        <p:spPr bwMode="auto">
          <a:xfrm>
            <a:off x="5840877" y="4316364"/>
            <a:ext cx="0" cy="574899"/>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 name="Line 11"/>
          <p:cNvSpPr>
            <a:spLocks noChangeShapeType="1"/>
          </p:cNvSpPr>
          <p:nvPr/>
        </p:nvSpPr>
        <p:spPr bwMode="auto">
          <a:xfrm>
            <a:off x="5885929" y="5892976"/>
            <a:ext cx="0" cy="40689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28" name="直線接點 27"/>
          <p:cNvCxnSpPr/>
          <p:nvPr/>
        </p:nvCxnSpPr>
        <p:spPr>
          <a:xfrm>
            <a:off x="4276576" y="774333"/>
            <a:ext cx="0" cy="577246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546784" y="812325"/>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需求单位</a:t>
            </a:r>
            <a:endParaRPr lang="zh-TW" altLang="en-US" dirty="0">
              <a:latin typeface="微軟正黑體" pitchFamily="34" charset="-120"/>
              <a:ea typeface="微軟正黑體" pitchFamily="34" charset="-120"/>
            </a:endParaRPr>
          </a:p>
        </p:txBody>
      </p:sp>
      <p:sp>
        <p:nvSpPr>
          <p:cNvPr id="30" name="文字方塊 29"/>
          <p:cNvSpPr txBox="1"/>
          <p:nvPr/>
        </p:nvSpPr>
        <p:spPr>
          <a:xfrm>
            <a:off x="5243413" y="820500"/>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拨出单位</a:t>
            </a:r>
            <a:endParaRPr lang="zh-TW" altLang="en-US"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0210"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两阶段调拨流程</a:t>
            </a:r>
            <a:endParaRPr lang="zh-TW" altLang="en-US" sz="2400" b="1" dirty="0">
              <a:latin typeface="微軟正黑體" pitchFamily="34" charset="-120"/>
              <a:ea typeface="微軟正黑體" pitchFamily="34" charset="-120"/>
            </a:endParaRPr>
          </a:p>
        </p:txBody>
      </p:sp>
      <p:sp>
        <p:nvSpPr>
          <p:cNvPr id="3" name="AutoShape 4"/>
          <p:cNvSpPr>
            <a:spLocks noChangeArrowheads="1"/>
          </p:cNvSpPr>
          <p:nvPr/>
        </p:nvSpPr>
        <p:spPr bwMode="auto">
          <a:xfrm>
            <a:off x="2605763" y="1294638"/>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4" name="流程圖: 人工作業 3"/>
          <p:cNvSpPr/>
          <p:nvPr/>
        </p:nvSpPr>
        <p:spPr>
          <a:xfrm>
            <a:off x="2214035" y="1960852"/>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调拨需求发生</a:t>
            </a:r>
            <a:endParaRPr lang="zh-TW" altLang="en-US" sz="1400" dirty="0">
              <a:solidFill>
                <a:schemeClr val="tx1"/>
              </a:solidFill>
              <a:latin typeface="微軟正黑體" pitchFamily="34" charset="-120"/>
              <a:ea typeface="微軟正黑體" pitchFamily="34" charset="-120"/>
            </a:endParaRPr>
          </a:p>
        </p:txBody>
      </p:sp>
      <p:sp>
        <p:nvSpPr>
          <p:cNvPr id="5" name="Rectangle 8"/>
          <p:cNvSpPr>
            <a:spLocks noChangeArrowheads="1"/>
          </p:cNvSpPr>
          <p:nvPr/>
        </p:nvSpPr>
        <p:spPr bwMode="auto">
          <a:xfrm>
            <a:off x="2234267" y="334016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调拨申请单</a:t>
            </a:r>
            <a:r>
              <a:rPr lang="en-US" altLang="zh-TW" sz="1400" dirty="0" smtClean="0">
                <a:latin typeface="微軟正黑體" pitchFamily="34" charset="-120"/>
                <a:ea typeface="微軟正黑體" pitchFamily="34" charset="-120"/>
              </a:rPr>
              <a:t>(aint320)</a:t>
            </a:r>
            <a:endParaRPr lang="en-US" altLang="zh-TW" sz="1400" dirty="0" smtClean="0">
              <a:latin typeface="微軟正黑體" pitchFamily="34" charset="-120"/>
              <a:ea typeface="微軟正黑體" pitchFamily="34" charset="-120"/>
            </a:endParaRPr>
          </a:p>
        </p:txBody>
      </p:sp>
      <p:sp>
        <p:nvSpPr>
          <p:cNvPr id="6" name="AutoShape 9"/>
          <p:cNvSpPr>
            <a:spLocks noChangeArrowheads="1"/>
          </p:cNvSpPr>
          <p:nvPr/>
        </p:nvSpPr>
        <p:spPr bwMode="auto">
          <a:xfrm>
            <a:off x="2185002" y="4864908"/>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申请单</a:t>
            </a:r>
            <a:endParaRPr lang="zh-TW" altLang="en-US"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(ainr320)</a:t>
            </a:r>
            <a:endParaRPr lang="en-US" altLang="zh-TW" sz="1400" dirty="0">
              <a:latin typeface="微軟正黑體" pitchFamily="34" charset="-120"/>
              <a:ea typeface="微軟正黑體" pitchFamily="34" charset="-120"/>
            </a:endParaRPr>
          </a:p>
        </p:txBody>
      </p:sp>
      <p:sp>
        <p:nvSpPr>
          <p:cNvPr id="7" name="AutoShape 24"/>
          <p:cNvSpPr>
            <a:spLocks noChangeArrowheads="1"/>
          </p:cNvSpPr>
          <p:nvPr/>
        </p:nvSpPr>
        <p:spPr bwMode="auto">
          <a:xfrm>
            <a:off x="2834363" y="6226231"/>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8" name="AutoShape 24"/>
          <p:cNvSpPr>
            <a:spLocks noChangeArrowheads="1"/>
          </p:cNvSpPr>
          <p:nvPr/>
        </p:nvSpPr>
        <p:spPr bwMode="auto">
          <a:xfrm>
            <a:off x="5612277" y="115800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9" name="Rectangle 8"/>
          <p:cNvSpPr>
            <a:spLocks noChangeArrowheads="1"/>
          </p:cNvSpPr>
          <p:nvPr/>
        </p:nvSpPr>
        <p:spPr bwMode="auto">
          <a:xfrm>
            <a:off x="5002677" y="1935341"/>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两阶段调拨单</a:t>
            </a:r>
            <a:r>
              <a:rPr lang="en-US" altLang="zh-TW" sz="1400" dirty="0" smtClean="0">
                <a:latin typeface="微軟正黑體" pitchFamily="34" charset="-120"/>
                <a:ea typeface="微軟正黑體" pitchFamily="34" charset="-120"/>
              </a:rPr>
              <a:t>(aint340)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确认</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10" name="流程圖: 人工作業 9"/>
          <p:cNvSpPr/>
          <p:nvPr/>
        </p:nvSpPr>
        <p:spPr>
          <a:xfrm>
            <a:off x="4950885" y="3432128"/>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仓库拣货移转</a:t>
            </a:r>
            <a:endParaRPr lang="zh-TW" altLang="en-US" sz="1400" dirty="0">
              <a:solidFill>
                <a:schemeClr val="tx1"/>
              </a:solidFill>
              <a:latin typeface="微軟正黑體" pitchFamily="34" charset="-120"/>
              <a:ea typeface="微軟正黑體" pitchFamily="34" charset="-120"/>
            </a:endParaRPr>
          </a:p>
        </p:txBody>
      </p:sp>
      <p:sp>
        <p:nvSpPr>
          <p:cNvPr id="11" name="Rectangle 8"/>
          <p:cNvSpPr>
            <a:spLocks noChangeArrowheads="1"/>
          </p:cNvSpPr>
          <p:nvPr/>
        </p:nvSpPr>
        <p:spPr bwMode="auto">
          <a:xfrm>
            <a:off x="5002677" y="489126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两阶段调拨单</a:t>
            </a:r>
            <a:r>
              <a:rPr lang="en-US" altLang="zh-TW" sz="1400" dirty="0" smtClean="0">
                <a:latin typeface="微軟正黑體" pitchFamily="34" charset="-120"/>
                <a:ea typeface="微軟正黑體" pitchFamily="34" charset="-120"/>
              </a:rPr>
              <a:t>(aint340)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拨出过帐</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13" name="Line 11"/>
          <p:cNvSpPr>
            <a:spLocks noChangeShapeType="1"/>
          </p:cNvSpPr>
          <p:nvPr/>
        </p:nvSpPr>
        <p:spPr bwMode="auto">
          <a:xfrm>
            <a:off x="5840877" y="1615202"/>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1"/>
          <p:cNvSpPr>
            <a:spLocks noChangeShapeType="1"/>
          </p:cNvSpPr>
          <p:nvPr/>
        </p:nvSpPr>
        <p:spPr bwMode="auto">
          <a:xfrm flipH="1">
            <a:off x="3049098" y="1636823"/>
            <a:ext cx="7969" cy="32402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1"/>
          <p:cNvSpPr>
            <a:spLocks noChangeShapeType="1"/>
          </p:cNvSpPr>
          <p:nvPr/>
        </p:nvSpPr>
        <p:spPr bwMode="auto">
          <a:xfrm>
            <a:off x="3062963" y="2845088"/>
            <a:ext cx="9503" cy="49507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1"/>
          <p:cNvSpPr>
            <a:spLocks noChangeShapeType="1"/>
          </p:cNvSpPr>
          <p:nvPr/>
        </p:nvSpPr>
        <p:spPr bwMode="auto">
          <a:xfrm>
            <a:off x="3036303" y="4341876"/>
            <a:ext cx="0" cy="52303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11"/>
          <p:cNvSpPr>
            <a:spLocks noChangeShapeType="1"/>
          </p:cNvSpPr>
          <p:nvPr/>
        </p:nvSpPr>
        <p:spPr bwMode="auto">
          <a:xfrm flipH="1">
            <a:off x="3036303" y="5929324"/>
            <a:ext cx="0" cy="27858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5840877" y="2945076"/>
            <a:ext cx="0" cy="48705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 name="Line 11"/>
          <p:cNvSpPr>
            <a:spLocks noChangeShapeType="1"/>
          </p:cNvSpPr>
          <p:nvPr/>
        </p:nvSpPr>
        <p:spPr bwMode="auto">
          <a:xfrm>
            <a:off x="5840877" y="4316364"/>
            <a:ext cx="0" cy="574899"/>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 name="Line 11"/>
          <p:cNvSpPr>
            <a:spLocks noChangeShapeType="1"/>
          </p:cNvSpPr>
          <p:nvPr/>
        </p:nvSpPr>
        <p:spPr bwMode="auto">
          <a:xfrm>
            <a:off x="5885929" y="5892976"/>
            <a:ext cx="0" cy="40689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28" name="直線接點 27"/>
          <p:cNvCxnSpPr/>
          <p:nvPr/>
        </p:nvCxnSpPr>
        <p:spPr>
          <a:xfrm>
            <a:off x="4276576" y="774333"/>
            <a:ext cx="0" cy="577246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546784" y="812325"/>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需求单位</a:t>
            </a:r>
            <a:endParaRPr lang="zh-TW" altLang="en-US" dirty="0">
              <a:latin typeface="微軟正黑體" pitchFamily="34" charset="-120"/>
              <a:ea typeface="微軟正黑體" pitchFamily="34" charset="-120"/>
            </a:endParaRPr>
          </a:p>
        </p:txBody>
      </p:sp>
      <p:sp>
        <p:nvSpPr>
          <p:cNvPr id="30" name="文字方塊 29"/>
          <p:cNvSpPr txBox="1"/>
          <p:nvPr/>
        </p:nvSpPr>
        <p:spPr>
          <a:xfrm>
            <a:off x="5243413" y="820500"/>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拨出单位</a:t>
            </a:r>
            <a:endParaRPr lang="zh-TW" altLang="en-US" dirty="0">
              <a:latin typeface="微軟正黑體" pitchFamily="34" charset="-120"/>
              <a:ea typeface="微軟正黑體" pitchFamily="34" charset="-120"/>
            </a:endParaRPr>
          </a:p>
        </p:txBody>
      </p:sp>
      <p:sp>
        <p:nvSpPr>
          <p:cNvPr id="24" name="AutoShape 24"/>
          <p:cNvSpPr>
            <a:spLocks noChangeArrowheads="1"/>
          </p:cNvSpPr>
          <p:nvPr/>
        </p:nvSpPr>
        <p:spPr bwMode="auto">
          <a:xfrm>
            <a:off x="5657329" y="6318195"/>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B</a:t>
            </a:r>
            <a:endParaRPr lang="en-US" altLang="zh-TW" sz="1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0210"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两阶段调拨流程</a:t>
            </a:r>
            <a:endParaRPr lang="zh-TW" altLang="en-US" sz="2400" b="1" dirty="0">
              <a:latin typeface="微軟正黑體" pitchFamily="34" charset="-120"/>
              <a:ea typeface="微軟正黑體" pitchFamily="34" charset="-120"/>
            </a:endParaRPr>
          </a:p>
        </p:txBody>
      </p:sp>
      <p:sp>
        <p:nvSpPr>
          <p:cNvPr id="4" name="流程圖: 人工作業 3"/>
          <p:cNvSpPr/>
          <p:nvPr/>
        </p:nvSpPr>
        <p:spPr>
          <a:xfrm>
            <a:off x="3553885" y="1960852"/>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收货验收</a:t>
            </a:r>
            <a:endParaRPr lang="zh-TW" altLang="en-US" sz="1400" dirty="0">
              <a:solidFill>
                <a:schemeClr val="tx1"/>
              </a:solidFill>
              <a:latin typeface="微軟正黑體" pitchFamily="34" charset="-120"/>
              <a:ea typeface="微軟正黑體" pitchFamily="34" charset="-120"/>
            </a:endParaRPr>
          </a:p>
        </p:txBody>
      </p:sp>
      <p:sp>
        <p:nvSpPr>
          <p:cNvPr id="5" name="Rectangle 8"/>
          <p:cNvSpPr>
            <a:spLocks noChangeArrowheads="1"/>
          </p:cNvSpPr>
          <p:nvPr/>
        </p:nvSpPr>
        <p:spPr bwMode="auto">
          <a:xfrm>
            <a:off x="3574117" y="334016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两阶段拨入单</a:t>
            </a:r>
            <a:r>
              <a:rPr lang="en-US" altLang="zh-TW" sz="1400" dirty="0" smtClean="0">
                <a:latin typeface="微軟正黑體" pitchFamily="34" charset="-120"/>
                <a:ea typeface="微軟正黑體" pitchFamily="34" charset="-120"/>
              </a:rPr>
              <a:t>(aint350)</a:t>
            </a:r>
            <a:endParaRPr lang="en-US" altLang="zh-TW"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过帐</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6" name="AutoShape 9"/>
          <p:cNvSpPr>
            <a:spLocks noChangeArrowheads="1"/>
          </p:cNvSpPr>
          <p:nvPr/>
        </p:nvSpPr>
        <p:spPr bwMode="auto">
          <a:xfrm>
            <a:off x="3524852" y="4864908"/>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申请单</a:t>
            </a:r>
            <a:endParaRPr lang="zh-TW" altLang="en-US"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(ainr320)</a:t>
            </a:r>
            <a:endParaRPr lang="en-US" altLang="zh-TW" sz="1400" dirty="0">
              <a:latin typeface="微軟正黑體" pitchFamily="34" charset="-120"/>
              <a:ea typeface="微軟正黑體" pitchFamily="34" charset="-120"/>
            </a:endParaRPr>
          </a:p>
        </p:txBody>
      </p:sp>
      <p:sp>
        <p:nvSpPr>
          <p:cNvPr id="7" name="AutoShape 24"/>
          <p:cNvSpPr>
            <a:spLocks noChangeArrowheads="1"/>
          </p:cNvSpPr>
          <p:nvPr/>
        </p:nvSpPr>
        <p:spPr bwMode="auto">
          <a:xfrm>
            <a:off x="4174213" y="6226231"/>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14" name="Line 11"/>
          <p:cNvSpPr>
            <a:spLocks noChangeShapeType="1"/>
          </p:cNvSpPr>
          <p:nvPr/>
        </p:nvSpPr>
        <p:spPr bwMode="auto">
          <a:xfrm flipH="1">
            <a:off x="4388948" y="1636823"/>
            <a:ext cx="7969" cy="32402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1"/>
          <p:cNvSpPr>
            <a:spLocks noChangeShapeType="1"/>
          </p:cNvSpPr>
          <p:nvPr/>
        </p:nvSpPr>
        <p:spPr bwMode="auto">
          <a:xfrm>
            <a:off x="4402813" y="2845088"/>
            <a:ext cx="9503" cy="49507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1"/>
          <p:cNvSpPr>
            <a:spLocks noChangeShapeType="1"/>
          </p:cNvSpPr>
          <p:nvPr/>
        </p:nvSpPr>
        <p:spPr bwMode="auto">
          <a:xfrm>
            <a:off x="4376153" y="4341876"/>
            <a:ext cx="0" cy="52303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11"/>
          <p:cNvSpPr>
            <a:spLocks noChangeShapeType="1"/>
          </p:cNvSpPr>
          <p:nvPr/>
        </p:nvSpPr>
        <p:spPr bwMode="auto">
          <a:xfrm flipH="1">
            <a:off x="4376153" y="5929324"/>
            <a:ext cx="0" cy="27858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 name="文字方塊 28"/>
          <p:cNvSpPr txBox="1"/>
          <p:nvPr/>
        </p:nvSpPr>
        <p:spPr>
          <a:xfrm>
            <a:off x="3886634" y="812325"/>
            <a:ext cx="1339850" cy="386715"/>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需求单位</a:t>
            </a:r>
            <a:endParaRPr lang="zh-TW" altLang="en-US" dirty="0">
              <a:latin typeface="微軟正黑體" pitchFamily="34" charset="-120"/>
              <a:ea typeface="微軟正黑體" pitchFamily="34" charset="-120"/>
            </a:endParaRPr>
          </a:p>
        </p:txBody>
      </p:sp>
      <p:sp>
        <p:nvSpPr>
          <p:cNvPr id="25" name="AutoShape 24"/>
          <p:cNvSpPr>
            <a:spLocks noChangeArrowheads="1"/>
          </p:cNvSpPr>
          <p:nvPr/>
        </p:nvSpPr>
        <p:spPr bwMode="auto">
          <a:xfrm>
            <a:off x="4164332" y="118983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B</a:t>
            </a:r>
            <a:endParaRPr lang="en-US" altLang="zh-TW" sz="1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0210"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杂项库存报废</a:t>
            </a:r>
            <a:endParaRPr lang="zh-TW" altLang="en-US" sz="2400" b="1" dirty="0">
              <a:latin typeface="微軟正黑體" pitchFamily="34" charset="-120"/>
              <a:ea typeface="微軟正黑體" pitchFamily="34" charset="-120"/>
            </a:endParaRPr>
          </a:p>
        </p:txBody>
      </p:sp>
      <p:sp>
        <p:nvSpPr>
          <p:cNvPr id="6" name="文字方塊 5"/>
          <p:cNvSpPr txBox="1"/>
          <p:nvPr/>
        </p:nvSpPr>
        <p:spPr>
          <a:xfrm>
            <a:off x="323528" y="1005166"/>
            <a:ext cx="7421394" cy="822960"/>
          </a:xfrm>
          <a:prstGeom prst="rect">
            <a:avLst/>
          </a:prstGeom>
          <a:noFill/>
        </p:spPr>
        <p:txBody>
          <a:bodyPr wrap="square" rtlCol="0">
            <a:spAutoFit/>
          </a:bodyPr>
          <a:lstStyle/>
          <a:p>
            <a:pPr marL="285750" indent="-285750">
              <a:lnSpc>
                <a:spcPct val="150000"/>
              </a:lnSpc>
              <a:buFont typeface="Wingdings" pitchFamily="2" charset="2"/>
              <a:buChar char="Ø"/>
            </a:pPr>
            <a:r>
              <a:rPr lang="zh-TW" altLang="en-US" sz="1600" dirty="0" smtClean="0">
                <a:latin typeface="微軟正黑體" pitchFamily="34" charset="-120"/>
                <a:ea typeface="微軟正黑體" pitchFamily="34" charset="-120"/>
              </a:rPr>
              <a:t>提供从发现报废品到放到待报废库统一管理到确定报废除帐等一系列管控流程</a:t>
            </a:r>
            <a:endParaRPr lang="en-US" altLang="zh-TW" sz="1600" dirty="0" smtClean="0">
              <a:latin typeface="微軟正黑體" pitchFamily="34" charset="-120"/>
              <a:ea typeface="微軟正黑體" pitchFamily="34" charset="-120"/>
            </a:endParaRPr>
          </a:p>
          <a:p>
            <a:pPr marL="285750" indent="-285750">
              <a:lnSpc>
                <a:spcPct val="150000"/>
              </a:lnSpc>
              <a:buFont typeface="Wingdings" pitchFamily="2" charset="2"/>
              <a:buChar char="Ø"/>
            </a:pPr>
            <a:r>
              <a:rPr lang="zh-TW" altLang="en-US" sz="1600" dirty="0" smtClean="0">
                <a:latin typeface="微軟正黑體" pitchFamily="34" charset="-120"/>
                <a:ea typeface="微軟正黑體" pitchFamily="34" charset="-120"/>
              </a:rPr>
              <a:t>纪录报废数量、报废原因、权责单位等信息</a:t>
            </a:r>
            <a:endParaRPr lang="en-US" altLang="zh-TW" sz="1600" dirty="0">
              <a:latin typeface="微軟正黑體" pitchFamily="34" charset="-120"/>
              <a:ea typeface="微軟正黑體" pitchFamily="34" charset="-120"/>
            </a:endParaRPr>
          </a:p>
        </p:txBody>
      </p:sp>
      <p:pic>
        <p:nvPicPr>
          <p:cNvPr id="8" name="Picture 14" descr="MCj0223598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6257" y="2116783"/>
            <a:ext cx="1130337" cy="104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手繪多邊形 9"/>
          <p:cNvSpPr/>
          <p:nvPr/>
        </p:nvSpPr>
        <p:spPr>
          <a:xfrm>
            <a:off x="1430176" y="2231533"/>
            <a:ext cx="200025" cy="471488"/>
          </a:xfrm>
          <a:custGeom>
            <a:avLst/>
            <a:gdLst>
              <a:gd name="connsiteX0" fmla="*/ 71437 w 200025"/>
              <a:gd name="connsiteY0" fmla="*/ 0 h 471488"/>
              <a:gd name="connsiteX1" fmla="*/ 200025 w 200025"/>
              <a:gd name="connsiteY1" fmla="*/ 157163 h 471488"/>
              <a:gd name="connsiteX2" fmla="*/ 42862 w 200025"/>
              <a:gd name="connsiteY2" fmla="*/ 200025 h 471488"/>
              <a:gd name="connsiteX3" fmla="*/ 142875 w 200025"/>
              <a:gd name="connsiteY3" fmla="*/ 328613 h 471488"/>
              <a:gd name="connsiteX4" fmla="*/ 0 w 200025"/>
              <a:gd name="connsiteY4" fmla="*/ 385763 h 471488"/>
              <a:gd name="connsiteX5" fmla="*/ 114300 w 200025"/>
              <a:gd name="connsiteY5" fmla="*/ 471488 h 47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471488">
                <a:moveTo>
                  <a:pt x="71437" y="0"/>
                </a:moveTo>
                <a:lnTo>
                  <a:pt x="200025" y="157163"/>
                </a:lnTo>
                <a:lnTo>
                  <a:pt x="42862" y="200025"/>
                </a:lnTo>
                <a:lnTo>
                  <a:pt x="142875" y="328613"/>
                </a:lnTo>
                <a:lnTo>
                  <a:pt x="0" y="385763"/>
                </a:lnTo>
                <a:lnTo>
                  <a:pt x="114300" y="471488"/>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Picture 8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4225" y="1971225"/>
            <a:ext cx="11985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0"/>
          <p:cNvSpPr>
            <a:spLocks noChangeArrowheads="1"/>
          </p:cNvSpPr>
          <p:nvPr/>
        </p:nvSpPr>
        <p:spPr bwMode="auto">
          <a:xfrm>
            <a:off x="3969622" y="3231518"/>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提出报废申请</a:t>
            </a:r>
            <a:endParaRPr kumimoji="0" lang="zh-CN" altLang="en-US" sz="1400" b="1" dirty="0">
              <a:latin typeface="微軟正黑體" pitchFamily="34" charset="-120"/>
              <a:ea typeface="微軟正黑體" pitchFamily="34" charset="-120"/>
            </a:endParaRPr>
          </a:p>
        </p:txBody>
      </p:sp>
      <p:sp>
        <p:nvSpPr>
          <p:cNvPr id="13" name="Rectangle 90"/>
          <p:cNvSpPr>
            <a:spLocks noChangeArrowheads="1"/>
          </p:cNvSpPr>
          <p:nvPr/>
        </p:nvSpPr>
        <p:spPr bwMode="auto">
          <a:xfrm>
            <a:off x="868605" y="3210825"/>
            <a:ext cx="1073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发现报废品</a:t>
            </a:r>
            <a:endParaRPr kumimoji="0" lang="zh-CN" altLang="en-US" sz="1400" b="1" dirty="0">
              <a:latin typeface="微軟正黑體" pitchFamily="34" charset="-120"/>
              <a:ea typeface="微軟正黑體" pitchFamily="34" charset="-120"/>
            </a:endParaRPr>
          </a:p>
        </p:txBody>
      </p:sp>
      <p:pic>
        <p:nvPicPr>
          <p:cNvPr id="14" name="Picture 7" descr="EXAM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9147" y="1986863"/>
            <a:ext cx="1025138" cy="11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0"/>
          <p:cNvSpPr>
            <a:spLocks noChangeArrowheads="1"/>
          </p:cNvSpPr>
          <p:nvPr/>
        </p:nvSpPr>
        <p:spPr bwMode="auto">
          <a:xfrm>
            <a:off x="6751139" y="3267768"/>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品管确认</a:t>
            </a:r>
            <a:endParaRPr kumimoji="0" lang="zh-CN" altLang="en-US" sz="1400" b="1" dirty="0">
              <a:latin typeface="微軟正黑體" pitchFamily="34" charset="-120"/>
              <a:ea typeface="微軟正黑體" pitchFamily="34" charset="-120"/>
            </a:endParaRPr>
          </a:p>
        </p:txBody>
      </p:sp>
      <p:sp>
        <p:nvSpPr>
          <p:cNvPr id="24" name="Freeform 100"/>
          <p:cNvSpPr/>
          <p:nvPr/>
        </p:nvSpPr>
        <p:spPr bwMode="auto">
          <a:xfrm>
            <a:off x="6985927" y="5180655"/>
            <a:ext cx="829284" cy="299618"/>
          </a:xfrm>
          <a:custGeom>
            <a:avLst/>
            <a:gdLst>
              <a:gd name="T0" fmla="*/ 251 w 378"/>
              <a:gd name="T1" fmla="*/ 141 h 142"/>
              <a:gd name="T2" fmla="*/ 377 w 378"/>
              <a:gd name="T3" fmla="*/ 46 h 142"/>
              <a:gd name="T4" fmla="*/ 149 w 378"/>
              <a:gd name="T5" fmla="*/ 0 h 142"/>
              <a:gd name="T6" fmla="*/ 0 w 378"/>
              <a:gd name="T7" fmla="*/ 87 h 142"/>
              <a:gd name="T8" fmla="*/ 251 w 378"/>
              <a:gd name="T9" fmla="*/ 141 h 142"/>
              <a:gd name="T10" fmla="*/ 0 60000 65536"/>
              <a:gd name="T11" fmla="*/ 0 60000 65536"/>
              <a:gd name="T12" fmla="*/ 0 60000 65536"/>
              <a:gd name="T13" fmla="*/ 0 60000 65536"/>
              <a:gd name="T14" fmla="*/ 0 60000 65536"/>
              <a:gd name="T15" fmla="*/ 0 w 378"/>
              <a:gd name="T16" fmla="*/ 0 h 142"/>
              <a:gd name="T17" fmla="*/ 378 w 378"/>
              <a:gd name="T18" fmla="*/ 142 h 142"/>
            </a:gdLst>
            <a:ahLst/>
            <a:cxnLst>
              <a:cxn ang="T10">
                <a:pos x="T0" y="T1"/>
              </a:cxn>
              <a:cxn ang="T11">
                <a:pos x="T2" y="T3"/>
              </a:cxn>
              <a:cxn ang="T12">
                <a:pos x="T4" y="T5"/>
              </a:cxn>
              <a:cxn ang="T13">
                <a:pos x="T6" y="T7"/>
              </a:cxn>
              <a:cxn ang="T14">
                <a:pos x="T8" y="T9"/>
              </a:cxn>
            </a:cxnLst>
            <a:rect l="T15" t="T16" r="T17" b="T18"/>
            <a:pathLst>
              <a:path w="378" h="142">
                <a:moveTo>
                  <a:pt x="251" y="141"/>
                </a:moveTo>
                <a:lnTo>
                  <a:pt x="377" y="46"/>
                </a:lnTo>
                <a:lnTo>
                  <a:pt x="149" y="0"/>
                </a:lnTo>
                <a:lnTo>
                  <a:pt x="0" y="87"/>
                </a:lnTo>
                <a:lnTo>
                  <a:pt x="251" y="141"/>
                </a:lnTo>
              </a:path>
            </a:pathLst>
          </a:custGeom>
          <a:solidFill>
            <a:srgbClr val="F4EAD4"/>
          </a:solidFill>
          <a:ln w="9525" cap="rnd">
            <a:noFill/>
            <a:round/>
          </a:ln>
        </p:spPr>
        <p:txBody>
          <a:bodyPr/>
          <a:lstStyle/>
          <a:p>
            <a:endParaRPr lang="zh-CN" altLang="en-US"/>
          </a:p>
        </p:txBody>
      </p:sp>
      <p:grpSp>
        <p:nvGrpSpPr>
          <p:cNvPr id="101" name="群組 100"/>
          <p:cNvGrpSpPr/>
          <p:nvPr/>
        </p:nvGrpSpPr>
        <p:grpSpPr>
          <a:xfrm>
            <a:off x="6887215" y="5101543"/>
            <a:ext cx="1048298" cy="923459"/>
            <a:chOff x="6027204" y="5241845"/>
            <a:chExt cx="919233" cy="696295"/>
          </a:xfrm>
        </p:grpSpPr>
        <p:sp>
          <p:nvSpPr>
            <p:cNvPr id="18" name="Freeform 94"/>
            <p:cNvSpPr/>
            <p:nvPr/>
          </p:nvSpPr>
          <p:spPr bwMode="auto">
            <a:xfrm>
              <a:off x="6027204" y="5602652"/>
              <a:ext cx="919233" cy="335488"/>
            </a:xfrm>
            <a:custGeom>
              <a:avLst/>
              <a:gdLst>
                <a:gd name="T0" fmla="*/ 381 w 419"/>
                <a:gd name="T1" fmla="*/ 0 h 159"/>
                <a:gd name="T2" fmla="*/ 418 w 419"/>
                <a:gd name="T3" fmla="*/ 21 h 159"/>
                <a:gd name="T4" fmla="*/ 260 w 419"/>
                <a:gd name="T5" fmla="*/ 158 h 159"/>
                <a:gd name="T6" fmla="*/ 0 w 419"/>
                <a:gd name="T7" fmla="*/ 88 h 159"/>
                <a:gd name="T8" fmla="*/ 13 w 419"/>
                <a:gd name="T9" fmla="*/ 43 h 159"/>
                <a:gd name="T10" fmla="*/ 381 w 419"/>
                <a:gd name="T11" fmla="*/ 0 h 159"/>
                <a:gd name="T12" fmla="*/ 0 60000 65536"/>
                <a:gd name="T13" fmla="*/ 0 60000 65536"/>
                <a:gd name="T14" fmla="*/ 0 60000 65536"/>
                <a:gd name="T15" fmla="*/ 0 60000 65536"/>
                <a:gd name="T16" fmla="*/ 0 60000 65536"/>
                <a:gd name="T17" fmla="*/ 0 60000 65536"/>
                <a:gd name="T18" fmla="*/ 0 w 419"/>
                <a:gd name="T19" fmla="*/ 0 h 159"/>
                <a:gd name="T20" fmla="*/ 419 w 419"/>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419" h="159">
                  <a:moveTo>
                    <a:pt x="381" y="0"/>
                  </a:moveTo>
                  <a:lnTo>
                    <a:pt x="418" y="21"/>
                  </a:lnTo>
                  <a:lnTo>
                    <a:pt x="260" y="158"/>
                  </a:lnTo>
                  <a:lnTo>
                    <a:pt x="0" y="88"/>
                  </a:lnTo>
                  <a:lnTo>
                    <a:pt x="13" y="43"/>
                  </a:lnTo>
                  <a:lnTo>
                    <a:pt x="381" y="0"/>
                  </a:lnTo>
                </a:path>
              </a:pathLst>
            </a:custGeom>
            <a:solidFill>
              <a:srgbClr val="969696"/>
            </a:solidFill>
            <a:ln w="9525" cap="rnd">
              <a:noFill/>
              <a:round/>
            </a:ln>
          </p:spPr>
          <p:txBody>
            <a:bodyPr/>
            <a:lstStyle/>
            <a:p>
              <a:endParaRPr lang="zh-CN" altLang="en-US"/>
            </a:p>
          </p:txBody>
        </p:sp>
        <p:sp>
          <p:nvSpPr>
            <p:cNvPr id="19" name="Freeform 95"/>
            <p:cNvSpPr/>
            <p:nvPr/>
          </p:nvSpPr>
          <p:spPr bwMode="auto">
            <a:xfrm>
              <a:off x="6042561" y="5463393"/>
              <a:ext cx="552856" cy="352368"/>
            </a:xfrm>
            <a:custGeom>
              <a:avLst/>
              <a:gdLst>
                <a:gd name="T0" fmla="*/ 0 w 252"/>
                <a:gd name="T1" fmla="*/ 0 h 167"/>
                <a:gd name="T2" fmla="*/ 0 w 252"/>
                <a:gd name="T3" fmla="*/ 112 h 167"/>
                <a:gd name="T4" fmla="*/ 251 w 252"/>
                <a:gd name="T5" fmla="*/ 166 h 167"/>
                <a:gd name="T6" fmla="*/ 251 w 252"/>
                <a:gd name="T7" fmla="*/ 52 h 167"/>
                <a:gd name="T8" fmla="*/ 0 w 252"/>
                <a:gd name="T9" fmla="*/ 0 h 167"/>
                <a:gd name="T10" fmla="*/ 0 60000 65536"/>
                <a:gd name="T11" fmla="*/ 0 60000 65536"/>
                <a:gd name="T12" fmla="*/ 0 60000 65536"/>
                <a:gd name="T13" fmla="*/ 0 60000 65536"/>
                <a:gd name="T14" fmla="*/ 0 60000 65536"/>
                <a:gd name="T15" fmla="*/ 0 w 252"/>
                <a:gd name="T16" fmla="*/ 0 h 167"/>
                <a:gd name="T17" fmla="*/ 252 w 252"/>
                <a:gd name="T18" fmla="*/ 167 h 167"/>
              </a:gdLst>
              <a:ahLst/>
              <a:cxnLst>
                <a:cxn ang="T10">
                  <a:pos x="T0" y="T1"/>
                </a:cxn>
                <a:cxn ang="T11">
                  <a:pos x="T2" y="T3"/>
                </a:cxn>
                <a:cxn ang="T12">
                  <a:pos x="T4" y="T5"/>
                </a:cxn>
                <a:cxn ang="T13">
                  <a:pos x="T6" y="T7"/>
                </a:cxn>
                <a:cxn ang="T14">
                  <a:pos x="T8" y="T9"/>
                </a:cxn>
              </a:cxnLst>
              <a:rect l="T15" t="T16" r="T17" b="T18"/>
              <a:pathLst>
                <a:path w="252" h="167">
                  <a:moveTo>
                    <a:pt x="0" y="0"/>
                  </a:moveTo>
                  <a:lnTo>
                    <a:pt x="0" y="112"/>
                  </a:lnTo>
                  <a:lnTo>
                    <a:pt x="251" y="166"/>
                  </a:lnTo>
                  <a:lnTo>
                    <a:pt x="251" y="52"/>
                  </a:lnTo>
                  <a:lnTo>
                    <a:pt x="0" y="0"/>
                  </a:lnTo>
                </a:path>
              </a:pathLst>
            </a:custGeom>
            <a:solidFill>
              <a:schemeClr val="accent2"/>
            </a:solidFill>
            <a:ln w="9525" cap="rnd">
              <a:noFill/>
              <a:round/>
            </a:ln>
          </p:spPr>
          <p:txBody>
            <a:bodyPr/>
            <a:lstStyle/>
            <a:p>
              <a:endParaRPr lang="zh-CN" altLang="en-US"/>
            </a:p>
          </p:txBody>
        </p:sp>
        <p:sp>
          <p:nvSpPr>
            <p:cNvPr id="20" name="Freeform 96"/>
            <p:cNvSpPr/>
            <p:nvPr/>
          </p:nvSpPr>
          <p:spPr bwMode="auto">
            <a:xfrm>
              <a:off x="6097408" y="5560452"/>
              <a:ext cx="348826" cy="223658"/>
            </a:xfrm>
            <a:custGeom>
              <a:avLst/>
              <a:gdLst>
                <a:gd name="T0" fmla="*/ 0 w 159"/>
                <a:gd name="T1" fmla="*/ 0 h 106"/>
                <a:gd name="T2" fmla="*/ 0 w 159"/>
                <a:gd name="T3" fmla="*/ 70 h 106"/>
                <a:gd name="T4" fmla="*/ 158 w 159"/>
                <a:gd name="T5" fmla="*/ 105 h 106"/>
                <a:gd name="T6" fmla="*/ 158 w 159"/>
                <a:gd name="T7" fmla="*/ 33 h 106"/>
                <a:gd name="T8" fmla="*/ 56 w 159"/>
                <a:gd name="T9" fmla="*/ 13 h 106"/>
                <a:gd name="T10" fmla="*/ 0 w 159"/>
                <a:gd name="T11" fmla="*/ 0 h 106"/>
                <a:gd name="T12" fmla="*/ 0 60000 65536"/>
                <a:gd name="T13" fmla="*/ 0 60000 65536"/>
                <a:gd name="T14" fmla="*/ 0 60000 65536"/>
                <a:gd name="T15" fmla="*/ 0 60000 65536"/>
                <a:gd name="T16" fmla="*/ 0 60000 65536"/>
                <a:gd name="T17" fmla="*/ 0 60000 65536"/>
                <a:gd name="T18" fmla="*/ 0 w 159"/>
                <a:gd name="T19" fmla="*/ 0 h 106"/>
                <a:gd name="T20" fmla="*/ 159 w 1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59" h="106">
                  <a:moveTo>
                    <a:pt x="0" y="0"/>
                  </a:moveTo>
                  <a:lnTo>
                    <a:pt x="0" y="70"/>
                  </a:lnTo>
                  <a:lnTo>
                    <a:pt x="158" y="105"/>
                  </a:lnTo>
                  <a:lnTo>
                    <a:pt x="158" y="33"/>
                  </a:lnTo>
                  <a:lnTo>
                    <a:pt x="56" y="13"/>
                  </a:lnTo>
                  <a:lnTo>
                    <a:pt x="0" y="0"/>
                  </a:lnTo>
                </a:path>
              </a:pathLst>
            </a:custGeom>
            <a:solidFill>
              <a:srgbClr val="4C4C4C"/>
            </a:solidFill>
            <a:ln w="9525" cap="rnd">
              <a:noFill/>
              <a:round/>
            </a:ln>
          </p:spPr>
          <p:txBody>
            <a:bodyPr/>
            <a:lstStyle/>
            <a:p>
              <a:endParaRPr lang="zh-CN" altLang="en-US"/>
            </a:p>
          </p:txBody>
        </p:sp>
        <p:sp>
          <p:nvSpPr>
            <p:cNvPr id="21" name="Freeform 97"/>
            <p:cNvSpPr/>
            <p:nvPr/>
          </p:nvSpPr>
          <p:spPr bwMode="auto">
            <a:xfrm>
              <a:off x="6588836" y="5385324"/>
              <a:ext cx="278622" cy="426217"/>
            </a:xfrm>
            <a:custGeom>
              <a:avLst/>
              <a:gdLst>
                <a:gd name="T0" fmla="*/ 0 w 127"/>
                <a:gd name="T1" fmla="*/ 201 h 202"/>
                <a:gd name="T2" fmla="*/ 0 w 127"/>
                <a:gd name="T3" fmla="*/ 87 h 202"/>
                <a:gd name="T4" fmla="*/ 126 w 127"/>
                <a:gd name="T5" fmla="*/ 0 h 202"/>
                <a:gd name="T6" fmla="*/ 126 w 127"/>
                <a:gd name="T7" fmla="*/ 103 h 202"/>
                <a:gd name="T8" fmla="*/ 0 w 127"/>
                <a:gd name="T9" fmla="*/ 201 h 202"/>
                <a:gd name="T10" fmla="*/ 0 60000 65536"/>
                <a:gd name="T11" fmla="*/ 0 60000 65536"/>
                <a:gd name="T12" fmla="*/ 0 60000 65536"/>
                <a:gd name="T13" fmla="*/ 0 60000 65536"/>
                <a:gd name="T14" fmla="*/ 0 60000 65536"/>
                <a:gd name="T15" fmla="*/ 0 w 127"/>
                <a:gd name="T16" fmla="*/ 0 h 202"/>
                <a:gd name="T17" fmla="*/ 127 w 127"/>
                <a:gd name="T18" fmla="*/ 202 h 202"/>
              </a:gdLst>
              <a:ahLst/>
              <a:cxnLst>
                <a:cxn ang="T10">
                  <a:pos x="T0" y="T1"/>
                </a:cxn>
                <a:cxn ang="T11">
                  <a:pos x="T2" y="T3"/>
                </a:cxn>
                <a:cxn ang="T12">
                  <a:pos x="T4" y="T5"/>
                </a:cxn>
                <a:cxn ang="T13">
                  <a:pos x="T6" y="T7"/>
                </a:cxn>
                <a:cxn ang="T14">
                  <a:pos x="T8" y="T9"/>
                </a:cxn>
              </a:cxnLst>
              <a:rect l="T15" t="T16" r="T17" b="T18"/>
              <a:pathLst>
                <a:path w="127" h="202">
                  <a:moveTo>
                    <a:pt x="0" y="201"/>
                  </a:moveTo>
                  <a:lnTo>
                    <a:pt x="0" y="87"/>
                  </a:lnTo>
                  <a:lnTo>
                    <a:pt x="126" y="0"/>
                  </a:lnTo>
                  <a:lnTo>
                    <a:pt x="126" y="103"/>
                  </a:lnTo>
                  <a:lnTo>
                    <a:pt x="0" y="201"/>
                  </a:lnTo>
                </a:path>
              </a:pathLst>
            </a:custGeom>
            <a:solidFill>
              <a:srgbClr val="CEA247"/>
            </a:solidFill>
            <a:ln w="9525" cap="rnd">
              <a:noFill/>
              <a:round/>
            </a:ln>
          </p:spPr>
          <p:txBody>
            <a:bodyPr/>
            <a:lstStyle/>
            <a:p>
              <a:endParaRPr lang="zh-CN" altLang="en-US"/>
            </a:p>
          </p:txBody>
        </p:sp>
        <p:sp>
          <p:nvSpPr>
            <p:cNvPr id="22" name="Freeform 98"/>
            <p:cNvSpPr/>
            <p:nvPr/>
          </p:nvSpPr>
          <p:spPr bwMode="auto">
            <a:xfrm>
              <a:off x="6615162" y="5431743"/>
              <a:ext cx="236938" cy="238428"/>
            </a:xfrm>
            <a:custGeom>
              <a:avLst/>
              <a:gdLst>
                <a:gd name="T0" fmla="*/ 0 w 108"/>
                <a:gd name="T1" fmla="*/ 112 h 113"/>
                <a:gd name="T2" fmla="*/ 0 w 108"/>
                <a:gd name="T3" fmla="*/ 75 h 113"/>
                <a:gd name="T4" fmla="*/ 107 w 108"/>
                <a:gd name="T5" fmla="*/ 0 h 113"/>
                <a:gd name="T6" fmla="*/ 107 w 108"/>
                <a:gd name="T7" fmla="*/ 30 h 113"/>
                <a:gd name="T8" fmla="*/ 0 w 108"/>
                <a:gd name="T9" fmla="*/ 112 h 113"/>
                <a:gd name="T10" fmla="*/ 0 60000 65536"/>
                <a:gd name="T11" fmla="*/ 0 60000 65536"/>
                <a:gd name="T12" fmla="*/ 0 60000 65536"/>
                <a:gd name="T13" fmla="*/ 0 60000 65536"/>
                <a:gd name="T14" fmla="*/ 0 60000 65536"/>
                <a:gd name="T15" fmla="*/ 0 w 108"/>
                <a:gd name="T16" fmla="*/ 0 h 113"/>
                <a:gd name="T17" fmla="*/ 108 w 108"/>
                <a:gd name="T18" fmla="*/ 113 h 113"/>
              </a:gdLst>
              <a:ahLst/>
              <a:cxnLst>
                <a:cxn ang="T10">
                  <a:pos x="T0" y="T1"/>
                </a:cxn>
                <a:cxn ang="T11">
                  <a:pos x="T2" y="T3"/>
                </a:cxn>
                <a:cxn ang="T12">
                  <a:pos x="T4" y="T5"/>
                </a:cxn>
                <a:cxn ang="T13">
                  <a:pos x="T6" y="T7"/>
                </a:cxn>
                <a:cxn ang="T14">
                  <a:pos x="T8" y="T9"/>
                </a:cxn>
              </a:cxnLst>
              <a:rect l="T15" t="T16" r="T17" b="T18"/>
              <a:pathLst>
                <a:path w="108" h="113">
                  <a:moveTo>
                    <a:pt x="0" y="112"/>
                  </a:moveTo>
                  <a:lnTo>
                    <a:pt x="0" y="75"/>
                  </a:lnTo>
                  <a:lnTo>
                    <a:pt x="107" y="0"/>
                  </a:lnTo>
                  <a:lnTo>
                    <a:pt x="107" y="30"/>
                  </a:lnTo>
                  <a:lnTo>
                    <a:pt x="0" y="112"/>
                  </a:lnTo>
                </a:path>
              </a:pathLst>
            </a:custGeom>
            <a:solidFill>
              <a:schemeClr val="bg2"/>
            </a:solidFill>
            <a:ln w="9525" cap="rnd">
              <a:noFill/>
              <a:round/>
            </a:ln>
          </p:spPr>
          <p:txBody>
            <a:bodyPr/>
            <a:lstStyle/>
            <a:p>
              <a:endParaRPr lang="zh-CN" altLang="en-US"/>
            </a:p>
          </p:txBody>
        </p:sp>
        <p:sp>
          <p:nvSpPr>
            <p:cNvPr id="23" name="Freeform 99"/>
            <p:cNvSpPr/>
            <p:nvPr/>
          </p:nvSpPr>
          <p:spPr bwMode="auto">
            <a:xfrm>
              <a:off x="6654652" y="5516143"/>
              <a:ext cx="48265" cy="158249"/>
            </a:xfrm>
            <a:custGeom>
              <a:avLst/>
              <a:gdLst>
                <a:gd name="T0" fmla="*/ 0 w 22"/>
                <a:gd name="T1" fmla="*/ 74 h 75"/>
                <a:gd name="T2" fmla="*/ 0 w 22"/>
                <a:gd name="T3" fmla="*/ 13 h 75"/>
                <a:gd name="T4" fmla="*/ 21 w 22"/>
                <a:gd name="T5" fmla="*/ 0 h 75"/>
                <a:gd name="T6" fmla="*/ 21 w 22"/>
                <a:gd name="T7" fmla="*/ 59 h 75"/>
                <a:gd name="T8" fmla="*/ 0 w 22"/>
                <a:gd name="T9" fmla="*/ 74 h 75"/>
                <a:gd name="T10" fmla="*/ 0 60000 65536"/>
                <a:gd name="T11" fmla="*/ 0 60000 65536"/>
                <a:gd name="T12" fmla="*/ 0 60000 65536"/>
                <a:gd name="T13" fmla="*/ 0 60000 65536"/>
                <a:gd name="T14" fmla="*/ 0 60000 65536"/>
                <a:gd name="T15" fmla="*/ 0 w 22"/>
                <a:gd name="T16" fmla="*/ 0 h 75"/>
                <a:gd name="T17" fmla="*/ 22 w 22"/>
                <a:gd name="T18" fmla="*/ 75 h 75"/>
              </a:gdLst>
              <a:ahLst/>
              <a:cxnLst>
                <a:cxn ang="T10">
                  <a:pos x="T0" y="T1"/>
                </a:cxn>
                <a:cxn ang="T11">
                  <a:pos x="T2" y="T3"/>
                </a:cxn>
                <a:cxn ang="T12">
                  <a:pos x="T4" y="T5"/>
                </a:cxn>
                <a:cxn ang="T13">
                  <a:pos x="T6" y="T7"/>
                </a:cxn>
                <a:cxn ang="T14">
                  <a:pos x="T8" y="T9"/>
                </a:cxn>
              </a:cxnLst>
              <a:rect l="T15" t="T16" r="T17" b="T18"/>
              <a:pathLst>
                <a:path w="22" h="75">
                  <a:moveTo>
                    <a:pt x="0" y="74"/>
                  </a:moveTo>
                  <a:lnTo>
                    <a:pt x="0" y="13"/>
                  </a:lnTo>
                  <a:lnTo>
                    <a:pt x="21" y="0"/>
                  </a:lnTo>
                  <a:lnTo>
                    <a:pt x="21" y="59"/>
                  </a:lnTo>
                  <a:lnTo>
                    <a:pt x="0" y="74"/>
                  </a:lnTo>
                </a:path>
              </a:pathLst>
            </a:custGeom>
            <a:solidFill>
              <a:srgbClr val="CEA247"/>
            </a:solidFill>
            <a:ln w="9525" cap="rnd">
              <a:noFill/>
              <a:round/>
            </a:ln>
          </p:spPr>
          <p:txBody>
            <a:bodyPr/>
            <a:lstStyle/>
            <a:p>
              <a:endParaRPr lang="zh-CN" altLang="en-US"/>
            </a:p>
          </p:txBody>
        </p:sp>
        <p:sp>
          <p:nvSpPr>
            <p:cNvPr id="25" name="Freeform 101"/>
            <p:cNvSpPr/>
            <p:nvPr/>
          </p:nvSpPr>
          <p:spPr bwMode="auto">
            <a:xfrm>
              <a:off x="6176388" y="5343124"/>
              <a:ext cx="59235" cy="99169"/>
            </a:xfrm>
            <a:custGeom>
              <a:avLst/>
              <a:gdLst>
                <a:gd name="T0" fmla="*/ 22 w 27"/>
                <a:gd name="T1" fmla="*/ 0 h 47"/>
                <a:gd name="T2" fmla="*/ 3 w 27"/>
                <a:gd name="T3" fmla="*/ 0 h 47"/>
                <a:gd name="T4" fmla="*/ 0 w 27"/>
                <a:gd name="T5" fmla="*/ 39 h 47"/>
                <a:gd name="T6" fmla="*/ 0 w 27"/>
                <a:gd name="T7" fmla="*/ 39 h 47"/>
                <a:gd name="T8" fmla="*/ 0 w 27"/>
                <a:gd name="T9" fmla="*/ 39 h 47"/>
                <a:gd name="T10" fmla="*/ 0 w 27"/>
                <a:gd name="T11" fmla="*/ 39 h 47"/>
                <a:gd name="T12" fmla="*/ 0 w 27"/>
                <a:gd name="T13" fmla="*/ 39 h 47"/>
                <a:gd name="T14" fmla="*/ 0 w 27"/>
                <a:gd name="T15" fmla="*/ 39 h 47"/>
                <a:gd name="T16" fmla="*/ 0 w 27"/>
                <a:gd name="T17" fmla="*/ 39 h 47"/>
                <a:gd name="T18" fmla="*/ 0 w 27"/>
                <a:gd name="T19" fmla="*/ 39 h 47"/>
                <a:gd name="T20" fmla="*/ 0 w 27"/>
                <a:gd name="T21" fmla="*/ 39 h 47"/>
                <a:gd name="T22" fmla="*/ 0 w 27"/>
                <a:gd name="T23" fmla="*/ 39 h 47"/>
                <a:gd name="T24" fmla="*/ 0 w 27"/>
                <a:gd name="T25" fmla="*/ 40 h 47"/>
                <a:gd name="T26" fmla="*/ 0 w 27"/>
                <a:gd name="T27" fmla="*/ 41 h 47"/>
                <a:gd name="T28" fmla="*/ 2 w 27"/>
                <a:gd name="T29" fmla="*/ 42 h 47"/>
                <a:gd name="T30" fmla="*/ 3 w 27"/>
                <a:gd name="T31" fmla="*/ 43 h 47"/>
                <a:gd name="T32" fmla="*/ 5 w 27"/>
                <a:gd name="T33" fmla="*/ 44 h 47"/>
                <a:gd name="T34" fmla="*/ 7 w 27"/>
                <a:gd name="T35" fmla="*/ 45 h 47"/>
                <a:gd name="T36" fmla="*/ 9 w 27"/>
                <a:gd name="T37" fmla="*/ 46 h 47"/>
                <a:gd name="T38" fmla="*/ 13 w 27"/>
                <a:gd name="T39" fmla="*/ 46 h 47"/>
                <a:gd name="T40" fmla="*/ 15 w 27"/>
                <a:gd name="T41" fmla="*/ 46 h 47"/>
                <a:gd name="T42" fmla="*/ 17 w 27"/>
                <a:gd name="T43" fmla="*/ 45 h 47"/>
                <a:gd name="T44" fmla="*/ 19 w 27"/>
                <a:gd name="T45" fmla="*/ 44 h 47"/>
                <a:gd name="T46" fmla="*/ 22 w 27"/>
                <a:gd name="T47" fmla="*/ 43 h 47"/>
                <a:gd name="T48" fmla="*/ 23 w 27"/>
                <a:gd name="T49" fmla="*/ 42 h 47"/>
                <a:gd name="T50" fmla="*/ 24 w 27"/>
                <a:gd name="T51" fmla="*/ 41 h 47"/>
                <a:gd name="T52" fmla="*/ 25 w 27"/>
                <a:gd name="T53" fmla="*/ 40 h 47"/>
                <a:gd name="T54" fmla="*/ 26 w 27"/>
                <a:gd name="T55" fmla="*/ 39 h 47"/>
                <a:gd name="T56" fmla="*/ 26 w 27"/>
                <a:gd name="T57" fmla="*/ 39 h 47"/>
                <a:gd name="T58" fmla="*/ 26 w 27"/>
                <a:gd name="T59" fmla="*/ 39 h 47"/>
                <a:gd name="T60" fmla="*/ 26 w 27"/>
                <a:gd name="T61" fmla="*/ 39 h 47"/>
                <a:gd name="T62" fmla="*/ 26 w 27"/>
                <a:gd name="T63" fmla="*/ 39 h 47"/>
                <a:gd name="T64" fmla="*/ 26 w 27"/>
                <a:gd name="T65" fmla="*/ 39 h 47"/>
                <a:gd name="T66" fmla="*/ 26 w 27"/>
                <a:gd name="T67" fmla="*/ 39 h 47"/>
                <a:gd name="T68" fmla="*/ 26 w 27"/>
                <a:gd name="T69" fmla="*/ 39 h 47"/>
                <a:gd name="T70" fmla="*/ 26 w 27"/>
                <a:gd name="T71" fmla="*/ 39 h 47"/>
                <a:gd name="T72" fmla="*/ 26 w 27"/>
                <a:gd name="T73" fmla="*/ 39 h 47"/>
                <a:gd name="T74" fmla="*/ 22 w 27"/>
                <a:gd name="T75" fmla="*/ 0 h 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
                <a:gd name="T115" fmla="*/ 0 h 47"/>
                <a:gd name="T116" fmla="*/ 27 w 27"/>
                <a:gd name="T117" fmla="*/ 47 h 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 h="47">
                  <a:moveTo>
                    <a:pt x="22" y="0"/>
                  </a:moveTo>
                  <a:lnTo>
                    <a:pt x="3" y="0"/>
                  </a:lnTo>
                  <a:lnTo>
                    <a:pt x="0" y="39"/>
                  </a:lnTo>
                  <a:lnTo>
                    <a:pt x="0" y="40"/>
                  </a:lnTo>
                  <a:lnTo>
                    <a:pt x="0" y="41"/>
                  </a:lnTo>
                  <a:lnTo>
                    <a:pt x="2" y="42"/>
                  </a:lnTo>
                  <a:lnTo>
                    <a:pt x="3" y="43"/>
                  </a:lnTo>
                  <a:lnTo>
                    <a:pt x="5" y="44"/>
                  </a:lnTo>
                  <a:lnTo>
                    <a:pt x="7" y="45"/>
                  </a:lnTo>
                  <a:lnTo>
                    <a:pt x="9" y="46"/>
                  </a:lnTo>
                  <a:lnTo>
                    <a:pt x="13" y="46"/>
                  </a:lnTo>
                  <a:lnTo>
                    <a:pt x="15" y="46"/>
                  </a:lnTo>
                  <a:lnTo>
                    <a:pt x="17" y="45"/>
                  </a:lnTo>
                  <a:lnTo>
                    <a:pt x="19" y="44"/>
                  </a:lnTo>
                  <a:lnTo>
                    <a:pt x="22" y="43"/>
                  </a:lnTo>
                  <a:lnTo>
                    <a:pt x="23" y="42"/>
                  </a:lnTo>
                  <a:lnTo>
                    <a:pt x="24" y="41"/>
                  </a:lnTo>
                  <a:lnTo>
                    <a:pt x="25" y="40"/>
                  </a:lnTo>
                  <a:lnTo>
                    <a:pt x="26" y="39"/>
                  </a:lnTo>
                  <a:lnTo>
                    <a:pt x="22" y="0"/>
                  </a:lnTo>
                </a:path>
              </a:pathLst>
            </a:custGeom>
            <a:solidFill>
              <a:schemeClr val="accent2"/>
            </a:solidFill>
            <a:ln w="9525" cap="rnd">
              <a:noFill/>
              <a:round/>
            </a:ln>
          </p:spPr>
          <p:txBody>
            <a:bodyPr/>
            <a:lstStyle/>
            <a:p>
              <a:endParaRPr lang="zh-CN" altLang="en-US"/>
            </a:p>
          </p:txBody>
        </p:sp>
        <p:sp>
          <p:nvSpPr>
            <p:cNvPr id="26" name="Freeform 102"/>
            <p:cNvSpPr/>
            <p:nvPr/>
          </p:nvSpPr>
          <p:spPr bwMode="auto">
            <a:xfrm>
              <a:off x="6182969" y="5334684"/>
              <a:ext cx="48265" cy="44310"/>
            </a:xfrm>
            <a:custGeom>
              <a:avLst/>
              <a:gdLst>
                <a:gd name="T0" fmla="*/ 10 w 22"/>
                <a:gd name="T1" fmla="*/ 20 h 21"/>
                <a:gd name="T2" fmla="*/ 12 w 22"/>
                <a:gd name="T3" fmla="*/ 18 h 21"/>
                <a:gd name="T4" fmla="*/ 14 w 22"/>
                <a:gd name="T5" fmla="*/ 18 h 21"/>
                <a:gd name="T6" fmla="*/ 15 w 22"/>
                <a:gd name="T7" fmla="*/ 18 h 21"/>
                <a:gd name="T8" fmla="*/ 17 w 22"/>
                <a:gd name="T9" fmla="*/ 16 h 21"/>
                <a:gd name="T10" fmla="*/ 19 w 22"/>
                <a:gd name="T11" fmla="*/ 14 h 21"/>
                <a:gd name="T12" fmla="*/ 20 w 22"/>
                <a:gd name="T13" fmla="*/ 12 h 21"/>
                <a:gd name="T14" fmla="*/ 20 w 22"/>
                <a:gd name="T15" fmla="*/ 12 h 21"/>
                <a:gd name="T16" fmla="*/ 21 w 22"/>
                <a:gd name="T17" fmla="*/ 9 h 21"/>
                <a:gd name="T18" fmla="*/ 20 w 22"/>
                <a:gd name="T19" fmla="*/ 7 h 21"/>
                <a:gd name="T20" fmla="*/ 20 w 22"/>
                <a:gd name="T21" fmla="*/ 7 h 21"/>
                <a:gd name="T22" fmla="*/ 19 w 22"/>
                <a:gd name="T23" fmla="*/ 5 h 21"/>
                <a:gd name="T24" fmla="*/ 17 w 22"/>
                <a:gd name="T25" fmla="*/ 3 h 21"/>
                <a:gd name="T26" fmla="*/ 15 w 22"/>
                <a:gd name="T27" fmla="*/ 1 h 21"/>
                <a:gd name="T28" fmla="*/ 14 w 22"/>
                <a:gd name="T29" fmla="*/ 1 h 21"/>
                <a:gd name="T30" fmla="*/ 12 w 22"/>
                <a:gd name="T31" fmla="*/ 1 h 21"/>
                <a:gd name="T32" fmla="*/ 10 w 22"/>
                <a:gd name="T33" fmla="*/ 0 h 21"/>
                <a:gd name="T34" fmla="*/ 7 w 22"/>
                <a:gd name="T35" fmla="*/ 1 h 21"/>
                <a:gd name="T36" fmla="*/ 6 w 22"/>
                <a:gd name="T37" fmla="*/ 1 h 21"/>
                <a:gd name="T38" fmla="*/ 4 w 22"/>
                <a:gd name="T39" fmla="*/ 1 h 21"/>
                <a:gd name="T40" fmla="*/ 3 w 22"/>
                <a:gd name="T41" fmla="*/ 3 h 21"/>
                <a:gd name="T42" fmla="*/ 1 w 22"/>
                <a:gd name="T43" fmla="*/ 5 h 21"/>
                <a:gd name="T44" fmla="*/ 0 w 22"/>
                <a:gd name="T45" fmla="*/ 7 h 21"/>
                <a:gd name="T46" fmla="*/ 0 w 22"/>
                <a:gd name="T47" fmla="*/ 7 h 21"/>
                <a:gd name="T48" fmla="*/ 0 w 22"/>
                <a:gd name="T49" fmla="*/ 9 h 21"/>
                <a:gd name="T50" fmla="*/ 0 w 22"/>
                <a:gd name="T51" fmla="*/ 12 h 21"/>
                <a:gd name="T52" fmla="*/ 0 w 22"/>
                <a:gd name="T53" fmla="*/ 12 h 21"/>
                <a:gd name="T54" fmla="*/ 1 w 22"/>
                <a:gd name="T55" fmla="*/ 14 h 21"/>
                <a:gd name="T56" fmla="*/ 3 w 22"/>
                <a:gd name="T57" fmla="*/ 16 h 21"/>
                <a:gd name="T58" fmla="*/ 4 w 22"/>
                <a:gd name="T59" fmla="*/ 18 h 21"/>
                <a:gd name="T60" fmla="*/ 6 w 22"/>
                <a:gd name="T61" fmla="*/ 18 h 21"/>
                <a:gd name="T62" fmla="*/ 7 w 22"/>
                <a:gd name="T63" fmla="*/ 18 h 21"/>
                <a:gd name="T64" fmla="*/ 10 w 22"/>
                <a:gd name="T65" fmla="*/ 2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1"/>
                <a:gd name="T101" fmla="*/ 22 w 22"/>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1">
                  <a:moveTo>
                    <a:pt x="10" y="20"/>
                  </a:moveTo>
                  <a:lnTo>
                    <a:pt x="12" y="18"/>
                  </a:lnTo>
                  <a:lnTo>
                    <a:pt x="14" y="18"/>
                  </a:lnTo>
                  <a:lnTo>
                    <a:pt x="15" y="18"/>
                  </a:lnTo>
                  <a:lnTo>
                    <a:pt x="17" y="16"/>
                  </a:lnTo>
                  <a:lnTo>
                    <a:pt x="19" y="14"/>
                  </a:lnTo>
                  <a:lnTo>
                    <a:pt x="20" y="12"/>
                  </a:lnTo>
                  <a:lnTo>
                    <a:pt x="21" y="9"/>
                  </a:lnTo>
                  <a:lnTo>
                    <a:pt x="20" y="7"/>
                  </a:lnTo>
                  <a:lnTo>
                    <a:pt x="19" y="5"/>
                  </a:lnTo>
                  <a:lnTo>
                    <a:pt x="17" y="3"/>
                  </a:lnTo>
                  <a:lnTo>
                    <a:pt x="15" y="1"/>
                  </a:lnTo>
                  <a:lnTo>
                    <a:pt x="14" y="1"/>
                  </a:lnTo>
                  <a:lnTo>
                    <a:pt x="12" y="1"/>
                  </a:lnTo>
                  <a:lnTo>
                    <a:pt x="10" y="0"/>
                  </a:lnTo>
                  <a:lnTo>
                    <a:pt x="7" y="1"/>
                  </a:lnTo>
                  <a:lnTo>
                    <a:pt x="6" y="1"/>
                  </a:lnTo>
                  <a:lnTo>
                    <a:pt x="4" y="1"/>
                  </a:lnTo>
                  <a:lnTo>
                    <a:pt x="3" y="3"/>
                  </a:lnTo>
                  <a:lnTo>
                    <a:pt x="1" y="5"/>
                  </a:lnTo>
                  <a:lnTo>
                    <a:pt x="0" y="7"/>
                  </a:lnTo>
                  <a:lnTo>
                    <a:pt x="0" y="9"/>
                  </a:lnTo>
                  <a:lnTo>
                    <a:pt x="0" y="12"/>
                  </a:lnTo>
                  <a:lnTo>
                    <a:pt x="1" y="14"/>
                  </a:lnTo>
                  <a:lnTo>
                    <a:pt x="3" y="16"/>
                  </a:lnTo>
                  <a:lnTo>
                    <a:pt x="4" y="18"/>
                  </a:lnTo>
                  <a:lnTo>
                    <a:pt x="6" y="18"/>
                  </a:lnTo>
                  <a:lnTo>
                    <a:pt x="7" y="18"/>
                  </a:lnTo>
                  <a:lnTo>
                    <a:pt x="10" y="20"/>
                  </a:lnTo>
                </a:path>
              </a:pathLst>
            </a:custGeom>
            <a:solidFill>
              <a:srgbClr val="4C4C4C"/>
            </a:solidFill>
            <a:ln w="9525" cap="rnd">
              <a:noFill/>
              <a:round/>
            </a:ln>
          </p:spPr>
          <p:txBody>
            <a:bodyPr/>
            <a:lstStyle/>
            <a:p>
              <a:endParaRPr lang="zh-CN" altLang="en-US"/>
            </a:p>
          </p:txBody>
        </p:sp>
        <p:sp>
          <p:nvSpPr>
            <p:cNvPr id="27" name="Freeform 103"/>
            <p:cNvSpPr/>
            <p:nvPr/>
          </p:nvSpPr>
          <p:spPr bwMode="auto">
            <a:xfrm>
              <a:off x="6343122" y="5248175"/>
              <a:ext cx="63622" cy="99169"/>
            </a:xfrm>
            <a:custGeom>
              <a:avLst/>
              <a:gdLst>
                <a:gd name="T0" fmla="*/ 23 w 29"/>
                <a:gd name="T1" fmla="*/ 0 h 47"/>
                <a:gd name="T2" fmla="*/ 4 w 29"/>
                <a:gd name="T3" fmla="*/ 0 h 47"/>
                <a:gd name="T4" fmla="*/ 0 w 29"/>
                <a:gd name="T5" fmla="*/ 39 h 47"/>
                <a:gd name="T6" fmla="*/ 0 w 29"/>
                <a:gd name="T7" fmla="*/ 39 h 47"/>
                <a:gd name="T8" fmla="*/ 0 w 29"/>
                <a:gd name="T9" fmla="*/ 39 h 47"/>
                <a:gd name="T10" fmla="*/ 0 w 29"/>
                <a:gd name="T11" fmla="*/ 39 h 47"/>
                <a:gd name="T12" fmla="*/ 0 w 29"/>
                <a:gd name="T13" fmla="*/ 39 h 47"/>
                <a:gd name="T14" fmla="*/ 0 w 29"/>
                <a:gd name="T15" fmla="*/ 39 h 47"/>
                <a:gd name="T16" fmla="*/ 0 w 29"/>
                <a:gd name="T17" fmla="*/ 39 h 47"/>
                <a:gd name="T18" fmla="*/ 0 w 29"/>
                <a:gd name="T19" fmla="*/ 39 h 47"/>
                <a:gd name="T20" fmla="*/ 0 w 29"/>
                <a:gd name="T21" fmla="*/ 39 h 47"/>
                <a:gd name="T22" fmla="*/ 0 w 29"/>
                <a:gd name="T23" fmla="*/ 39 h 47"/>
                <a:gd name="T24" fmla="*/ 0 w 29"/>
                <a:gd name="T25" fmla="*/ 40 h 47"/>
                <a:gd name="T26" fmla="*/ 0 w 29"/>
                <a:gd name="T27" fmla="*/ 41 h 47"/>
                <a:gd name="T28" fmla="*/ 2 w 29"/>
                <a:gd name="T29" fmla="*/ 42 h 47"/>
                <a:gd name="T30" fmla="*/ 4 w 29"/>
                <a:gd name="T31" fmla="*/ 43 h 47"/>
                <a:gd name="T32" fmla="*/ 6 w 29"/>
                <a:gd name="T33" fmla="*/ 44 h 47"/>
                <a:gd name="T34" fmla="*/ 8 w 29"/>
                <a:gd name="T35" fmla="*/ 45 h 47"/>
                <a:gd name="T36" fmla="*/ 11 w 29"/>
                <a:gd name="T37" fmla="*/ 46 h 47"/>
                <a:gd name="T38" fmla="*/ 14 w 29"/>
                <a:gd name="T39" fmla="*/ 46 h 47"/>
                <a:gd name="T40" fmla="*/ 16 w 29"/>
                <a:gd name="T41" fmla="*/ 46 h 47"/>
                <a:gd name="T42" fmla="*/ 19 w 29"/>
                <a:gd name="T43" fmla="*/ 45 h 47"/>
                <a:gd name="T44" fmla="*/ 21 w 29"/>
                <a:gd name="T45" fmla="*/ 44 h 47"/>
                <a:gd name="T46" fmla="*/ 23 w 29"/>
                <a:gd name="T47" fmla="*/ 43 h 47"/>
                <a:gd name="T48" fmla="*/ 25 w 29"/>
                <a:gd name="T49" fmla="*/ 42 h 47"/>
                <a:gd name="T50" fmla="*/ 27 w 29"/>
                <a:gd name="T51" fmla="*/ 41 h 47"/>
                <a:gd name="T52" fmla="*/ 28 w 29"/>
                <a:gd name="T53" fmla="*/ 40 h 47"/>
                <a:gd name="T54" fmla="*/ 28 w 29"/>
                <a:gd name="T55" fmla="*/ 39 h 47"/>
                <a:gd name="T56" fmla="*/ 28 w 29"/>
                <a:gd name="T57" fmla="*/ 39 h 47"/>
                <a:gd name="T58" fmla="*/ 28 w 29"/>
                <a:gd name="T59" fmla="*/ 39 h 47"/>
                <a:gd name="T60" fmla="*/ 28 w 29"/>
                <a:gd name="T61" fmla="*/ 39 h 47"/>
                <a:gd name="T62" fmla="*/ 28 w 29"/>
                <a:gd name="T63" fmla="*/ 39 h 47"/>
                <a:gd name="T64" fmla="*/ 28 w 29"/>
                <a:gd name="T65" fmla="*/ 39 h 47"/>
                <a:gd name="T66" fmla="*/ 28 w 29"/>
                <a:gd name="T67" fmla="*/ 39 h 47"/>
                <a:gd name="T68" fmla="*/ 28 w 29"/>
                <a:gd name="T69" fmla="*/ 39 h 47"/>
                <a:gd name="T70" fmla="*/ 28 w 29"/>
                <a:gd name="T71" fmla="*/ 39 h 47"/>
                <a:gd name="T72" fmla="*/ 28 w 29"/>
                <a:gd name="T73" fmla="*/ 39 h 47"/>
                <a:gd name="T74" fmla="*/ 23 w 29"/>
                <a:gd name="T75" fmla="*/ 0 h 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
                <a:gd name="T115" fmla="*/ 0 h 47"/>
                <a:gd name="T116" fmla="*/ 29 w 29"/>
                <a:gd name="T117" fmla="*/ 47 h 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 h="47">
                  <a:moveTo>
                    <a:pt x="23" y="0"/>
                  </a:moveTo>
                  <a:lnTo>
                    <a:pt x="4" y="0"/>
                  </a:lnTo>
                  <a:lnTo>
                    <a:pt x="0" y="39"/>
                  </a:lnTo>
                  <a:lnTo>
                    <a:pt x="0" y="40"/>
                  </a:lnTo>
                  <a:lnTo>
                    <a:pt x="0" y="41"/>
                  </a:lnTo>
                  <a:lnTo>
                    <a:pt x="2" y="42"/>
                  </a:lnTo>
                  <a:lnTo>
                    <a:pt x="4" y="43"/>
                  </a:lnTo>
                  <a:lnTo>
                    <a:pt x="6" y="44"/>
                  </a:lnTo>
                  <a:lnTo>
                    <a:pt x="8" y="45"/>
                  </a:lnTo>
                  <a:lnTo>
                    <a:pt x="11" y="46"/>
                  </a:lnTo>
                  <a:lnTo>
                    <a:pt x="14" y="46"/>
                  </a:lnTo>
                  <a:lnTo>
                    <a:pt x="16" y="46"/>
                  </a:lnTo>
                  <a:lnTo>
                    <a:pt x="19" y="45"/>
                  </a:lnTo>
                  <a:lnTo>
                    <a:pt x="21" y="44"/>
                  </a:lnTo>
                  <a:lnTo>
                    <a:pt x="23" y="43"/>
                  </a:lnTo>
                  <a:lnTo>
                    <a:pt x="25" y="42"/>
                  </a:lnTo>
                  <a:lnTo>
                    <a:pt x="27" y="41"/>
                  </a:lnTo>
                  <a:lnTo>
                    <a:pt x="28" y="40"/>
                  </a:lnTo>
                  <a:lnTo>
                    <a:pt x="28" y="39"/>
                  </a:lnTo>
                  <a:lnTo>
                    <a:pt x="23" y="0"/>
                  </a:lnTo>
                </a:path>
              </a:pathLst>
            </a:custGeom>
            <a:solidFill>
              <a:schemeClr val="accent2"/>
            </a:solidFill>
            <a:ln w="9525" cap="rnd">
              <a:noFill/>
              <a:round/>
            </a:ln>
          </p:spPr>
          <p:txBody>
            <a:bodyPr/>
            <a:lstStyle/>
            <a:p>
              <a:endParaRPr lang="zh-CN" altLang="en-US"/>
            </a:p>
          </p:txBody>
        </p:sp>
        <p:sp>
          <p:nvSpPr>
            <p:cNvPr id="28" name="Freeform 104"/>
            <p:cNvSpPr/>
            <p:nvPr/>
          </p:nvSpPr>
          <p:spPr bwMode="auto">
            <a:xfrm>
              <a:off x="6351898" y="5241845"/>
              <a:ext cx="46071" cy="46420"/>
            </a:xfrm>
            <a:custGeom>
              <a:avLst/>
              <a:gdLst>
                <a:gd name="T0" fmla="*/ 10 w 21"/>
                <a:gd name="T1" fmla="*/ 21 h 22"/>
                <a:gd name="T2" fmla="*/ 11 w 21"/>
                <a:gd name="T3" fmla="*/ 21 h 22"/>
                <a:gd name="T4" fmla="*/ 14 w 21"/>
                <a:gd name="T5" fmla="*/ 21 h 22"/>
                <a:gd name="T6" fmla="*/ 15 w 21"/>
                <a:gd name="T7" fmla="*/ 21 h 22"/>
                <a:gd name="T8" fmla="*/ 16 w 21"/>
                <a:gd name="T9" fmla="*/ 18 h 22"/>
                <a:gd name="T10" fmla="*/ 18 w 21"/>
                <a:gd name="T11" fmla="*/ 16 h 22"/>
                <a:gd name="T12" fmla="*/ 19 w 21"/>
                <a:gd name="T13" fmla="*/ 14 h 22"/>
                <a:gd name="T14" fmla="*/ 19 w 21"/>
                <a:gd name="T15" fmla="*/ 12 h 22"/>
                <a:gd name="T16" fmla="*/ 20 w 21"/>
                <a:gd name="T17" fmla="*/ 10 h 22"/>
                <a:gd name="T18" fmla="*/ 19 w 21"/>
                <a:gd name="T19" fmla="*/ 8 h 22"/>
                <a:gd name="T20" fmla="*/ 19 w 21"/>
                <a:gd name="T21" fmla="*/ 8 h 22"/>
                <a:gd name="T22" fmla="*/ 18 w 21"/>
                <a:gd name="T23" fmla="*/ 6 h 22"/>
                <a:gd name="T24" fmla="*/ 16 w 21"/>
                <a:gd name="T25" fmla="*/ 4 h 22"/>
                <a:gd name="T26" fmla="*/ 15 w 21"/>
                <a:gd name="T27" fmla="*/ 2 h 22"/>
                <a:gd name="T28" fmla="*/ 14 w 21"/>
                <a:gd name="T29" fmla="*/ 2 h 22"/>
                <a:gd name="T30" fmla="*/ 11 w 21"/>
                <a:gd name="T31" fmla="*/ 2 h 22"/>
                <a:gd name="T32" fmla="*/ 10 w 21"/>
                <a:gd name="T33" fmla="*/ 0 h 22"/>
                <a:gd name="T34" fmla="*/ 8 w 21"/>
                <a:gd name="T35" fmla="*/ 2 h 22"/>
                <a:gd name="T36" fmla="*/ 5 w 21"/>
                <a:gd name="T37" fmla="*/ 2 h 22"/>
                <a:gd name="T38" fmla="*/ 4 w 21"/>
                <a:gd name="T39" fmla="*/ 2 h 22"/>
                <a:gd name="T40" fmla="*/ 3 w 21"/>
                <a:gd name="T41" fmla="*/ 4 h 22"/>
                <a:gd name="T42" fmla="*/ 1 w 21"/>
                <a:gd name="T43" fmla="*/ 6 h 22"/>
                <a:gd name="T44" fmla="*/ 0 w 21"/>
                <a:gd name="T45" fmla="*/ 8 h 22"/>
                <a:gd name="T46" fmla="*/ 0 w 21"/>
                <a:gd name="T47" fmla="*/ 8 h 22"/>
                <a:gd name="T48" fmla="*/ 0 w 21"/>
                <a:gd name="T49" fmla="*/ 10 h 22"/>
                <a:gd name="T50" fmla="*/ 0 w 21"/>
                <a:gd name="T51" fmla="*/ 12 h 22"/>
                <a:gd name="T52" fmla="*/ 0 w 21"/>
                <a:gd name="T53" fmla="*/ 14 h 22"/>
                <a:gd name="T54" fmla="*/ 1 w 21"/>
                <a:gd name="T55" fmla="*/ 16 h 22"/>
                <a:gd name="T56" fmla="*/ 3 w 21"/>
                <a:gd name="T57" fmla="*/ 18 h 22"/>
                <a:gd name="T58" fmla="*/ 4 w 21"/>
                <a:gd name="T59" fmla="*/ 21 h 22"/>
                <a:gd name="T60" fmla="*/ 5 w 21"/>
                <a:gd name="T61" fmla="*/ 21 h 22"/>
                <a:gd name="T62" fmla="*/ 8 w 21"/>
                <a:gd name="T63" fmla="*/ 21 h 22"/>
                <a:gd name="T64" fmla="*/ 10 w 21"/>
                <a:gd name="T65" fmla="*/ 21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
                <a:gd name="T100" fmla="*/ 0 h 22"/>
                <a:gd name="T101" fmla="*/ 21 w 21"/>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 h="22">
                  <a:moveTo>
                    <a:pt x="10" y="21"/>
                  </a:moveTo>
                  <a:lnTo>
                    <a:pt x="11" y="21"/>
                  </a:lnTo>
                  <a:lnTo>
                    <a:pt x="14" y="21"/>
                  </a:lnTo>
                  <a:lnTo>
                    <a:pt x="15" y="21"/>
                  </a:lnTo>
                  <a:lnTo>
                    <a:pt x="16" y="18"/>
                  </a:lnTo>
                  <a:lnTo>
                    <a:pt x="18" y="16"/>
                  </a:lnTo>
                  <a:lnTo>
                    <a:pt x="19" y="14"/>
                  </a:lnTo>
                  <a:lnTo>
                    <a:pt x="19" y="12"/>
                  </a:lnTo>
                  <a:lnTo>
                    <a:pt x="20" y="10"/>
                  </a:lnTo>
                  <a:lnTo>
                    <a:pt x="19" y="8"/>
                  </a:lnTo>
                  <a:lnTo>
                    <a:pt x="18" y="6"/>
                  </a:lnTo>
                  <a:lnTo>
                    <a:pt x="16" y="4"/>
                  </a:lnTo>
                  <a:lnTo>
                    <a:pt x="15" y="2"/>
                  </a:lnTo>
                  <a:lnTo>
                    <a:pt x="14" y="2"/>
                  </a:lnTo>
                  <a:lnTo>
                    <a:pt x="11" y="2"/>
                  </a:lnTo>
                  <a:lnTo>
                    <a:pt x="10" y="0"/>
                  </a:lnTo>
                  <a:lnTo>
                    <a:pt x="8" y="2"/>
                  </a:lnTo>
                  <a:lnTo>
                    <a:pt x="5" y="2"/>
                  </a:lnTo>
                  <a:lnTo>
                    <a:pt x="4" y="2"/>
                  </a:lnTo>
                  <a:lnTo>
                    <a:pt x="3" y="4"/>
                  </a:lnTo>
                  <a:lnTo>
                    <a:pt x="1" y="6"/>
                  </a:lnTo>
                  <a:lnTo>
                    <a:pt x="0" y="8"/>
                  </a:lnTo>
                  <a:lnTo>
                    <a:pt x="0" y="10"/>
                  </a:lnTo>
                  <a:lnTo>
                    <a:pt x="0" y="12"/>
                  </a:lnTo>
                  <a:lnTo>
                    <a:pt x="0" y="14"/>
                  </a:lnTo>
                  <a:lnTo>
                    <a:pt x="1" y="16"/>
                  </a:lnTo>
                  <a:lnTo>
                    <a:pt x="3" y="18"/>
                  </a:lnTo>
                  <a:lnTo>
                    <a:pt x="4" y="21"/>
                  </a:lnTo>
                  <a:lnTo>
                    <a:pt x="5" y="21"/>
                  </a:lnTo>
                  <a:lnTo>
                    <a:pt x="8" y="21"/>
                  </a:lnTo>
                  <a:lnTo>
                    <a:pt x="10" y="21"/>
                  </a:lnTo>
                </a:path>
              </a:pathLst>
            </a:custGeom>
            <a:solidFill>
              <a:srgbClr val="4C4C4C"/>
            </a:solidFill>
            <a:ln w="9525" cap="rnd">
              <a:noFill/>
              <a:round/>
            </a:ln>
          </p:spPr>
          <p:txBody>
            <a:bodyPr/>
            <a:lstStyle/>
            <a:p>
              <a:endParaRPr lang="zh-CN" altLang="en-US"/>
            </a:p>
          </p:txBody>
        </p:sp>
        <p:sp>
          <p:nvSpPr>
            <p:cNvPr id="29" name="Freeform 105"/>
            <p:cNvSpPr/>
            <p:nvPr/>
          </p:nvSpPr>
          <p:spPr bwMode="auto">
            <a:xfrm>
              <a:off x="6531795" y="5431743"/>
              <a:ext cx="59235" cy="99169"/>
            </a:xfrm>
            <a:custGeom>
              <a:avLst/>
              <a:gdLst>
                <a:gd name="T0" fmla="*/ 21 w 27"/>
                <a:gd name="T1" fmla="*/ 0 h 47"/>
                <a:gd name="T2" fmla="*/ 3 w 27"/>
                <a:gd name="T3" fmla="*/ 0 h 47"/>
                <a:gd name="T4" fmla="*/ 0 w 27"/>
                <a:gd name="T5" fmla="*/ 39 h 47"/>
                <a:gd name="T6" fmla="*/ 0 w 27"/>
                <a:gd name="T7" fmla="*/ 39 h 47"/>
                <a:gd name="T8" fmla="*/ 0 w 27"/>
                <a:gd name="T9" fmla="*/ 39 h 47"/>
                <a:gd name="T10" fmla="*/ 0 w 27"/>
                <a:gd name="T11" fmla="*/ 39 h 47"/>
                <a:gd name="T12" fmla="*/ 0 w 27"/>
                <a:gd name="T13" fmla="*/ 39 h 47"/>
                <a:gd name="T14" fmla="*/ 0 w 27"/>
                <a:gd name="T15" fmla="*/ 39 h 47"/>
                <a:gd name="T16" fmla="*/ 0 w 27"/>
                <a:gd name="T17" fmla="*/ 39 h 47"/>
                <a:gd name="T18" fmla="*/ 0 w 27"/>
                <a:gd name="T19" fmla="*/ 39 h 47"/>
                <a:gd name="T20" fmla="*/ 0 w 27"/>
                <a:gd name="T21" fmla="*/ 40 h 47"/>
                <a:gd name="T22" fmla="*/ 0 w 27"/>
                <a:gd name="T23" fmla="*/ 41 h 47"/>
                <a:gd name="T24" fmla="*/ 2 w 27"/>
                <a:gd name="T25" fmla="*/ 42 h 47"/>
                <a:gd name="T26" fmla="*/ 3 w 27"/>
                <a:gd name="T27" fmla="*/ 43 h 47"/>
                <a:gd name="T28" fmla="*/ 5 w 27"/>
                <a:gd name="T29" fmla="*/ 45 h 47"/>
                <a:gd name="T30" fmla="*/ 7 w 27"/>
                <a:gd name="T31" fmla="*/ 45 h 47"/>
                <a:gd name="T32" fmla="*/ 9 w 27"/>
                <a:gd name="T33" fmla="*/ 46 h 47"/>
                <a:gd name="T34" fmla="*/ 13 w 27"/>
                <a:gd name="T35" fmla="*/ 46 h 47"/>
                <a:gd name="T36" fmla="*/ 15 w 27"/>
                <a:gd name="T37" fmla="*/ 46 h 47"/>
                <a:gd name="T38" fmla="*/ 17 w 27"/>
                <a:gd name="T39" fmla="*/ 45 h 47"/>
                <a:gd name="T40" fmla="*/ 19 w 27"/>
                <a:gd name="T41" fmla="*/ 45 h 47"/>
                <a:gd name="T42" fmla="*/ 22 w 27"/>
                <a:gd name="T43" fmla="*/ 43 h 47"/>
                <a:gd name="T44" fmla="*/ 23 w 27"/>
                <a:gd name="T45" fmla="*/ 42 h 47"/>
                <a:gd name="T46" fmla="*/ 24 w 27"/>
                <a:gd name="T47" fmla="*/ 41 h 47"/>
                <a:gd name="T48" fmla="*/ 25 w 27"/>
                <a:gd name="T49" fmla="*/ 40 h 47"/>
                <a:gd name="T50" fmla="*/ 26 w 27"/>
                <a:gd name="T51" fmla="*/ 39 h 47"/>
                <a:gd name="T52" fmla="*/ 25 w 27"/>
                <a:gd name="T53" fmla="*/ 39 h 47"/>
                <a:gd name="T54" fmla="*/ 25 w 27"/>
                <a:gd name="T55" fmla="*/ 39 h 47"/>
                <a:gd name="T56" fmla="*/ 25 w 27"/>
                <a:gd name="T57" fmla="*/ 39 h 47"/>
                <a:gd name="T58" fmla="*/ 25 w 27"/>
                <a:gd name="T59" fmla="*/ 39 h 47"/>
                <a:gd name="T60" fmla="*/ 25 w 27"/>
                <a:gd name="T61" fmla="*/ 39 h 47"/>
                <a:gd name="T62" fmla="*/ 25 w 27"/>
                <a:gd name="T63" fmla="*/ 39 h 47"/>
                <a:gd name="T64" fmla="*/ 26 w 27"/>
                <a:gd name="T65" fmla="*/ 39 h 47"/>
                <a:gd name="T66" fmla="*/ 21 w 27"/>
                <a:gd name="T67" fmla="*/ 0 h 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
                <a:gd name="T103" fmla="*/ 0 h 47"/>
                <a:gd name="T104" fmla="*/ 27 w 27"/>
                <a:gd name="T105" fmla="*/ 47 h 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 h="47">
                  <a:moveTo>
                    <a:pt x="21" y="0"/>
                  </a:moveTo>
                  <a:lnTo>
                    <a:pt x="3" y="0"/>
                  </a:lnTo>
                  <a:lnTo>
                    <a:pt x="0" y="39"/>
                  </a:lnTo>
                  <a:lnTo>
                    <a:pt x="0" y="40"/>
                  </a:lnTo>
                  <a:lnTo>
                    <a:pt x="0" y="41"/>
                  </a:lnTo>
                  <a:lnTo>
                    <a:pt x="2" y="42"/>
                  </a:lnTo>
                  <a:lnTo>
                    <a:pt x="3" y="43"/>
                  </a:lnTo>
                  <a:lnTo>
                    <a:pt x="5" y="45"/>
                  </a:lnTo>
                  <a:lnTo>
                    <a:pt x="7" y="45"/>
                  </a:lnTo>
                  <a:lnTo>
                    <a:pt x="9" y="46"/>
                  </a:lnTo>
                  <a:lnTo>
                    <a:pt x="13" y="46"/>
                  </a:lnTo>
                  <a:lnTo>
                    <a:pt x="15" y="46"/>
                  </a:lnTo>
                  <a:lnTo>
                    <a:pt x="17" y="45"/>
                  </a:lnTo>
                  <a:lnTo>
                    <a:pt x="19" y="45"/>
                  </a:lnTo>
                  <a:lnTo>
                    <a:pt x="22" y="43"/>
                  </a:lnTo>
                  <a:lnTo>
                    <a:pt x="23" y="42"/>
                  </a:lnTo>
                  <a:lnTo>
                    <a:pt x="24" y="41"/>
                  </a:lnTo>
                  <a:lnTo>
                    <a:pt x="25" y="40"/>
                  </a:lnTo>
                  <a:lnTo>
                    <a:pt x="26" y="39"/>
                  </a:lnTo>
                  <a:lnTo>
                    <a:pt x="25" y="39"/>
                  </a:lnTo>
                  <a:lnTo>
                    <a:pt x="26" y="39"/>
                  </a:lnTo>
                  <a:lnTo>
                    <a:pt x="21" y="0"/>
                  </a:lnTo>
                </a:path>
              </a:pathLst>
            </a:custGeom>
            <a:solidFill>
              <a:schemeClr val="accent2"/>
            </a:solidFill>
            <a:ln w="9525" cap="rnd">
              <a:noFill/>
              <a:round/>
            </a:ln>
          </p:spPr>
          <p:txBody>
            <a:bodyPr/>
            <a:lstStyle/>
            <a:p>
              <a:endParaRPr lang="zh-CN" altLang="en-US"/>
            </a:p>
          </p:txBody>
        </p:sp>
        <p:sp>
          <p:nvSpPr>
            <p:cNvPr id="30" name="Freeform 106"/>
            <p:cNvSpPr/>
            <p:nvPr/>
          </p:nvSpPr>
          <p:spPr bwMode="auto">
            <a:xfrm>
              <a:off x="6538377" y="5421193"/>
              <a:ext cx="48265" cy="46420"/>
            </a:xfrm>
            <a:custGeom>
              <a:avLst/>
              <a:gdLst>
                <a:gd name="T0" fmla="*/ 10 w 22"/>
                <a:gd name="T1" fmla="*/ 21 h 22"/>
                <a:gd name="T2" fmla="*/ 12 w 22"/>
                <a:gd name="T3" fmla="*/ 21 h 22"/>
                <a:gd name="T4" fmla="*/ 14 w 22"/>
                <a:gd name="T5" fmla="*/ 18 h 22"/>
                <a:gd name="T6" fmla="*/ 16 w 22"/>
                <a:gd name="T7" fmla="*/ 18 h 22"/>
                <a:gd name="T8" fmla="*/ 18 w 22"/>
                <a:gd name="T9" fmla="*/ 16 h 22"/>
                <a:gd name="T10" fmla="*/ 19 w 22"/>
                <a:gd name="T11" fmla="*/ 14 h 22"/>
                <a:gd name="T12" fmla="*/ 20 w 22"/>
                <a:gd name="T13" fmla="*/ 14 h 22"/>
                <a:gd name="T14" fmla="*/ 21 w 22"/>
                <a:gd name="T15" fmla="*/ 12 h 22"/>
                <a:gd name="T16" fmla="*/ 21 w 22"/>
                <a:gd name="T17" fmla="*/ 10 h 22"/>
                <a:gd name="T18" fmla="*/ 21 w 22"/>
                <a:gd name="T19" fmla="*/ 8 h 22"/>
                <a:gd name="T20" fmla="*/ 20 w 22"/>
                <a:gd name="T21" fmla="*/ 6 h 22"/>
                <a:gd name="T22" fmla="*/ 19 w 22"/>
                <a:gd name="T23" fmla="*/ 4 h 22"/>
                <a:gd name="T24" fmla="*/ 18 w 22"/>
                <a:gd name="T25" fmla="*/ 2 h 22"/>
                <a:gd name="T26" fmla="*/ 16 w 22"/>
                <a:gd name="T27" fmla="*/ 2 h 22"/>
                <a:gd name="T28" fmla="*/ 14 w 22"/>
                <a:gd name="T29" fmla="*/ 0 h 22"/>
                <a:gd name="T30" fmla="*/ 12 w 22"/>
                <a:gd name="T31" fmla="*/ 0 h 22"/>
                <a:gd name="T32" fmla="*/ 10 w 22"/>
                <a:gd name="T33" fmla="*/ 0 h 22"/>
                <a:gd name="T34" fmla="*/ 8 w 22"/>
                <a:gd name="T35" fmla="*/ 0 h 22"/>
                <a:gd name="T36" fmla="*/ 6 w 22"/>
                <a:gd name="T37" fmla="*/ 0 h 22"/>
                <a:gd name="T38" fmla="*/ 4 w 22"/>
                <a:gd name="T39" fmla="*/ 2 h 22"/>
                <a:gd name="T40" fmla="*/ 2 w 22"/>
                <a:gd name="T41" fmla="*/ 2 h 22"/>
                <a:gd name="T42" fmla="*/ 1 w 22"/>
                <a:gd name="T43" fmla="*/ 4 h 22"/>
                <a:gd name="T44" fmla="*/ 0 w 22"/>
                <a:gd name="T45" fmla="*/ 6 h 22"/>
                <a:gd name="T46" fmla="*/ 0 w 22"/>
                <a:gd name="T47" fmla="*/ 8 h 22"/>
                <a:gd name="T48" fmla="*/ 0 w 22"/>
                <a:gd name="T49" fmla="*/ 10 h 22"/>
                <a:gd name="T50" fmla="*/ 0 w 22"/>
                <a:gd name="T51" fmla="*/ 12 h 22"/>
                <a:gd name="T52" fmla="*/ 0 w 22"/>
                <a:gd name="T53" fmla="*/ 14 h 22"/>
                <a:gd name="T54" fmla="*/ 1 w 22"/>
                <a:gd name="T55" fmla="*/ 14 h 22"/>
                <a:gd name="T56" fmla="*/ 2 w 22"/>
                <a:gd name="T57" fmla="*/ 16 h 22"/>
                <a:gd name="T58" fmla="*/ 4 w 22"/>
                <a:gd name="T59" fmla="*/ 18 h 22"/>
                <a:gd name="T60" fmla="*/ 6 w 22"/>
                <a:gd name="T61" fmla="*/ 18 h 22"/>
                <a:gd name="T62" fmla="*/ 8 w 22"/>
                <a:gd name="T63" fmla="*/ 21 h 22"/>
                <a:gd name="T64" fmla="*/ 10 w 22"/>
                <a:gd name="T65" fmla="*/ 21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2"/>
                <a:gd name="T101" fmla="*/ 22 w 2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2">
                  <a:moveTo>
                    <a:pt x="10" y="21"/>
                  </a:moveTo>
                  <a:lnTo>
                    <a:pt x="12" y="21"/>
                  </a:lnTo>
                  <a:lnTo>
                    <a:pt x="14" y="18"/>
                  </a:lnTo>
                  <a:lnTo>
                    <a:pt x="16" y="18"/>
                  </a:lnTo>
                  <a:lnTo>
                    <a:pt x="18" y="16"/>
                  </a:lnTo>
                  <a:lnTo>
                    <a:pt x="19" y="14"/>
                  </a:lnTo>
                  <a:lnTo>
                    <a:pt x="20" y="14"/>
                  </a:lnTo>
                  <a:lnTo>
                    <a:pt x="21" y="12"/>
                  </a:lnTo>
                  <a:lnTo>
                    <a:pt x="21" y="10"/>
                  </a:lnTo>
                  <a:lnTo>
                    <a:pt x="21" y="8"/>
                  </a:lnTo>
                  <a:lnTo>
                    <a:pt x="20" y="6"/>
                  </a:lnTo>
                  <a:lnTo>
                    <a:pt x="19" y="4"/>
                  </a:lnTo>
                  <a:lnTo>
                    <a:pt x="18" y="2"/>
                  </a:lnTo>
                  <a:lnTo>
                    <a:pt x="16" y="2"/>
                  </a:lnTo>
                  <a:lnTo>
                    <a:pt x="14" y="0"/>
                  </a:lnTo>
                  <a:lnTo>
                    <a:pt x="12" y="0"/>
                  </a:lnTo>
                  <a:lnTo>
                    <a:pt x="10" y="0"/>
                  </a:lnTo>
                  <a:lnTo>
                    <a:pt x="8" y="0"/>
                  </a:lnTo>
                  <a:lnTo>
                    <a:pt x="6" y="0"/>
                  </a:lnTo>
                  <a:lnTo>
                    <a:pt x="4" y="2"/>
                  </a:lnTo>
                  <a:lnTo>
                    <a:pt x="2" y="2"/>
                  </a:lnTo>
                  <a:lnTo>
                    <a:pt x="1" y="4"/>
                  </a:lnTo>
                  <a:lnTo>
                    <a:pt x="0" y="6"/>
                  </a:lnTo>
                  <a:lnTo>
                    <a:pt x="0" y="8"/>
                  </a:lnTo>
                  <a:lnTo>
                    <a:pt x="0" y="10"/>
                  </a:lnTo>
                  <a:lnTo>
                    <a:pt x="0" y="12"/>
                  </a:lnTo>
                  <a:lnTo>
                    <a:pt x="0" y="14"/>
                  </a:lnTo>
                  <a:lnTo>
                    <a:pt x="1" y="14"/>
                  </a:lnTo>
                  <a:lnTo>
                    <a:pt x="2" y="16"/>
                  </a:lnTo>
                  <a:lnTo>
                    <a:pt x="4" y="18"/>
                  </a:lnTo>
                  <a:lnTo>
                    <a:pt x="6" y="18"/>
                  </a:lnTo>
                  <a:lnTo>
                    <a:pt x="8" y="21"/>
                  </a:lnTo>
                  <a:lnTo>
                    <a:pt x="10" y="21"/>
                  </a:lnTo>
                </a:path>
              </a:pathLst>
            </a:custGeom>
            <a:solidFill>
              <a:srgbClr val="4C4C4C"/>
            </a:solidFill>
            <a:ln w="9525" cap="rnd">
              <a:noFill/>
              <a:round/>
            </a:ln>
          </p:spPr>
          <p:txBody>
            <a:bodyPr/>
            <a:lstStyle/>
            <a:p>
              <a:endParaRPr lang="zh-CN" altLang="en-US"/>
            </a:p>
          </p:txBody>
        </p:sp>
        <p:sp>
          <p:nvSpPr>
            <p:cNvPr id="31" name="Freeform 107"/>
            <p:cNvSpPr/>
            <p:nvPr/>
          </p:nvSpPr>
          <p:spPr bwMode="auto">
            <a:xfrm>
              <a:off x="6683172" y="5328354"/>
              <a:ext cx="65816" cy="94949"/>
            </a:xfrm>
            <a:custGeom>
              <a:avLst/>
              <a:gdLst>
                <a:gd name="T0" fmla="*/ 23 w 30"/>
                <a:gd name="T1" fmla="*/ 0 h 45"/>
                <a:gd name="T2" fmla="*/ 4 w 30"/>
                <a:gd name="T3" fmla="*/ 0 h 45"/>
                <a:gd name="T4" fmla="*/ 0 w 30"/>
                <a:gd name="T5" fmla="*/ 37 h 45"/>
                <a:gd name="T6" fmla="*/ 0 w 30"/>
                <a:gd name="T7" fmla="*/ 37 h 45"/>
                <a:gd name="T8" fmla="*/ 0 w 30"/>
                <a:gd name="T9" fmla="*/ 37 h 45"/>
                <a:gd name="T10" fmla="*/ 0 w 30"/>
                <a:gd name="T11" fmla="*/ 37 h 45"/>
                <a:gd name="T12" fmla="*/ 0 w 30"/>
                <a:gd name="T13" fmla="*/ 37 h 45"/>
                <a:gd name="T14" fmla="*/ 0 w 30"/>
                <a:gd name="T15" fmla="*/ 37 h 45"/>
                <a:gd name="T16" fmla="*/ 0 w 30"/>
                <a:gd name="T17" fmla="*/ 37 h 45"/>
                <a:gd name="T18" fmla="*/ 0 w 30"/>
                <a:gd name="T19" fmla="*/ 37 h 45"/>
                <a:gd name="T20" fmla="*/ 0 w 30"/>
                <a:gd name="T21" fmla="*/ 37 h 45"/>
                <a:gd name="T22" fmla="*/ 0 w 30"/>
                <a:gd name="T23" fmla="*/ 39 h 45"/>
                <a:gd name="T24" fmla="*/ 0 w 30"/>
                <a:gd name="T25" fmla="*/ 39 h 45"/>
                <a:gd name="T26" fmla="*/ 2 w 30"/>
                <a:gd name="T27" fmla="*/ 40 h 45"/>
                <a:gd name="T28" fmla="*/ 4 w 30"/>
                <a:gd name="T29" fmla="*/ 42 h 45"/>
                <a:gd name="T30" fmla="*/ 5 w 30"/>
                <a:gd name="T31" fmla="*/ 43 h 45"/>
                <a:gd name="T32" fmla="*/ 8 w 30"/>
                <a:gd name="T33" fmla="*/ 44 h 45"/>
                <a:gd name="T34" fmla="*/ 11 w 30"/>
                <a:gd name="T35" fmla="*/ 44 h 45"/>
                <a:gd name="T36" fmla="*/ 14 w 30"/>
                <a:gd name="T37" fmla="*/ 44 h 45"/>
                <a:gd name="T38" fmla="*/ 17 w 30"/>
                <a:gd name="T39" fmla="*/ 44 h 45"/>
                <a:gd name="T40" fmla="*/ 19 w 30"/>
                <a:gd name="T41" fmla="*/ 44 h 45"/>
                <a:gd name="T42" fmla="*/ 22 w 30"/>
                <a:gd name="T43" fmla="*/ 43 h 45"/>
                <a:gd name="T44" fmla="*/ 24 w 30"/>
                <a:gd name="T45" fmla="*/ 42 h 45"/>
                <a:gd name="T46" fmla="*/ 26 w 30"/>
                <a:gd name="T47" fmla="*/ 40 h 45"/>
                <a:gd name="T48" fmla="*/ 27 w 30"/>
                <a:gd name="T49" fmla="*/ 39 h 45"/>
                <a:gd name="T50" fmla="*/ 28 w 30"/>
                <a:gd name="T51" fmla="*/ 39 h 45"/>
                <a:gd name="T52" fmla="*/ 29 w 30"/>
                <a:gd name="T53" fmla="*/ 37 h 45"/>
                <a:gd name="T54" fmla="*/ 29 w 30"/>
                <a:gd name="T55" fmla="*/ 37 h 45"/>
                <a:gd name="T56" fmla="*/ 29 w 30"/>
                <a:gd name="T57" fmla="*/ 37 h 45"/>
                <a:gd name="T58" fmla="*/ 29 w 30"/>
                <a:gd name="T59" fmla="*/ 37 h 45"/>
                <a:gd name="T60" fmla="*/ 29 w 30"/>
                <a:gd name="T61" fmla="*/ 37 h 45"/>
                <a:gd name="T62" fmla="*/ 29 w 30"/>
                <a:gd name="T63" fmla="*/ 37 h 45"/>
                <a:gd name="T64" fmla="*/ 29 w 30"/>
                <a:gd name="T65" fmla="*/ 37 h 45"/>
                <a:gd name="T66" fmla="*/ 29 w 30"/>
                <a:gd name="T67" fmla="*/ 37 h 45"/>
                <a:gd name="T68" fmla="*/ 29 w 30"/>
                <a:gd name="T69" fmla="*/ 37 h 45"/>
                <a:gd name="T70" fmla="*/ 23 w 30"/>
                <a:gd name="T71" fmla="*/ 0 h 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
                <a:gd name="T109" fmla="*/ 0 h 45"/>
                <a:gd name="T110" fmla="*/ 30 w 30"/>
                <a:gd name="T111" fmla="*/ 45 h 4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 h="45">
                  <a:moveTo>
                    <a:pt x="23" y="0"/>
                  </a:moveTo>
                  <a:lnTo>
                    <a:pt x="4" y="0"/>
                  </a:lnTo>
                  <a:lnTo>
                    <a:pt x="0" y="37"/>
                  </a:lnTo>
                  <a:lnTo>
                    <a:pt x="0" y="39"/>
                  </a:lnTo>
                  <a:lnTo>
                    <a:pt x="2" y="40"/>
                  </a:lnTo>
                  <a:lnTo>
                    <a:pt x="4" y="42"/>
                  </a:lnTo>
                  <a:lnTo>
                    <a:pt x="5" y="43"/>
                  </a:lnTo>
                  <a:lnTo>
                    <a:pt x="8" y="44"/>
                  </a:lnTo>
                  <a:lnTo>
                    <a:pt x="11" y="44"/>
                  </a:lnTo>
                  <a:lnTo>
                    <a:pt x="14" y="44"/>
                  </a:lnTo>
                  <a:lnTo>
                    <a:pt x="17" y="44"/>
                  </a:lnTo>
                  <a:lnTo>
                    <a:pt x="19" y="44"/>
                  </a:lnTo>
                  <a:lnTo>
                    <a:pt x="22" y="43"/>
                  </a:lnTo>
                  <a:lnTo>
                    <a:pt x="24" y="42"/>
                  </a:lnTo>
                  <a:lnTo>
                    <a:pt x="26" y="40"/>
                  </a:lnTo>
                  <a:lnTo>
                    <a:pt x="27" y="39"/>
                  </a:lnTo>
                  <a:lnTo>
                    <a:pt x="28" y="39"/>
                  </a:lnTo>
                  <a:lnTo>
                    <a:pt x="29" y="37"/>
                  </a:lnTo>
                  <a:lnTo>
                    <a:pt x="23" y="0"/>
                  </a:lnTo>
                </a:path>
              </a:pathLst>
            </a:custGeom>
            <a:solidFill>
              <a:schemeClr val="accent2"/>
            </a:solidFill>
            <a:ln w="9525" cap="rnd">
              <a:noFill/>
              <a:round/>
            </a:ln>
          </p:spPr>
          <p:txBody>
            <a:bodyPr/>
            <a:lstStyle/>
            <a:p>
              <a:endParaRPr lang="zh-CN" altLang="en-US"/>
            </a:p>
          </p:txBody>
        </p:sp>
        <p:sp>
          <p:nvSpPr>
            <p:cNvPr id="32" name="Freeform 108"/>
            <p:cNvSpPr/>
            <p:nvPr/>
          </p:nvSpPr>
          <p:spPr bwMode="auto">
            <a:xfrm>
              <a:off x="6694142" y="5319914"/>
              <a:ext cx="43877" cy="44310"/>
            </a:xfrm>
            <a:custGeom>
              <a:avLst/>
              <a:gdLst>
                <a:gd name="T0" fmla="*/ 9 w 20"/>
                <a:gd name="T1" fmla="*/ 20 h 21"/>
                <a:gd name="T2" fmla="*/ 11 w 20"/>
                <a:gd name="T3" fmla="*/ 20 h 21"/>
                <a:gd name="T4" fmla="*/ 13 w 20"/>
                <a:gd name="T5" fmla="*/ 20 h 21"/>
                <a:gd name="T6" fmla="*/ 14 w 20"/>
                <a:gd name="T7" fmla="*/ 18 h 21"/>
                <a:gd name="T8" fmla="*/ 16 w 20"/>
                <a:gd name="T9" fmla="*/ 16 h 21"/>
                <a:gd name="T10" fmla="*/ 17 w 20"/>
                <a:gd name="T11" fmla="*/ 16 h 21"/>
                <a:gd name="T12" fmla="*/ 19 w 20"/>
                <a:gd name="T13" fmla="*/ 14 h 21"/>
                <a:gd name="T14" fmla="*/ 19 w 20"/>
                <a:gd name="T15" fmla="*/ 12 h 21"/>
                <a:gd name="T16" fmla="*/ 19 w 20"/>
                <a:gd name="T17" fmla="*/ 10 h 21"/>
                <a:gd name="T18" fmla="*/ 19 w 20"/>
                <a:gd name="T19" fmla="*/ 8 h 21"/>
                <a:gd name="T20" fmla="*/ 19 w 20"/>
                <a:gd name="T21" fmla="*/ 6 h 21"/>
                <a:gd name="T22" fmla="*/ 17 w 20"/>
                <a:gd name="T23" fmla="*/ 4 h 21"/>
                <a:gd name="T24" fmla="*/ 16 w 20"/>
                <a:gd name="T25" fmla="*/ 2 h 21"/>
                <a:gd name="T26" fmla="*/ 14 w 20"/>
                <a:gd name="T27" fmla="*/ 2 h 21"/>
                <a:gd name="T28" fmla="*/ 13 w 20"/>
                <a:gd name="T29" fmla="*/ 0 h 21"/>
                <a:gd name="T30" fmla="*/ 11 w 20"/>
                <a:gd name="T31" fmla="*/ 0 h 21"/>
                <a:gd name="T32" fmla="*/ 9 w 20"/>
                <a:gd name="T33" fmla="*/ 0 h 21"/>
                <a:gd name="T34" fmla="*/ 7 w 20"/>
                <a:gd name="T35" fmla="*/ 0 h 21"/>
                <a:gd name="T36" fmla="*/ 5 w 20"/>
                <a:gd name="T37" fmla="*/ 0 h 21"/>
                <a:gd name="T38" fmla="*/ 4 w 20"/>
                <a:gd name="T39" fmla="*/ 2 h 21"/>
                <a:gd name="T40" fmla="*/ 2 w 20"/>
                <a:gd name="T41" fmla="*/ 2 h 21"/>
                <a:gd name="T42" fmla="*/ 1 w 20"/>
                <a:gd name="T43" fmla="*/ 4 h 21"/>
                <a:gd name="T44" fmla="*/ 0 w 20"/>
                <a:gd name="T45" fmla="*/ 6 h 21"/>
                <a:gd name="T46" fmla="*/ 0 w 20"/>
                <a:gd name="T47" fmla="*/ 8 h 21"/>
                <a:gd name="T48" fmla="*/ 0 w 20"/>
                <a:gd name="T49" fmla="*/ 10 h 21"/>
                <a:gd name="T50" fmla="*/ 0 w 20"/>
                <a:gd name="T51" fmla="*/ 12 h 21"/>
                <a:gd name="T52" fmla="*/ 0 w 20"/>
                <a:gd name="T53" fmla="*/ 14 h 21"/>
                <a:gd name="T54" fmla="*/ 1 w 20"/>
                <a:gd name="T55" fmla="*/ 16 h 21"/>
                <a:gd name="T56" fmla="*/ 2 w 20"/>
                <a:gd name="T57" fmla="*/ 16 h 21"/>
                <a:gd name="T58" fmla="*/ 4 w 20"/>
                <a:gd name="T59" fmla="*/ 18 h 21"/>
                <a:gd name="T60" fmla="*/ 5 w 20"/>
                <a:gd name="T61" fmla="*/ 20 h 21"/>
                <a:gd name="T62" fmla="*/ 7 w 20"/>
                <a:gd name="T63" fmla="*/ 20 h 21"/>
                <a:gd name="T64" fmla="*/ 9 w 20"/>
                <a:gd name="T65" fmla="*/ 2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21"/>
                <a:gd name="T101" fmla="*/ 20 w 20"/>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21">
                  <a:moveTo>
                    <a:pt x="9" y="20"/>
                  </a:moveTo>
                  <a:lnTo>
                    <a:pt x="11" y="20"/>
                  </a:lnTo>
                  <a:lnTo>
                    <a:pt x="13" y="20"/>
                  </a:lnTo>
                  <a:lnTo>
                    <a:pt x="14" y="18"/>
                  </a:lnTo>
                  <a:lnTo>
                    <a:pt x="16" y="16"/>
                  </a:lnTo>
                  <a:lnTo>
                    <a:pt x="17" y="16"/>
                  </a:lnTo>
                  <a:lnTo>
                    <a:pt x="19" y="14"/>
                  </a:lnTo>
                  <a:lnTo>
                    <a:pt x="19" y="12"/>
                  </a:lnTo>
                  <a:lnTo>
                    <a:pt x="19" y="10"/>
                  </a:lnTo>
                  <a:lnTo>
                    <a:pt x="19" y="8"/>
                  </a:lnTo>
                  <a:lnTo>
                    <a:pt x="19" y="6"/>
                  </a:lnTo>
                  <a:lnTo>
                    <a:pt x="17" y="4"/>
                  </a:lnTo>
                  <a:lnTo>
                    <a:pt x="16" y="2"/>
                  </a:lnTo>
                  <a:lnTo>
                    <a:pt x="14" y="2"/>
                  </a:lnTo>
                  <a:lnTo>
                    <a:pt x="13" y="0"/>
                  </a:lnTo>
                  <a:lnTo>
                    <a:pt x="11" y="0"/>
                  </a:lnTo>
                  <a:lnTo>
                    <a:pt x="9" y="0"/>
                  </a:lnTo>
                  <a:lnTo>
                    <a:pt x="7" y="0"/>
                  </a:lnTo>
                  <a:lnTo>
                    <a:pt x="5" y="0"/>
                  </a:lnTo>
                  <a:lnTo>
                    <a:pt x="4" y="2"/>
                  </a:lnTo>
                  <a:lnTo>
                    <a:pt x="2" y="2"/>
                  </a:lnTo>
                  <a:lnTo>
                    <a:pt x="1" y="4"/>
                  </a:lnTo>
                  <a:lnTo>
                    <a:pt x="0" y="6"/>
                  </a:lnTo>
                  <a:lnTo>
                    <a:pt x="0" y="8"/>
                  </a:lnTo>
                  <a:lnTo>
                    <a:pt x="0" y="10"/>
                  </a:lnTo>
                  <a:lnTo>
                    <a:pt x="0" y="12"/>
                  </a:lnTo>
                  <a:lnTo>
                    <a:pt x="0" y="14"/>
                  </a:lnTo>
                  <a:lnTo>
                    <a:pt x="1" y="16"/>
                  </a:lnTo>
                  <a:lnTo>
                    <a:pt x="2" y="16"/>
                  </a:lnTo>
                  <a:lnTo>
                    <a:pt x="4" y="18"/>
                  </a:lnTo>
                  <a:lnTo>
                    <a:pt x="5" y="20"/>
                  </a:lnTo>
                  <a:lnTo>
                    <a:pt x="7" y="20"/>
                  </a:lnTo>
                  <a:lnTo>
                    <a:pt x="9" y="20"/>
                  </a:lnTo>
                </a:path>
              </a:pathLst>
            </a:custGeom>
            <a:solidFill>
              <a:srgbClr val="4C4C4C"/>
            </a:solidFill>
            <a:ln w="9525" cap="rnd">
              <a:noFill/>
              <a:round/>
            </a:ln>
          </p:spPr>
          <p:txBody>
            <a:bodyPr/>
            <a:lstStyle/>
            <a:p>
              <a:endParaRPr lang="zh-CN" altLang="en-US"/>
            </a:p>
          </p:txBody>
        </p:sp>
        <p:sp>
          <p:nvSpPr>
            <p:cNvPr id="33" name="Freeform 109"/>
            <p:cNvSpPr/>
            <p:nvPr/>
          </p:nvSpPr>
          <p:spPr bwMode="auto">
            <a:xfrm>
              <a:off x="6722662" y="5467613"/>
              <a:ext cx="48265" cy="158249"/>
            </a:xfrm>
            <a:custGeom>
              <a:avLst/>
              <a:gdLst>
                <a:gd name="T0" fmla="*/ 0 w 22"/>
                <a:gd name="T1" fmla="*/ 74 h 75"/>
                <a:gd name="T2" fmla="*/ 0 w 22"/>
                <a:gd name="T3" fmla="*/ 14 h 75"/>
                <a:gd name="T4" fmla="*/ 21 w 22"/>
                <a:gd name="T5" fmla="*/ 0 h 75"/>
                <a:gd name="T6" fmla="*/ 21 w 22"/>
                <a:gd name="T7" fmla="*/ 59 h 75"/>
                <a:gd name="T8" fmla="*/ 0 w 22"/>
                <a:gd name="T9" fmla="*/ 74 h 75"/>
                <a:gd name="T10" fmla="*/ 0 60000 65536"/>
                <a:gd name="T11" fmla="*/ 0 60000 65536"/>
                <a:gd name="T12" fmla="*/ 0 60000 65536"/>
                <a:gd name="T13" fmla="*/ 0 60000 65536"/>
                <a:gd name="T14" fmla="*/ 0 60000 65536"/>
                <a:gd name="T15" fmla="*/ 0 w 22"/>
                <a:gd name="T16" fmla="*/ 0 h 75"/>
                <a:gd name="T17" fmla="*/ 22 w 22"/>
                <a:gd name="T18" fmla="*/ 75 h 75"/>
              </a:gdLst>
              <a:ahLst/>
              <a:cxnLst>
                <a:cxn ang="T10">
                  <a:pos x="T0" y="T1"/>
                </a:cxn>
                <a:cxn ang="T11">
                  <a:pos x="T2" y="T3"/>
                </a:cxn>
                <a:cxn ang="T12">
                  <a:pos x="T4" y="T5"/>
                </a:cxn>
                <a:cxn ang="T13">
                  <a:pos x="T6" y="T7"/>
                </a:cxn>
                <a:cxn ang="T14">
                  <a:pos x="T8" y="T9"/>
                </a:cxn>
              </a:cxnLst>
              <a:rect l="T15" t="T16" r="T17" b="T18"/>
              <a:pathLst>
                <a:path w="22" h="75">
                  <a:moveTo>
                    <a:pt x="0" y="74"/>
                  </a:moveTo>
                  <a:lnTo>
                    <a:pt x="0" y="14"/>
                  </a:lnTo>
                  <a:lnTo>
                    <a:pt x="21" y="0"/>
                  </a:lnTo>
                  <a:lnTo>
                    <a:pt x="21" y="59"/>
                  </a:lnTo>
                  <a:lnTo>
                    <a:pt x="0" y="74"/>
                  </a:lnTo>
                </a:path>
              </a:pathLst>
            </a:custGeom>
            <a:solidFill>
              <a:srgbClr val="CEA247"/>
            </a:solidFill>
            <a:ln w="9525" cap="rnd">
              <a:noFill/>
              <a:round/>
            </a:ln>
          </p:spPr>
          <p:txBody>
            <a:bodyPr/>
            <a:lstStyle/>
            <a:p>
              <a:endParaRPr lang="zh-CN" altLang="en-US"/>
            </a:p>
          </p:txBody>
        </p:sp>
        <p:sp>
          <p:nvSpPr>
            <p:cNvPr id="34" name="Freeform 110"/>
            <p:cNvSpPr/>
            <p:nvPr/>
          </p:nvSpPr>
          <p:spPr bwMode="auto">
            <a:xfrm>
              <a:off x="6788478" y="5419083"/>
              <a:ext cx="48265" cy="154029"/>
            </a:xfrm>
            <a:custGeom>
              <a:avLst/>
              <a:gdLst>
                <a:gd name="T0" fmla="*/ 0 w 22"/>
                <a:gd name="T1" fmla="*/ 72 h 73"/>
                <a:gd name="T2" fmla="*/ 0 w 22"/>
                <a:gd name="T3" fmla="*/ 13 h 73"/>
                <a:gd name="T4" fmla="*/ 21 w 22"/>
                <a:gd name="T5" fmla="*/ 0 h 73"/>
                <a:gd name="T6" fmla="*/ 21 w 22"/>
                <a:gd name="T7" fmla="*/ 58 h 73"/>
                <a:gd name="T8" fmla="*/ 0 w 22"/>
                <a:gd name="T9" fmla="*/ 72 h 73"/>
                <a:gd name="T10" fmla="*/ 0 60000 65536"/>
                <a:gd name="T11" fmla="*/ 0 60000 65536"/>
                <a:gd name="T12" fmla="*/ 0 60000 65536"/>
                <a:gd name="T13" fmla="*/ 0 60000 65536"/>
                <a:gd name="T14" fmla="*/ 0 60000 65536"/>
                <a:gd name="T15" fmla="*/ 0 w 22"/>
                <a:gd name="T16" fmla="*/ 0 h 73"/>
                <a:gd name="T17" fmla="*/ 22 w 22"/>
                <a:gd name="T18" fmla="*/ 73 h 73"/>
              </a:gdLst>
              <a:ahLst/>
              <a:cxnLst>
                <a:cxn ang="T10">
                  <a:pos x="T0" y="T1"/>
                </a:cxn>
                <a:cxn ang="T11">
                  <a:pos x="T2" y="T3"/>
                </a:cxn>
                <a:cxn ang="T12">
                  <a:pos x="T4" y="T5"/>
                </a:cxn>
                <a:cxn ang="T13">
                  <a:pos x="T6" y="T7"/>
                </a:cxn>
                <a:cxn ang="T14">
                  <a:pos x="T8" y="T9"/>
                </a:cxn>
              </a:cxnLst>
              <a:rect l="T15" t="T16" r="T17" b="T18"/>
              <a:pathLst>
                <a:path w="22" h="73">
                  <a:moveTo>
                    <a:pt x="0" y="72"/>
                  </a:moveTo>
                  <a:lnTo>
                    <a:pt x="0" y="13"/>
                  </a:lnTo>
                  <a:lnTo>
                    <a:pt x="21" y="0"/>
                  </a:lnTo>
                  <a:lnTo>
                    <a:pt x="21" y="58"/>
                  </a:lnTo>
                  <a:lnTo>
                    <a:pt x="0" y="72"/>
                  </a:lnTo>
                </a:path>
              </a:pathLst>
            </a:custGeom>
            <a:solidFill>
              <a:srgbClr val="CEA247"/>
            </a:solidFill>
            <a:ln w="9525" cap="rnd">
              <a:noFill/>
              <a:round/>
            </a:ln>
          </p:spPr>
          <p:txBody>
            <a:bodyPr/>
            <a:lstStyle/>
            <a:p>
              <a:endParaRPr lang="zh-CN" altLang="en-US"/>
            </a:p>
          </p:txBody>
        </p:sp>
        <p:sp>
          <p:nvSpPr>
            <p:cNvPr id="35" name="Freeform 111"/>
            <p:cNvSpPr/>
            <p:nvPr/>
          </p:nvSpPr>
          <p:spPr bwMode="auto">
            <a:xfrm>
              <a:off x="6097408" y="5592102"/>
              <a:ext cx="348826" cy="200449"/>
            </a:xfrm>
            <a:custGeom>
              <a:avLst/>
              <a:gdLst>
                <a:gd name="T0" fmla="*/ 158 w 159"/>
                <a:gd name="T1" fmla="*/ 94 h 95"/>
                <a:gd name="T2" fmla="*/ 0 w 159"/>
                <a:gd name="T3" fmla="*/ 59 h 95"/>
                <a:gd name="T4" fmla="*/ 73 w 159"/>
                <a:gd name="T5" fmla="*/ 0 h 95"/>
                <a:gd name="T6" fmla="*/ 158 w 159"/>
                <a:gd name="T7" fmla="*/ 17 h 95"/>
                <a:gd name="T8" fmla="*/ 158 w 159"/>
                <a:gd name="T9" fmla="*/ 94 h 95"/>
                <a:gd name="T10" fmla="*/ 0 60000 65536"/>
                <a:gd name="T11" fmla="*/ 0 60000 65536"/>
                <a:gd name="T12" fmla="*/ 0 60000 65536"/>
                <a:gd name="T13" fmla="*/ 0 60000 65536"/>
                <a:gd name="T14" fmla="*/ 0 60000 65536"/>
                <a:gd name="T15" fmla="*/ 0 w 159"/>
                <a:gd name="T16" fmla="*/ 0 h 95"/>
                <a:gd name="T17" fmla="*/ 159 w 159"/>
                <a:gd name="T18" fmla="*/ 95 h 95"/>
              </a:gdLst>
              <a:ahLst/>
              <a:cxnLst>
                <a:cxn ang="T10">
                  <a:pos x="T0" y="T1"/>
                </a:cxn>
                <a:cxn ang="T11">
                  <a:pos x="T2" y="T3"/>
                </a:cxn>
                <a:cxn ang="T12">
                  <a:pos x="T4" y="T5"/>
                </a:cxn>
                <a:cxn ang="T13">
                  <a:pos x="T6" y="T7"/>
                </a:cxn>
                <a:cxn ang="T14">
                  <a:pos x="T8" y="T9"/>
                </a:cxn>
              </a:cxnLst>
              <a:rect l="T15" t="T16" r="T17" b="T18"/>
              <a:pathLst>
                <a:path w="159" h="95">
                  <a:moveTo>
                    <a:pt x="158" y="94"/>
                  </a:moveTo>
                  <a:lnTo>
                    <a:pt x="0" y="59"/>
                  </a:lnTo>
                  <a:lnTo>
                    <a:pt x="73" y="0"/>
                  </a:lnTo>
                  <a:lnTo>
                    <a:pt x="158" y="17"/>
                  </a:lnTo>
                  <a:lnTo>
                    <a:pt x="158" y="94"/>
                  </a:lnTo>
                </a:path>
              </a:pathLst>
            </a:custGeom>
            <a:solidFill>
              <a:srgbClr val="969696"/>
            </a:solidFill>
            <a:ln w="9525" cap="rnd">
              <a:noFill/>
              <a:round/>
            </a:ln>
          </p:spPr>
          <p:txBody>
            <a:bodyPr/>
            <a:lstStyle/>
            <a:p>
              <a:endParaRPr lang="zh-CN" altLang="en-US"/>
            </a:p>
          </p:txBody>
        </p:sp>
        <p:grpSp>
          <p:nvGrpSpPr>
            <p:cNvPr id="36" name="Group 112"/>
            <p:cNvGrpSpPr/>
            <p:nvPr/>
          </p:nvGrpSpPr>
          <p:grpSpPr bwMode="auto">
            <a:xfrm>
              <a:off x="6354091" y="5737691"/>
              <a:ext cx="269846" cy="183569"/>
              <a:chOff x="2744" y="2011"/>
              <a:chExt cx="123" cy="87"/>
            </a:xfrm>
          </p:grpSpPr>
          <p:sp>
            <p:nvSpPr>
              <p:cNvPr id="74" name="Freeform 113"/>
              <p:cNvSpPr/>
              <p:nvPr/>
            </p:nvSpPr>
            <p:spPr bwMode="auto">
              <a:xfrm>
                <a:off x="2746" y="2065"/>
                <a:ext cx="28" cy="25"/>
              </a:xfrm>
              <a:custGeom>
                <a:avLst/>
                <a:gdLst>
                  <a:gd name="T0" fmla="*/ 0 w 28"/>
                  <a:gd name="T1" fmla="*/ 0 h 25"/>
                  <a:gd name="T2" fmla="*/ 0 w 28"/>
                  <a:gd name="T3" fmla="*/ 16 h 25"/>
                  <a:gd name="T4" fmla="*/ 27 w 28"/>
                  <a:gd name="T5" fmla="*/ 24 h 25"/>
                  <a:gd name="T6" fmla="*/ 27 w 28"/>
                  <a:gd name="T7" fmla="*/ 7 h 25"/>
                  <a:gd name="T8" fmla="*/ 0 w 28"/>
                  <a:gd name="T9" fmla="*/ 0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0" y="0"/>
                    </a:moveTo>
                    <a:lnTo>
                      <a:pt x="0" y="16"/>
                    </a:lnTo>
                    <a:lnTo>
                      <a:pt x="27" y="24"/>
                    </a:lnTo>
                    <a:lnTo>
                      <a:pt x="27" y="7"/>
                    </a:lnTo>
                    <a:lnTo>
                      <a:pt x="0" y="0"/>
                    </a:lnTo>
                  </a:path>
                </a:pathLst>
              </a:custGeom>
              <a:solidFill>
                <a:srgbClr val="33CC33"/>
              </a:solidFill>
              <a:ln w="9525" cap="rnd">
                <a:noFill/>
                <a:round/>
              </a:ln>
            </p:spPr>
            <p:txBody>
              <a:bodyPr/>
              <a:lstStyle/>
              <a:p>
                <a:endParaRPr lang="zh-CN" altLang="en-US"/>
              </a:p>
            </p:txBody>
          </p:sp>
          <p:sp>
            <p:nvSpPr>
              <p:cNvPr id="75" name="Freeform 114"/>
              <p:cNvSpPr/>
              <p:nvPr/>
            </p:nvSpPr>
            <p:spPr bwMode="auto">
              <a:xfrm>
                <a:off x="2772" y="2058"/>
                <a:ext cx="22" cy="32"/>
              </a:xfrm>
              <a:custGeom>
                <a:avLst/>
                <a:gdLst>
                  <a:gd name="T0" fmla="*/ 0 w 22"/>
                  <a:gd name="T1" fmla="*/ 31 h 32"/>
                  <a:gd name="T2" fmla="*/ 0 w 22"/>
                  <a:gd name="T3" fmla="*/ 13 h 32"/>
                  <a:gd name="T4" fmla="*/ 21 w 22"/>
                  <a:gd name="T5" fmla="*/ 0 h 32"/>
                  <a:gd name="T6" fmla="*/ 21 w 22"/>
                  <a:gd name="T7" fmla="*/ 17 h 32"/>
                  <a:gd name="T8" fmla="*/ 0 w 22"/>
                  <a:gd name="T9" fmla="*/ 31 h 32"/>
                  <a:gd name="T10" fmla="*/ 0 60000 65536"/>
                  <a:gd name="T11" fmla="*/ 0 60000 65536"/>
                  <a:gd name="T12" fmla="*/ 0 60000 65536"/>
                  <a:gd name="T13" fmla="*/ 0 60000 65536"/>
                  <a:gd name="T14" fmla="*/ 0 60000 65536"/>
                  <a:gd name="T15" fmla="*/ 0 w 22"/>
                  <a:gd name="T16" fmla="*/ 0 h 32"/>
                  <a:gd name="T17" fmla="*/ 22 w 22"/>
                  <a:gd name="T18" fmla="*/ 32 h 32"/>
                </a:gdLst>
                <a:ahLst/>
                <a:cxnLst>
                  <a:cxn ang="T10">
                    <a:pos x="T0" y="T1"/>
                  </a:cxn>
                  <a:cxn ang="T11">
                    <a:pos x="T2" y="T3"/>
                  </a:cxn>
                  <a:cxn ang="T12">
                    <a:pos x="T4" y="T5"/>
                  </a:cxn>
                  <a:cxn ang="T13">
                    <a:pos x="T6" y="T7"/>
                  </a:cxn>
                  <a:cxn ang="T14">
                    <a:pos x="T8" y="T9"/>
                  </a:cxn>
                </a:cxnLst>
                <a:rect l="T15" t="T16" r="T17" b="T18"/>
                <a:pathLst>
                  <a:path w="22" h="32">
                    <a:moveTo>
                      <a:pt x="0" y="31"/>
                    </a:moveTo>
                    <a:lnTo>
                      <a:pt x="0" y="13"/>
                    </a:lnTo>
                    <a:lnTo>
                      <a:pt x="21" y="0"/>
                    </a:lnTo>
                    <a:lnTo>
                      <a:pt x="21" y="17"/>
                    </a:lnTo>
                    <a:lnTo>
                      <a:pt x="0" y="31"/>
                    </a:lnTo>
                  </a:path>
                </a:pathLst>
              </a:custGeom>
              <a:solidFill>
                <a:srgbClr val="009966"/>
              </a:solidFill>
              <a:ln w="9525" cap="rnd">
                <a:noFill/>
                <a:round/>
              </a:ln>
            </p:spPr>
            <p:txBody>
              <a:bodyPr/>
              <a:lstStyle/>
              <a:p>
                <a:endParaRPr lang="zh-CN" altLang="en-US"/>
              </a:p>
            </p:txBody>
          </p:sp>
          <p:sp>
            <p:nvSpPr>
              <p:cNvPr id="76" name="Freeform 115"/>
              <p:cNvSpPr/>
              <p:nvPr/>
            </p:nvSpPr>
            <p:spPr bwMode="auto">
              <a:xfrm>
                <a:off x="2746" y="2053"/>
                <a:ext cx="41" cy="21"/>
              </a:xfrm>
              <a:custGeom>
                <a:avLst/>
                <a:gdLst>
                  <a:gd name="T0" fmla="*/ 26 w 41"/>
                  <a:gd name="T1" fmla="*/ 20 h 21"/>
                  <a:gd name="T2" fmla="*/ 40 w 41"/>
                  <a:gd name="T3" fmla="*/ 6 h 21"/>
                  <a:gd name="T4" fmla="*/ 17 w 41"/>
                  <a:gd name="T5" fmla="*/ 0 h 21"/>
                  <a:gd name="T6" fmla="*/ 0 w 41"/>
                  <a:gd name="T7" fmla="*/ 11 h 21"/>
                  <a:gd name="T8" fmla="*/ 26 w 41"/>
                  <a:gd name="T9" fmla="*/ 20 h 21"/>
                  <a:gd name="T10" fmla="*/ 0 60000 65536"/>
                  <a:gd name="T11" fmla="*/ 0 60000 65536"/>
                  <a:gd name="T12" fmla="*/ 0 60000 65536"/>
                  <a:gd name="T13" fmla="*/ 0 60000 65536"/>
                  <a:gd name="T14" fmla="*/ 0 60000 65536"/>
                  <a:gd name="T15" fmla="*/ 0 w 41"/>
                  <a:gd name="T16" fmla="*/ 0 h 21"/>
                  <a:gd name="T17" fmla="*/ 41 w 41"/>
                  <a:gd name="T18" fmla="*/ 21 h 21"/>
                </a:gdLst>
                <a:ahLst/>
                <a:cxnLst>
                  <a:cxn ang="T10">
                    <a:pos x="T0" y="T1"/>
                  </a:cxn>
                  <a:cxn ang="T11">
                    <a:pos x="T2" y="T3"/>
                  </a:cxn>
                  <a:cxn ang="T12">
                    <a:pos x="T4" y="T5"/>
                  </a:cxn>
                  <a:cxn ang="T13">
                    <a:pos x="T6" y="T7"/>
                  </a:cxn>
                  <a:cxn ang="T14">
                    <a:pos x="T8" y="T9"/>
                  </a:cxn>
                </a:cxnLst>
                <a:rect l="T15" t="T16" r="T17" b="T18"/>
                <a:pathLst>
                  <a:path w="41" h="21">
                    <a:moveTo>
                      <a:pt x="26" y="20"/>
                    </a:moveTo>
                    <a:lnTo>
                      <a:pt x="40" y="6"/>
                    </a:lnTo>
                    <a:lnTo>
                      <a:pt x="17" y="0"/>
                    </a:lnTo>
                    <a:lnTo>
                      <a:pt x="0" y="11"/>
                    </a:lnTo>
                    <a:lnTo>
                      <a:pt x="26" y="20"/>
                    </a:lnTo>
                  </a:path>
                </a:pathLst>
              </a:custGeom>
              <a:solidFill>
                <a:srgbClr val="B7EDB7"/>
              </a:solidFill>
              <a:ln w="9525" cap="rnd">
                <a:noFill/>
                <a:round/>
              </a:ln>
            </p:spPr>
            <p:txBody>
              <a:bodyPr/>
              <a:lstStyle/>
              <a:p>
                <a:endParaRPr lang="zh-CN" altLang="en-US"/>
              </a:p>
            </p:txBody>
          </p:sp>
          <p:sp>
            <p:nvSpPr>
              <p:cNvPr id="77" name="Freeform 116"/>
              <p:cNvSpPr/>
              <p:nvPr/>
            </p:nvSpPr>
            <p:spPr bwMode="auto">
              <a:xfrm>
                <a:off x="2746" y="2044"/>
                <a:ext cx="27" cy="25"/>
              </a:xfrm>
              <a:custGeom>
                <a:avLst/>
                <a:gdLst>
                  <a:gd name="T0" fmla="*/ 0 w 27"/>
                  <a:gd name="T1" fmla="*/ 0 h 25"/>
                  <a:gd name="T2" fmla="*/ 0 w 27"/>
                  <a:gd name="T3" fmla="*/ 16 h 25"/>
                  <a:gd name="T4" fmla="*/ 26 w 27"/>
                  <a:gd name="T5" fmla="*/ 24 h 25"/>
                  <a:gd name="T6" fmla="*/ 26 w 27"/>
                  <a:gd name="T7" fmla="*/ 7 h 25"/>
                  <a:gd name="T8" fmla="*/ 0 w 27"/>
                  <a:gd name="T9" fmla="*/ 0 h 25"/>
                  <a:gd name="T10" fmla="*/ 0 60000 65536"/>
                  <a:gd name="T11" fmla="*/ 0 60000 65536"/>
                  <a:gd name="T12" fmla="*/ 0 60000 65536"/>
                  <a:gd name="T13" fmla="*/ 0 60000 65536"/>
                  <a:gd name="T14" fmla="*/ 0 60000 65536"/>
                  <a:gd name="T15" fmla="*/ 0 w 27"/>
                  <a:gd name="T16" fmla="*/ 0 h 25"/>
                  <a:gd name="T17" fmla="*/ 27 w 27"/>
                  <a:gd name="T18" fmla="*/ 25 h 25"/>
                </a:gdLst>
                <a:ahLst/>
                <a:cxnLst>
                  <a:cxn ang="T10">
                    <a:pos x="T0" y="T1"/>
                  </a:cxn>
                  <a:cxn ang="T11">
                    <a:pos x="T2" y="T3"/>
                  </a:cxn>
                  <a:cxn ang="T12">
                    <a:pos x="T4" y="T5"/>
                  </a:cxn>
                  <a:cxn ang="T13">
                    <a:pos x="T6" y="T7"/>
                  </a:cxn>
                  <a:cxn ang="T14">
                    <a:pos x="T8" y="T9"/>
                  </a:cxn>
                </a:cxnLst>
                <a:rect l="T15" t="T16" r="T17" b="T18"/>
                <a:pathLst>
                  <a:path w="27" h="25">
                    <a:moveTo>
                      <a:pt x="0" y="0"/>
                    </a:moveTo>
                    <a:lnTo>
                      <a:pt x="0" y="16"/>
                    </a:lnTo>
                    <a:lnTo>
                      <a:pt x="26" y="24"/>
                    </a:lnTo>
                    <a:lnTo>
                      <a:pt x="26" y="7"/>
                    </a:lnTo>
                    <a:lnTo>
                      <a:pt x="0" y="0"/>
                    </a:lnTo>
                  </a:path>
                </a:pathLst>
              </a:custGeom>
              <a:solidFill>
                <a:srgbClr val="33CC33"/>
              </a:solidFill>
              <a:ln w="9525" cap="rnd">
                <a:noFill/>
                <a:round/>
              </a:ln>
            </p:spPr>
            <p:txBody>
              <a:bodyPr/>
              <a:lstStyle/>
              <a:p>
                <a:endParaRPr lang="zh-CN" altLang="en-US"/>
              </a:p>
            </p:txBody>
          </p:sp>
          <p:sp>
            <p:nvSpPr>
              <p:cNvPr id="78" name="Freeform 117"/>
              <p:cNvSpPr/>
              <p:nvPr/>
            </p:nvSpPr>
            <p:spPr bwMode="auto">
              <a:xfrm>
                <a:off x="2772" y="2037"/>
                <a:ext cx="22" cy="31"/>
              </a:xfrm>
              <a:custGeom>
                <a:avLst/>
                <a:gdLst>
                  <a:gd name="T0" fmla="*/ 0 w 22"/>
                  <a:gd name="T1" fmla="*/ 30 h 31"/>
                  <a:gd name="T2" fmla="*/ 0 w 22"/>
                  <a:gd name="T3" fmla="*/ 13 h 31"/>
                  <a:gd name="T4" fmla="*/ 21 w 22"/>
                  <a:gd name="T5" fmla="*/ 0 h 31"/>
                  <a:gd name="T6" fmla="*/ 21 w 22"/>
                  <a:gd name="T7" fmla="*/ 17 h 31"/>
                  <a:gd name="T8" fmla="*/ 0 w 22"/>
                  <a:gd name="T9" fmla="*/ 30 h 31"/>
                  <a:gd name="T10" fmla="*/ 0 60000 65536"/>
                  <a:gd name="T11" fmla="*/ 0 60000 65536"/>
                  <a:gd name="T12" fmla="*/ 0 60000 65536"/>
                  <a:gd name="T13" fmla="*/ 0 60000 65536"/>
                  <a:gd name="T14" fmla="*/ 0 60000 65536"/>
                  <a:gd name="T15" fmla="*/ 0 w 22"/>
                  <a:gd name="T16" fmla="*/ 0 h 31"/>
                  <a:gd name="T17" fmla="*/ 22 w 22"/>
                  <a:gd name="T18" fmla="*/ 31 h 31"/>
                </a:gdLst>
                <a:ahLst/>
                <a:cxnLst>
                  <a:cxn ang="T10">
                    <a:pos x="T0" y="T1"/>
                  </a:cxn>
                  <a:cxn ang="T11">
                    <a:pos x="T2" y="T3"/>
                  </a:cxn>
                  <a:cxn ang="T12">
                    <a:pos x="T4" y="T5"/>
                  </a:cxn>
                  <a:cxn ang="T13">
                    <a:pos x="T6" y="T7"/>
                  </a:cxn>
                  <a:cxn ang="T14">
                    <a:pos x="T8" y="T9"/>
                  </a:cxn>
                </a:cxnLst>
                <a:rect l="T15" t="T16" r="T17" b="T18"/>
                <a:pathLst>
                  <a:path w="22" h="31">
                    <a:moveTo>
                      <a:pt x="0" y="30"/>
                    </a:moveTo>
                    <a:lnTo>
                      <a:pt x="0" y="13"/>
                    </a:lnTo>
                    <a:lnTo>
                      <a:pt x="21" y="0"/>
                    </a:lnTo>
                    <a:lnTo>
                      <a:pt x="21" y="17"/>
                    </a:lnTo>
                    <a:lnTo>
                      <a:pt x="0" y="30"/>
                    </a:lnTo>
                  </a:path>
                </a:pathLst>
              </a:custGeom>
              <a:solidFill>
                <a:srgbClr val="009966"/>
              </a:solidFill>
              <a:ln w="9525" cap="rnd">
                <a:noFill/>
                <a:round/>
              </a:ln>
            </p:spPr>
            <p:txBody>
              <a:bodyPr/>
              <a:lstStyle/>
              <a:p>
                <a:endParaRPr lang="zh-CN" altLang="en-US"/>
              </a:p>
            </p:txBody>
          </p:sp>
          <p:sp>
            <p:nvSpPr>
              <p:cNvPr id="79" name="Freeform 118"/>
              <p:cNvSpPr/>
              <p:nvPr/>
            </p:nvSpPr>
            <p:spPr bwMode="auto">
              <a:xfrm>
                <a:off x="2746" y="2031"/>
                <a:ext cx="40" cy="21"/>
              </a:xfrm>
              <a:custGeom>
                <a:avLst/>
                <a:gdLst>
                  <a:gd name="T0" fmla="*/ 26 w 40"/>
                  <a:gd name="T1" fmla="*/ 20 h 21"/>
                  <a:gd name="T2" fmla="*/ 39 w 40"/>
                  <a:gd name="T3" fmla="*/ 6 h 21"/>
                  <a:gd name="T4" fmla="*/ 16 w 40"/>
                  <a:gd name="T5" fmla="*/ 0 h 21"/>
                  <a:gd name="T6" fmla="*/ 0 w 40"/>
                  <a:gd name="T7" fmla="*/ 12 h 21"/>
                  <a:gd name="T8" fmla="*/ 26 w 40"/>
                  <a:gd name="T9" fmla="*/ 20 h 21"/>
                  <a:gd name="T10" fmla="*/ 0 60000 65536"/>
                  <a:gd name="T11" fmla="*/ 0 60000 65536"/>
                  <a:gd name="T12" fmla="*/ 0 60000 65536"/>
                  <a:gd name="T13" fmla="*/ 0 60000 65536"/>
                  <a:gd name="T14" fmla="*/ 0 60000 65536"/>
                  <a:gd name="T15" fmla="*/ 0 w 40"/>
                  <a:gd name="T16" fmla="*/ 0 h 21"/>
                  <a:gd name="T17" fmla="*/ 40 w 40"/>
                  <a:gd name="T18" fmla="*/ 21 h 21"/>
                </a:gdLst>
                <a:ahLst/>
                <a:cxnLst>
                  <a:cxn ang="T10">
                    <a:pos x="T0" y="T1"/>
                  </a:cxn>
                  <a:cxn ang="T11">
                    <a:pos x="T2" y="T3"/>
                  </a:cxn>
                  <a:cxn ang="T12">
                    <a:pos x="T4" y="T5"/>
                  </a:cxn>
                  <a:cxn ang="T13">
                    <a:pos x="T6" y="T7"/>
                  </a:cxn>
                  <a:cxn ang="T14">
                    <a:pos x="T8" y="T9"/>
                  </a:cxn>
                </a:cxnLst>
                <a:rect l="T15" t="T16" r="T17" b="T18"/>
                <a:pathLst>
                  <a:path w="40" h="21">
                    <a:moveTo>
                      <a:pt x="26" y="20"/>
                    </a:moveTo>
                    <a:lnTo>
                      <a:pt x="39" y="6"/>
                    </a:lnTo>
                    <a:lnTo>
                      <a:pt x="16" y="0"/>
                    </a:lnTo>
                    <a:lnTo>
                      <a:pt x="0" y="12"/>
                    </a:lnTo>
                    <a:lnTo>
                      <a:pt x="26" y="20"/>
                    </a:lnTo>
                  </a:path>
                </a:pathLst>
              </a:custGeom>
              <a:solidFill>
                <a:srgbClr val="B7EDB7"/>
              </a:solidFill>
              <a:ln w="9525" cap="rnd">
                <a:noFill/>
                <a:round/>
              </a:ln>
            </p:spPr>
            <p:txBody>
              <a:bodyPr/>
              <a:lstStyle/>
              <a:p>
                <a:endParaRPr lang="zh-CN" altLang="en-US"/>
              </a:p>
            </p:txBody>
          </p:sp>
          <p:sp>
            <p:nvSpPr>
              <p:cNvPr id="80" name="Freeform 119"/>
              <p:cNvSpPr/>
              <p:nvPr/>
            </p:nvSpPr>
            <p:spPr bwMode="auto">
              <a:xfrm>
                <a:off x="2744" y="2023"/>
                <a:ext cx="28" cy="25"/>
              </a:xfrm>
              <a:custGeom>
                <a:avLst/>
                <a:gdLst>
                  <a:gd name="T0" fmla="*/ 0 w 28"/>
                  <a:gd name="T1" fmla="*/ 0 h 25"/>
                  <a:gd name="T2" fmla="*/ 0 w 28"/>
                  <a:gd name="T3" fmla="*/ 16 h 25"/>
                  <a:gd name="T4" fmla="*/ 27 w 28"/>
                  <a:gd name="T5" fmla="*/ 24 h 25"/>
                  <a:gd name="T6" fmla="*/ 27 w 28"/>
                  <a:gd name="T7" fmla="*/ 8 h 25"/>
                  <a:gd name="T8" fmla="*/ 0 w 28"/>
                  <a:gd name="T9" fmla="*/ 0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0" y="0"/>
                    </a:moveTo>
                    <a:lnTo>
                      <a:pt x="0" y="16"/>
                    </a:lnTo>
                    <a:lnTo>
                      <a:pt x="27" y="24"/>
                    </a:lnTo>
                    <a:lnTo>
                      <a:pt x="27" y="8"/>
                    </a:lnTo>
                    <a:lnTo>
                      <a:pt x="0" y="0"/>
                    </a:lnTo>
                  </a:path>
                </a:pathLst>
              </a:custGeom>
              <a:solidFill>
                <a:srgbClr val="33CC33"/>
              </a:solidFill>
              <a:ln w="9525" cap="rnd">
                <a:noFill/>
                <a:round/>
              </a:ln>
            </p:spPr>
            <p:txBody>
              <a:bodyPr/>
              <a:lstStyle/>
              <a:p>
                <a:endParaRPr lang="zh-CN" altLang="en-US"/>
              </a:p>
            </p:txBody>
          </p:sp>
          <p:sp>
            <p:nvSpPr>
              <p:cNvPr id="81" name="Freeform 120"/>
              <p:cNvSpPr/>
              <p:nvPr/>
            </p:nvSpPr>
            <p:spPr bwMode="auto">
              <a:xfrm>
                <a:off x="2771" y="2019"/>
                <a:ext cx="22" cy="29"/>
              </a:xfrm>
              <a:custGeom>
                <a:avLst/>
                <a:gdLst>
                  <a:gd name="T0" fmla="*/ 0 w 22"/>
                  <a:gd name="T1" fmla="*/ 28 h 29"/>
                  <a:gd name="T2" fmla="*/ 0 w 22"/>
                  <a:gd name="T3" fmla="*/ 11 h 29"/>
                  <a:gd name="T4" fmla="*/ 21 w 22"/>
                  <a:gd name="T5" fmla="*/ 0 h 29"/>
                  <a:gd name="T6" fmla="*/ 21 w 22"/>
                  <a:gd name="T7" fmla="*/ 15 h 29"/>
                  <a:gd name="T8" fmla="*/ 0 w 22"/>
                  <a:gd name="T9" fmla="*/ 28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0" y="28"/>
                    </a:moveTo>
                    <a:lnTo>
                      <a:pt x="0" y="11"/>
                    </a:lnTo>
                    <a:lnTo>
                      <a:pt x="21" y="0"/>
                    </a:lnTo>
                    <a:lnTo>
                      <a:pt x="21" y="15"/>
                    </a:lnTo>
                    <a:lnTo>
                      <a:pt x="0" y="28"/>
                    </a:lnTo>
                  </a:path>
                </a:pathLst>
              </a:custGeom>
              <a:solidFill>
                <a:srgbClr val="009966"/>
              </a:solidFill>
              <a:ln w="9525" cap="rnd">
                <a:noFill/>
                <a:round/>
              </a:ln>
            </p:spPr>
            <p:txBody>
              <a:bodyPr/>
              <a:lstStyle/>
              <a:p>
                <a:endParaRPr lang="zh-CN" altLang="en-US"/>
              </a:p>
            </p:txBody>
          </p:sp>
          <p:sp>
            <p:nvSpPr>
              <p:cNvPr id="82" name="Freeform 121"/>
              <p:cNvSpPr/>
              <p:nvPr/>
            </p:nvSpPr>
            <p:spPr bwMode="auto">
              <a:xfrm>
                <a:off x="2744" y="2011"/>
                <a:ext cx="42" cy="21"/>
              </a:xfrm>
              <a:custGeom>
                <a:avLst/>
                <a:gdLst>
                  <a:gd name="T0" fmla="*/ 27 w 42"/>
                  <a:gd name="T1" fmla="*/ 20 h 21"/>
                  <a:gd name="T2" fmla="*/ 41 w 42"/>
                  <a:gd name="T3" fmla="*/ 6 h 21"/>
                  <a:gd name="T4" fmla="*/ 17 w 42"/>
                  <a:gd name="T5" fmla="*/ 0 h 21"/>
                  <a:gd name="T6" fmla="*/ 0 w 42"/>
                  <a:gd name="T7" fmla="*/ 12 h 21"/>
                  <a:gd name="T8" fmla="*/ 27 w 42"/>
                  <a:gd name="T9" fmla="*/ 20 h 21"/>
                  <a:gd name="T10" fmla="*/ 0 60000 65536"/>
                  <a:gd name="T11" fmla="*/ 0 60000 65536"/>
                  <a:gd name="T12" fmla="*/ 0 60000 65536"/>
                  <a:gd name="T13" fmla="*/ 0 60000 65536"/>
                  <a:gd name="T14" fmla="*/ 0 60000 65536"/>
                  <a:gd name="T15" fmla="*/ 0 w 42"/>
                  <a:gd name="T16" fmla="*/ 0 h 21"/>
                  <a:gd name="T17" fmla="*/ 42 w 42"/>
                  <a:gd name="T18" fmla="*/ 21 h 21"/>
                </a:gdLst>
                <a:ahLst/>
                <a:cxnLst>
                  <a:cxn ang="T10">
                    <a:pos x="T0" y="T1"/>
                  </a:cxn>
                  <a:cxn ang="T11">
                    <a:pos x="T2" y="T3"/>
                  </a:cxn>
                  <a:cxn ang="T12">
                    <a:pos x="T4" y="T5"/>
                  </a:cxn>
                  <a:cxn ang="T13">
                    <a:pos x="T6" y="T7"/>
                  </a:cxn>
                  <a:cxn ang="T14">
                    <a:pos x="T8" y="T9"/>
                  </a:cxn>
                </a:cxnLst>
                <a:rect l="T15" t="T16" r="T17" b="T18"/>
                <a:pathLst>
                  <a:path w="42" h="21">
                    <a:moveTo>
                      <a:pt x="27" y="20"/>
                    </a:moveTo>
                    <a:lnTo>
                      <a:pt x="41" y="6"/>
                    </a:lnTo>
                    <a:lnTo>
                      <a:pt x="17" y="0"/>
                    </a:lnTo>
                    <a:lnTo>
                      <a:pt x="0" y="12"/>
                    </a:lnTo>
                    <a:lnTo>
                      <a:pt x="27" y="20"/>
                    </a:lnTo>
                  </a:path>
                </a:pathLst>
              </a:custGeom>
              <a:solidFill>
                <a:srgbClr val="B7EDB7"/>
              </a:solidFill>
              <a:ln w="9525" cap="rnd">
                <a:noFill/>
                <a:round/>
              </a:ln>
            </p:spPr>
            <p:txBody>
              <a:bodyPr/>
              <a:lstStyle/>
              <a:p>
                <a:endParaRPr lang="zh-CN" altLang="en-US"/>
              </a:p>
            </p:txBody>
          </p:sp>
          <p:sp>
            <p:nvSpPr>
              <p:cNvPr id="83" name="Freeform 122"/>
              <p:cNvSpPr/>
              <p:nvPr/>
            </p:nvSpPr>
            <p:spPr bwMode="auto">
              <a:xfrm>
                <a:off x="2784" y="2069"/>
                <a:ext cx="27" cy="25"/>
              </a:xfrm>
              <a:custGeom>
                <a:avLst/>
                <a:gdLst>
                  <a:gd name="T0" fmla="*/ 0 w 27"/>
                  <a:gd name="T1" fmla="*/ 0 h 25"/>
                  <a:gd name="T2" fmla="*/ 0 w 27"/>
                  <a:gd name="T3" fmla="*/ 16 h 25"/>
                  <a:gd name="T4" fmla="*/ 26 w 27"/>
                  <a:gd name="T5" fmla="*/ 24 h 25"/>
                  <a:gd name="T6" fmla="*/ 26 w 27"/>
                  <a:gd name="T7" fmla="*/ 7 h 25"/>
                  <a:gd name="T8" fmla="*/ 0 w 27"/>
                  <a:gd name="T9" fmla="*/ 0 h 25"/>
                  <a:gd name="T10" fmla="*/ 0 60000 65536"/>
                  <a:gd name="T11" fmla="*/ 0 60000 65536"/>
                  <a:gd name="T12" fmla="*/ 0 60000 65536"/>
                  <a:gd name="T13" fmla="*/ 0 60000 65536"/>
                  <a:gd name="T14" fmla="*/ 0 60000 65536"/>
                  <a:gd name="T15" fmla="*/ 0 w 27"/>
                  <a:gd name="T16" fmla="*/ 0 h 25"/>
                  <a:gd name="T17" fmla="*/ 27 w 27"/>
                  <a:gd name="T18" fmla="*/ 25 h 25"/>
                </a:gdLst>
                <a:ahLst/>
                <a:cxnLst>
                  <a:cxn ang="T10">
                    <a:pos x="T0" y="T1"/>
                  </a:cxn>
                  <a:cxn ang="T11">
                    <a:pos x="T2" y="T3"/>
                  </a:cxn>
                  <a:cxn ang="T12">
                    <a:pos x="T4" y="T5"/>
                  </a:cxn>
                  <a:cxn ang="T13">
                    <a:pos x="T6" y="T7"/>
                  </a:cxn>
                  <a:cxn ang="T14">
                    <a:pos x="T8" y="T9"/>
                  </a:cxn>
                </a:cxnLst>
                <a:rect l="T15" t="T16" r="T17" b="T18"/>
                <a:pathLst>
                  <a:path w="27" h="25">
                    <a:moveTo>
                      <a:pt x="0" y="0"/>
                    </a:moveTo>
                    <a:lnTo>
                      <a:pt x="0" y="16"/>
                    </a:lnTo>
                    <a:lnTo>
                      <a:pt x="26" y="24"/>
                    </a:lnTo>
                    <a:lnTo>
                      <a:pt x="26" y="7"/>
                    </a:lnTo>
                    <a:lnTo>
                      <a:pt x="0" y="0"/>
                    </a:lnTo>
                  </a:path>
                </a:pathLst>
              </a:custGeom>
              <a:solidFill>
                <a:srgbClr val="33CC33"/>
              </a:solidFill>
              <a:ln w="9525" cap="rnd">
                <a:noFill/>
                <a:round/>
              </a:ln>
            </p:spPr>
            <p:txBody>
              <a:bodyPr/>
              <a:lstStyle/>
              <a:p>
                <a:endParaRPr lang="zh-CN" altLang="en-US"/>
              </a:p>
            </p:txBody>
          </p:sp>
          <p:sp>
            <p:nvSpPr>
              <p:cNvPr id="84" name="Freeform 123"/>
              <p:cNvSpPr/>
              <p:nvPr/>
            </p:nvSpPr>
            <p:spPr bwMode="auto">
              <a:xfrm>
                <a:off x="2810" y="2062"/>
                <a:ext cx="22" cy="31"/>
              </a:xfrm>
              <a:custGeom>
                <a:avLst/>
                <a:gdLst>
                  <a:gd name="T0" fmla="*/ 0 w 22"/>
                  <a:gd name="T1" fmla="*/ 30 h 31"/>
                  <a:gd name="T2" fmla="*/ 0 w 22"/>
                  <a:gd name="T3" fmla="*/ 13 h 31"/>
                  <a:gd name="T4" fmla="*/ 21 w 22"/>
                  <a:gd name="T5" fmla="*/ 0 h 31"/>
                  <a:gd name="T6" fmla="*/ 21 w 22"/>
                  <a:gd name="T7" fmla="*/ 17 h 31"/>
                  <a:gd name="T8" fmla="*/ 0 w 22"/>
                  <a:gd name="T9" fmla="*/ 30 h 31"/>
                  <a:gd name="T10" fmla="*/ 0 60000 65536"/>
                  <a:gd name="T11" fmla="*/ 0 60000 65536"/>
                  <a:gd name="T12" fmla="*/ 0 60000 65536"/>
                  <a:gd name="T13" fmla="*/ 0 60000 65536"/>
                  <a:gd name="T14" fmla="*/ 0 60000 65536"/>
                  <a:gd name="T15" fmla="*/ 0 w 22"/>
                  <a:gd name="T16" fmla="*/ 0 h 31"/>
                  <a:gd name="T17" fmla="*/ 22 w 22"/>
                  <a:gd name="T18" fmla="*/ 31 h 31"/>
                </a:gdLst>
                <a:ahLst/>
                <a:cxnLst>
                  <a:cxn ang="T10">
                    <a:pos x="T0" y="T1"/>
                  </a:cxn>
                  <a:cxn ang="T11">
                    <a:pos x="T2" y="T3"/>
                  </a:cxn>
                  <a:cxn ang="T12">
                    <a:pos x="T4" y="T5"/>
                  </a:cxn>
                  <a:cxn ang="T13">
                    <a:pos x="T6" y="T7"/>
                  </a:cxn>
                  <a:cxn ang="T14">
                    <a:pos x="T8" y="T9"/>
                  </a:cxn>
                </a:cxnLst>
                <a:rect l="T15" t="T16" r="T17" b="T18"/>
                <a:pathLst>
                  <a:path w="22" h="31">
                    <a:moveTo>
                      <a:pt x="0" y="30"/>
                    </a:moveTo>
                    <a:lnTo>
                      <a:pt x="0" y="13"/>
                    </a:lnTo>
                    <a:lnTo>
                      <a:pt x="21" y="0"/>
                    </a:lnTo>
                    <a:lnTo>
                      <a:pt x="21" y="17"/>
                    </a:lnTo>
                    <a:lnTo>
                      <a:pt x="0" y="30"/>
                    </a:lnTo>
                  </a:path>
                </a:pathLst>
              </a:custGeom>
              <a:solidFill>
                <a:srgbClr val="009966"/>
              </a:solidFill>
              <a:ln w="9525" cap="rnd">
                <a:noFill/>
                <a:round/>
              </a:ln>
            </p:spPr>
            <p:txBody>
              <a:bodyPr/>
              <a:lstStyle/>
              <a:p>
                <a:endParaRPr lang="zh-CN" altLang="en-US"/>
              </a:p>
            </p:txBody>
          </p:sp>
          <p:sp>
            <p:nvSpPr>
              <p:cNvPr id="85" name="Freeform 124"/>
              <p:cNvSpPr/>
              <p:nvPr/>
            </p:nvSpPr>
            <p:spPr bwMode="auto">
              <a:xfrm>
                <a:off x="2784" y="2057"/>
                <a:ext cx="42" cy="21"/>
              </a:xfrm>
              <a:custGeom>
                <a:avLst/>
                <a:gdLst>
                  <a:gd name="T0" fmla="*/ 26 w 42"/>
                  <a:gd name="T1" fmla="*/ 20 h 21"/>
                  <a:gd name="T2" fmla="*/ 41 w 42"/>
                  <a:gd name="T3" fmla="*/ 6 h 21"/>
                  <a:gd name="T4" fmla="*/ 17 w 42"/>
                  <a:gd name="T5" fmla="*/ 0 h 21"/>
                  <a:gd name="T6" fmla="*/ 0 w 42"/>
                  <a:gd name="T7" fmla="*/ 11 h 21"/>
                  <a:gd name="T8" fmla="*/ 26 w 42"/>
                  <a:gd name="T9" fmla="*/ 20 h 21"/>
                  <a:gd name="T10" fmla="*/ 0 60000 65536"/>
                  <a:gd name="T11" fmla="*/ 0 60000 65536"/>
                  <a:gd name="T12" fmla="*/ 0 60000 65536"/>
                  <a:gd name="T13" fmla="*/ 0 60000 65536"/>
                  <a:gd name="T14" fmla="*/ 0 60000 65536"/>
                  <a:gd name="T15" fmla="*/ 0 w 42"/>
                  <a:gd name="T16" fmla="*/ 0 h 21"/>
                  <a:gd name="T17" fmla="*/ 42 w 42"/>
                  <a:gd name="T18" fmla="*/ 21 h 21"/>
                </a:gdLst>
                <a:ahLst/>
                <a:cxnLst>
                  <a:cxn ang="T10">
                    <a:pos x="T0" y="T1"/>
                  </a:cxn>
                  <a:cxn ang="T11">
                    <a:pos x="T2" y="T3"/>
                  </a:cxn>
                  <a:cxn ang="T12">
                    <a:pos x="T4" y="T5"/>
                  </a:cxn>
                  <a:cxn ang="T13">
                    <a:pos x="T6" y="T7"/>
                  </a:cxn>
                  <a:cxn ang="T14">
                    <a:pos x="T8" y="T9"/>
                  </a:cxn>
                </a:cxnLst>
                <a:rect l="T15" t="T16" r="T17" b="T18"/>
                <a:pathLst>
                  <a:path w="42" h="21">
                    <a:moveTo>
                      <a:pt x="26" y="20"/>
                    </a:moveTo>
                    <a:lnTo>
                      <a:pt x="41" y="6"/>
                    </a:lnTo>
                    <a:lnTo>
                      <a:pt x="17" y="0"/>
                    </a:lnTo>
                    <a:lnTo>
                      <a:pt x="0" y="11"/>
                    </a:lnTo>
                    <a:lnTo>
                      <a:pt x="26" y="20"/>
                    </a:lnTo>
                  </a:path>
                </a:pathLst>
              </a:custGeom>
              <a:solidFill>
                <a:srgbClr val="B7EDB7"/>
              </a:solidFill>
              <a:ln w="9525" cap="rnd">
                <a:noFill/>
                <a:round/>
              </a:ln>
            </p:spPr>
            <p:txBody>
              <a:bodyPr/>
              <a:lstStyle/>
              <a:p>
                <a:endParaRPr lang="zh-CN" altLang="en-US"/>
              </a:p>
            </p:txBody>
          </p:sp>
          <p:sp>
            <p:nvSpPr>
              <p:cNvPr id="86" name="Freeform 125"/>
              <p:cNvSpPr/>
              <p:nvPr/>
            </p:nvSpPr>
            <p:spPr bwMode="auto">
              <a:xfrm>
                <a:off x="2782" y="2047"/>
                <a:ext cx="28" cy="26"/>
              </a:xfrm>
              <a:custGeom>
                <a:avLst/>
                <a:gdLst>
                  <a:gd name="T0" fmla="*/ 0 w 28"/>
                  <a:gd name="T1" fmla="*/ 0 h 26"/>
                  <a:gd name="T2" fmla="*/ 0 w 28"/>
                  <a:gd name="T3" fmla="*/ 16 h 26"/>
                  <a:gd name="T4" fmla="*/ 27 w 28"/>
                  <a:gd name="T5" fmla="*/ 25 h 26"/>
                  <a:gd name="T6" fmla="*/ 27 w 28"/>
                  <a:gd name="T7" fmla="*/ 8 h 26"/>
                  <a:gd name="T8" fmla="*/ 0 w 28"/>
                  <a:gd name="T9" fmla="*/ 0 h 26"/>
                  <a:gd name="T10" fmla="*/ 0 60000 65536"/>
                  <a:gd name="T11" fmla="*/ 0 60000 65536"/>
                  <a:gd name="T12" fmla="*/ 0 60000 65536"/>
                  <a:gd name="T13" fmla="*/ 0 60000 65536"/>
                  <a:gd name="T14" fmla="*/ 0 60000 65536"/>
                  <a:gd name="T15" fmla="*/ 0 w 28"/>
                  <a:gd name="T16" fmla="*/ 0 h 26"/>
                  <a:gd name="T17" fmla="*/ 28 w 28"/>
                  <a:gd name="T18" fmla="*/ 26 h 26"/>
                </a:gdLst>
                <a:ahLst/>
                <a:cxnLst>
                  <a:cxn ang="T10">
                    <a:pos x="T0" y="T1"/>
                  </a:cxn>
                  <a:cxn ang="T11">
                    <a:pos x="T2" y="T3"/>
                  </a:cxn>
                  <a:cxn ang="T12">
                    <a:pos x="T4" y="T5"/>
                  </a:cxn>
                  <a:cxn ang="T13">
                    <a:pos x="T6" y="T7"/>
                  </a:cxn>
                  <a:cxn ang="T14">
                    <a:pos x="T8" y="T9"/>
                  </a:cxn>
                </a:cxnLst>
                <a:rect l="T15" t="T16" r="T17" b="T18"/>
                <a:pathLst>
                  <a:path w="28" h="26">
                    <a:moveTo>
                      <a:pt x="0" y="0"/>
                    </a:moveTo>
                    <a:lnTo>
                      <a:pt x="0" y="16"/>
                    </a:lnTo>
                    <a:lnTo>
                      <a:pt x="27" y="25"/>
                    </a:lnTo>
                    <a:lnTo>
                      <a:pt x="27" y="8"/>
                    </a:lnTo>
                    <a:lnTo>
                      <a:pt x="0" y="0"/>
                    </a:lnTo>
                  </a:path>
                </a:pathLst>
              </a:custGeom>
              <a:solidFill>
                <a:srgbClr val="33CC33"/>
              </a:solidFill>
              <a:ln w="9525" cap="rnd">
                <a:noFill/>
                <a:round/>
              </a:ln>
            </p:spPr>
            <p:txBody>
              <a:bodyPr/>
              <a:lstStyle/>
              <a:p>
                <a:endParaRPr lang="zh-CN" altLang="en-US"/>
              </a:p>
            </p:txBody>
          </p:sp>
          <p:sp>
            <p:nvSpPr>
              <p:cNvPr id="87" name="Freeform 126"/>
              <p:cNvSpPr/>
              <p:nvPr/>
            </p:nvSpPr>
            <p:spPr bwMode="auto">
              <a:xfrm>
                <a:off x="2809" y="2043"/>
                <a:ext cx="22" cy="30"/>
              </a:xfrm>
              <a:custGeom>
                <a:avLst/>
                <a:gdLst>
                  <a:gd name="T0" fmla="*/ 0 w 22"/>
                  <a:gd name="T1" fmla="*/ 29 h 30"/>
                  <a:gd name="T2" fmla="*/ 0 w 22"/>
                  <a:gd name="T3" fmla="*/ 12 h 30"/>
                  <a:gd name="T4" fmla="*/ 21 w 22"/>
                  <a:gd name="T5" fmla="*/ 0 h 30"/>
                  <a:gd name="T6" fmla="*/ 21 w 22"/>
                  <a:gd name="T7" fmla="*/ 16 h 30"/>
                  <a:gd name="T8" fmla="*/ 0 w 22"/>
                  <a:gd name="T9" fmla="*/ 29 h 30"/>
                  <a:gd name="T10" fmla="*/ 0 60000 65536"/>
                  <a:gd name="T11" fmla="*/ 0 60000 65536"/>
                  <a:gd name="T12" fmla="*/ 0 60000 65536"/>
                  <a:gd name="T13" fmla="*/ 0 60000 65536"/>
                  <a:gd name="T14" fmla="*/ 0 60000 65536"/>
                  <a:gd name="T15" fmla="*/ 0 w 22"/>
                  <a:gd name="T16" fmla="*/ 0 h 30"/>
                  <a:gd name="T17" fmla="*/ 22 w 22"/>
                  <a:gd name="T18" fmla="*/ 30 h 30"/>
                </a:gdLst>
                <a:ahLst/>
                <a:cxnLst>
                  <a:cxn ang="T10">
                    <a:pos x="T0" y="T1"/>
                  </a:cxn>
                  <a:cxn ang="T11">
                    <a:pos x="T2" y="T3"/>
                  </a:cxn>
                  <a:cxn ang="T12">
                    <a:pos x="T4" y="T5"/>
                  </a:cxn>
                  <a:cxn ang="T13">
                    <a:pos x="T6" y="T7"/>
                  </a:cxn>
                  <a:cxn ang="T14">
                    <a:pos x="T8" y="T9"/>
                  </a:cxn>
                </a:cxnLst>
                <a:rect l="T15" t="T16" r="T17" b="T18"/>
                <a:pathLst>
                  <a:path w="22" h="30">
                    <a:moveTo>
                      <a:pt x="0" y="29"/>
                    </a:moveTo>
                    <a:lnTo>
                      <a:pt x="0" y="12"/>
                    </a:lnTo>
                    <a:lnTo>
                      <a:pt x="21" y="0"/>
                    </a:lnTo>
                    <a:lnTo>
                      <a:pt x="21" y="16"/>
                    </a:lnTo>
                    <a:lnTo>
                      <a:pt x="0" y="29"/>
                    </a:lnTo>
                  </a:path>
                </a:pathLst>
              </a:custGeom>
              <a:solidFill>
                <a:srgbClr val="009966"/>
              </a:solidFill>
              <a:ln w="9525" cap="rnd">
                <a:noFill/>
                <a:round/>
              </a:ln>
            </p:spPr>
            <p:txBody>
              <a:bodyPr/>
              <a:lstStyle/>
              <a:p>
                <a:endParaRPr lang="zh-CN" altLang="en-US"/>
              </a:p>
            </p:txBody>
          </p:sp>
          <p:sp>
            <p:nvSpPr>
              <p:cNvPr id="88" name="Freeform 127"/>
              <p:cNvSpPr/>
              <p:nvPr/>
            </p:nvSpPr>
            <p:spPr bwMode="auto">
              <a:xfrm>
                <a:off x="2782" y="2036"/>
                <a:ext cx="42" cy="22"/>
              </a:xfrm>
              <a:custGeom>
                <a:avLst/>
                <a:gdLst>
                  <a:gd name="T0" fmla="*/ 26 w 42"/>
                  <a:gd name="T1" fmla="*/ 21 h 22"/>
                  <a:gd name="T2" fmla="*/ 41 w 42"/>
                  <a:gd name="T3" fmla="*/ 6 h 22"/>
                  <a:gd name="T4" fmla="*/ 17 w 42"/>
                  <a:gd name="T5" fmla="*/ 0 h 22"/>
                  <a:gd name="T6" fmla="*/ 0 w 42"/>
                  <a:gd name="T7" fmla="*/ 12 h 22"/>
                  <a:gd name="T8" fmla="*/ 26 w 42"/>
                  <a:gd name="T9" fmla="*/ 21 h 22"/>
                  <a:gd name="T10" fmla="*/ 0 60000 65536"/>
                  <a:gd name="T11" fmla="*/ 0 60000 65536"/>
                  <a:gd name="T12" fmla="*/ 0 60000 65536"/>
                  <a:gd name="T13" fmla="*/ 0 60000 65536"/>
                  <a:gd name="T14" fmla="*/ 0 60000 65536"/>
                  <a:gd name="T15" fmla="*/ 0 w 42"/>
                  <a:gd name="T16" fmla="*/ 0 h 22"/>
                  <a:gd name="T17" fmla="*/ 42 w 42"/>
                  <a:gd name="T18" fmla="*/ 22 h 22"/>
                </a:gdLst>
                <a:ahLst/>
                <a:cxnLst>
                  <a:cxn ang="T10">
                    <a:pos x="T0" y="T1"/>
                  </a:cxn>
                  <a:cxn ang="T11">
                    <a:pos x="T2" y="T3"/>
                  </a:cxn>
                  <a:cxn ang="T12">
                    <a:pos x="T4" y="T5"/>
                  </a:cxn>
                  <a:cxn ang="T13">
                    <a:pos x="T6" y="T7"/>
                  </a:cxn>
                  <a:cxn ang="T14">
                    <a:pos x="T8" y="T9"/>
                  </a:cxn>
                </a:cxnLst>
                <a:rect l="T15" t="T16" r="T17" b="T18"/>
                <a:pathLst>
                  <a:path w="42" h="22">
                    <a:moveTo>
                      <a:pt x="26" y="21"/>
                    </a:moveTo>
                    <a:lnTo>
                      <a:pt x="41" y="6"/>
                    </a:lnTo>
                    <a:lnTo>
                      <a:pt x="17" y="0"/>
                    </a:lnTo>
                    <a:lnTo>
                      <a:pt x="0" y="12"/>
                    </a:lnTo>
                    <a:lnTo>
                      <a:pt x="26" y="21"/>
                    </a:lnTo>
                  </a:path>
                </a:pathLst>
              </a:custGeom>
              <a:solidFill>
                <a:srgbClr val="B7EDB7"/>
              </a:solidFill>
              <a:ln w="9525" cap="rnd">
                <a:noFill/>
                <a:round/>
              </a:ln>
            </p:spPr>
            <p:txBody>
              <a:bodyPr/>
              <a:lstStyle/>
              <a:p>
                <a:endParaRPr lang="zh-CN" altLang="en-US"/>
              </a:p>
            </p:txBody>
          </p:sp>
          <p:sp>
            <p:nvSpPr>
              <p:cNvPr id="89" name="Freeform 128"/>
              <p:cNvSpPr/>
              <p:nvPr/>
            </p:nvSpPr>
            <p:spPr bwMode="auto">
              <a:xfrm>
                <a:off x="2781" y="2027"/>
                <a:ext cx="28" cy="25"/>
              </a:xfrm>
              <a:custGeom>
                <a:avLst/>
                <a:gdLst>
                  <a:gd name="T0" fmla="*/ 0 w 28"/>
                  <a:gd name="T1" fmla="*/ 0 h 25"/>
                  <a:gd name="T2" fmla="*/ 0 w 28"/>
                  <a:gd name="T3" fmla="*/ 16 h 25"/>
                  <a:gd name="T4" fmla="*/ 27 w 28"/>
                  <a:gd name="T5" fmla="*/ 24 h 25"/>
                  <a:gd name="T6" fmla="*/ 27 w 28"/>
                  <a:gd name="T7" fmla="*/ 7 h 25"/>
                  <a:gd name="T8" fmla="*/ 0 w 28"/>
                  <a:gd name="T9" fmla="*/ 0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0" y="0"/>
                    </a:moveTo>
                    <a:lnTo>
                      <a:pt x="0" y="16"/>
                    </a:lnTo>
                    <a:lnTo>
                      <a:pt x="27" y="24"/>
                    </a:lnTo>
                    <a:lnTo>
                      <a:pt x="27" y="7"/>
                    </a:lnTo>
                    <a:lnTo>
                      <a:pt x="0" y="0"/>
                    </a:lnTo>
                  </a:path>
                </a:pathLst>
              </a:custGeom>
              <a:solidFill>
                <a:srgbClr val="33CC33"/>
              </a:solidFill>
              <a:ln w="9525" cap="rnd">
                <a:noFill/>
                <a:round/>
              </a:ln>
            </p:spPr>
            <p:txBody>
              <a:bodyPr/>
              <a:lstStyle/>
              <a:p>
                <a:endParaRPr lang="zh-CN" altLang="en-US"/>
              </a:p>
            </p:txBody>
          </p:sp>
          <p:sp>
            <p:nvSpPr>
              <p:cNvPr id="90" name="Freeform 129"/>
              <p:cNvSpPr/>
              <p:nvPr/>
            </p:nvSpPr>
            <p:spPr bwMode="auto">
              <a:xfrm>
                <a:off x="2808" y="2022"/>
                <a:ext cx="21" cy="30"/>
              </a:xfrm>
              <a:custGeom>
                <a:avLst/>
                <a:gdLst>
                  <a:gd name="T0" fmla="*/ 0 w 21"/>
                  <a:gd name="T1" fmla="*/ 29 h 30"/>
                  <a:gd name="T2" fmla="*/ 0 w 21"/>
                  <a:gd name="T3" fmla="*/ 12 h 30"/>
                  <a:gd name="T4" fmla="*/ 20 w 21"/>
                  <a:gd name="T5" fmla="*/ 0 h 30"/>
                  <a:gd name="T6" fmla="*/ 20 w 21"/>
                  <a:gd name="T7" fmla="*/ 16 h 30"/>
                  <a:gd name="T8" fmla="*/ 0 w 21"/>
                  <a:gd name="T9" fmla="*/ 29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0" y="29"/>
                    </a:moveTo>
                    <a:lnTo>
                      <a:pt x="0" y="12"/>
                    </a:lnTo>
                    <a:lnTo>
                      <a:pt x="20" y="0"/>
                    </a:lnTo>
                    <a:lnTo>
                      <a:pt x="20" y="16"/>
                    </a:lnTo>
                    <a:lnTo>
                      <a:pt x="0" y="29"/>
                    </a:lnTo>
                  </a:path>
                </a:pathLst>
              </a:custGeom>
              <a:solidFill>
                <a:srgbClr val="009966"/>
              </a:solidFill>
              <a:ln w="9525" cap="rnd">
                <a:noFill/>
                <a:round/>
              </a:ln>
            </p:spPr>
            <p:txBody>
              <a:bodyPr/>
              <a:lstStyle/>
              <a:p>
                <a:endParaRPr lang="zh-CN" altLang="en-US"/>
              </a:p>
            </p:txBody>
          </p:sp>
          <p:sp>
            <p:nvSpPr>
              <p:cNvPr id="91" name="Freeform 130"/>
              <p:cNvSpPr/>
              <p:nvPr/>
            </p:nvSpPr>
            <p:spPr bwMode="auto">
              <a:xfrm>
                <a:off x="2781" y="2014"/>
                <a:ext cx="40" cy="22"/>
              </a:xfrm>
              <a:custGeom>
                <a:avLst/>
                <a:gdLst>
                  <a:gd name="T0" fmla="*/ 26 w 40"/>
                  <a:gd name="T1" fmla="*/ 21 h 22"/>
                  <a:gd name="T2" fmla="*/ 39 w 40"/>
                  <a:gd name="T3" fmla="*/ 7 h 22"/>
                  <a:gd name="T4" fmla="*/ 16 w 40"/>
                  <a:gd name="T5" fmla="*/ 0 h 22"/>
                  <a:gd name="T6" fmla="*/ 0 w 40"/>
                  <a:gd name="T7" fmla="*/ 12 h 22"/>
                  <a:gd name="T8" fmla="*/ 26 w 40"/>
                  <a:gd name="T9" fmla="*/ 21 h 22"/>
                  <a:gd name="T10" fmla="*/ 0 60000 65536"/>
                  <a:gd name="T11" fmla="*/ 0 60000 65536"/>
                  <a:gd name="T12" fmla="*/ 0 60000 65536"/>
                  <a:gd name="T13" fmla="*/ 0 60000 65536"/>
                  <a:gd name="T14" fmla="*/ 0 60000 65536"/>
                  <a:gd name="T15" fmla="*/ 0 w 40"/>
                  <a:gd name="T16" fmla="*/ 0 h 22"/>
                  <a:gd name="T17" fmla="*/ 40 w 40"/>
                  <a:gd name="T18" fmla="*/ 22 h 22"/>
                </a:gdLst>
                <a:ahLst/>
                <a:cxnLst>
                  <a:cxn ang="T10">
                    <a:pos x="T0" y="T1"/>
                  </a:cxn>
                  <a:cxn ang="T11">
                    <a:pos x="T2" y="T3"/>
                  </a:cxn>
                  <a:cxn ang="T12">
                    <a:pos x="T4" y="T5"/>
                  </a:cxn>
                  <a:cxn ang="T13">
                    <a:pos x="T6" y="T7"/>
                  </a:cxn>
                  <a:cxn ang="T14">
                    <a:pos x="T8" y="T9"/>
                  </a:cxn>
                </a:cxnLst>
                <a:rect l="T15" t="T16" r="T17" b="T18"/>
                <a:pathLst>
                  <a:path w="40" h="22">
                    <a:moveTo>
                      <a:pt x="26" y="21"/>
                    </a:moveTo>
                    <a:lnTo>
                      <a:pt x="39" y="7"/>
                    </a:lnTo>
                    <a:lnTo>
                      <a:pt x="16" y="0"/>
                    </a:lnTo>
                    <a:lnTo>
                      <a:pt x="0" y="12"/>
                    </a:lnTo>
                    <a:lnTo>
                      <a:pt x="26" y="21"/>
                    </a:lnTo>
                  </a:path>
                </a:pathLst>
              </a:custGeom>
              <a:solidFill>
                <a:srgbClr val="B7EDB7"/>
              </a:solidFill>
              <a:ln w="9525" cap="rnd">
                <a:noFill/>
                <a:round/>
              </a:ln>
            </p:spPr>
            <p:txBody>
              <a:bodyPr/>
              <a:lstStyle/>
              <a:p>
                <a:endParaRPr lang="zh-CN" altLang="en-US"/>
              </a:p>
            </p:txBody>
          </p:sp>
          <p:sp>
            <p:nvSpPr>
              <p:cNvPr id="92" name="Freeform 131"/>
              <p:cNvSpPr/>
              <p:nvPr/>
            </p:nvSpPr>
            <p:spPr bwMode="auto">
              <a:xfrm>
                <a:off x="2820" y="2073"/>
                <a:ext cx="27" cy="25"/>
              </a:xfrm>
              <a:custGeom>
                <a:avLst/>
                <a:gdLst>
                  <a:gd name="T0" fmla="*/ 0 w 27"/>
                  <a:gd name="T1" fmla="*/ 0 h 25"/>
                  <a:gd name="T2" fmla="*/ 0 w 27"/>
                  <a:gd name="T3" fmla="*/ 16 h 25"/>
                  <a:gd name="T4" fmla="*/ 26 w 27"/>
                  <a:gd name="T5" fmla="*/ 24 h 25"/>
                  <a:gd name="T6" fmla="*/ 26 w 27"/>
                  <a:gd name="T7" fmla="*/ 8 h 25"/>
                  <a:gd name="T8" fmla="*/ 0 w 27"/>
                  <a:gd name="T9" fmla="*/ 0 h 25"/>
                  <a:gd name="T10" fmla="*/ 0 60000 65536"/>
                  <a:gd name="T11" fmla="*/ 0 60000 65536"/>
                  <a:gd name="T12" fmla="*/ 0 60000 65536"/>
                  <a:gd name="T13" fmla="*/ 0 60000 65536"/>
                  <a:gd name="T14" fmla="*/ 0 60000 65536"/>
                  <a:gd name="T15" fmla="*/ 0 w 27"/>
                  <a:gd name="T16" fmla="*/ 0 h 25"/>
                  <a:gd name="T17" fmla="*/ 27 w 27"/>
                  <a:gd name="T18" fmla="*/ 25 h 25"/>
                </a:gdLst>
                <a:ahLst/>
                <a:cxnLst>
                  <a:cxn ang="T10">
                    <a:pos x="T0" y="T1"/>
                  </a:cxn>
                  <a:cxn ang="T11">
                    <a:pos x="T2" y="T3"/>
                  </a:cxn>
                  <a:cxn ang="T12">
                    <a:pos x="T4" y="T5"/>
                  </a:cxn>
                  <a:cxn ang="T13">
                    <a:pos x="T6" y="T7"/>
                  </a:cxn>
                  <a:cxn ang="T14">
                    <a:pos x="T8" y="T9"/>
                  </a:cxn>
                </a:cxnLst>
                <a:rect l="T15" t="T16" r="T17" b="T18"/>
                <a:pathLst>
                  <a:path w="27" h="25">
                    <a:moveTo>
                      <a:pt x="0" y="0"/>
                    </a:moveTo>
                    <a:lnTo>
                      <a:pt x="0" y="16"/>
                    </a:lnTo>
                    <a:lnTo>
                      <a:pt x="26" y="24"/>
                    </a:lnTo>
                    <a:lnTo>
                      <a:pt x="26" y="8"/>
                    </a:lnTo>
                    <a:lnTo>
                      <a:pt x="0" y="0"/>
                    </a:lnTo>
                  </a:path>
                </a:pathLst>
              </a:custGeom>
              <a:solidFill>
                <a:srgbClr val="33CC33"/>
              </a:solidFill>
              <a:ln w="9525" cap="rnd">
                <a:noFill/>
                <a:round/>
              </a:ln>
            </p:spPr>
            <p:txBody>
              <a:bodyPr/>
              <a:lstStyle/>
              <a:p>
                <a:endParaRPr lang="zh-CN" altLang="en-US"/>
              </a:p>
            </p:txBody>
          </p:sp>
          <p:sp>
            <p:nvSpPr>
              <p:cNvPr id="93" name="Freeform 132"/>
              <p:cNvSpPr/>
              <p:nvPr/>
            </p:nvSpPr>
            <p:spPr bwMode="auto">
              <a:xfrm>
                <a:off x="2846" y="2067"/>
                <a:ext cx="21" cy="31"/>
              </a:xfrm>
              <a:custGeom>
                <a:avLst/>
                <a:gdLst>
                  <a:gd name="T0" fmla="*/ 0 w 21"/>
                  <a:gd name="T1" fmla="*/ 30 h 31"/>
                  <a:gd name="T2" fmla="*/ 0 w 21"/>
                  <a:gd name="T3" fmla="*/ 13 h 31"/>
                  <a:gd name="T4" fmla="*/ 20 w 21"/>
                  <a:gd name="T5" fmla="*/ 0 h 31"/>
                  <a:gd name="T6" fmla="*/ 20 w 21"/>
                  <a:gd name="T7" fmla="*/ 17 h 31"/>
                  <a:gd name="T8" fmla="*/ 0 w 21"/>
                  <a:gd name="T9" fmla="*/ 30 h 31"/>
                  <a:gd name="T10" fmla="*/ 0 60000 65536"/>
                  <a:gd name="T11" fmla="*/ 0 60000 65536"/>
                  <a:gd name="T12" fmla="*/ 0 60000 65536"/>
                  <a:gd name="T13" fmla="*/ 0 60000 65536"/>
                  <a:gd name="T14" fmla="*/ 0 60000 65536"/>
                  <a:gd name="T15" fmla="*/ 0 w 21"/>
                  <a:gd name="T16" fmla="*/ 0 h 31"/>
                  <a:gd name="T17" fmla="*/ 21 w 21"/>
                  <a:gd name="T18" fmla="*/ 31 h 31"/>
                </a:gdLst>
                <a:ahLst/>
                <a:cxnLst>
                  <a:cxn ang="T10">
                    <a:pos x="T0" y="T1"/>
                  </a:cxn>
                  <a:cxn ang="T11">
                    <a:pos x="T2" y="T3"/>
                  </a:cxn>
                  <a:cxn ang="T12">
                    <a:pos x="T4" y="T5"/>
                  </a:cxn>
                  <a:cxn ang="T13">
                    <a:pos x="T6" y="T7"/>
                  </a:cxn>
                  <a:cxn ang="T14">
                    <a:pos x="T8" y="T9"/>
                  </a:cxn>
                </a:cxnLst>
                <a:rect l="T15" t="T16" r="T17" b="T18"/>
                <a:pathLst>
                  <a:path w="21" h="31">
                    <a:moveTo>
                      <a:pt x="0" y="30"/>
                    </a:moveTo>
                    <a:lnTo>
                      <a:pt x="0" y="13"/>
                    </a:lnTo>
                    <a:lnTo>
                      <a:pt x="20" y="0"/>
                    </a:lnTo>
                    <a:lnTo>
                      <a:pt x="20" y="17"/>
                    </a:lnTo>
                    <a:lnTo>
                      <a:pt x="0" y="30"/>
                    </a:lnTo>
                  </a:path>
                </a:pathLst>
              </a:custGeom>
              <a:solidFill>
                <a:srgbClr val="009966"/>
              </a:solidFill>
              <a:ln w="9525" cap="rnd">
                <a:noFill/>
                <a:round/>
              </a:ln>
            </p:spPr>
            <p:txBody>
              <a:bodyPr/>
              <a:lstStyle/>
              <a:p>
                <a:endParaRPr lang="zh-CN" altLang="en-US"/>
              </a:p>
            </p:txBody>
          </p:sp>
          <p:sp>
            <p:nvSpPr>
              <p:cNvPr id="94" name="Freeform 133"/>
              <p:cNvSpPr/>
              <p:nvPr/>
            </p:nvSpPr>
            <p:spPr bwMode="auto">
              <a:xfrm>
                <a:off x="2820" y="2061"/>
                <a:ext cx="43" cy="22"/>
              </a:xfrm>
              <a:custGeom>
                <a:avLst/>
                <a:gdLst>
                  <a:gd name="T0" fmla="*/ 27 w 43"/>
                  <a:gd name="T1" fmla="*/ 21 h 22"/>
                  <a:gd name="T2" fmla="*/ 42 w 43"/>
                  <a:gd name="T3" fmla="*/ 6 h 22"/>
                  <a:gd name="T4" fmla="*/ 17 w 43"/>
                  <a:gd name="T5" fmla="*/ 0 h 22"/>
                  <a:gd name="T6" fmla="*/ 0 w 43"/>
                  <a:gd name="T7" fmla="*/ 12 h 22"/>
                  <a:gd name="T8" fmla="*/ 27 w 43"/>
                  <a:gd name="T9" fmla="*/ 21 h 22"/>
                  <a:gd name="T10" fmla="*/ 0 60000 65536"/>
                  <a:gd name="T11" fmla="*/ 0 60000 65536"/>
                  <a:gd name="T12" fmla="*/ 0 60000 65536"/>
                  <a:gd name="T13" fmla="*/ 0 60000 65536"/>
                  <a:gd name="T14" fmla="*/ 0 60000 65536"/>
                  <a:gd name="T15" fmla="*/ 0 w 43"/>
                  <a:gd name="T16" fmla="*/ 0 h 22"/>
                  <a:gd name="T17" fmla="*/ 43 w 43"/>
                  <a:gd name="T18" fmla="*/ 22 h 22"/>
                </a:gdLst>
                <a:ahLst/>
                <a:cxnLst>
                  <a:cxn ang="T10">
                    <a:pos x="T0" y="T1"/>
                  </a:cxn>
                  <a:cxn ang="T11">
                    <a:pos x="T2" y="T3"/>
                  </a:cxn>
                  <a:cxn ang="T12">
                    <a:pos x="T4" y="T5"/>
                  </a:cxn>
                  <a:cxn ang="T13">
                    <a:pos x="T6" y="T7"/>
                  </a:cxn>
                  <a:cxn ang="T14">
                    <a:pos x="T8" y="T9"/>
                  </a:cxn>
                </a:cxnLst>
                <a:rect l="T15" t="T16" r="T17" b="T18"/>
                <a:pathLst>
                  <a:path w="43" h="22">
                    <a:moveTo>
                      <a:pt x="27" y="21"/>
                    </a:moveTo>
                    <a:lnTo>
                      <a:pt x="42" y="6"/>
                    </a:lnTo>
                    <a:lnTo>
                      <a:pt x="17" y="0"/>
                    </a:lnTo>
                    <a:lnTo>
                      <a:pt x="0" y="12"/>
                    </a:lnTo>
                    <a:lnTo>
                      <a:pt x="27" y="21"/>
                    </a:lnTo>
                  </a:path>
                </a:pathLst>
              </a:custGeom>
              <a:solidFill>
                <a:srgbClr val="B7EDB7"/>
              </a:solidFill>
              <a:ln w="9525" cap="rnd">
                <a:noFill/>
                <a:round/>
              </a:ln>
            </p:spPr>
            <p:txBody>
              <a:bodyPr/>
              <a:lstStyle/>
              <a:p>
                <a:endParaRPr lang="zh-CN" altLang="en-US"/>
              </a:p>
            </p:txBody>
          </p:sp>
          <p:sp>
            <p:nvSpPr>
              <p:cNvPr id="95" name="Freeform 134"/>
              <p:cNvSpPr/>
              <p:nvPr/>
            </p:nvSpPr>
            <p:spPr bwMode="auto">
              <a:xfrm>
                <a:off x="2819" y="2051"/>
                <a:ext cx="28" cy="25"/>
              </a:xfrm>
              <a:custGeom>
                <a:avLst/>
                <a:gdLst>
                  <a:gd name="T0" fmla="*/ 0 w 28"/>
                  <a:gd name="T1" fmla="*/ 0 h 25"/>
                  <a:gd name="T2" fmla="*/ 0 w 28"/>
                  <a:gd name="T3" fmla="*/ 16 h 25"/>
                  <a:gd name="T4" fmla="*/ 27 w 28"/>
                  <a:gd name="T5" fmla="*/ 24 h 25"/>
                  <a:gd name="T6" fmla="*/ 27 w 28"/>
                  <a:gd name="T7" fmla="*/ 8 h 25"/>
                  <a:gd name="T8" fmla="*/ 0 w 28"/>
                  <a:gd name="T9" fmla="*/ 0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0" y="0"/>
                    </a:moveTo>
                    <a:lnTo>
                      <a:pt x="0" y="16"/>
                    </a:lnTo>
                    <a:lnTo>
                      <a:pt x="27" y="24"/>
                    </a:lnTo>
                    <a:lnTo>
                      <a:pt x="27" y="8"/>
                    </a:lnTo>
                    <a:lnTo>
                      <a:pt x="0" y="0"/>
                    </a:lnTo>
                  </a:path>
                </a:pathLst>
              </a:custGeom>
              <a:solidFill>
                <a:srgbClr val="33CC33"/>
              </a:solidFill>
              <a:ln w="9525" cap="rnd">
                <a:noFill/>
                <a:round/>
              </a:ln>
            </p:spPr>
            <p:txBody>
              <a:bodyPr/>
              <a:lstStyle/>
              <a:p>
                <a:endParaRPr lang="zh-CN" altLang="en-US"/>
              </a:p>
            </p:txBody>
          </p:sp>
          <p:sp>
            <p:nvSpPr>
              <p:cNvPr id="96" name="Freeform 135"/>
              <p:cNvSpPr/>
              <p:nvPr/>
            </p:nvSpPr>
            <p:spPr bwMode="auto">
              <a:xfrm>
                <a:off x="2846" y="2046"/>
                <a:ext cx="21" cy="30"/>
              </a:xfrm>
              <a:custGeom>
                <a:avLst/>
                <a:gdLst>
                  <a:gd name="T0" fmla="*/ 0 w 21"/>
                  <a:gd name="T1" fmla="*/ 29 h 30"/>
                  <a:gd name="T2" fmla="*/ 0 w 21"/>
                  <a:gd name="T3" fmla="*/ 12 h 30"/>
                  <a:gd name="T4" fmla="*/ 20 w 21"/>
                  <a:gd name="T5" fmla="*/ 0 h 30"/>
                  <a:gd name="T6" fmla="*/ 20 w 21"/>
                  <a:gd name="T7" fmla="*/ 16 h 30"/>
                  <a:gd name="T8" fmla="*/ 0 w 21"/>
                  <a:gd name="T9" fmla="*/ 29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0" y="29"/>
                    </a:moveTo>
                    <a:lnTo>
                      <a:pt x="0" y="12"/>
                    </a:lnTo>
                    <a:lnTo>
                      <a:pt x="20" y="0"/>
                    </a:lnTo>
                    <a:lnTo>
                      <a:pt x="20" y="16"/>
                    </a:lnTo>
                    <a:lnTo>
                      <a:pt x="0" y="29"/>
                    </a:lnTo>
                  </a:path>
                </a:pathLst>
              </a:custGeom>
              <a:solidFill>
                <a:srgbClr val="009966"/>
              </a:solidFill>
              <a:ln w="9525" cap="rnd">
                <a:noFill/>
                <a:round/>
              </a:ln>
            </p:spPr>
            <p:txBody>
              <a:bodyPr/>
              <a:lstStyle/>
              <a:p>
                <a:endParaRPr lang="zh-CN" altLang="en-US"/>
              </a:p>
            </p:txBody>
          </p:sp>
          <p:sp>
            <p:nvSpPr>
              <p:cNvPr id="97" name="Freeform 136"/>
              <p:cNvSpPr/>
              <p:nvPr/>
            </p:nvSpPr>
            <p:spPr bwMode="auto">
              <a:xfrm>
                <a:off x="2819" y="2039"/>
                <a:ext cx="43" cy="22"/>
              </a:xfrm>
              <a:custGeom>
                <a:avLst/>
                <a:gdLst>
                  <a:gd name="T0" fmla="*/ 27 w 43"/>
                  <a:gd name="T1" fmla="*/ 21 h 22"/>
                  <a:gd name="T2" fmla="*/ 42 w 43"/>
                  <a:gd name="T3" fmla="*/ 7 h 22"/>
                  <a:gd name="T4" fmla="*/ 18 w 43"/>
                  <a:gd name="T5" fmla="*/ 0 h 22"/>
                  <a:gd name="T6" fmla="*/ 0 w 43"/>
                  <a:gd name="T7" fmla="*/ 12 h 22"/>
                  <a:gd name="T8" fmla="*/ 27 w 43"/>
                  <a:gd name="T9" fmla="*/ 21 h 22"/>
                  <a:gd name="T10" fmla="*/ 0 60000 65536"/>
                  <a:gd name="T11" fmla="*/ 0 60000 65536"/>
                  <a:gd name="T12" fmla="*/ 0 60000 65536"/>
                  <a:gd name="T13" fmla="*/ 0 60000 65536"/>
                  <a:gd name="T14" fmla="*/ 0 60000 65536"/>
                  <a:gd name="T15" fmla="*/ 0 w 43"/>
                  <a:gd name="T16" fmla="*/ 0 h 22"/>
                  <a:gd name="T17" fmla="*/ 43 w 43"/>
                  <a:gd name="T18" fmla="*/ 22 h 22"/>
                </a:gdLst>
                <a:ahLst/>
                <a:cxnLst>
                  <a:cxn ang="T10">
                    <a:pos x="T0" y="T1"/>
                  </a:cxn>
                  <a:cxn ang="T11">
                    <a:pos x="T2" y="T3"/>
                  </a:cxn>
                  <a:cxn ang="T12">
                    <a:pos x="T4" y="T5"/>
                  </a:cxn>
                  <a:cxn ang="T13">
                    <a:pos x="T6" y="T7"/>
                  </a:cxn>
                  <a:cxn ang="T14">
                    <a:pos x="T8" y="T9"/>
                  </a:cxn>
                </a:cxnLst>
                <a:rect l="T15" t="T16" r="T17" b="T18"/>
                <a:pathLst>
                  <a:path w="43" h="22">
                    <a:moveTo>
                      <a:pt x="27" y="21"/>
                    </a:moveTo>
                    <a:lnTo>
                      <a:pt x="42" y="7"/>
                    </a:lnTo>
                    <a:lnTo>
                      <a:pt x="18" y="0"/>
                    </a:lnTo>
                    <a:lnTo>
                      <a:pt x="0" y="12"/>
                    </a:lnTo>
                    <a:lnTo>
                      <a:pt x="27" y="21"/>
                    </a:lnTo>
                  </a:path>
                </a:pathLst>
              </a:custGeom>
              <a:solidFill>
                <a:srgbClr val="B7EDB7"/>
              </a:solidFill>
              <a:ln w="9525" cap="rnd">
                <a:noFill/>
                <a:round/>
              </a:ln>
            </p:spPr>
            <p:txBody>
              <a:bodyPr/>
              <a:lstStyle/>
              <a:p>
                <a:endParaRPr lang="zh-CN" altLang="en-US"/>
              </a:p>
            </p:txBody>
          </p:sp>
          <p:sp>
            <p:nvSpPr>
              <p:cNvPr id="98" name="Freeform 137"/>
              <p:cNvSpPr/>
              <p:nvPr/>
            </p:nvSpPr>
            <p:spPr bwMode="auto">
              <a:xfrm>
                <a:off x="2818" y="2031"/>
                <a:ext cx="29" cy="27"/>
              </a:xfrm>
              <a:custGeom>
                <a:avLst/>
                <a:gdLst>
                  <a:gd name="T0" fmla="*/ 0 w 29"/>
                  <a:gd name="T1" fmla="*/ 0 h 27"/>
                  <a:gd name="T2" fmla="*/ 0 w 29"/>
                  <a:gd name="T3" fmla="*/ 17 h 27"/>
                  <a:gd name="T4" fmla="*/ 28 w 29"/>
                  <a:gd name="T5" fmla="*/ 26 h 27"/>
                  <a:gd name="T6" fmla="*/ 28 w 29"/>
                  <a:gd name="T7" fmla="*/ 7 h 27"/>
                  <a:gd name="T8" fmla="*/ 0 w 29"/>
                  <a:gd name="T9" fmla="*/ 0 h 27"/>
                  <a:gd name="T10" fmla="*/ 0 60000 65536"/>
                  <a:gd name="T11" fmla="*/ 0 60000 65536"/>
                  <a:gd name="T12" fmla="*/ 0 60000 65536"/>
                  <a:gd name="T13" fmla="*/ 0 60000 65536"/>
                  <a:gd name="T14" fmla="*/ 0 60000 65536"/>
                  <a:gd name="T15" fmla="*/ 0 w 29"/>
                  <a:gd name="T16" fmla="*/ 0 h 27"/>
                  <a:gd name="T17" fmla="*/ 29 w 29"/>
                  <a:gd name="T18" fmla="*/ 27 h 27"/>
                </a:gdLst>
                <a:ahLst/>
                <a:cxnLst>
                  <a:cxn ang="T10">
                    <a:pos x="T0" y="T1"/>
                  </a:cxn>
                  <a:cxn ang="T11">
                    <a:pos x="T2" y="T3"/>
                  </a:cxn>
                  <a:cxn ang="T12">
                    <a:pos x="T4" y="T5"/>
                  </a:cxn>
                  <a:cxn ang="T13">
                    <a:pos x="T6" y="T7"/>
                  </a:cxn>
                  <a:cxn ang="T14">
                    <a:pos x="T8" y="T9"/>
                  </a:cxn>
                </a:cxnLst>
                <a:rect l="T15" t="T16" r="T17" b="T18"/>
                <a:pathLst>
                  <a:path w="29" h="27">
                    <a:moveTo>
                      <a:pt x="0" y="0"/>
                    </a:moveTo>
                    <a:lnTo>
                      <a:pt x="0" y="17"/>
                    </a:lnTo>
                    <a:lnTo>
                      <a:pt x="28" y="26"/>
                    </a:lnTo>
                    <a:lnTo>
                      <a:pt x="28" y="7"/>
                    </a:lnTo>
                    <a:lnTo>
                      <a:pt x="0" y="0"/>
                    </a:lnTo>
                  </a:path>
                </a:pathLst>
              </a:custGeom>
              <a:solidFill>
                <a:srgbClr val="33CC33"/>
              </a:solidFill>
              <a:ln w="9525" cap="rnd">
                <a:noFill/>
                <a:round/>
              </a:ln>
            </p:spPr>
            <p:txBody>
              <a:bodyPr/>
              <a:lstStyle/>
              <a:p>
                <a:endParaRPr lang="zh-CN" altLang="en-US"/>
              </a:p>
            </p:txBody>
          </p:sp>
          <p:sp>
            <p:nvSpPr>
              <p:cNvPr id="99" name="Freeform 138"/>
              <p:cNvSpPr/>
              <p:nvPr/>
            </p:nvSpPr>
            <p:spPr bwMode="auto">
              <a:xfrm>
                <a:off x="2845" y="2026"/>
                <a:ext cx="21" cy="30"/>
              </a:xfrm>
              <a:custGeom>
                <a:avLst/>
                <a:gdLst>
                  <a:gd name="T0" fmla="*/ 0 w 21"/>
                  <a:gd name="T1" fmla="*/ 29 h 30"/>
                  <a:gd name="T2" fmla="*/ 0 w 21"/>
                  <a:gd name="T3" fmla="*/ 12 h 30"/>
                  <a:gd name="T4" fmla="*/ 20 w 21"/>
                  <a:gd name="T5" fmla="*/ 0 h 30"/>
                  <a:gd name="T6" fmla="*/ 20 w 21"/>
                  <a:gd name="T7" fmla="*/ 16 h 30"/>
                  <a:gd name="T8" fmla="*/ 0 w 21"/>
                  <a:gd name="T9" fmla="*/ 29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0" y="29"/>
                    </a:moveTo>
                    <a:lnTo>
                      <a:pt x="0" y="12"/>
                    </a:lnTo>
                    <a:lnTo>
                      <a:pt x="20" y="0"/>
                    </a:lnTo>
                    <a:lnTo>
                      <a:pt x="20" y="16"/>
                    </a:lnTo>
                    <a:lnTo>
                      <a:pt x="0" y="29"/>
                    </a:lnTo>
                  </a:path>
                </a:pathLst>
              </a:custGeom>
              <a:solidFill>
                <a:srgbClr val="009966"/>
              </a:solidFill>
              <a:ln w="9525" cap="rnd">
                <a:noFill/>
                <a:round/>
              </a:ln>
            </p:spPr>
            <p:txBody>
              <a:bodyPr/>
              <a:lstStyle/>
              <a:p>
                <a:endParaRPr lang="zh-CN" altLang="en-US"/>
              </a:p>
            </p:txBody>
          </p:sp>
          <p:sp>
            <p:nvSpPr>
              <p:cNvPr id="100" name="Freeform 139"/>
              <p:cNvSpPr/>
              <p:nvPr/>
            </p:nvSpPr>
            <p:spPr bwMode="auto">
              <a:xfrm>
                <a:off x="2818" y="2019"/>
                <a:ext cx="41" cy="20"/>
              </a:xfrm>
              <a:custGeom>
                <a:avLst/>
                <a:gdLst>
                  <a:gd name="T0" fmla="*/ 26 w 41"/>
                  <a:gd name="T1" fmla="*/ 19 h 20"/>
                  <a:gd name="T2" fmla="*/ 40 w 41"/>
                  <a:gd name="T3" fmla="*/ 6 h 20"/>
                  <a:gd name="T4" fmla="*/ 17 w 41"/>
                  <a:gd name="T5" fmla="*/ 0 h 20"/>
                  <a:gd name="T6" fmla="*/ 0 w 41"/>
                  <a:gd name="T7" fmla="*/ 11 h 20"/>
                  <a:gd name="T8" fmla="*/ 26 w 41"/>
                  <a:gd name="T9" fmla="*/ 19 h 20"/>
                  <a:gd name="T10" fmla="*/ 0 60000 65536"/>
                  <a:gd name="T11" fmla="*/ 0 60000 65536"/>
                  <a:gd name="T12" fmla="*/ 0 60000 65536"/>
                  <a:gd name="T13" fmla="*/ 0 60000 65536"/>
                  <a:gd name="T14" fmla="*/ 0 60000 65536"/>
                  <a:gd name="T15" fmla="*/ 0 w 41"/>
                  <a:gd name="T16" fmla="*/ 0 h 20"/>
                  <a:gd name="T17" fmla="*/ 41 w 41"/>
                  <a:gd name="T18" fmla="*/ 20 h 20"/>
                </a:gdLst>
                <a:ahLst/>
                <a:cxnLst>
                  <a:cxn ang="T10">
                    <a:pos x="T0" y="T1"/>
                  </a:cxn>
                  <a:cxn ang="T11">
                    <a:pos x="T2" y="T3"/>
                  </a:cxn>
                  <a:cxn ang="T12">
                    <a:pos x="T4" y="T5"/>
                  </a:cxn>
                  <a:cxn ang="T13">
                    <a:pos x="T6" y="T7"/>
                  </a:cxn>
                  <a:cxn ang="T14">
                    <a:pos x="T8" y="T9"/>
                  </a:cxn>
                </a:cxnLst>
                <a:rect l="T15" t="T16" r="T17" b="T18"/>
                <a:pathLst>
                  <a:path w="41" h="20">
                    <a:moveTo>
                      <a:pt x="26" y="19"/>
                    </a:moveTo>
                    <a:lnTo>
                      <a:pt x="40" y="6"/>
                    </a:lnTo>
                    <a:lnTo>
                      <a:pt x="17" y="0"/>
                    </a:lnTo>
                    <a:lnTo>
                      <a:pt x="0" y="11"/>
                    </a:lnTo>
                    <a:lnTo>
                      <a:pt x="26" y="19"/>
                    </a:lnTo>
                  </a:path>
                </a:pathLst>
              </a:custGeom>
              <a:solidFill>
                <a:srgbClr val="B7EDB7"/>
              </a:solidFill>
              <a:ln w="9525" cap="rnd">
                <a:noFill/>
                <a:round/>
              </a:ln>
            </p:spPr>
            <p:txBody>
              <a:bodyPr/>
              <a:lstStyle/>
              <a:p>
                <a:endParaRPr lang="zh-CN" altLang="en-US"/>
              </a:p>
            </p:txBody>
          </p:sp>
        </p:grpSp>
      </p:grpSp>
      <p:sp>
        <p:nvSpPr>
          <p:cNvPr id="102" name="Rectangle 90"/>
          <p:cNvSpPr>
            <a:spLocks noChangeArrowheads="1"/>
          </p:cNvSpPr>
          <p:nvPr/>
        </p:nvSpPr>
        <p:spPr bwMode="auto">
          <a:xfrm>
            <a:off x="6709581" y="6025002"/>
            <a:ext cx="12509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a:r>
              <a:rPr kumimoji="0" lang="zh-TW" altLang="en-US" sz="1400" b="1" dirty="0" smtClean="0">
                <a:latin typeface="微軟正黑體" pitchFamily="34" charset="-120"/>
                <a:ea typeface="微軟正黑體" pitchFamily="34" charset="-120"/>
              </a:rPr>
              <a:t>放到待报废库</a:t>
            </a:r>
            <a:endParaRPr kumimoji="0" lang="en-US" altLang="zh-TW" sz="1400" b="1" dirty="0" smtClean="0">
              <a:latin typeface="微軟正黑體" pitchFamily="34" charset="-120"/>
              <a:ea typeface="微軟正黑體" pitchFamily="34" charset="-120"/>
            </a:endParaRPr>
          </a:p>
          <a:p>
            <a:pPr algn="ctr"/>
            <a:r>
              <a:rPr kumimoji="0" lang="zh-TW" altLang="en-US" sz="1400" b="1" dirty="0" smtClean="0">
                <a:latin typeface="微軟正黑體" pitchFamily="34" charset="-120"/>
                <a:ea typeface="微軟正黑體" pitchFamily="34" charset="-120"/>
              </a:rPr>
              <a:t>统一管理</a:t>
            </a:r>
            <a:endParaRPr kumimoji="0" lang="zh-CN" altLang="en-US" sz="1400" b="1" dirty="0">
              <a:latin typeface="微軟正黑體" pitchFamily="34" charset="-120"/>
              <a:ea typeface="微軟正黑體" pitchFamily="34" charset="-120"/>
            </a:endParaRPr>
          </a:p>
        </p:txBody>
      </p:sp>
      <p:pic>
        <p:nvPicPr>
          <p:cNvPr id="103" name="Picture 8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9213" y="4938451"/>
            <a:ext cx="11985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Rectangle 90"/>
          <p:cNvSpPr>
            <a:spLocks noChangeArrowheads="1"/>
          </p:cNvSpPr>
          <p:nvPr/>
        </p:nvSpPr>
        <p:spPr bwMode="auto">
          <a:xfrm>
            <a:off x="4246447" y="6198744"/>
            <a:ext cx="895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zh-TW" altLang="en-US" sz="1400" b="1" dirty="0" smtClean="0">
                <a:latin typeface="微軟正黑體" pitchFamily="34" charset="-120"/>
                <a:ea typeface="微軟正黑體" pitchFamily="34" charset="-120"/>
              </a:rPr>
              <a:t>报废除帐</a:t>
            </a:r>
            <a:endParaRPr kumimoji="0" lang="zh-CN" altLang="en-US" sz="1400" b="1" dirty="0">
              <a:latin typeface="微軟正黑體" pitchFamily="34" charset="-120"/>
              <a:ea typeface="微軟正黑體" pitchFamily="34" charset="-120"/>
            </a:endParaRPr>
          </a:p>
        </p:txBody>
      </p:sp>
      <p:grpSp>
        <p:nvGrpSpPr>
          <p:cNvPr id="347" name="群組 346"/>
          <p:cNvGrpSpPr/>
          <p:nvPr/>
        </p:nvGrpSpPr>
        <p:grpSpPr>
          <a:xfrm>
            <a:off x="778297" y="5114272"/>
            <a:ext cx="1538162" cy="1129556"/>
            <a:chOff x="647700" y="4542631"/>
            <a:chExt cx="2552700" cy="1857375"/>
          </a:xfrm>
        </p:grpSpPr>
        <p:sp>
          <p:nvSpPr>
            <p:cNvPr id="108" name="AutoShape 4"/>
            <p:cNvSpPr>
              <a:spLocks noChangeAspect="1" noChangeArrowheads="1" noTextEdit="1"/>
            </p:cNvSpPr>
            <p:nvPr/>
          </p:nvSpPr>
          <p:spPr bwMode="auto">
            <a:xfrm>
              <a:off x="647700" y="4542631"/>
              <a:ext cx="25527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TW" altLang="en-US"/>
            </a:p>
          </p:txBody>
        </p:sp>
        <p:sp>
          <p:nvSpPr>
            <p:cNvPr id="147" name="Line 6"/>
            <p:cNvSpPr>
              <a:spLocks noChangeShapeType="1"/>
            </p:cNvSpPr>
            <p:nvPr/>
          </p:nvSpPr>
          <p:spPr bwMode="auto">
            <a:xfrm flipV="1">
              <a:off x="3055938" y="5535613"/>
              <a:ext cx="0" cy="36513"/>
            </a:xfrm>
            <a:prstGeom prst="line">
              <a:avLst/>
            </a:prstGeom>
            <a:noFill/>
            <a:ln w="6350">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148" name="Freeform 7"/>
            <p:cNvSpPr/>
            <p:nvPr/>
          </p:nvSpPr>
          <p:spPr bwMode="auto">
            <a:xfrm>
              <a:off x="3051175" y="5567363"/>
              <a:ext cx="22225" cy="22225"/>
            </a:xfrm>
            <a:custGeom>
              <a:avLst/>
              <a:gdLst>
                <a:gd name="T0" fmla="*/ 5 w 14"/>
                <a:gd name="T1" fmla="*/ 14 h 14"/>
                <a:gd name="T2" fmla="*/ 2 w 14"/>
                <a:gd name="T3" fmla="*/ 12 h 14"/>
                <a:gd name="T4" fmla="*/ 2 w 14"/>
                <a:gd name="T5" fmla="*/ 10 h 14"/>
                <a:gd name="T6" fmla="*/ 0 w 14"/>
                <a:gd name="T7" fmla="*/ 9 h 14"/>
                <a:gd name="T8" fmla="*/ 2 w 14"/>
                <a:gd name="T9" fmla="*/ 3 h 14"/>
                <a:gd name="T10" fmla="*/ 3 w 14"/>
                <a:gd name="T11" fmla="*/ 2 h 14"/>
                <a:gd name="T12" fmla="*/ 5 w 14"/>
                <a:gd name="T13" fmla="*/ 0 h 14"/>
                <a:gd name="T14" fmla="*/ 7 w 14"/>
                <a:gd name="T15" fmla="*/ 0 h 14"/>
                <a:gd name="T16" fmla="*/ 9 w 14"/>
                <a:gd name="T17" fmla="*/ 0 h 14"/>
                <a:gd name="T18" fmla="*/ 12 w 14"/>
                <a:gd name="T19" fmla="*/ 2 h 14"/>
                <a:gd name="T20" fmla="*/ 14 w 14"/>
                <a:gd name="T21" fmla="*/ 3 h 14"/>
                <a:gd name="T22" fmla="*/ 14 w 14"/>
                <a:gd name="T23" fmla="*/ 5 h 14"/>
                <a:gd name="T24" fmla="*/ 12 w 14"/>
                <a:gd name="T25" fmla="*/ 10 h 14"/>
                <a:gd name="T26" fmla="*/ 11 w 14"/>
                <a:gd name="T27" fmla="*/ 12 h 14"/>
                <a:gd name="T28" fmla="*/ 9 w 14"/>
                <a:gd name="T29" fmla="*/ 14 h 14"/>
                <a:gd name="T30" fmla="*/ 7 w 14"/>
                <a:gd name="T31" fmla="*/ 14 h 14"/>
                <a:gd name="T32" fmla="*/ 5 w 1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5" y="14"/>
                  </a:moveTo>
                  <a:lnTo>
                    <a:pt x="2" y="12"/>
                  </a:lnTo>
                  <a:lnTo>
                    <a:pt x="2" y="10"/>
                  </a:lnTo>
                  <a:lnTo>
                    <a:pt x="0" y="9"/>
                  </a:lnTo>
                  <a:lnTo>
                    <a:pt x="2" y="3"/>
                  </a:lnTo>
                  <a:lnTo>
                    <a:pt x="3" y="2"/>
                  </a:lnTo>
                  <a:lnTo>
                    <a:pt x="5" y="0"/>
                  </a:lnTo>
                  <a:lnTo>
                    <a:pt x="7" y="0"/>
                  </a:lnTo>
                  <a:lnTo>
                    <a:pt x="9" y="0"/>
                  </a:lnTo>
                  <a:lnTo>
                    <a:pt x="12" y="2"/>
                  </a:lnTo>
                  <a:lnTo>
                    <a:pt x="14" y="3"/>
                  </a:lnTo>
                  <a:lnTo>
                    <a:pt x="14" y="5"/>
                  </a:lnTo>
                  <a:lnTo>
                    <a:pt x="12" y="10"/>
                  </a:lnTo>
                  <a:lnTo>
                    <a:pt x="11" y="12"/>
                  </a:lnTo>
                  <a:lnTo>
                    <a:pt x="9" y="14"/>
                  </a:lnTo>
                  <a:lnTo>
                    <a:pt x="7" y="14"/>
                  </a:lnTo>
                  <a:lnTo>
                    <a:pt x="5" y="14"/>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49" name="Freeform 8"/>
            <p:cNvSpPr/>
            <p:nvPr/>
          </p:nvSpPr>
          <p:spPr bwMode="auto">
            <a:xfrm>
              <a:off x="3055938" y="5570538"/>
              <a:ext cx="17463" cy="19050"/>
            </a:xfrm>
            <a:custGeom>
              <a:avLst/>
              <a:gdLst>
                <a:gd name="T0" fmla="*/ 9 w 11"/>
                <a:gd name="T1" fmla="*/ 8 h 12"/>
                <a:gd name="T2" fmla="*/ 11 w 11"/>
                <a:gd name="T3" fmla="*/ 3 h 12"/>
                <a:gd name="T4" fmla="*/ 11 w 11"/>
                <a:gd name="T5" fmla="*/ 1 h 12"/>
                <a:gd name="T6" fmla="*/ 9 w 11"/>
                <a:gd name="T7" fmla="*/ 0 h 12"/>
                <a:gd name="T8" fmla="*/ 8 w 11"/>
                <a:gd name="T9" fmla="*/ 0 h 12"/>
                <a:gd name="T10" fmla="*/ 6 w 11"/>
                <a:gd name="T11" fmla="*/ 0 h 12"/>
                <a:gd name="T12" fmla="*/ 2 w 11"/>
                <a:gd name="T13" fmla="*/ 3 h 12"/>
                <a:gd name="T14" fmla="*/ 0 w 11"/>
                <a:gd name="T15" fmla="*/ 8 h 12"/>
                <a:gd name="T16" fmla="*/ 0 w 11"/>
                <a:gd name="T17" fmla="*/ 10 h 12"/>
                <a:gd name="T18" fmla="*/ 2 w 11"/>
                <a:gd name="T19" fmla="*/ 12 h 12"/>
                <a:gd name="T20" fmla="*/ 4 w 11"/>
                <a:gd name="T21" fmla="*/ 12 h 12"/>
                <a:gd name="T22" fmla="*/ 6 w 11"/>
                <a:gd name="T23" fmla="*/ 12 h 12"/>
                <a:gd name="T24" fmla="*/ 9 w 11"/>
                <a:gd name="T2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9" y="8"/>
                  </a:moveTo>
                  <a:lnTo>
                    <a:pt x="11" y="3"/>
                  </a:lnTo>
                  <a:lnTo>
                    <a:pt x="11" y="1"/>
                  </a:lnTo>
                  <a:lnTo>
                    <a:pt x="9" y="0"/>
                  </a:lnTo>
                  <a:lnTo>
                    <a:pt x="8" y="0"/>
                  </a:lnTo>
                  <a:lnTo>
                    <a:pt x="6" y="0"/>
                  </a:lnTo>
                  <a:lnTo>
                    <a:pt x="2" y="3"/>
                  </a:lnTo>
                  <a:lnTo>
                    <a:pt x="0" y="8"/>
                  </a:lnTo>
                  <a:lnTo>
                    <a:pt x="0" y="10"/>
                  </a:lnTo>
                  <a:lnTo>
                    <a:pt x="2" y="12"/>
                  </a:lnTo>
                  <a:lnTo>
                    <a:pt x="4" y="12"/>
                  </a:lnTo>
                  <a:lnTo>
                    <a:pt x="6" y="12"/>
                  </a:lnTo>
                  <a:lnTo>
                    <a:pt x="9"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0" name="Freeform 9"/>
            <p:cNvSpPr/>
            <p:nvPr/>
          </p:nvSpPr>
          <p:spPr bwMode="auto">
            <a:xfrm>
              <a:off x="2406650" y="5456238"/>
              <a:ext cx="114300" cy="180975"/>
            </a:xfrm>
            <a:custGeom>
              <a:avLst/>
              <a:gdLst>
                <a:gd name="T0" fmla="*/ 72 w 72"/>
                <a:gd name="T1" fmla="*/ 36 h 114"/>
                <a:gd name="T2" fmla="*/ 0 w 72"/>
                <a:gd name="T3" fmla="*/ 0 h 114"/>
                <a:gd name="T4" fmla="*/ 0 w 72"/>
                <a:gd name="T5" fmla="*/ 77 h 114"/>
                <a:gd name="T6" fmla="*/ 72 w 72"/>
                <a:gd name="T7" fmla="*/ 114 h 114"/>
                <a:gd name="T8" fmla="*/ 72 w 72"/>
                <a:gd name="T9" fmla="*/ 36 h 114"/>
              </a:gdLst>
              <a:ahLst/>
              <a:cxnLst>
                <a:cxn ang="0">
                  <a:pos x="T0" y="T1"/>
                </a:cxn>
                <a:cxn ang="0">
                  <a:pos x="T2" y="T3"/>
                </a:cxn>
                <a:cxn ang="0">
                  <a:pos x="T4" y="T5"/>
                </a:cxn>
                <a:cxn ang="0">
                  <a:pos x="T6" y="T7"/>
                </a:cxn>
                <a:cxn ang="0">
                  <a:pos x="T8" y="T9"/>
                </a:cxn>
              </a:cxnLst>
              <a:rect l="0" t="0" r="r" b="b"/>
              <a:pathLst>
                <a:path w="72" h="114">
                  <a:moveTo>
                    <a:pt x="72" y="36"/>
                  </a:moveTo>
                  <a:lnTo>
                    <a:pt x="0" y="0"/>
                  </a:lnTo>
                  <a:lnTo>
                    <a:pt x="0" y="77"/>
                  </a:lnTo>
                  <a:lnTo>
                    <a:pt x="72" y="114"/>
                  </a:lnTo>
                  <a:lnTo>
                    <a:pt x="72" y="36"/>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1" name="Freeform 10"/>
            <p:cNvSpPr/>
            <p:nvPr/>
          </p:nvSpPr>
          <p:spPr bwMode="auto">
            <a:xfrm>
              <a:off x="2520950" y="5276850"/>
              <a:ext cx="433388" cy="360363"/>
            </a:xfrm>
            <a:custGeom>
              <a:avLst/>
              <a:gdLst>
                <a:gd name="T0" fmla="*/ 273 w 273"/>
                <a:gd name="T1" fmla="*/ 0 h 227"/>
                <a:gd name="T2" fmla="*/ 0 w 273"/>
                <a:gd name="T3" fmla="*/ 149 h 227"/>
                <a:gd name="T4" fmla="*/ 0 w 273"/>
                <a:gd name="T5" fmla="*/ 227 h 227"/>
                <a:gd name="T6" fmla="*/ 273 w 273"/>
                <a:gd name="T7" fmla="*/ 77 h 227"/>
                <a:gd name="T8" fmla="*/ 273 w 273"/>
                <a:gd name="T9" fmla="*/ 0 h 227"/>
              </a:gdLst>
              <a:ahLst/>
              <a:cxnLst>
                <a:cxn ang="0">
                  <a:pos x="T0" y="T1"/>
                </a:cxn>
                <a:cxn ang="0">
                  <a:pos x="T2" y="T3"/>
                </a:cxn>
                <a:cxn ang="0">
                  <a:pos x="T4" y="T5"/>
                </a:cxn>
                <a:cxn ang="0">
                  <a:pos x="T6" y="T7"/>
                </a:cxn>
                <a:cxn ang="0">
                  <a:pos x="T8" y="T9"/>
                </a:cxn>
              </a:cxnLst>
              <a:rect l="0" t="0" r="r" b="b"/>
              <a:pathLst>
                <a:path w="273" h="227">
                  <a:moveTo>
                    <a:pt x="273" y="0"/>
                  </a:moveTo>
                  <a:lnTo>
                    <a:pt x="0" y="149"/>
                  </a:lnTo>
                  <a:lnTo>
                    <a:pt x="0" y="227"/>
                  </a:lnTo>
                  <a:lnTo>
                    <a:pt x="273" y="77"/>
                  </a:lnTo>
                  <a:lnTo>
                    <a:pt x="273"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2" name="Line 11"/>
            <p:cNvSpPr>
              <a:spLocks noChangeShapeType="1"/>
            </p:cNvSpPr>
            <p:nvPr/>
          </p:nvSpPr>
          <p:spPr bwMode="auto">
            <a:xfrm flipV="1">
              <a:off x="2471738" y="5214938"/>
              <a:ext cx="0" cy="38100"/>
            </a:xfrm>
            <a:prstGeom prst="line">
              <a:avLst/>
            </a:prstGeom>
            <a:noFill/>
            <a:ln w="6350">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153" name="Freeform 12"/>
            <p:cNvSpPr/>
            <p:nvPr/>
          </p:nvSpPr>
          <p:spPr bwMode="auto">
            <a:xfrm>
              <a:off x="2470150" y="5249863"/>
              <a:ext cx="19050" cy="22225"/>
            </a:xfrm>
            <a:custGeom>
              <a:avLst/>
              <a:gdLst>
                <a:gd name="T0" fmla="*/ 3 w 12"/>
                <a:gd name="T1" fmla="*/ 12 h 14"/>
                <a:gd name="T2" fmla="*/ 0 w 12"/>
                <a:gd name="T3" fmla="*/ 10 h 14"/>
                <a:gd name="T4" fmla="*/ 0 w 12"/>
                <a:gd name="T5" fmla="*/ 8 h 14"/>
                <a:gd name="T6" fmla="*/ 0 w 12"/>
                <a:gd name="T7" fmla="*/ 3 h 14"/>
                <a:gd name="T8" fmla="*/ 1 w 12"/>
                <a:gd name="T9" fmla="*/ 2 h 14"/>
                <a:gd name="T10" fmla="*/ 3 w 12"/>
                <a:gd name="T11" fmla="*/ 0 h 14"/>
                <a:gd name="T12" fmla="*/ 5 w 12"/>
                <a:gd name="T13" fmla="*/ 0 h 14"/>
                <a:gd name="T14" fmla="*/ 7 w 12"/>
                <a:gd name="T15" fmla="*/ 0 h 14"/>
                <a:gd name="T16" fmla="*/ 10 w 12"/>
                <a:gd name="T17" fmla="*/ 2 h 14"/>
                <a:gd name="T18" fmla="*/ 12 w 12"/>
                <a:gd name="T19" fmla="*/ 2 h 14"/>
                <a:gd name="T20" fmla="*/ 12 w 12"/>
                <a:gd name="T21" fmla="*/ 5 h 14"/>
                <a:gd name="T22" fmla="*/ 10 w 12"/>
                <a:gd name="T23" fmla="*/ 8 h 14"/>
                <a:gd name="T24" fmla="*/ 8 w 12"/>
                <a:gd name="T25" fmla="*/ 10 h 14"/>
                <a:gd name="T26" fmla="*/ 7 w 12"/>
                <a:gd name="T27" fmla="*/ 12 h 14"/>
                <a:gd name="T28" fmla="*/ 5 w 12"/>
                <a:gd name="T29" fmla="*/ 14 h 14"/>
                <a:gd name="T30" fmla="*/ 3 w 12"/>
                <a:gd name="T3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3" y="12"/>
                  </a:moveTo>
                  <a:lnTo>
                    <a:pt x="0" y="10"/>
                  </a:lnTo>
                  <a:lnTo>
                    <a:pt x="0" y="8"/>
                  </a:lnTo>
                  <a:lnTo>
                    <a:pt x="0" y="3"/>
                  </a:lnTo>
                  <a:lnTo>
                    <a:pt x="1" y="2"/>
                  </a:lnTo>
                  <a:lnTo>
                    <a:pt x="3" y="0"/>
                  </a:lnTo>
                  <a:lnTo>
                    <a:pt x="5" y="0"/>
                  </a:lnTo>
                  <a:lnTo>
                    <a:pt x="7" y="0"/>
                  </a:lnTo>
                  <a:lnTo>
                    <a:pt x="10" y="2"/>
                  </a:lnTo>
                  <a:lnTo>
                    <a:pt x="12" y="2"/>
                  </a:lnTo>
                  <a:lnTo>
                    <a:pt x="12" y="5"/>
                  </a:lnTo>
                  <a:lnTo>
                    <a:pt x="10" y="8"/>
                  </a:lnTo>
                  <a:lnTo>
                    <a:pt x="8" y="10"/>
                  </a:lnTo>
                  <a:lnTo>
                    <a:pt x="7" y="12"/>
                  </a:lnTo>
                  <a:lnTo>
                    <a:pt x="5" y="14"/>
                  </a:lnTo>
                  <a:lnTo>
                    <a:pt x="3" y="12"/>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4" name="Freeform 13"/>
            <p:cNvSpPr/>
            <p:nvPr/>
          </p:nvSpPr>
          <p:spPr bwMode="auto">
            <a:xfrm>
              <a:off x="2471738" y="5253038"/>
              <a:ext cx="17463" cy="19050"/>
            </a:xfrm>
            <a:custGeom>
              <a:avLst/>
              <a:gdLst>
                <a:gd name="T0" fmla="*/ 9 w 11"/>
                <a:gd name="T1" fmla="*/ 6 h 12"/>
                <a:gd name="T2" fmla="*/ 11 w 11"/>
                <a:gd name="T3" fmla="*/ 3 h 12"/>
                <a:gd name="T4" fmla="*/ 11 w 11"/>
                <a:gd name="T5" fmla="*/ 0 h 12"/>
                <a:gd name="T6" fmla="*/ 9 w 11"/>
                <a:gd name="T7" fmla="*/ 0 h 12"/>
                <a:gd name="T8" fmla="*/ 7 w 11"/>
                <a:gd name="T9" fmla="*/ 0 h 12"/>
                <a:gd name="T10" fmla="*/ 6 w 11"/>
                <a:gd name="T11" fmla="*/ 0 h 12"/>
                <a:gd name="T12" fmla="*/ 2 w 11"/>
                <a:gd name="T13" fmla="*/ 3 h 12"/>
                <a:gd name="T14" fmla="*/ 0 w 11"/>
                <a:gd name="T15" fmla="*/ 8 h 12"/>
                <a:gd name="T16" fmla="*/ 2 w 11"/>
                <a:gd name="T17" fmla="*/ 10 h 12"/>
                <a:gd name="T18" fmla="*/ 2 w 11"/>
                <a:gd name="T19" fmla="*/ 12 h 12"/>
                <a:gd name="T20" fmla="*/ 4 w 11"/>
                <a:gd name="T21" fmla="*/ 12 h 12"/>
                <a:gd name="T22" fmla="*/ 6 w 11"/>
                <a:gd name="T23" fmla="*/ 10 h 12"/>
                <a:gd name="T24" fmla="*/ 9 w 11"/>
                <a:gd name="T25"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9" y="6"/>
                  </a:moveTo>
                  <a:lnTo>
                    <a:pt x="11" y="3"/>
                  </a:lnTo>
                  <a:lnTo>
                    <a:pt x="11" y="0"/>
                  </a:lnTo>
                  <a:lnTo>
                    <a:pt x="9" y="0"/>
                  </a:lnTo>
                  <a:lnTo>
                    <a:pt x="7" y="0"/>
                  </a:lnTo>
                  <a:lnTo>
                    <a:pt x="6" y="0"/>
                  </a:lnTo>
                  <a:lnTo>
                    <a:pt x="2" y="3"/>
                  </a:lnTo>
                  <a:lnTo>
                    <a:pt x="0" y="8"/>
                  </a:lnTo>
                  <a:lnTo>
                    <a:pt x="2" y="10"/>
                  </a:lnTo>
                  <a:lnTo>
                    <a:pt x="2" y="12"/>
                  </a:lnTo>
                  <a:lnTo>
                    <a:pt x="4" y="12"/>
                  </a:lnTo>
                  <a:lnTo>
                    <a:pt x="6" y="10"/>
                  </a:lnTo>
                  <a:lnTo>
                    <a:pt x="9"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5" name="Line 14"/>
            <p:cNvSpPr>
              <a:spLocks noChangeShapeType="1"/>
            </p:cNvSpPr>
            <p:nvPr/>
          </p:nvSpPr>
          <p:spPr bwMode="auto">
            <a:xfrm flipV="1">
              <a:off x="2862263" y="5429250"/>
              <a:ext cx="0" cy="36513"/>
            </a:xfrm>
            <a:prstGeom prst="line">
              <a:avLst/>
            </a:prstGeom>
            <a:noFill/>
            <a:ln w="6350">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156" name="Freeform 15"/>
            <p:cNvSpPr/>
            <p:nvPr/>
          </p:nvSpPr>
          <p:spPr bwMode="auto">
            <a:xfrm>
              <a:off x="2859088" y="5461000"/>
              <a:ext cx="19050" cy="20638"/>
            </a:xfrm>
            <a:custGeom>
              <a:avLst/>
              <a:gdLst>
                <a:gd name="T0" fmla="*/ 4 w 12"/>
                <a:gd name="T1" fmla="*/ 13 h 13"/>
                <a:gd name="T2" fmla="*/ 0 w 12"/>
                <a:gd name="T3" fmla="*/ 12 h 13"/>
                <a:gd name="T4" fmla="*/ 0 w 12"/>
                <a:gd name="T5" fmla="*/ 10 h 13"/>
                <a:gd name="T6" fmla="*/ 0 w 12"/>
                <a:gd name="T7" fmla="*/ 8 h 13"/>
                <a:gd name="T8" fmla="*/ 0 w 12"/>
                <a:gd name="T9" fmla="*/ 5 h 13"/>
                <a:gd name="T10" fmla="*/ 2 w 12"/>
                <a:gd name="T11" fmla="*/ 2 h 13"/>
                <a:gd name="T12" fmla="*/ 4 w 12"/>
                <a:gd name="T13" fmla="*/ 2 h 13"/>
                <a:gd name="T14" fmla="*/ 5 w 12"/>
                <a:gd name="T15" fmla="*/ 0 h 13"/>
                <a:gd name="T16" fmla="*/ 7 w 12"/>
                <a:gd name="T17" fmla="*/ 0 h 13"/>
                <a:gd name="T18" fmla="*/ 11 w 12"/>
                <a:gd name="T19" fmla="*/ 2 h 13"/>
                <a:gd name="T20" fmla="*/ 12 w 12"/>
                <a:gd name="T21" fmla="*/ 3 h 13"/>
                <a:gd name="T22" fmla="*/ 12 w 12"/>
                <a:gd name="T23" fmla="*/ 5 h 13"/>
                <a:gd name="T24" fmla="*/ 11 w 12"/>
                <a:gd name="T25" fmla="*/ 10 h 13"/>
                <a:gd name="T26" fmla="*/ 9 w 12"/>
                <a:gd name="T27" fmla="*/ 12 h 13"/>
                <a:gd name="T28" fmla="*/ 7 w 12"/>
                <a:gd name="T29" fmla="*/ 13 h 13"/>
                <a:gd name="T30" fmla="*/ 5 w 12"/>
                <a:gd name="T31" fmla="*/ 13 h 13"/>
                <a:gd name="T32" fmla="*/ 4 w 12"/>
                <a:gd name="T3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4" y="13"/>
                  </a:moveTo>
                  <a:lnTo>
                    <a:pt x="0" y="12"/>
                  </a:lnTo>
                  <a:lnTo>
                    <a:pt x="0" y="10"/>
                  </a:lnTo>
                  <a:lnTo>
                    <a:pt x="0" y="8"/>
                  </a:lnTo>
                  <a:lnTo>
                    <a:pt x="0" y="5"/>
                  </a:lnTo>
                  <a:lnTo>
                    <a:pt x="2" y="2"/>
                  </a:lnTo>
                  <a:lnTo>
                    <a:pt x="4" y="2"/>
                  </a:lnTo>
                  <a:lnTo>
                    <a:pt x="5" y="0"/>
                  </a:lnTo>
                  <a:lnTo>
                    <a:pt x="7" y="0"/>
                  </a:lnTo>
                  <a:lnTo>
                    <a:pt x="11" y="2"/>
                  </a:lnTo>
                  <a:lnTo>
                    <a:pt x="12" y="3"/>
                  </a:lnTo>
                  <a:lnTo>
                    <a:pt x="12" y="5"/>
                  </a:lnTo>
                  <a:lnTo>
                    <a:pt x="11" y="10"/>
                  </a:lnTo>
                  <a:lnTo>
                    <a:pt x="9" y="12"/>
                  </a:lnTo>
                  <a:lnTo>
                    <a:pt x="7" y="13"/>
                  </a:lnTo>
                  <a:lnTo>
                    <a:pt x="5" y="13"/>
                  </a:lnTo>
                  <a:lnTo>
                    <a:pt x="4" y="13"/>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7" name="Freeform 16"/>
            <p:cNvSpPr/>
            <p:nvPr/>
          </p:nvSpPr>
          <p:spPr bwMode="auto">
            <a:xfrm>
              <a:off x="2862263" y="5464175"/>
              <a:ext cx="15875" cy="17463"/>
            </a:xfrm>
            <a:custGeom>
              <a:avLst/>
              <a:gdLst>
                <a:gd name="T0" fmla="*/ 9 w 10"/>
                <a:gd name="T1" fmla="*/ 8 h 11"/>
                <a:gd name="T2" fmla="*/ 10 w 10"/>
                <a:gd name="T3" fmla="*/ 3 h 11"/>
                <a:gd name="T4" fmla="*/ 10 w 10"/>
                <a:gd name="T5" fmla="*/ 1 h 11"/>
                <a:gd name="T6" fmla="*/ 9 w 10"/>
                <a:gd name="T7" fmla="*/ 0 h 11"/>
                <a:gd name="T8" fmla="*/ 7 w 10"/>
                <a:gd name="T9" fmla="*/ 0 h 11"/>
                <a:gd name="T10" fmla="*/ 5 w 10"/>
                <a:gd name="T11" fmla="*/ 1 h 11"/>
                <a:gd name="T12" fmla="*/ 2 w 10"/>
                <a:gd name="T13" fmla="*/ 5 h 11"/>
                <a:gd name="T14" fmla="*/ 0 w 10"/>
                <a:gd name="T15" fmla="*/ 8 h 11"/>
                <a:gd name="T16" fmla="*/ 0 w 10"/>
                <a:gd name="T17" fmla="*/ 10 h 11"/>
                <a:gd name="T18" fmla="*/ 2 w 10"/>
                <a:gd name="T19" fmla="*/ 11 h 11"/>
                <a:gd name="T20" fmla="*/ 3 w 10"/>
                <a:gd name="T21" fmla="*/ 11 h 11"/>
                <a:gd name="T22" fmla="*/ 5 w 10"/>
                <a:gd name="T23" fmla="*/ 11 h 11"/>
                <a:gd name="T24" fmla="*/ 9 w 1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9" y="8"/>
                  </a:moveTo>
                  <a:lnTo>
                    <a:pt x="10" y="3"/>
                  </a:lnTo>
                  <a:lnTo>
                    <a:pt x="10" y="1"/>
                  </a:lnTo>
                  <a:lnTo>
                    <a:pt x="9" y="0"/>
                  </a:lnTo>
                  <a:lnTo>
                    <a:pt x="7" y="0"/>
                  </a:lnTo>
                  <a:lnTo>
                    <a:pt x="5" y="1"/>
                  </a:lnTo>
                  <a:lnTo>
                    <a:pt x="2" y="5"/>
                  </a:lnTo>
                  <a:lnTo>
                    <a:pt x="0" y="8"/>
                  </a:lnTo>
                  <a:lnTo>
                    <a:pt x="0" y="10"/>
                  </a:lnTo>
                  <a:lnTo>
                    <a:pt x="2" y="11"/>
                  </a:lnTo>
                  <a:lnTo>
                    <a:pt x="3" y="11"/>
                  </a:lnTo>
                  <a:lnTo>
                    <a:pt x="5" y="11"/>
                  </a:lnTo>
                  <a:lnTo>
                    <a:pt x="9"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8" name="Freeform 17"/>
            <p:cNvSpPr/>
            <p:nvPr/>
          </p:nvSpPr>
          <p:spPr bwMode="auto">
            <a:xfrm>
              <a:off x="2811463" y="5673725"/>
              <a:ext cx="47625" cy="53975"/>
            </a:xfrm>
            <a:custGeom>
              <a:avLst/>
              <a:gdLst>
                <a:gd name="T0" fmla="*/ 10 w 30"/>
                <a:gd name="T1" fmla="*/ 32 h 34"/>
                <a:gd name="T2" fmla="*/ 3 w 30"/>
                <a:gd name="T3" fmla="*/ 29 h 34"/>
                <a:gd name="T4" fmla="*/ 2 w 30"/>
                <a:gd name="T5" fmla="*/ 27 h 34"/>
                <a:gd name="T6" fmla="*/ 0 w 30"/>
                <a:gd name="T7" fmla="*/ 26 h 34"/>
                <a:gd name="T8" fmla="*/ 0 w 30"/>
                <a:gd name="T9" fmla="*/ 22 h 34"/>
                <a:gd name="T10" fmla="*/ 0 w 30"/>
                <a:gd name="T11" fmla="*/ 17 h 34"/>
                <a:gd name="T12" fmla="*/ 3 w 30"/>
                <a:gd name="T13" fmla="*/ 10 h 34"/>
                <a:gd name="T14" fmla="*/ 7 w 30"/>
                <a:gd name="T15" fmla="*/ 5 h 34"/>
                <a:gd name="T16" fmla="*/ 10 w 30"/>
                <a:gd name="T17" fmla="*/ 2 h 34"/>
                <a:gd name="T18" fmla="*/ 16 w 30"/>
                <a:gd name="T19" fmla="*/ 0 h 34"/>
                <a:gd name="T20" fmla="*/ 18 w 30"/>
                <a:gd name="T21" fmla="*/ 0 h 34"/>
                <a:gd name="T22" fmla="*/ 19 w 30"/>
                <a:gd name="T23" fmla="*/ 2 h 34"/>
                <a:gd name="T24" fmla="*/ 26 w 30"/>
                <a:gd name="T25" fmla="*/ 5 h 34"/>
                <a:gd name="T26" fmla="*/ 28 w 30"/>
                <a:gd name="T27" fmla="*/ 7 h 34"/>
                <a:gd name="T28" fmla="*/ 28 w 30"/>
                <a:gd name="T29" fmla="*/ 9 h 34"/>
                <a:gd name="T30" fmla="*/ 30 w 30"/>
                <a:gd name="T31" fmla="*/ 12 h 34"/>
                <a:gd name="T32" fmla="*/ 28 w 30"/>
                <a:gd name="T33" fmla="*/ 19 h 34"/>
                <a:gd name="T34" fmla="*/ 26 w 30"/>
                <a:gd name="T35" fmla="*/ 24 h 34"/>
                <a:gd name="T36" fmla="*/ 23 w 30"/>
                <a:gd name="T37" fmla="*/ 29 h 34"/>
                <a:gd name="T38" fmla="*/ 18 w 30"/>
                <a:gd name="T39" fmla="*/ 32 h 34"/>
                <a:gd name="T40" fmla="*/ 14 w 30"/>
                <a:gd name="T41" fmla="*/ 34 h 34"/>
                <a:gd name="T42" fmla="*/ 12 w 30"/>
                <a:gd name="T43" fmla="*/ 34 h 34"/>
                <a:gd name="T44" fmla="*/ 10 w 30"/>
                <a:gd name="T4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4">
                  <a:moveTo>
                    <a:pt x="10" y="32"/>
                  </a:moveTo>
                  <a:lnTo>
                    <a:pt x="3" y="29"/>
                  </a:lnTo>
                  <a:lnTo>
                    <a:pt x="2" y="27"/>
                  </a:lnTo>
                  <a:lnTo>
                    <a:pt x="0" y="26"/>
                  </a:lnTo>
                  <a:lnTo>
                    <a:pt x="0" y="22"/>
                  </a:lnTo>
                  <a:lnTo>
                    <a:pt x="0" y="17"/>
                  </a:lnTo>
                  <a:lnTo>
                    <a:pt x="3" y="10"/>
                  </a:lnTo>
                  <a:lnTo>
                    <a:pt x="7" y="5"/>
                  </a:lnTo>
                  <a:lnTo>
                    <a:pt x="10" y="2"/>
                  </a:lnTo>
                  <a:lnTo>
                    <a:pt x="16" y="0"/>
                  </a:lnTo>
                  <a:lnTo>
                    <a:pt x="18" y="0"/>
                  </a:lnTo>
                  <a:lnTo>
                    <a:pt x="19" y="2"/>
                  </a:lnTo>
                  <a:lnTo>
                    <a:pt x="26" y="5"/>
                  </a:lnTo>
                  <a:lnTo>
                    <a:pt x="28" y="7"/>
                  </a:lnTo>
                  <a:lnTo>
                    <a:pt x="28" y="9"/>
                  </a:lnTo>
                  <a:lnTo>
                    <a:pt x="30" y="12"/>
                  </a:lnTo>
                  <a:lnTo>
                    <a:pt x="28" y="19"/>
                  </a:lnTo>
                  <a:lnTo>
                    <a:pt x="26" y="24"/>
                  </a:lnTo>
                  <a:lnTo>
                    <a:pt x="23" y="29"/>
                  </a:lnTo>
                  <a:lnTo>
                    <a:pt x="18" y="32"/>
                  </a:lnTo>
                  <a:lnTo>
                    <a:pt x="14" y="34"/>
                  </a:lnTo>
                  <a:lnTo>
                    <a:pt x="12" y="34"/>
                  </a:lnTo>
                  <a:lnTo>
                    <a:pt x="10"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59" name="Freeform 18"/>
            <p:cNvSpPr/>
            <p:nvPr/>
          </p:nvSpPr>
          <p:spPr bwMode="auto">
            <a:xfrm>
              <a:off x="2822575" y="5681663"/>
              <a:ext cx="36513" cy="46038"/>
            </a:xfrm>
            <a:custGeom>
              <a:avLst/>
              <a:gdLst>
                <a:gd name="T0" fmla="*/ 19 w 23"/>
                <a:gd name="T1" fmla="*/ 19 h 29"/>
                <a:gd name="T2" fmla="*/ 21 w 23"/>
                <a:gd name="T3" fmla="*/ 14 h 29"/>
                <a:gd name="T4" fmla="*/ 23 w 23"/>
                <a:gd name="T5" fmla="*/ 7 h 29"/>
                <a:gd name="T6" fmla="*/ 21 w 23"/>
                <a:gd name="T7" fmla="*/ 4 h 29"/>
                <a:gd name="T8" fmla="*/ 21 w 23"/>
                <a:gd name="T9" fmla="*/ 2 h 29"/>
                <a:gd name="T10" fmla="*/ 19 w 23"/>
                <a:gd name="T11" fmla="*/ 0 h 29"/>
                <a:gd name="T12" fmla="*/ 16 w 23"/>
                <a:gd name="T13" fmla="*/ 0 h 29"/>
                <a:gd name="T14" fmla="*/ 11 w 23"/>
                <a:gd name="T15" fmla="*/ 2 h 29"/>
                <a:gd name="T16" fmla="*/ 7 w 23"/>
                <a:gd name="T17" fmla="*/ 5 h 29"/>
                <a:gd name="T18" fmla="*/ 3 w 23"/>
                <a:gd name="T19" fmla="*/ 10 h 29"/>
                <a:gd name="T20" fmla="*/ 0 w 23"/>
                <a:gd name="T21" fmla="*/ 16 h 29"/>
                <a:gd name="T22" fmla="*/ 0 w 23"/>
                <a:gd name="T23" fmla="*/ 21 h 29"/>
                <a:gd name="T24" fmla="*/ 0 w 23"/>
                <a:gd name="T25" fmla="*/ 26 h 29"/>
                <a:gd name="T26" fmla="*/ 2 w 23"/>
                <a:gd name="T27" fmla="*/ 27 h 29"/>
                <a:gd name="T28" fmla="*/ 3 w 23"/>
                <a:gd name="T29" fmla="*/ 27 h 29"/>
                <a:gd name="T30" fmla="*/ 7 w 23"/>
                <a:gd name="T31" fmla="*/ 29 h 29"/>
                <a:gd name="T32" fmla="*/ 11 w 23"/>
                <a:gd name="T33" fmla="*/ 27 h 29"/>
                <a:gd name="T34" fmla="*/ 16 w 23"/>
                <a:gd name="T35" fmla="*/ 24 h 29"/>
                <a:gd name="T36" fmla="*/ 19 w 23"/>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19" y="19"/>
                  </a:moveTo>
                  <a:lnTo>
                    <a:pt x="21" y="14"/>
                  </a:lnTo>
                  <a:lnTo>
                    <a:pt x="23" y="7"/>
                  </a:lnTo>
                  <a:lnTo>
                    <a:pt x="21" y="4"/>
                  </a:lnTo>
                  <a:lnTo>
                    <a:pt x="21" y="2"/>
                  </a:lnTo>
                  <a:lnTo>
                    <a:pt x="19" y="0"/>
                  </a:lnTo>
                  <a:lnTo>
                    <a:pt x="16" y="0"/>
                  </a:lnTo>
                  <a:lnTo>
                    <a:pt x="11" y="2"/>
                  </a:lnTo>
                  <a:lnTo>
                    <a:pt x="7" y="5"/>
                  </a:lnTo>
                  <a:lnTo>
                    <a:pt x="3" y="10"/>
                  </a:lnTo>
                  <a:lnTo>
                    <a:pt x="0" y="16"/>
                  </a:lnTo>
                  <a:lnTo>
                    <a:pt x="0" y="21"/>
                  </a:lnTo>
                  <a:lnTo>
                    <a:pt x="0" y="26"/>
                  </a:lnTo>
                  <a:lnTo>
                    <a:pt x="2" y="27"/>
                  </a:lnTo>
                  <a:lnTo>
                    <a:pt x="3" y="27"/>
                  </a:lnTo>
                  <a:lnTo>
                    <a:pt x="7" y="29"/>
                  </a:lnTo>
                  <a:lnTo>
                    <a:pt x="11" y="27"/>
                  </a:lnTo>
                  <a:lnTo>
                    <a:pt x="16" y="24"/>
                  </a:lnTo>
                  <a:lnTo>
                    <a:pt x="19" y="19"/>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60" name="Freeform 19"/>
            <p:cNvSpPr/>
            <p:nvPr/>
          </p:nvSpPr>
          <p:spPr bwMode="auto">
            <a:xfrm>
              <a:off x="2830513" y="5692775"/>
              <a:ext cx="20638" cy="23813"/>
            </a:xfrm>
            <a:custGeom>
              <a:avLst/>
              <a:gdLst>
                <a:gd name="T0" fmla="*/ 11 w 13"/>
                <a:gd name="T1" fmla="*/ 10 h 15"/>
                <a:gd name="T2" fmla="*/ 13 w 13"/>
                <a:gd name="T3" fmla="*/ 7 h 15"/>
                <a:gd name="T4" fmla="*/ 13 w 13"/>
                <a:gd name="T5" fmla="*/ 3 h 15"/>
                <a:gd name="T6" fmla="*/ 13 w 13"/>
                <a:gd name="T7" fmla="*/ 2 h 15"/>
                <a:gd name="T8" fmla="*/ 11 w 13"/>
                <a:gd name="T9" fmla="*/ 0 h 15"/>
                <a:gd name="T10" fmla="*/ 9 w 13"/>
                <a:gd name="T11" fmla="*/ 0 h 15"/>
                <a:gd name="T12" fmla="*/ 6 w 13"/>
                <a:gd name="T13" fmla="*/ 2 h 15"/>
                <a:gd name="T14" fmla="*/ 2 w 13"/>
                <a:gd name="T15" fmla="*/ 5 h 15"/>
                <a:gd name="T16" fmla="*/ 0 w 13"/>
                <a:gd name="T17" fmla="*/ 9 h 15"/>
                <a:gd name="T18" fmla="*/ 0 w 13"/>
                <a:gd name="T19" fmla="*/ 10 h 15"/>
                <a:gd name="T20" fmla="*/ 0 w 13"/>
                <a:gd name="T21" fmla="*/ 14 h 15"/>
                <a:gd name="T22" fmla="*/ 2 w 13"/>
                <a:gd name="T23" fmla="*/ 15 h 15"/>
                <a:gd name="T24" fmla="*/ 4 w 13"/>
                <a:gd name="T25" fmla="*/ 15 h 15"/>
                <a:gd name="T26" fmla="*/ 6 w 13"/>
                <a:gd name="T27" fmla="*/ 14 h 15"/>
                <a:gd name="T28" fmla="*/ 11 w 13"/>
                <a:gd name="T2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5">
                  <a:moveTo>
                    <a:pt x="11" y="10"/>
                  </a:moveTo>
                  <a:lnTo>
                    <a:pt x="13" y="7"/>
                  </a:lnTo>
                  <a:lnTo>
                    <a:pt x="13" y="3"/>
                  </a:lnTo>
                  <a:lnTo>
                    <a:pt x="13" y="2"/>
                  </a:lnTo>
                  <a:lnTo>
                    <a:pt x="11" y="0"/>
                  </a:lnTo>
                  <a:lnTo>
                    <a:pt x="9" y="0"/>
                  </a:lnTo>
                  <a:lnTo>
                    <a:pt x="6" y="2"/>
                  </a:lnTo>
                  <a:lnTo>
                    <a:pt x="2" y="5"/>
                  </a:lnTo>
                  <a:lnTo>
                    <a:pt x="0" y="9"/>
                  </a:lnTo>
                  <a:lnTo>
                    <a:pt x="0" y="10"/>
                  </a:lnTo>
                  <a:lnTo>
                    <a:pt x="0" y="14"/>
                  </a:lnTo>
                  <a:lnTo>
                    <a:pt x="2" y="15"/>
                  </a:lnTo>
                  <a:lnTo>
                    <a:pt x="4" y="15"/>
                  </a:lnTo>
                  <a:lnTo>
                    <a:pt x="6" y="14"/>
                  </a:lnTo>
                  <a:lnTo>
                    <a:pt x="11" y="10"/>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61" name="Freeform 20"/>
            <p:cNvSpPr/>
            <p:nvPr/>
          </p:nvSpPr>
          <p:spPr bwMode="auto">
            <a:xfrm>
              <a:off x="2601913" y="5321300"/>
              <a:ext cx="547688" cy="300038"/>
            </a:xfrm>
            <a:custGeom>
              <a:avLst/>
              <a:gdLst>
                <a:gd name="T0" fmla="*/ 345 w 345"/>
                <a:gd name="T1" fmla="*/ 39 h 189"/>
                <a:gd name="T2" fmla="*/ 276 w 345"/>
                <a:gd name="T3" fmla="*/ 0 h 189"/>
                <a:gd name="T4" fmla="*/ 0 w 345"/>
                <a:gd name="T5" fmla="*/ 150 h 189"/>
                <a:gd name="T6" fmla="*/ 71 w 345"/>
                <a:gd name="T7" fmla="*/ 189 h 189"/>
                <a:gd name="T8" fmla="*/ 345 w 345"/>
                <a:gd name="T9" fmla="*/ 39 h 189"/>
              </a:gdLst>
              <a:ahLst/>
              <a:cxnLst>
                <a:cxn ang="0">
                  <a:pos x="T0" y="T1"/>
                </a:cxn>
                <a:cxn ang="0">
                  <a:pos x="T2" y="T3"/>
                </a:cxn>
                <a:cxn ang="0">
                  <a:pos x="T4" y="T5"/>
                </a:cxn>
                <a:cxn ang="0">
                  <a:pos x="T6" y="T7"/>
                </a:cxn>
                <a:cxn ang="0">
                  <a:pos x="T8" y="T9"/>
                </a:cxn>
              </a:cxnLst>
              <a:rect l="0" t="0" r="r" b="b"/>
              <a:pathLst>
                <a:path w="345" h="189">
                  <a:moveTo>
                    <a:pt x="345" y="39"/>
                  </a:moveTo>
                  <a:lnTo>
                    <a:pt x="276" y="0"/>
                  </a:lnTo>
                  <a:lnTo>
                    <a:pt x="0" y="150"/>
                  </a:lnTo>
                  <a:lnTo>
                    <a:pt x="71" y="189"/>
                  </a:lnTo>
                  <a:lnTo>
                    <a:pt x="345" y="3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62" name="Freeform 21"/>
            <p:cNvSpPr/>
            <p:nvPr/>
          </p:nvSpPr>
          <p:spPr bwMode="auto">
            <a:xfrm>
              <a:off x="2714625" y="5383213"/>
              <a:ext cx="434975" cy="360363"/>
            </a:xfrm>
            <a:custGeom>
              <a:avLst/>
              <a:gdLst>
                <a:gd name="T0" fmla="*/ 274 w 274"/>
                <a:gd name="T1" fmla="*/ 0 h 227"/>
                <a:gd name="T2" fmla="*/ 0 w 274"/>
                <a:gd name="T3" fmla="*/ 150 h 227"/>
                <a:gd name="T4" fmla="*/ 0 w 274"/>
                <a:gd name="T5" fmla="*/ 227 h 227"/>
                <a:gd name="T6" fmla="*/ 274 w 274"/>
                <a:gd name="T7" fmla="*/ 77 h 227"/>
                <a:gd name="T8" fmla="*/ 274 w 274"/>
                <a:gd name="T9" fmla="*/ 0 h 227"/>
              </a:gdLst>
              <a:ahLst/>
              <a:cxnLst>
                <a:cxn ang="0">
                  <a:pos x="T0" y="T1"/>
                </a:cxn>
                <a:cxn ang="0">
                  <a:pos x="T2" y="T3"/>
                </a:cxn>
                <a:cxn ang="0">
                  <a:pos x="T4" y="T5"/>
                </a:cxn>
                <a:cxn ang="0">
                  <a:pos x="T6" y="T7"/>
                </a:cxn>
                <a:cxn ang="0">
                  <a:pos x="T8" y="T9"/>
                </a:cxn>
              </a:cxnLst>
              <a:rect l="0" t="0" r="r" b="b"/>
              <a:pathLst>
                <a:path w="274" h="227">
                  <a:moveTo>
                    <a:pt x="274" y="0"/>
                  </a:moveTo>
                  <a:lnTo>
                    <a:pt x="0" y="150"/>
                  </a:lnTo>
                  <a:lnTo>
                    <a:pt x="0" y="227"/>
                  </a:lnTo>
                  <a:lnTo>
                    <a:pt x="274" y="77"/>
                  </a:lnTo>
                  <a:lnTo>
                    <a:pt x="274"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96" name="Freeform 55"/>
            <p:cNvSpPr/>
            <p:nvPr/>
          </p:nvSpPr>
          <p:spPr bwMode="auto">
            <a:xfrm>
              <a:off x="2017713" y="5241925"/>
              <a:ext cx="112713" cy="184150"/>
            </a:xfrm>
            <a:custGeom>
              <a:avLst/>
              <a:gdLst>
                <a:gd name="T0" fmla="*/ 71 w 71"/>
                <a:gd name="T1" fmla="*/ 39 h 116"/>
                <a:gd name="T2" fmla="*/ 0 w 71"/>
                <a:gd name="T3" fmla="*/ 0 h 116"/>
                <a:gd name="T4" fmla="*/ 0 w 71"/>
                <a:gd name="T5" fmla="*/ 77 h 116"/>
                <a:gd name="T6" fmla="*/ 71 w 71"/>
                <a:gd name="T7" fmla="*/ 116 h 116"/>
                <a:gd name="T8" fmla="*/ 71 w 71"/>
                <a:gd name="T9" fmla="*/ 39 h 116"/>
              </a:gdLst>
              <a:ahLst/>
              <a:cxnLst>
                <a:cxn ang="0">
                  <a:pos x="T0" y="T1"/>
                </a:cxn>
                <a:cxn ang="0">
                  <a:pos x="T2" y="T3"/>
                </a:cxn>
                <a:cxn ang="0">
                  <a:pos x="T4" y="T5"/>
                </a:cxn>
                <a:cxn ang="0">
                  <a:pos x="T6" y="T7"/>
                </a:cxn>
                <a:cxn ang="0">
                  <a:pos x="T8" y="T9"/>
                </a:cxn>
              </a:cxnLst>
              <a:rect l="0" t="0" r="r" b="b"/>
              <a:pathLst>
                <a:path w="71" h="116">
                  <a:moveTo>
                    <a:pt x="71" y="39"/>
                  </a:moveTo>
                  <a:lnTo>
                    <a:pt x="0" y="0"/>
                  </a:lnTo>
                  <a:lnTo>
                    <a:pt x="0" y="77"/>
                  </a:lnTo>
                  <a:lnTo>
                    <a:pt x="71" y="116"/>
                  </a:lnTo>
                  <a:lnTo>
                    <a:pt x="71" y="39"/>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97" name="Freeform 56"/>
            <p:cNvSpPr/>
            <p:nvPr/>
          </p:nvSpPr>
          <p:spPr bwMode="auto">
            <a:xfrm>
              <a:off x="2601913" y="5559425"/>
              <a:ext cx="112713" cy="184150"/>
            </a:xfrm>
            <a:custGeom>
              <a:avLst/>
              <a:gdLst>
                <a:gd name="T0" fmla="*/ 71 w 71"/>
                <a:gd name="T1" fmla="*/ 39 h 116"/>
                <a:gd name="T2" fmla="*/ 0 w 71"/>
                <a:gd name="T3" fmla="*/ 0 h 116"/>
                <a:gd name="T4" fmla="*/ 0 w 71"/>
                <a:gd name="T5" fmla="*/ 77 h 116"/>
                <a:gd name="T6" fmla="*/ 71 w 71"/>
                <a:gd name="T7" fmla="*/ 116 h 116"/>
                <a:gd name="T8" fmla="*/ 71 w 71"/>
                <a:gd name="T9" fmla="*/ 39 h 116"/>
              </a:gdLst>
              <a:ahLst/>
              <a:cxnLst>
                <a:cxn ang="0">
                  <a:pos x="T0" y="T1"/>
                </a:cxn>
                <a:cxn ang="0">
                  <a:pos x="T2" y="T3"/>
                </a:cxn>
                <a:cxn ang="0">
                  <a:pos x="T4" y="T5"/>
                </a:cxn>
                <a:cxn ang="0">
                  <a:pos x="T6" y="T7"/>
                </a:cxn>
                <a:cxn ang="0">
                  <a:pos x="T8" y="T9"/>
                </a:cxn>
              </a:cxnLst>
              <a:rect l="0" t="0" r="r" b="b"/>
              <a:pathLst>
                <a:path w="71" h="116">
                  <a:moveTo>
                    <a:pt x="71" y="39"/>
                  </a:moveTo>
                  <a:lnTo>
                    <a:pt x="0" y="0"/>
                  </a:lnTo>
                  <a:lnTo>
                    <a:pt x="0" y="77"/>
                  </a:lnTo>
                  <a:lnTo>
                    <a:pt x="71" y="116"/>
                  </a:lnTo>
                  <a:lnTo>
                    <a:pt x="71" y="39"/>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198" name="Freeform 57"/>
            <p:cNvSpPr/>
            <p:nvPr/>
          </p:nvSpPr>
          <p:spPr bwMode="auto">
            <a:xfrm>
              <a:off x="2130425" y="5065713"/>
              <a:ext cx="438150" cy="360363"/>
            </a:xfrm>
            <a:custGeom>
              <a:avLst/>
              <a:gdLst>
                <a:gd name="T0" fmla="*/ 274 w 276"/>
                <a:gd name="T1" fmla="*/ 0 h 227"/>
                <a:gd name="T2" fmla="*/ 0 w 276"/>
                <a:gd name="T3" fmla="*/ 150 h 227"/>
                <a:gd name="T4" fmla="*/ 0 w 276"/>
                <a:gd name="T5" fmla="*/ 227 h 227"/>
                <a:gd name="T6" fmla="*/ 276 w 276"/>
                <a:gd name="T7" fmla="*/ 77 h 227"/>
                <a:gd name="T8" fmla="*/ 274 w 276"/>
                <a:gd name="T9" fmla="*/ 0 h 227"/>
              </a:gdLst>
              <a:ahLst/>
              <a:cxnLst>
                <a:cxn ang="0">
                  <a:pos x="T0" y="T1"/>
                </a:cxn>
                <a:cxn ang="0">
                  <a:pos x="T2" y="T3"/>
                </a:cxn>
                <a:cxn ang="0">
                  <a:pos x="T4" y="T5"/>
                </a:cxn>
                <a:cxn ang="0">
                  <a:pos x="T6" y="T7"/>
                </a:cxn>
                <a:cxn ang="0">
                  <a:pos x="T8" y="T9"/>
                </a:cxn>
              </a:cxnLst>
              <a:rect l="0" t="0" r="r" b="b"/>
              <a:pathLst>
                <a:path w="276" h="227">
                  <a:moveTo>
                    <a:pt x="274" y="0"/>
                  </a:moveTo>
                  <a:lnTo>
                    <a:pt x="0" y="150"/>
                  </a:lnTo>
                  <a:lnTo>
                    <a:pt x="0" y="227"/>
                  </a:lnTo>
                  <a:lnTo>
                    <a:pt x="276" y="77"/>
                  </a:lnTo>
                  <a:lnTo>
                    <a:pt x="274"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4" name="Freeform 83"/>
            <p:cNvSpPr/>
            <p:nvPr/>
          </p:nvSpPr>
          <p:spPr bwMode="auto">
            <a:xfrm>
              <a:off x="2406650" y="5214938"/>
              <a:ext cx="547688" cy="298450"/>
            </a:xfrm>
            <a:custGeom>
              <a:avLst/>
              <a:gdLst>
                <a:gd name="T0" fmla="*/ 345 w 345"/>
                <a:gd name="T1" fmla="*/ 39 h 188"/>
                <a:gd name="T2" fmla="*/ 276 w 345"/>
                <a:gd name="T3" fmla="*/ 0 h 188"/>
                <a:gd name="T4" fmla="*/ 0 w 345"/>
                <a:gd name="T5" fmla="*/ 152 h 188"/>
                <a:gd name="T6" fmla="*/ 72 w 345"/>
                <a:gd name="T7" fmla="*/ 188 h 188"/>
                <a:gd name="T8" fmla="*/ 345 w 345"/>
                <a:gd name="T9" fmla="*/ 39 h 188"/>
              </a:gdLst>
              <a:ahLst/>
              <a:cxnLst>
                <a:cxn ang="0">
                  <a:pos x="T0" y="T1"/>
                </a:cxn>
                <a:cxn ang="0">
                  <a:pos x="T2" y="T3"/>
                </a:cxn>
                <a:cxn ang="0">
                  <a:pos x="T4" y="T5"/>
                </a:cxn>
                <a:cxn ang="0">
                  <a:pos x="T6" y="T7"/>
                </a:cxn>
                <a:cxn ang="0">
                  <a:pos x="T8" y="T9"/>
                </a:cxn>
              </a:cxnLst>
              <a:rect l="0" t="0" r="r" b="b"/>
              <a:pathLst>
                <a:path w="345" h="188">
                  <a:moveTo>
                    <a:pt x="345" y="39"/>
                  </a:moveTo>
                  <a:lnTo>
                    <a:pt x="276" y="0"/>
                  </a:lnTo>
                  <a:lnTo>
                    <a:pt x="0" y="152"/>
                  </a:lnTo>
                  <a:lnTo>
                    <a:pt x="72" y="188"/>
                  </a:lnTo>
                  <a:lnTo>
                    <a:pt x="345" y="3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5" name="Freeform 84"/>
            <p:cNvSpPr/>
            <p:nvPr/>
          </p:nvSpPr>
          <p:spPr bwMode="auto">
            <a:xfrm>
              <a:off x="2017713" y="5003800"/>
              <a:ext cx="547688" cy="300038"/>
            </a:xfrm>
            <a:custGeom>
              <a:avLst/>
              <a:gdLst>
                <a:gd name="T0" fmla="*/ 345 w 345"/>
                <a:gd name="T1" fmla="*/ 39 h 189"/>
                <a:gd name="T2" fmla="*/ 276 w 345"/>
                <a:gd name="T3" fmla="*/ 0 h 189"/>
                <a:gd name="T4" fmla="*/ 0 w 345"/>
                <a:gd name="T5" fmla="*/ 150 h 189"/>
                <a:gd name="T6" fmla="*/ 71 w 345"/>
                <a:gd name="T7" fmla="*/ 189 h 189"/>
                <a:gd name="T8" fmla="*/ 345 w 345"/>
                <a:gd name="T9" fmla="*/ 39 h 189"/>
              </a:gdLst>
              <a:ahLst/>
              <a:cxnLst>
                <a:cxn ang="0">
                  <a:pos x="T0" y="T1"/>
                </a:cxn>
                <a:cxn ang="0">
                  <a:pos x="T2" y="T3"/>
                </a:cxn>
                <a:cxn ang="0">
                  <a:pos x="T4" y="T5"/>
                </a:cxn>
                <a:cxn ang="0">
                  <a:pos x="T6" y="T7"/>
                </a:cxn>
                <a:cxn ang="0">
                  <a:pos x="T8" y="T9"/>
                </a:cxn>
              </a:cxnLst>
              <a:rect l="0" t="0" r="r" b="b"/>
              <a:pathLst>
                <a:path w="345" h="189">
                  <a:moveTo>
                    <a:pt x="345" y="39"/>
                  </a:moveTo>
                  <a:lnTo>
                    <a:pt x="276" y="0"/>
                  </a:lnTo>
                  <a:lnTo>
                    <a:pt x="0" y="150"/>
                  </a:lnTo>
                  <a:lnTo>
                    <a:pt x="71" y="189"/>
                  </a:lnTo>
                  <a:lnTo>
                    <a:pt x="345" y="3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6" name="Freeform 85"/>
            <p:cNvSpPr/>
            <p:nvPr/>
          </p:nvSpPr>
          <p:spPr bwMode="auto">
            <a:xfrm>
              <a:off x="690563" y="5113338"/>
              <a:ext cx="414338" cy="747713"/>
            </a:xfrm>
            <a:custGeom>
              <a:avLst/>
              <a:gdLst>
                <a:gd name="T0" fmla="*/ 261 w 261"/>
                <a:gd name="T1" fmla="*/ 143 h 471"/>
                <a:gd name="T2" fmla="*/ 0 w 261"/>
                <a:gd name="T3" fmla="*/ 0 h 471"/>
                <a:gd name="T4" fmla="*/ 0 w 261"/>
                <a:gd name="T5" fmla="*/ 328 h 471"/>
                <a:gd name="T6" fmla="*/ 261 w 261"/>
                <a:gd name="T7" fmla="*/ 471 h 471"/>
                <a:gd name="T8" fmla="*/ 261 w 261"/>
                <a:gd name="T9" fmla="*/ 143 h 471"/>
              </a:gdLst>
              <a:ahLst/>
              <a:cxnLst>
                <a:cxn ang="0">
                  <a:pos x="T0" y="T1"/>
                </a:cxn>
                <a:cxn ang="0">
                  <a:pos x="T2" y="T3"/>
                </a:cxn>
                <a:cxn ang="0">
                  <a:pos x="T4" y="T5"/>
                </a:cxn>
                <a:cxn ang="0">
                  <a:pos x="T6" y="T7"/>
                </a:cxn>
                <a:cxn ang="0">
                  <a:pos x="T8" y="T9"/>
                </a:cxn>
              </a:cxnLst>
              <a:rect l="0" t="0" r="r" b="b"/>
              <a:pathLst>
                <a:path w="261" h="471">
                  <a:moveTo>
                    <a:pt x="261" y="143"/>
                  </a:moveTo>
                  <a:lnTo>
                    <a:pt x="0" y="0"/>
                  </a:lnTo>
                  <a:lnTo>
                    <a:pt x="0" y="328"/>
                  </a:lnTo>
                  <a:lnTo>
                    <a:pt x="261" y="471"/>
                  </a:lnTo>
                  <a:lnTo>
                    <a:pt x="261" y="143"/>
                  </a:lnTo>
                  <a:close/>
                </a:path>
              </a:pathLst>
            </a:custGeom>
            <a:solidFill>
              <a:srgbClr val="A19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7" name="Freeform 86"/>
            <p:cNvSpPr/>
            <p:nvPr/>
          </p:nvSpPr>
          <p:spPr bwMode="auto">
            <a:xfrm>
              <a:off x="690563" y="4594225"/>
              <a:ext cx="1370013" cy="746125"/>
            </a:xfrm>
            <a:custGeom>
              <a:avLst/>
              <a:gdLst>
                <a:gd name="T0" fmla="*/ 863 w 863"/>
                <a:gd name="T1" fmla="*/ 142 h 470"/>
                <a:gd name="T2" fmla="*/ 599 w 863"/>
                <a:gd name="T3" fmla="*/ 0 h 470"/>
                <a:gd name="T4" fmla="*/ 0 w 863"/>
                <a:gd name="T5" fmla="*/ 327 h 470"/>
                <a:gd name="T6" fmla="*/ 261 w 863"/>
                <a:gd name="T7" fmla="*/ 470 h 470"/>
                <a:gd name="T8" fmla="*/ 863 w 863"/>
                <a:gd name="T9" fmla="*/ 142 h 470"/>
              </a:gdLst>
              <a:ahLst/>
              <a:cxnLst>
                <a:cxn ang="0">
                  <a:pos x="T0" y="T1"/>
                </a:cxn>
                <a:cxn ang="0">
                  <a:pos x="T2" y="T3"/>
                </a:cxn>
                <a:cxn ang="0">
                  <a:pos x="T4" y="T5"/>
                </a:cxn>
                <a:cxn ang="0">
                  <a:pos x="T6" y="T7"/>
                </a:cxn>
                <a:cxn ang="0">
                  <a:pos x="T8" y="T9"/>
                </a:cxn>
              </a:cxnLst>
              <a:rect l="0" t="0" r="r" b="b"/>
              <a:pathLst>
                <a:path w="863" h="470">
                  <a:moveTo>
                    <a:pt x="863" y="142"/>
                  </a:moveTo>
                  <a:lnTo>
                    <a:pt x="599" y="0"/>
                  </a:lnTo>
                  <a:lnTo>
                    <a:pt x="0" y="327"/>
                  </a:lnTo>
                  <a:lnTo>
                    <a:pt x="261" y="470"/>
                  </a:lnTo>
                  <a:lnTo>
                    <a:pt x="863" y="142"/>
                  </a:lnTo>
                  <a:close/>
                </a:path>
              </a:pathLst>
            </a:custGeom>
            <a:solidFill>
              <a:srgbClr val="D0CD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8" name="Freeform 87"/>
            <p:cNvSpPr/>
            <p:nvPr/>
          </p:nvSpPr>
          <p:spPr bwMode="auto">
            <a:xfrm>
              <a:off x="1104900" y="4819650"/>
              <a:ext cx="955675" cy="1041400"/>
            </a:xfrm>
            <a:custGeom>
              <a:avLst/>
              <a:gdLst>
                <a:gd name="T0" fmla="*/ 602 w 602"/>
                <a:gd name="T1" fmla="*/ 0 h 656"/>
                <a:gd name="T2" fmla="*/ 0 w 602"/>
                <a:gd name="T3" fmla="*/ 328 h 656"/>
                <a:gd name="T4" fmla="*/ 0 w 602"/>
                <a:gd name="T5" fmla="*/ 656 h 656"/>
                <a:gd name="T6" fmla="*/ 602 w 602"/>
                <a:gd name="T7" fmla="*/ 328 h 656"/>
                <a:gd name="T8" fmla="*/ 602 w 602"/>
                <a:gd name="T9" fmla="*/ 0 h 656"/>
              </a:gdLst>
              <a:ahLst/>
              <a:cxnLst>
                <a:cxn ang="0">
                  <a:pos x="T0" y="T1"/>
                </a:cxn>
                <a:cxn ang="0">
                  <a:pos x="T2" y="T3"/>
                </a:cxn>
                <a:cxn ang="0">
                  <a:pos x="T4" y="T5"/>
                </a:cxn>
                <a:cxn ang="0">
                  <a:pos x="T6" y="T7"/>
                </a:cxn>
                <a:cxn ang="0">
                  <a:pos x="T8" y="T9"/>
                </a:cxn>
              </a:cxnLst>
              <a:rect l="0" t="0" r="r" b="b"/>
              <a:pathLst>
                <a:path w="602" h="656">
                  <a:moveTo>
                    <a:pt x="602" y="0"/>
                  </a:moveTo>
                  <a:lnTo>
                    <a:pt x="0" y="328"/>
                  </a:lnTo>
                  <a:lnTo>
                    <a:pt x="0" y="656"/>
                  </a:lnTo>
                  <a:lnTo>
                    <a:pt x="602" y="328"/>
                  </a:lnTo>
                  <a:lnTo>
                    <a:pt x="602" y="0"/>
                  </a:lnTo>
                  <a:close/>
                </a:path>
              </a:pathLst>
            </a:custGeom>
            <a:solidFill>
              <a:srgbClr val="3E34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29" name="Freeform 88"/>
            <p:cNvSpPr/>
            <p:nvPr/>
          </p:nvSpPr>
          <p:spPr bwMode="auto">
            <a:xfrm>
              <a:off x="1204913" y="5429250"/>
              <a:ext cx="835025" cy="831850"/>
            </a:xfrm>
            <a:custGeom>
              <a:avLst/>
              <a:gdLst>
                <a:gd name="T0" fmla="*/ 526 w 526"/>
                <a:gd name="T1" fmla="*/ 287 h 524"/>
                <a:gd name="T2" fmla="*/ 0 w 526"/>
                <a:gd name="T3" fmla="*/ 0 h 524"/>
                <a:gd name="T4" fmla="*/ 0 w 526"/>
                <a:gd name="T5" fmla="*/ 237 h 524"/>
                <a:gd name="T6" fmla="*/ 526 w 526"/>
                <a:gd name="T7" fmla="*/ 524 h 524"/>
                <a:gd name="T8" fmla="*/ 526 w 526"/>
                <a:gd name="T9" fmla="*/ 287 h 524"/>
              </a:gdLst>
              <a:ahLst/>
              <a:cxnLst>
                <a:cxn ang="0">
                  <a:pos x="T0" y="T1"/>
                </a:cxn>
                <a:cxn ang="0">
                  <a:pos x="T2" y="T3"/>
                </a:cxn>
                <a:cxn ang="0">
                  <a:pos x="T4" y="T5"/>
                </a:cxn>
                <a:cxn ang="0">
                  <a:pos x="T6" y="T7"/>
                </a:cxn>
                <a:cxn ang="0">
                  <a:pos x="T8" y="T9"/>
                </a:cxn>
              </a:cxnLst>
              <a:rect l="0" t="0" r="r" b="b"/>
              <a:pathLst>
                <a:path w="526" h="524">
                  <a:moveTo>
                    <a:pt x="526" y="287"/>
                  </a:moveTo>
                  <a:lnTo>
                    <a:pt x="0" y="0"/>
                  </a:lnTo>
                  <a:lnTo>
                    <a:pt x="0" y="237"/>
                  </a:lnTo>
                  <a:lnTo>
                    <a:pt x="526" y="524"/>
                  </a:lnTo>
                  <a:lnTo>
                    <a:pt x="526" y="287"/>
                  </a:lnTo>
                  <a:close/>
                </a:path>
              </a:pathLst>
            </a:custGeom>
            <a:solidFill>
              <a:srgbClr val="A19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30" name="Freeform 89"/>
            <p:cNvSpPr/>
            <p:nvPr/>
          </p:nvSpPr>
          <p:spPr bwMode="auto">
            <a:xfrm>
              <a:off x="1204913" y="4999038"/>
              <a:ext cx="1625600" cy="885825"/>
            </a:xfrm>
            <a:custGeom>
              <a:avLst/>
              <a:gdLst>
                <a:gd name="T0" fmla="*/ 1024 w 1024"/>
                <a:gd name="T1" fmla="*/ 288 h 558"/>
                <a:gd name="T2" fmla="*/ 498 w 1024"/>
                <a:gd name="T3" fmla="*/ 0 h 558"/>
                <a:gd name="T4" fmla="*/ 0 w 1024"/>
                <a:gd name="T5" fmla="*/ 271 h 558"/>
                <a:gd name="T6" fmla="*/ 526 w 1024"/>
                <a:gd name="T7" fmla="*/ 558 h 558"/>
                <a:gd name="T8" fmla="*/ 1024 w 1024"/>
                <a:gd name="T9" fmla="*/ 288 h 558"/>
              </a:gdLst>
              <a:ahLst/>
              <a:cxnLst>
                <a:cxn ang="0">
                  <a:pos x="T0" y="T1"/>
                </a:cxn>
                <a:cxn ang="0">
                  <a:pos x="T2" y="T3"/>
                </a:cxn>
                <a:cxn ang="0">
                  <a:pos x="T4" y="T5"/>
                </a:cxn>
                <a:cxn ang="0">
                  <a:pos x="T6" y="T7"/>
                </a:cxn>
                <a:cxn ang="0">
                  <a:pos x="T8" y="T9"/>
                </a:cxn>
              </a:cxnLst>
              <a:rect l="0" t="0" r="r" b="b"/>
              <a:pathLst>
                <a:path w="1024" h="558">
                  <a:moveTo>
                    <a:pt x="1024" y="288"/>
                  </a:moveTo>
                  <a:lnTo>
                    <a:pt x="498" y="0"/>
                  </a:lnTo>
                  <a:lnTo>
                    <a:pt x="0" y="271"/>
                  </a:lnTo>
                  <a:lnTo>
                    <a:pt x="526" y="558"/>
                  </a:lnTo>
                  <a:lnTo>
                    <a:pt x="1024" y="288"/>
                  </a:lnTo>
                  <a:close/>
                </a:path>
              </a:pathLst>
            </a:custGeom>
            <a:solidFill>
              <a:srgbClr val="D0CD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31" name="Freeform 90"/>
            <p:cNvSpPr/>
            <p:nvPr/>
          </p:nvSpPr>
          <p:spPr bwMode="auto">
            <a:xfrm>
              <a:off x="2039938" y="5456238"/>
              <a:ext cx="790575" cy="804863"/>
            </a:xfrm>
            <a:custGeom>
              <a:avLst/>
              <a:gdLst>
                <a:gd name="T0" fmla="*/ 498 w 498"/>
                <a:gd name="T1" fmla="*/ 0 h 507"/>
                <a:gd name="T2" fmla="*/ 0 w 498"/>
                <a:gd name="T3" fmla="*/ 270 h 507"/>
                <a:gd name="T4" fmla="*/ 0 w 498"/>
                <a:gd name="T5" fmla="*/ 507 h 507"/>
                <a:gd name="T6" fmla="*/ 498 w 498"/>
                <a:gd name="T7" fmla="*/ 235 h 507"/>
                <a:gd name="T8" fmla="*/ 498 w 498"/>
                <a:gd name="T9" fmla="*/ 0 h 507"/>
              </a:gdLst>
              <a:ahLst/>
              <a:cxnLst>
                <a:cxn ang="0">
                  <a:pos x="T0" y="T1"/>
                </a:cxn>
                <a:cxn ang="0">
                  <a:pos x="T2" y="T3"/>
                </a:cxn>
                <a:cxn ang="0">
                  <a:pos x="T4" y="T5"/>
                </a:cxn>
                <a:cxn ang="0">
                  <a:pos x="T6" y="T7"/>
                </a:cxn>
                <a:cxn ang="0">
                  <a:pos x="T8" y="T9"/>
                </a:cxn>
              </a:cxnLst>
              <a:rect l="0" t="0" r="r" b="b"/>
              <a:pathLst>
                <a:path w="498" h="507">
                  <a:moveTo>
                    <a:pt x="498" y="0"/>
                  </a:moveTo>
                  <a:lnTo>
                    <a:pt x="0" y="270"/>
                  </a:lnTo>
                  <a:lnTo>
                    <a:pt x="0" y="507"/>
                  </a:lnTo>
                  <a:lnTo>
                    <a:pt x="498" y="235"/>
                  </a:lnTo>
                  <a:lnTo>
                    <a:pt x="498" y="0"/>
                  </a:lnTo>
                  <a:close/>
                </a:path>
              </a:pathLst>
            </a:custGeom>
            <a:solidFill>
              <a:srgbClr val="3E34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41" name="Freeform 100"/>
            <p:cNvSpPr/>
            <p:nvPr/>
          </p:nvSpPr>
          <p:spPr bwMode="auto">
            <a:xfrm>
              <a:off x="1800225" y="5922963"/>
              <a:ext cx="141288" cy="258763"/>
            </a:xfrm>
            <a:custGeom>
              <a:avLst/>
              <a:gdLst>
                <a:gd name="T0" fmla="*/ 89 w 89"/>
                <a:gd name="T1" fmla="*/ 163 h 163"/>
                <a:gd name="T2" fmla="*/ 89 w 89"/>
                <a:gd name="T3" fmla="*/ 48 h 163"/>
                <a:gd name="T4" fmla="*/ 0 w 89"/>
                <a:gd name="T5" fmla="*/ 0 h 163"/>
                <a:gd name="T6" fmla="*/ 0 w 89"/>
                <a:gd name="T7" fmla="*/ 114 h 163"/>
                <a:gd name="T8" fmla="*/ 89 w 89"/>
                <a:gd name="T9" fmla="*/ 163 h 163"/>
              </a:gdLst>
              <a:ahLst/>
              <a:cxnLst>
                <a:cxn ang="0">
                  <a:pos x="T0" y="T1"/>
                </a:cxn>
                <a:cxn ang="0">
                  <a:pos x="T2" y="T3"/>
                </a:cxn>
                <a:cxn ang="0">
                  <a:pos x="T4" y="T5"/>
                </a:cxn>
                <a:cxn ang="0">
                  <a:pos x="T6" y="T7"/>
                </a:cxn>
                <a:cxn ang="0">
                  <a:pos x="T8" y="T9"/>
                </a:cxn>
              </a:cxnLst>
              <a:rect l="0" t="0" r="r" b="b"/>
              <a:pathLst>
                <a:path w="89" h="163">
                  <a:moveTo>
                    <a:pt x="89" y="163"/>
                  </a:moveTo>
                  <a:lnTo>
                    <a:pt x="89" y="48"/>
                  </a:lnTo>
                  <a:lnTo>
                    <a:pt x="0" y="0"/>
                  </a:lnTo>
                  <a:lnTo>
                    <a:pt x="0" y="114"/>
                  </a:lnTo>
                  <a:lnTo>
                    <a:pt x="89" y="1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42" name="Freeform 101"/>
            <p:cNvSpPr/>
            <p:nvPr/>
          </p:nvSpPr>
          <p:spPr bwMode="auto">
            <a:xfrm>
              <a:off x="1800225" y="5922963"/>
              <a:ext cx="25400" cy="180975"/>
            </a:xfrm>
            <a:custGeom>
              <a:avLst/>
              <a:gdLst>
                <a:gd name="T0" fmla="*/ 16 w 16"/>
                <a:gd name="T1" fmla="*/ 10 h 114"/>
                <a:gd name="T2" fmla="*/ 0 w 16"/>
                <a:gd name="T3" fmla="*/ 0 h 114"/>
                <a:gd name="T4" fmla="*/ 0 w 16"/>
                <a:gd name="T5" fmla="*/ 114 h 114"/>
                <a:gd name="T6" fmla="*/ 16 w 16"/>
                <a:gd name="T7" fmla="*/ 106 h 114"/>
                <a:gd name="T8" fmla="*/ 16 w 16"/>
                <a:gd name="T9" fmla="*/ 10 h 114"/>
              </a:gdLst>
              <a:ahLst/>
              <a:cxnLst>
                <a:cxn ang="0">
                  <a:pos x="T0" y="T1"/>
                </a:cxn>
                <a:cxn ang="0">
                  <a:pos x="T2" y="T3"/>
                </a:cxn>
                <a:cxn ang="0">
                  <a:pos x="T4" y="T5"/>
                </a:cxn>
                <a:cxn ang="0">
                  <a:pos x="T6" y="T7"/>
                </a:cxn>
                <a:cxn ang="0">
                  <a:pos x="T8" y="T9"/>
                </a:cxn>
              </a:cxnLst>
              <a:rect l="0" t="0" r="r" b="b"/>
              <a:pathLst>
                <a:path w="16" h="114">
                  <a:moveTo>
                    <a:pt x="16" y="10"/>
                  </a:moveTo>
                  <a:lnTo>
                    <a:pt x="0" y="0"/>
                  </a:lnTo>
                  <a:lnTo>
                    <a:pt x="0" y="114"/>
                  </a:lnTo>
                  <a:lnTo>
                    <a:pt x="16" y="106"/>
                  </a:lnTo>
                  <a:lnTo>
                    <a:pt x="16" y="10"/>
                  </a:lnTo>
                  <a:close/>
                </a:path>
              </a:pathLst>
            </a:custGeom>
            <a:solidFill>
              <a:srgbClr val="3E34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44" name="Line 103"/>
            <p:cNvSpPr>
              <a:spLocks noChangeShapeType="1"/>
            </p:cNvSpPr>
            <p:nvPr/>
          </p:nvSpPr>
          <p:spPr bwMode="auto">
            <a:xfrm>
              <a:off x="690563" y="5135563"/>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45" name="Line 104"/>
            <p:cNvSpPr>
              <a:spLocks noChangeShapeType="1"/>
            </p:cNvSpPr>
            <p:nvPr/>
          </p:nvSpPr>
          <p:spPr bwMode="auto">
            <a:xfrm>
              <a:off x="690563" y="5156200"/>
              <a:ext cx="414338" cy="223838"/>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46" name="Line 105"/>
            <p:cNvSpPr>
              <a:spLocks noChangeShapeType="1"/>
            </p:cNvSpPr>
            <p:nvPr/>
          </p:nvSpPr>
          <p:spPr bwMode="auto">
            <a:xfrm>
              <a:off x="690563" y="5175250"/>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47" name="Line 106"/>
            <p:cNvSpPr>
              <a:spLocks noChangeShapeType="1"/>
            </p:cNvSpPr>
            <p:nvPr/>
          </p:nvSpPr>
          <p:spPr bwMode="auto">
            <a:xfrm>
              <a:off x="690563" y="519588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48" name="Line 107"/>
            <p:cNvSpPr>
              <a:spLocks noChangeShapeType="1"/>
            </p:cNvSpPr>
            <p:nvPr/>
          </p:nvSpPr>
          <p:spPr bwMode="auto">
            <a:xfrm>
              <a:off x="690563" y="521493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49" name="Line 108"/>
            <p:cNvSpPr>
              <a:spLocks noChangeShapeType="1"/>
            </p:cNvSpPr>
            <p:nvPr/>
          </p:nvSpPr>
          <p:spPr bwMode="auto">
            <a:xfrm>
              <a:off x="690563" y="5237163"/>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0" name="Line 109"/>
            <p:cNvSpPr>
              <a:spLocks noChangeShapeType="1"/>
            </p:cNvSpPr>
            <p:nvPr/>
          </p:nvSpPr>
          <p:spPr bwMode="auto">
            <a:xfrm>
              <a:off x="690563" y="5257800"/>
              <a:ext cx="414338" cy="223838"/>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1" name="Line 110"/>
            <p:cNvSpPr>
              <a:spLocks noChangeShapeType="1"/>
            </p:cNvSpPr>
            <p:nvPr/>
          </p:nvSpPr>
          <p:spPr bwMode="auto">
            <a:xfrm>
              <a:off x="690563" y="5276850"/>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2" name="Line 111"/>
            <p:cNvSpPr>
              <a:spLocks noChangeShapeType="1"/>
            </p:cNvSpPr>
            <p:nvPr/>
          </p:nvSpPr>
          <p:spPr bwMode="auto">
            <a:xfrm>
              <a:off x="690563" y="529748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3" name="Line 112"/>
            <p:cNvSpPr>
              <a:spLocks noChangeShapeType="1"/>
            </p:cNvSpPr>
            <p:nvPr/>
          </p:nvSpPr>
          <p:spPr bwMode="auto">
            <a:xfrm>
              <a:off x="690563" y="531653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4" name="Line 113"/>
            <p:cNvSpPr>
              <a:spLocks noChangeShapeType="1"/>
            </p:cNvSpPr>
            <p:nvPr/>
          </p:nvSpPr>
          <p:spPr bwMode="auto">
            <a:xfrm>
              <a:off x="690563" y="5338763"/>
              <a:ext cx="414338" cy="225425"/>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5" name="Line 114"/>
            <p:cNvSpPr>
              <a:spLocks noChangeShapeType="1"/>
            </p:cNvSpPr>
            <p:nvPr/>
          </p:nvSpPr>
          <p:spPr bwMode="auto">
            <a:xfrm>
              <a:off x="690563" y="5359400"/>
              <a:ext cx="414338" cy="223838"/>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6" name="Line 115"/>
            <p:cNvSpPr>
              <a:spLocks noChangeShapeType="1"/>
            </p:cNvSpPr>
            <p:nvPr/>
          </p:nvSpPr>
          <p:spPr bwMode="auto">
            <a:xfrm>
              <a:off x="690563" y="5378450"/>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7" name="Line 116"/>
            <p:cNvSpPr>
              <a:spLocks noChangeShapeType="1"/>
            </p:cNvSpPr>
            <p:nvPr/>
          </p:nvSpPr>
          <p:spPr bwMode="auto">
            <a:xfrm>
              <a:off x="690563" y="539908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8" name="Line 117"/>
            <p:cNvSpPr>
              <a:spLocks noChangeShapeType="1"/>
            </p:cNvSpPr>
            <p:nvPr/>
          </p:nvSpPr>
          <p:spPr bwMode="auto">
            <a:xfrm>
              <a:off x="690563" y="541813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59" name="Line 118"/>
            <p:cNvSpPr>
              <a:spLocks noChangeShapeType="1"/>
            </p:cNvSpPr>
            <p:nvPr/>
          </p:nvSpPr>
          <p:spPr bwMode="auto">
            <a:xfrm>
              <a:off x="690563" y="5438775"/>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0" name="Line 119"/>
            <p:cNvSpPr>
              <a:spLocks noChangeShapeType="1"/>
            </p:cNvSpPr>
            <p:nvPr/>
          </p:nvSpPr>
          <p:spPr bwMode="auto">
            <a:xfrm>
              <a:off x="690563" y="5461000"/>
              <a:ext cx="414338" cy="223838"/>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1" name="Line 120"/>
            <p:cNvSpPr>
              <a:spLocks noChangeShapeType="1"/>
            </p:cNvSpPr>
            <p:nvPr/>
          </p:nvSpPr>
          <p:spPr bwMode="auto">
            <a:xfrm>
              <a:off x="690563" y="5480050"/>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2" name="Line 121"/>
            <p:cNvSpPr>
              <a:spLocks noChangeShapeType="1"/>
            </p:cNvSpPr>
            <p:nvPr/>
          </p:nvSpPr>
          <p:spPr bwMode="auto">
            <a:xfrm>
              <a:off x="690563" y="550068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3" name="Line 122"/>
            <p:cNvSpPr>
              <a:spLocks noChangeShapeType="1"/>
            </p:cNvSpPr>
            <p:nvPr/>
          </p:nvSpPr>
          <p:spPr bwMode="auto">
            <a:xfrm>
              <a:off x="690563" y="551973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4" name="Line 123"/>
            <p:cNvSpPr>
              <a:spLocks noChangeShapeType="1"/>
            </p:cNvSpPr>
            <p:nvPr/>
          </p:nvSpPr>
          <p:spPr bwMode="auto">
            <a:xfrm>
              <a:off x="690563" y="5540375"/>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5" name="Line 124"/>
            <p:cNvSpPr>
              <a:spLocks noChangeShapeType="1"/>
            </p:cNvSpPr>
            <p:nvPr/>
          </p:nvSpPr>
          <p:spPr bwMode="auto">
            <a:xfrm>
              <a:off x="690563" y="5562600"/>
              <a:ext cx="414338" cy="223838"/>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6" name="Line 125"/>
            <p:cNvSpPr>
              <a:spLocks noChangeShapeType="1"/>
            </p:cNvSpPr>
            <p:nvPr/>
          </p:nvSpPr>
          <p:spPr bwMode="auto">
            <a:xfrm>
              <a:off x="690563" y="5581650"/>
              <a:ext cx="414338" cy="225425"/>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7" name="Line 126"/>
            <p:cNvSpPr>
              <a:spLocks noChangeShapeType="1"/>
            </p:cNvSpPr>
            <p:nvPr/>
          </p:nvSpPr>
          <p:spPr bwMode="auto">
            <a:xfrm>
              <a:off x="690563" y="5602288"/>
              <a:ext cx="414338" cy="227013"/>
            </a:xfrm>
            <a:prstGeom prst="line">
              <a:avLst/>
            </a:prstGeom>
            <a:noFill/>
            <a:ln w="3175">
              <a:solidFill>
                <a:srgbClr val="00008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TW" altLang="en-US"/>
            </a:p>
          </p:txBody>
        </p:sp>
        <p:sp>
          <p:nvSpPr>
            <p:cNvPr id="269" name="Freeform 128"/>
            <p:cNvSpPr/>
            <p:nvPr/>
          </p:nvSpPr>
          <p:spPr bwMode="auto">
            <a:xfrm>
              <a:off x="676275" y="5121275"/>
              <a:ext cx="28575" cy="534988"/>
            </a:xfrm>
            <a:custGeom>
              <a:avLst/>
              <a:gdLst>
                <a:gd name="T0" fmla="*/ 0 w 18"/>
                <a:gd name="T1" fmla="*/ 328 h 337"/>
                <a:gd name="T2" fmla="*/ 0 w 18"/>
                <a:gd name="T3" fmla="*/ 0 h 337"/>
                <a:gd name="T4" fmla="*/ 18 w 18"/>
                <a:gd name="T5" fmla="*/ 10 h 337"/>
                <a:gd name="T6" fmla="*/ 18 w 18"/>
                <a:gd name="T7" fmla="*/ 337 h 337"/>
                <a:gd name="T8" fmla="*/ 0 w 18"/>
                <a:gd name="T9" fmla="*/ 328 h 337"/>
              </a:gdLst>
              <a:ahLst/>
              <a:cxnLst>
                <a:cxn ang="0">
                  <a:pos x="T0" y="T1"/>
                </a:cxn>
                <a:cxn ang="0">
                  <a:pos x="T2" y="T3"/>
                </a:cxn>
                <a:cxn ang="0">
                  <a:pos x="T4" y="T5"/>
                </a:cxn>
                <a:cxn ang="0">
                  <a:pos x="T6" y="T7"/>
                </a:cxn>
                <a:cxn ang="0">
                  <a:pos x="T8" y="T9"/>
                </a:cxn>
              </a:cxnLst>
              <a:rect l="0" t="0" r="r" b="b"/>
              <a:pathLst>
                <a:path w="18" h="337">
                  <a:moveTo>
                    <a:pt x="0" y="328"/>
                  </a:moveTo>
                  <a:lnTo>
                    <a:pt x="0" y="0"/>
                  </a:lnTo>
                  <a:lnTo>
                    <a:pt x="18" y="10"/>
                  </a:lnTo>
                  <a:lnTo>
                    <a:pt x="18" y="337"/>
                  </a:lnTo>
                  <a:lnTo>
                    <a:pt x="0" y="328"/>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0" name="Freeform 129"/>
            <p:cNvSpPr/>
            <p:nvPr/>
          </p:nvSpPr>
          <p:spPr bwMode="auto">
            <a:xfrm>
              <a:off x="676275" y="5113338"/>
              <a:ext cx="42863" cy="23813"/>
            </a:xfrm>
            <a:custGeom>
              <a:avLst/>
              <a:gdLst>
                <a:gd name="T0" fmla="*/ 27 w 27"/>
                <a:gd name="T1" fmla="*/ 10 h 15"/>
                <a:gd name="T2" fmla="*/ 9 w 27"/>
                <a:gd name="T3" fmla="*/ 0 h 15"/>
                <a:gd name="T4" fmla="*/ 0 w 27"/>
                <a:gd name="T5" fmla="*/ 5 h 15"/>
                <a:gd name="T6" fmla="*/ 18 w 27"/>
                <a:gd name="T7" fmla="*/ 15 h 15"/>
                <a:gd name="T8" fmla="*/ 27 w 27"/>
                <a:gd name="T9" fmla="*/ 10 h 15"/>
              </a:gdLst>
              <a:ahLst/>
              <a:cxnLst>
                <a:cxn ang="0">
                  <a:pos x="T0" y="T1"/>
                </a:cxn>
                <a:cxn ang="0">
                  <a:pos x="T2" y="T3"/>
                </a:cxn>
                <a:cxn ang="0">
                  <a:pos x="T4" y="T5"/>
                </a:cxn>
                <a:cxn ang="0">
                  <a:pos x="T6" y="T7"/>
                </a:cxn>
                <a:cxn ang="0">
                  <a:pos x="T8" y="T9"/>
                </a:cxn>
              </a:cxnLst>
              <a:rect l="0" t="0" r="r" b="b"/>
              <a:pathLst>
                <a:path w="27" h="15">
                  <a:moveTo>
                    <a:pt x="27" y="10"/>
                  </a:moveTo>
                  <a:lnTo>
                    <a:pt x="9" y="0"/>
                  </a:lnTo>
                  <a:lnTo>
                    <a:pt x="0" y="5"/>
                  </a:lnTo>
                  <a:lnTo>
                    <a:pt x="18" y="15"/>
                  </a:lnTo>
                  <a:lnTo>
                    <a:pt x="27"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1" name="Freeform 130"/>
            <p:cNvSpPr/>
            <p:nvPr/>
          </p:nvSpPr>
          <p:spPr bwMode="auto">
            <a:xfrm>
              <a:off x="704850" y="5129213"/>
              <a:ext cx="14288" cy="527050"/>
            </a:xfrm>
            <a:custGeom>
              <a:avLst/>
              <a:gdLst>
                <a:gd name="T0" fmla="*/ 9 w 9"/>
                <a:gd name="T1" fmla="*/ 328 h 332"/>
                <a:gd name="T2" fmla="*/ 9 w 9"/>
                <a:gd name="T3" fmla="*/ 0 h 332"/>
                <a:gd name="T4" fmla="*/ 0 w 9"/>
                <a:gd name="T5" fmla="*/ 5 h 332"/>
                <a:gd name="T6" fmla="*/ 0 w 9"/>
                <a:gd name="T7" fmla="*/ 332 h 332"/>
                <a:gd name="T8" fmla="*/ 9 w 9"/>
                <a:gd name="T9" fmla="*/ 328 h 332"/>
              </a:gdLst>
              <a:ahLst/>
              <a:cxnLst>
                <a:cxn ang="0">
                  <a:pos x="T0" y="T1"/>
                </a:cxn>
                <a:cxn ang="0">
                  <a:pos x="T2" y="T3"/>
                </a:cxn>
                <a:cxn ang="0">
                  <a:pos x="T4" y="T5"/>
                </a:cxn>
                <a:cxn ang="0">
                  <a:pos x="T6" y="T7"/>
                </a:cxn>
                <a:cxn ang="0">
                  <a:pos x="T8" y="T9"/>
                </a:cxn>
              </a:cxnLst>
              <a:rect l="0" t="0" r="r" b="b"/>
              <a:pathLst>
                <a:path w="9" h="332">
                  <a:moveTo>
                    <a:pt x="9" y="328"/>
                  </a:moveTo>
                  <a:lnTo>
                    <a:pt x="9" y="0"/>
                  </a:lnTo>
                  <a:lnTo>
                    <a:pt x="0" y="5"/>
                  </a:lnTo>
                  <a:lnTo>
                    <a:pt x="0" y="332"/>
                  </a:lnTo>
                  <a:lnTo>
                    <a:pt x="9" y="328"/>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2" name="Freeform 131"/>
            <p:cNvSpPr/>
            <p:nvPr/>
          </p:nvSpPr>
          <p:spPr bwMode="auto">
            <a:xfrm>
              <a:off x="741363" y="5156200"/>
              <a:ext cx="28575" cy="536575"/>
            </a:xfrm>
            <a:custGeom>
              <a:avLst/>
              <a:gdLst>
                <a:gd name="T0" fmla="*/ 0 w 18"/>
                <a:gd name="T1" fmla="*/ 328 h 338"/>
                <a:gd name="T2" fmla="*/ 0 w 18"/>
                <a:gd name="T3" fmla="*/ 0 h 338"/>
                <a:gd name="T4" fmla="*/ 18 w 18"/>
                <a:gd name="T5" fmla="*/ 10 h 338"/>
                <a:gd name="T6" fmla="*/ 18 w 18"/>
                <a:gd name="T7" fmla="*/ 338 h 338"/>
                <a:gd name="T8" fmla="*/ 0 w 18"/>
                <a:gd name="T9" fmla="*/ 328 h 338"/>
              </a:gdLst>
              <a:ahLst/>
              <a:cxnLst>
                <a:cxn ang="0">
                  <a:pos x="T0" y="T1"/>
                </a:cxn>
                <a:cxn ang="0">
                  <a:pos x="T2" y="T3"/>
                </a:cxn>
                <a:cxn ang="0">
                  <a:pos x="T4" y="T5"/>
                </a:cxn>
                <a:cxn ang="0">
                  <a:pos x="T6" y="T7"/>
                </a:cxn>
                <a:cxn ang="0">
                  <a:pos x="T8" y="T9"/>
                </a:cxn>
              </a:cxnLst>
              <a:rect l="0" t="0" r="r" b="b"/>
              <a:pathLst>
                <a:path w="18" h="338">
                  <a:moveTo>
                    <a:pt x="0" y="328"/>
                  </a:moveTo>
                  <a:lnTo>
                    <a:pt x="0" y="0"/>
                  </a:lnTo>
                  <a:lnTo>
                    <a:pt x="18" y="10"/>
                  </a:lnTo>
                  <a:lnTo>
                    <a:pt x="18" y="338"/>
                  </a:lnTo>
                  <a:lnTo>
                    <a:pt x="0" y="328"/>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3" name="Freeform 132"/>
            <p:cNvSpPr/>
            <p:nvPr/>
          </p:nvSpPr>
          <p:spPr bwMode="auto">
            <a:xfrm>
              <a:off x="741363" y="5148263"/>
              <a:ext cx="42863" cy="23813"/>
            </a:xfrm>
            <a:custGeom>
              <a:avLst/>
              <a:gdLst>
                <a:gd name="T0" fmla="*/ 27 w 27"/>
                <a:gd name="T1" fmla="*/ 10 h 15"/>
                <a:gd name="T2" fmla="*/ 7 w 27"/>
                <a:gd name="T3" fmla="*/ 0 h 15"/>
                <a:gd name="T4" fmla="*/ 0 w 27"/>
                <a:gd name="T5" fmla="*/ 5 h 15"/>
                <a:gd name="T6" fmla="*/ 18 w 27"/>
                <a:gd name="T7" fmla="*/ 15 h 15"/>
                <a:gd name="T8" fmla="*/ 27 w 27"/>
                <a:gd name="T9" fmla="*/ 10 h 15"/>
              </a:gdLst>
              <a:ahLst/>
              <a:cxnLst>
                <a:cxn ang="0">
                  <a:pos x="T0" y="T1"/>
                </a:cxn>
                <a:cxn ang="0">
                  <a:pos x="T2" y="T3"/>
                </a:cxn>
                <a:cxn ang="0">
                  <a:pos x="T4" y="T5"/>
                </a:cxn>
                <a:cxn ang="0">
                  <a:pos x="T6" y="T7"/>
                </a:cxn>
                <a:cxn ang="0">
                  <a:pos x="T8" y="T9"/>
                </a:cxn>
              </a:cxnLst>
              <a:rect l="0" t="0" r="r" b="b"/>
              <a:pathLst>
                <a:path w="27" h="15">
                  <a:moveTo>
                    <a:pt x="27" y="10"/>
                  </a:moveTo>
                  <a:lnTo>
                    <a:pt x="7" y="0"/>
                  </a:lnTo>
                  <a:lnTo>
                    <a:pt x="0" y="5"/>
                  </a:lnTo>
                  <a:lnTo>
                    <a:pt x="18" y="15"/>
                  </a:lnTo>
                  <a:lnTo>
                    <a:pt x="27"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4" name="Freeform 133"/>
            <p:cNvSpPr/>
            <p:nvPr/>
          </p:nvSpPr>
          <p:spPr bwMode="auto">
            <a:xfrm>
              <a:off x="769938" y="5164138"/>
              <a:ext cx="14288" cy="528638"/>
            </a:xfrm>
            <a:custGeom>
              <a:avLst/>
              <a:gdLst>
                <a:gd name="T0" fmla="*/ 9 w 9"/>
                <a:gd name="T1" fmla="*/ 328 h 333"/>
                <a:gd name="T2" fmla="*/ 9 w 9"/>
                <a:gd name="T3" fmla="*/ 0 h 333"/>
                <a:gd name="T4" fmla="*/ 0 w 9"/>
                <a:gd name="T5" fmla="*/ 5 h 333"/>
                <a:gd name="T6" fmla="*/ 0 w 9"/>
                <a:gd name="T7" fmla="*/ 333 h 333"/>
                <a:gd name="T8" fmla="*/ 9 w 9"/>
                <a:gd name="T9" fmla="*/ 328 h 333"/>
              </a:gdLst>
              <a:ahLst/>
              <a:cxnLst>
                <a:cxn ang="0">
                  <a:pos x="T0" y="T1"/>
                </a:cxn>
                <a:cxn ang="0">
                  <a:pos x="T2" y="T3"/>
                </a:cxn>
                <a:cxn ang="0">
                  <a:pos x="T4" y="T5"/>
                </a:cxn>
                <a:cxn ang="0">
                  <a:pos x="T6" y="T7"/>
                </a:cxn>
                <a:cxn ang="0">
                  <a:pos x="T8" y="T9"/>
                </a:cxn>
              </a:cxnLst>
              <a:rect l="0" t="0" r="r" b="b"/>
              <a:pathLst>
                <a:path w="9" h="333">
                  <a:moveTo>
                    <a:pt x="9" y="328"/>
                  </a:moveTo>
                  <a:lnTo>
                    <a:pt x="9" y="0"/>
                  </a:lnTo>
                  <a:lnTo>
                    <a:pt x="0" y="5"/>
                  </a:lnTo>
                  <a:lnTo>
                    <a:pt x="0" y="333"/>
                  </a:lnTo>
                  <a:lnTo>
                    <a:pt x="9" y="328"/>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5" name="Freeform 134"/>
            <p:cNvSpPr/>
            <p:nvPr/>
          </p:nvSpPr>
          <p:spPr bwMode="auto">
            <a:xfrm>
              <a:off x="806450" y="5191125"/>
              <a:ext cx="28575" cy="536575"/>
            </a:xfrm>
            <a:custGeom>
              <a:avLst/>
              <a:gdLst>
                <a:gd name="T0" fmla="*/ 0 w 18"/>
                <a:gd name="T1" fmla="*/ 328 h 338"/>
                <a:gd name="T2" fmla="*/ 0 w 18"/>
                <a:gd name="T3" fmla="*/ 0 h 338"/>
                <a:gd name="T4" fmla="*/ 18 w 18"/>
                <a:gd name="T5" fmla="*/ 10 h 338"/>
                <a:gd name="T6" fmla="*/ 18 w 18"/>
                <a:gd name="T7" fmla="*/ 338 h 338"/>
                <a:gd name="T8" fmla="*/ 0 w 18"/>
                <a:gd name="T9" fmla="*/ 328 h 338"/>
              </a:gdLst>
              <a:ahLst/>
              <a:cxnLst>
                <a:cxn ang="0">
                  <a:pos x="T0" y="T1"/>
                </a:cxn>
                <a:cxn ang="0">
                  <a:pos x="T2" y="T3"/>
                </a:cxn>
                <a:cxn ang="0">
                  <a:pos x="T4" y="T5"/>
                </a:cxn>
                <a:cxn ang="0">
                  <a:pos x="T6" y="T7"/>
                </a:cxn>
                <a:cxn ang="0">
                  <a:pos x="T8" y="T9"/>
                </a:cxn>
              </a:cxnLst>
              <a:rect l="0" t="0" r="r" b="b"/>
              <a:pathLst>
                <a:path w="18" h="338">
                  <a:moveTo>
                    <a:pt x="0" y="328"/>
                  </a:moveTo>
                  <a:lnTo>
                    <a:pt x="0" y="0"/>
                  </a:lnTo>
                  <a:lnTo>
                    <a:pt x="18" y="10"/>
                  </a:lnTo>
                  <a:lnTo>
                    <a:pt x="18" y="338"/>
                  </a:lnTo>
                  <a:lnTo>
                    <a:pt x="0" y="328"/>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6" name="Freeform 135"/>
            <p:cNvSpPr/>
            <p:nvPr/>
          </p:nvSpPr>
          <p:spPr bwMode="auto">
            <a:xfrm>
              <a:off x="806450" y="5186363"/>
              <a:ext cx="42863" cy="20638"/>
            </a:xfrm>
            <a:custGeom>
              <a:avLst/>
              <a:gdLst>
                <a:gd name="T0" fmla="*/ 27 w 27"/>
                <a:gd name="T1" fmla="*/ 10 h 13"/>
                <a:gd name="T2" fmla="*/ 7 w 27"/>
                <a:gd name="T3" fmla="*/ 0 h 13"/>
                <a:gd name="T4" fmla="*/ 0 w 27"/>
                <a:gd name="T5" fmla="*/ 3 h 13"/>
                <a:gd name="T6" fmla="*/ 18 w 27"/>
                <a:gd name="T7" fmla="*/ 13 h 13"/>
                <a:gd name="T8" fmla="*/ 27 w 27"/>
                <a:gd name="T9" fmla="*/ 10 h 13"/>
              </a:gdLst>
              <a:ahLst/>
              <a:cxnLst>
                <a:cxn ang="0">
                  <a:pos x="T0" y="T1"/>
                </a:cxn>
                <a:cxn ang="0">
                  <a:pos x="T2" y="T3"/>
                </a:cxn>
                <a:cxn ang="0">
                  <a:pos x="T4" y="T5"/>
                </a:cxn>
                <a:cxn ang="0">
                  <a:pos x="T6" y="T7"/>
                </a:cxn>
                <a:cxn ang="0">
                  <a:pos x="T8" y="T9"/>
                </a:cxn>
              </a:cxnLst>
              <a:rect l="0" t="0" r="r" b="b"/>
              <a:pathLst>
                <a:path w="27" h="13">
                  <a:moveTo>
                    <a:pt x="27" y="10"/>
                  </a:moveTo>
                  <a:lnTo>
                    <a:pt x="7" y="0"/>
                  </a:lnTo>
                  <a:lnTo>
                    <a:pt x="0" y="3"/>
                  </a:lnTo>
                  <a:lnTo>
                    <a:pt x="18" y="13"/>
                  </a:lnTo>
                  <a:lnTo>
                    <a:pt x="27"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7" name="Freeform 136"/>
            <p:cNvSpPr/>
            <p:nvPr/>
          </p:nvSpPr>
          <p:spPr bwMode="auto">
            <a:xfrm>
              <a:off x="835025" y="5202238"/>
              <a:ext cx="14288" cy="525463"/>
            </a:xfrm>
            <a:custGeom>
              <a:avLst/>
              <a:gdLst>
                <a:gd name="T0" fmla="*/ 7 w 9"/>
                <a:gd name="T1" fmla="*/ 326 h 331"/>
                <a:gd name="T2" fmla="*/ 9 w 9"/>
                <a:gd name="T3" fmla="*/ 0 h 331"/>
                <a:gd name="T4" fmla="*/ 0 w 9"/>
                <a:gd name="T5" fmla="*/ 3 h 331"/>
                <a:gd name="T6" fmla="*/ 0 w 9"/>
                <a:gd name="T7" fmla="*/ 331 h 331"/>
                <a:gd name="T8" fmla="*/ 7 w 9"/>
                <a:gd name="T9" fmla="*/ 326 h 331"/>
              </a:gdLst>
              <a:ahLst/>
              <a:cxnLst>
                <a:cxn ang="0">
                  <a:pos x="T0" y="T1"/>
                </a:cxn>
                <a:cxn ang="0">
                  <a:pos x="T2" y="T3"/>
                </a:cxn>
                <a:cxn ang="0">
                  <a:pos x="T4" y="T5"/>
                </a:cxn>
                <a:cxn ang="0">
                  <a:pos x="T6" y="T7"/>
                </a:cxn>
                <a:cxn ang="0">
                  <a:pos x="T8" y="T9"/>
                </a:cxn>
              </a:cxnLst>
              <a:rect l="0" t="0" r="r" b="b"/>
              <a:pathLst>
                <a:path w="9" h="331">
                  <a:moveTo>
                    <a:pt x="7" y="326"/>
                  </a:moveTo>
                  <a:lnTo>
                    <a:pt x="9" y="0"/>
                  </a:lnTo>
                  <a:lnTo>
                    <a:pt x="0" y="3"/>
                  </a:lnTo>
                  <a:lnTo>
                    <a:pt x="0" y="331"/>
                  </a:lnTo>
                  <a:lnTo>
                    <a:pt x="7" y="326"/>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8" name="Freeform 137"/>
            <p:cNvSpPr/>
            <p:nvPr/>
          </p:nvSpPr>
          <p:spPr bwMode="auto">
            <a:xfrm>
              <a:off x="871538" y="5229225"/>
              <a:ext cx="28575" cy="533400"/>
            </a:xfrm>
            <a:custGeom>
              <a:avLst/>
              <a:gdLst>
                <a:gd name="T0" fmla="*/ 0 w 18"/>
                <a:gd name="T1" fmla="*/ 326 h 336"/>
                <a:gd name="T2" fmla="*/ 0 w 18"/>
                <a:gd name="T3" fmla="*/ 0 h 336"/>
                <a:gd name="T4" fmla="*/ 18 w 18"/>
                <a:gd name="T5" fmla="*/ 8 h 336"/>
                <a:gd name="T6" fmla="*/ 18 w 18"/>
                <a:gd name="T7" fmla="*/ 336 h 336"/>
                <a:gd name="T8" fmla="*/ 0 w 18"/>
                <a:gd name="T9" fmla="*/ 326 h 336"/>
              </a:gdLst>
              <a:ahLst/>
              <a:cxnLst>
                <a:cxn ang="0">
                  <a:pos x="T0" y="T1"/>
                </a:cxn>
                <a:cxn ang="0">
                  <a:pos x="T2" y="T3"/>
                </a:cxn>
                <a:cxn ang="0">
                  <a:pos x="T4" y="T5"/>
                </a:cxn>
                <a:cxn ang="0">
                  <a:pos x="T6" y="T7"/>
                </a:cxn>
                <a:cxn ang="0">
                  <a:pos x="T8" y="T9"/>
                </a:cxn>
              </a:cxnLst>
              <a:rect l="0" t="0" r="r" b="b"/>
              <a:pathLst>
                <a:path w="18" h="336">
                  <a:moveTo>
                    <a:pt x="0" y="326"/>
                  </a:moveTo>
                  <a:lnTo>
                    <a:pt x="0" y="0"/>
                  </a:lnTo>
                  <a:lnTo>
                    <a:pt x="18" y="8"/>
                  </a:lnTo>
                  <a:lnTo>
                    <a:pt x="18" y="336"/>
                  </a:lnTo>
                  <a:lnTo>
                    <a:pt x="0" y="326"/>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79" name="Freeform 138"/>
            <p:cNvSpPr/>
            <p:nvPr/>
          </p:nvSpPr>
          <p:spPr bwMode="auto">
            <a:xfrm>
              <a:off x="871538" y="5221288"/>
              <a:ext cx="39688" cy="20638"/>
            </a:xfrm>
            <a:custGeom>
              <a:avLst/>
              <a:gdLst>
                <a:gd name="T0" fmla="*/ 25 w 25"/>
                <a:gd name="T1" fmla="*/ 10 h 13"/>
                <a:gd name="T2" fmla="*/ 7 w 25"/>
                <a:gd name="T3" fmla="*/ 0 h 13"/>
                <a:gd name="T4" fmla="*/ 0 w 25"/>
                <a:gd name="T5" fmla="*/ 5 h 13"/>
                <a:gd name="T6" fmla="*/ 18 w 25"/>
                <a:gd name="T7" fmla="*/ 13 h 13"/>
                <a:gd name="T8" fmla="*/ 25 w 25"/>
                <a:gd name="T9" fmla="*/ 10 h 13"/>
              </a:gdLst>
              <a:ahLst/>
              <a:cxnLst>
                <a:cxn ang="0">
                  <a:pos x="T0" y="T1"/>
                </a:cxn>
                <a:cxn ang="0">
                  <a:pos x="T2" y="T3"/>
                </a:cxn>
                <a:cxn ang="0">
                  <a:pos x="T4" y="T5"/>
                </a:cxn>
                <a:cxn ang="0">
                  <a:pos x="T6" y="T7"/>
                </a:cxn>
                <a:cxn ang="0">
                  <a:pos x="T8" y="T9"/>
                </a:cxn>
              </a:cxnLst>
              <a:rect l="0" t="0" r="r" b="b"/>
              <a:pathLst>
                <a:path w="25" h="13">
                  <a:moveTo>
                    <a:pt x="25" y="10"/>
                  </a:moveTo>
                  <a:lnTo>
                    <a:pt x="7" y="0"/>
                  </a:lnTo>
                  <a:lnTo>
                    <a:pt x="0" y="5"/>
                  </a:lnTo>
                  <a:lnTo>
                    <a:pt x="18" y="13"/>
                  </a:lnTo>
                  <a:lnTo>
                    <a:pt x="25"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0" name="Freeform 139"/>
            <p:cNvSpPr/>
            <p:nvPr/>
          </p:nvSpPr>
          <p:spPr bwMode="auto">
            <a:xfrm>
              <a:off x="900113" y="5237163"/>
              <a:ext cx="11113" cy="525463"/>
            </a:xfrm>
            <a:custGeom>
              <a:avLst/>
              <a:gdLst>
                <a:gd name="T0" fmla="*/ 7 w 7"/>
                <a:gd name="T1" fmla="*/ 327 h 331"/>
                <a:gd name="T2" fmla="*/ 7 w 7"/>
                <a:gd name="T3" fmla="*/ 0 h 331"/>
                <a:gd name="T4" fmla="*/ 0 w 7"/>
                <a:gd name="T5" fmla="*/ 3 h 331"/>
                <a:gd name="T6" fmla="*/ 0 w 7"/>
                <a:gd name="T7" fmla="*/ 331 h 331"/>
                <a:gd name="T8" fmla="*/ 7 w 7"/>
                <a:gd name="T9" fmla="*/ 327 h 331"/>
              </a:gdLst>
              <a:ahLst/>
              <a:cxnLst>
                <a:cxn ang="0">
                  <a:pos x="T0" y="T1"/>
                </a:cxn>
                <a:cxn ang="0">
                  <a:pos x="T2" y="T3"/>
                </a:cxn>
                <a:cxn ang="0">
                  <a:pos x="T4" y="T5"/>
                </a:cxn>
                <a:cxn ang="0">
                  <a:pos x="T6" y="T7"/>
                </a:cxn>
                <a:cxn ang="0">
                  <a:pos x="T8" y="T9"/>
                </a:cxn>
              </a:cxnLst>
              <a:rect l="0" t="0" r="r" b="b"/>
              <a:pathLst>
                <a:path w="7" h="331">
                  <a:moveTo>
                    <a:pt x="7" y="327"/>
                  </a:moveTo>
                  <a:lnTo>
                    <a:pt x="7" y="0"/>
                  </a:lnTo>
                  <a:lnTo>
                    <a:pt x="0" y="3"/>
                  </a:lnTo>
                  <a:lnTo>
                    <a:pt x="0" y="331"/>
                  </a:lnTo>
                  <a:lnTo>
                    <a:pt x="7" y="327"/>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1" name="Freeform 140"/>
            <p:cNvSpPr/>
            <p:nvPr/>
          </p:nvSpPr>
          <p:spPr bwMode="auto">
            <a:xfrm>
              <a:off x="936625" y="5262563"/>
              <a:ext cx="26988" cy="534988"/>
            </a:xfrm>
            <a:custGeom>
              <a:avLst/>
              <a:gdLst>
                <a:gd name="T0" fmla="*/ 0 w 17"/>
                <a:gd name="T1" fmla="*/ 327 h 337"/>
                <a:gd name="T2" fmla="*/ 0 w 17"/>
                <a:gd name="T3" fmla="*/ 0 h 337"/>
                <a:gd name="T4" fmla="*/ 17 w 17"/>
                <a:gd name="T5" fmla="*/ 11 h 337"/>
                <a:gd name="T6" fmla="*/ 17 w 17"/>
                <a:gd name="T7" fmla="*/ 337 h 337"/>
                <a:gd name="T8" fmla="*/ 0 w 17"/>
                <a:gd name="T9" fmla="*/ 327 h 337"/>
              </a:gdLst>
              <a:ahLst/>
              <a:cxnLst>
                <a:cxn ang="0">
                  <a:pos x="T0" y="T1"/>
                </a:cxn>
                <a:cxn ang="0">
                  <a:pos x="T2" y="T3"/>
                </a:cxn>
                <a:cxn ang="0">
                  <a:pos x="T4" y="T5"/>
                </a:cxn>
                <a:cxn ang="0">
                  <a:pos x="T6" y="T7"/>
                </a:cxn>
                <a:cxn ang="0">
                  <a:pos x="T8" y="T9"/>
                </a:cxn>
              </a:cxnLst>
              <a:rect l="0" t="0" r="r" b="b"/>
              <a:pathLst>
                <a:path w="17" h="337">
                  <a:moveTo>
                    <a:pt x="0" y="327"/>
                  </a:moveTo>
                  <a:lnTo>
                    <a:pt x="0" y="0"/>
                  </a:lnTo>
                  <a:lnTo>
                    <a:pt x="17" y="11"/>
                  </a:lnTo>
                  <a:lnTo>
                    <a:pt x="17" y="337"/>
                  </a:lnTo>
                  <a:lnTo>
                    <a:pt x="0" y="327"/>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2" name="Freeform 141"/>
            <p:cNvSpPr/>
            <p:nvPr/>
          </p:nvSpPr>
          <p:spPr bwMode="auto">
            <a:xfrm>
              <a:off x="936625" y="5254625"/>
              <a:ext cx="39688" cy="25400"/>
            </a:xfrm>
            <a:custGeom>
              <a:avLst/>
              <a:gdLst>
                <a:gd name="T0" fmla="*/ 25 w 25"/>
                <a:gd name="T1" fmla="*/ 11 h 16"/>
                <a:gd name="T2" fmla="*/ 7 w 25"/>
                <a:gd name="T3" fmla="*/ 0 h 16"/>
                <a:gd name="T4" fmla="*/ 0 w 25"/>
                <a:gd name="T5" fmla="*/ 5 h 16"/>
                <a:gd name="T6" fmla="*/ 17 w 25"/>
                <a:gd name="T7" fmla="*/ 16 h 16"/>
                <a:gd name="T8" fmla="*/ 25 w 25"/>
                <a:gd name="T9" fmla="*/ 11 h 16"/>
              </a:gdLst>
              <a:ahLst/>
              <a:cxnLst>
                <a:cxn ang="0">
                  <a:pos x="T0" y="T1"/>
                </a:cxn>
                <a:cxn ang="0">
                  <a:pos x="T2" y="T3"/>
                </a:cxn>
                <a:cxn ang="0">
                  <a:pos x="T4" y="T5"/>
                </a:cxn>
                <a:cxn ang="0">
                  <a:pos x="T6" y="T7"/>
                </a:cxn>
                <a:cxn ang="0">
                  <a:pos x="T8" y="T9"/>
                </a:cxn>
              </a:cxnLst>
              <a:rect l="0" t="0" r="r" b="b"/>
              <a:pathLst>
                <a:path w="25" h="16">
                  <a:moveTo>
                    <a:pt x="25" y="11"/>
                  </a:moveTo>
                  <a:lnTo>
                    <a:pt x="7" y="0"/>
                  </a:lnTo>
                  <a:lnTo>
                    <a:pt x="0" y="5"/>
                  </a:lnTo>
                  <a:lnTo>
                    <a:pt x="17" y="16"/>
                  </a:lnTo>
                  <a:lnTo>
                    <a:pt x="25" y="11"/>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3" name="Freeform 142"/>
            <p:cNvSpPr/>
            <p:nvPr/>
          </p:nvSpPr>
          <p:spPr bwMode="auto">
            <a:xfrm>
              <a:off x="963613" y="5272088"/>
              <a:ext cx="12700" cy="525463"/>
            </a:xfrm>
            <a:custGeom>
              <a:avLst/>
              <a:gdLst>
                <a:gd name="T0" fmla="*/ 8 w 8"/>
                <a:gd name="T1" fmla="*/ 327 h 331"/>
                <a:gd name="T2" fmla="*/ 8 w 8"/>
                <a:gd name="T3" fmla="*/ 0 h 331"/>
                <a:gd name="T4" fmla="*/ 0 w 8"/>
                <a:gd name="T5" fmla="*/ 5 h 331"/>
                <a:gd name="T6" fmla="*/ 0 w 8"/>
                <a:gd name="T7" fmla="*/ 331 h 331"/>
                <a:gd name="T8" fmla="*/ 8 w 8"/>
                <a:gd name="T9" fmla="*/ 327 h 331"/>
              </a:gdLst>
              <a:ahLst/>
              <a:cxnLst>
                <a:cxn ang="0">
                  <a:pos x="T0" y="T1"/>
                </a:cxn>
                <a:cxn ang="0">
                  <a:pos x="T2" y="T3"/>
                </a:cxn>
                <a:cxn ang="0">
                  <a:pos x="T4" y="T5"/>
                </a:cxn>
                <a:cxn ang="0">
                  <a:pos x="T6" y="T7"/>
                </a:cxn>
                <a:cxn ang="0">
                  <a:pos x="T8" y="T9"/>
                </a:cxn>
              </a:cxnLst>
              <a:rect l="0" t="0" r="r" b="b"/>
              <a:pathLst>
                <a:path w="8" h="331">
                  <a:moveTo>
                    <a:pt x="8" y="327"/>
                  </a:moveTo>
                  <a:lnTo>
                    <a:pt x="8" y="0"/>
                  </a:lnTo>
                  <a:lnTo>
                    <a:pt x="0" y="5"/>
                  </a:lnTo>
                  <a:lnTo>
                    <a:pt x="0" y="331"/>
                  </a:lnTo>
                  <a:lnTo>
                    <a:pt x="8" y="327"/>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4" name="Freeform 143"/>
            <p:cNvSpPr/>
            <p:nvPr/>
          </p:nvSpPr>
          <p:spPr bwMode="auto">
            <a:xfrm>
              <a:off x="998538" y="5297488"/>
              <a:ext cx="30163" cy="536575"/>
            </a:xfrm>
            <a:custGeom>
              <a:avLst/>
              <a:gdLst>
                <a:gd name="T0" fmla="*/ 2 w 19"/>
                <a:gd name="T1" fmla="*/ 328 h 338"/>
                <a:gd name="T2" fmla="*/ 0 w 19"/>
                <a:gd name="T3" fmla="*/ 0 h 338"/>
                <a:gd name="T4" fmla="*/ 19 w 19"/>
                <a:gd name="T5" fmla="*/ 10 h 338"/>
                <a:gd name="T6" fmla="*/ 19 w 19"/>
                <a:gd name="T7" fmla="*/ 338 h 338"/>
                <a:gd name="T8" fmla="*/ 2 w 19"/>
                <a:gd name="T9" fmla="*/ 328 h 338"/>
              </a:gdLst>
              <a:ahLst/>
              <a:cxnLst>
                <a:cxn ang="0">
                  <a:pos x="T0" y="T1"/>
                </a:cxn>
                <a:cxn ang="0">
                  <a:pos x="T2" y="T3"/>
                </a:cxn>
                <a:cxn ang="0">
                  <a:pos x="T4" y="T5"/>
                </a:cxn>
                <a:cxn ang="0">
                  <a:pos x="T6" y="T7"/>
                </a:cxn>
                <a:cxn ang="0">
                  <a:pos x="T8" y="T9"/>
                </a:cxn>
              </a:cxnLst>
              <a:rect l="0" t="0" r="r" b="b"/>
              <a:pathLst>
                <a:path w="19" h="338">
                  <a:moveTo>
                    <a:pt x="2" y="328"/>
                  </a:moveTo>
                  <a:lnTo>
                    <a:pt x="0" y="0"/>
                  </a:lnTo>
                  <a:lnTo>
                    <a:pt x="19" y="10"/>
                  </a:lnTo>
                  <a:lnTo>
                    <a:pt x="19" y="338"/>
                  </a:lnTo>
                  <a:lnTo>
                    <a:pt x="2" y="328"/>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5" name="Freeform 144"/>
            <p:cNvSpPr/>
            <p:nvPr/>
          </p:nvSpPr>
          <p:spPr bwMode="auto">
            <a:xfrm>
              <a:off x="998538" y="5289550"/>
              <a:ext cx="41275" cy="23813"/>
            </a:xfrm>
            <a:custGeom>
              <a:avLst/>
              <a:gdLst>
                <a:gd name="T0" fmla="*/ 26 w 26"/>
                <a:gd name="T1" fmla="*/ 10 h 15"/>
                <a:gd name="T2" fmla="*/ 9 w 26"/>
                <a:gd name="T3" fmla="*/ 0 h 15"/>
                <a:gd name="T4" fmla="*/ 0 w 26"/>
                <a:gd name="T5" fmla="*/ 5 h 15"/>
                <a:gd name="T6" fmla="*/ 19 w 26"/>
                <a:gd name="T7" fmla="*/ 15 h 15"/>
                <a:gd name="T8" fmla="*/ 26 w 26"/>
                <a:gd name="T9" fmla="*/ 10 h 15"/>
              </a:gdLst>
              <a:ahLst/>
              <a:cxnLst>
                <a:cxn ang="0">
                  <a:pos x="T0" y="T1"/>
                </a:cxn>
                <a:cxn ang="0">
                  <a:pos x="T2" y="T3"/>
                </a:cxn>
                <a:cxn ang="0">
                  <a:pos x="T4" y="T5"/>
                </a:cxn>
                <a:cxn ang="0">
                  <a:pos x="T6" y="T7"/>
                </a:cxn>
                <a:cxn ang="0">
                  <a:pos x="T8" y="T9"/>
                </a:cxn>
              </a:cxnLst>
              <a:rect l="0" t="0" r="r" b="b"/>
              <a:pathLst>
                <a:path w="26" h="15">
                  <a:moveTo>
                    <a:pt x="26" y="10"/>
                  </a:moveTo>
                  <a:lnTo>
                    <a:pt x="9" y="0"/>
                  </a:lnTo>
                  <a:lnTo>
                    <a:pt x="0" y="5"/>
                  </a:lnTo>
                  <a:lnTo>
                    <a:pt x="19" y="15"/>
                  </a:lnTo>
                  <a:lnTo>
                    <a:pt x="26"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6" name="Freeform 145"/>
            <p:cNvSpPr/>
            <p:nvPr/>
          </p:nvSpPr>
          <p:spPr bwMode="auto">
            <a:xfrm>
              <a:off x="1028700" y="5305425"/>
              <a:ext cx="11113" cy="528638"/>
            </a:xfrm>
            <a:custGeom>
              <a:avLst/>
              <a:gdLst>
                <a:gd name="T0" fmla="*/ 7 w 7"/>
                <a:gd name="T1" fmla="*/ 328 h 333"/>
                <a:gd name="T2" fmla="*/ 7 w 7"/>
                <a:gd name="T3" fmla="*/ 0 h 333"/>
                <a:gd name="T4" fmla="*/ 0 w 7"/>
                <a:gd name="T5" fmla="*/ 5 h 333"/>
                <a:gd name="T6" fmla="*/ 0 w 7"/>
                <a:gd name="T7" fmla="*/ 333 h 333"/>
                <a:gd name="T8" fmla="*/ 7 w 7"/>
                <a:gd name="T9" fmla="*/ 328 h 333"/>
              </a:gdLst>
              <a:ahLst/>
              <a:cxnLst>
                <a:cxn ang="0">
                  <a:pos x="T0" y="T1"/>
                </a:cxn>
                <a:cxn ang="0">
                  <a:pos x="T2" y="T3"/>
                </a:cxn>
                <a:cxn ang="0">
                  <a:pos x="T4" y="T5"/>
                </a:cxn>
                <a:cxn ang="0">
                  <a:pos x="T6" y="T7"/>
                </a:cxn>
                <a:cxn ang="0">
                  <a:pos x="T8" y="T9"/>
                </a:cxn>
              </a:cxnLst>
              <a:rect l="0" t="0" r="r" b="b"/>
              <a:pathLst>
                <a:path w="7" h="333">
                  <a:moveTo>
                    <a:pt x="7" y="328"/>
                  </a:moveTo>
                  <a:lnTo>
                    <a:pt x="7" y="0"/>
                  </a:lnTo>
                  <a:lnTo>
                    <a:pt x="0" y="5"/>
                  </a:lnTo>
                  <a:lnTo>
                    <a:pt x="0" y="333"/>
                  </a:lnTo>
                  <a:lnTo>
                    <a:pt x="7" y="328"/>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7" name="Freeform 146"/>
            <p:cNvSpPr/>
            <p:nvPr/>
          </p:nvSpPr>
          <p:spPr bwMode="auto">
            <a:xfrm>
              <a:off x="1063625" y="5332413"/>
              <a:ext cx="26988" cy="536575"/>
            </a:xfrm>
            <a:custGeom>
              <a:avLst/>
              <a:gdLst>
                <a:gd name="T0" fmla="*/ 0 w 17"/>
                <a:gd name="T1" fmla="*/ 328 h 338"/>
                <a:gd name="T2" fmla="*/ 0 w 17"/>
                <a:gd name="T3" fmla="*/ 0 h 338"/>
                <a:gd name="T4" fmla="*/ 17 w 17"/>
                <a:gd name="T5" fmla="*/ 10 h 338"/>
                <a:gd name="T6" fmla="*/ 17 w 17"/>
                <a:gd name="T7" fmla="*/ 338 h 338"/>
                <a:gd name="T8" fmla="*/ 0 w 17"/>
                <a:gd name="T9" fmla="*/ 328 h 338"/>
              </a:gdLst>
              <a:ahLst/>
              <a:cxnLst>
                <a:cxn ang="0">
                  <a:pos x="T0" y="T1"/>
                </a:cxn>
                <a:cxn ang="0">
                  <a:pos x="T2" y="T3"/>
                </a:cxn>
                <a:cxn ang="0">
                  <a:pos x="T4" y="T5"/>
                </a:cxn>
                <a:cxn ang="0">
                  <a:pos x="T6" y="T7"/>
                </a:cxn>
                <a:cxn ang="0">
                  <a:pos x="T8" y="T9"/>
                </a:cxn>
              </a:cxnLst>
              <a:rect l="0" t="0" r="r" b="b"/>
              <a:pathLst>
                <a:path w="17" h="338">
                  <a:moveTo>
                    <a:pt x="0" y="328"/>
                  </a:moveTo>
                  <a:lnTo>
                    <a:pt x="0" y="0"/>
                  </a:lnTo>
                  <a:lnTo>
                    <a:pt x="17" y="10"/>
                  </a:lnTo>
                  <a:lnTo>
                    <a:pt x="17" y="338"/>
                  </a:lnTo>
                  <a:lnTo>
                    <a:pt x="0" y="328"/>
                  </a:lnTo>
                  <a:close/>
                </a:path>
              </a:pathLst>
            </a:cu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8" name="Freeform 147"/>
            <p:cNvSpPr/>
            <p:nvPr/>
          </p:nvSpPr>
          <p:spPr bwMode="auto">
            <a:xfrm>
              <a:off x="1063625" y="5324475"/>
              <a:ext cx="41275" cy="23813"/>
            </a:xfrm>
            <a:custGeom>
              <a:avLst/>
              <a:gdLst>
                <a:gd name="T0" fmla="*/ 26 w 26"/>
                <a:gd name="T1" fmla="*/ 10 h 15"/>
                <a:gd name="T2" fmla="*/ 9 w 26"/>
                <a:gd name="T3" fmla="*/ 0 h 15"/>
                <a:gd name="T4" fmla="*/ 0 w 26"/>
                <a:gd name="T5" fmla="*/ 5 h 15"/>
                <a:gd name="T6" fmla="*/ 17 w 26"/>
                <a:gd name="T7" fmla="*/ 15 h 15"/>
                <a:gd name="T8" fmla="*/ 26 w 26"/>
                <a:gd name="T9" fmla="*/ 10 h 15"/>
              </a:gdLst>
              <a:ahLst/>
              <a:cxnLst>
                <a:cxn ang="0">
                  <a:pos x="T0" y="T1"/>
                </a:cxn>
                <a:cxn ang="0">
                  <a:pos x="T2" y="T3"/>
                </a:cxn>
                <a:cxn ang="0">
                  <a:pos x="T4" y="T5"/>
                </a:cxn>
                <a:cxn ang="0">
                  <a:pos x="T6" y="T7"/>
                </a:cxn>
                <a:cxn ang="0">
                  <a:pos x="T8" y="T9"/>
                </a:cxn>
              </a:cxnLst>
              <a:rect l="0" t="0" r="r" b="b"/>
              <a:pathLst>
                <a:path w="26" h="15">
                  <a:moveTo>
                    <a:pt x="26" y="10"/>
                  </a:moveTo>
                  <a:lnTo>
                    <a:pt x="9" y="0"/>
                  </a:lnTo>
                  <a:lnTo>
                    <a:pt x="0" y="5"/>
                  </a:lnTo>
                  <a:lnTo>
                    <a:pt x="17" y="15"/>
                  </a:lnTo>
                  <a:lnTo>
                    <a:pt x="26" y="1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sp>
          <p:nvSpPr>
            <p:cNvPr id="289" name="Freeform 148"/>
            <p:cNvSpPr/>
            <p:nvPr/>
          </p:nvSpPr>
          <p:spPr bwMode="auto">
            <a:xfrm>
              <a:off x="1090613" y="5340350"/>
              <a:ext cx="14288" cy="528638"/>
            </a:xfrm>
            <a:custGeom>
              <a:avLst/>
              <a:gdLst>
                <a:gd name="T0" fmla="*/ 9 w 9"/>
                <a:gd name="T1" fmla="*/ 328 h 333"/>
                <a:gd name="T2" fmla="*/ 9 w 9"/>
                <a:gd name="T3" fmla="*/ 0 h 333"/>
                <a:gd name="T4" fmla="*/ 0 w 9"/>
                <a:gd name="T5" fmla="*/ 5 h 333"/>
                <a:gd name="T6" fmla="*/ 0 w 9"/>
                <a:gd name="T7" fmla="*/ 333 h 333"/>
                <a:gd name="T8" fmla="*/ 9 w 9"/>
                <a:gd name="T9" fmla="*/ 328 h 333"/>
              </a:gdLst>
              <a:ahLst/>
              <a:cxnLst>
                <a:cxn ang="0">
                  <a:pos x="T0" y="T1"/>
                </a:cxn>
                <a:cxn ang="0">
                  <a:pos x="T2" y="T3"/>
                </a:cxn>
                <a:cxn ang="0">
                  <a:pos x="T4" y="T5"/>
                </a:cxn>
                <a:cxn ang="0">
                  <a:pos x="T6" y="T7"/>
                </a:cxn>
                <a:cxn ang="0">
                  <a:pos x="T8" y="T9"/>
                </a:cxn>
              </a:cxnLst>
              <a:rect l="0" t="0" r="r" b="b"/>
              <a:pathLst>
                <a:path w="9" h="333">
                  <a:moveTo>
                    <a:pt x="9" y="328"/>
                  </a:moveTo>
                  <a:lnTo>
                    <a:pt x="9" y="0"/>
                  </a:lnTo>
                  <a:lnTo>
                    <a:pt x="0" y="5"/>
                  </a:lnTo>
                  <a:lnTo>
                    <a:pt x="0" y="333"/>
                  </a:lnTo>
                  <a:lnTo>
                    <a:pt x="9" y="328"/>
                  </a:lnTo>
                  <a:close/>
                </a:path>
              </a:pathLst>
            </a:custGeom>
            <a:solidFill>
              <a:srgbClr val="999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TW" altLang="en-US"/>
            </a:p>
          </p:txBody>
        </p:sp>
      </p:grpSp>
      <p:sp>
        <p:nvSpPr>
          <p:cNvPr id="348" name="Rectangle 90"/>
          <p:cNvSpPr>
            <a:spLocks noChangeArrowheads="1"/>
          </p:cNvSpPr>
          <p:nvPr/>
        </p:nvSpPr>
        <p:spPr bwMode="auto">
          <a:xfrm>
            <a:off x="1064633" y="6159354"/>
            <a:ext cx="107315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a:r>
              <a:rPr kumimoji="0" lang="zh-TW" altLang="en-US" sz="1400" b="1" dirty="0" smtClean="0">
                <a:latin typeface="微軟正黑體" pitchFamily="34" charset="-120"/>
                <a:ea typeface="微軟正黑體" pitchFamily="34" charset="-120"/>
              </a:rPr>
              <a:t>放到报废库</a:t>
            </a:r>
            <a:endParaRPr kumimoji="0" lang="en-US" altLang="zh-TW" sz="1400" b="1" dirty="0" smtClean="0">
              <a:latin typeface="微軟正黑體" pitchFamily="34" charset="-120"/>
              <a:ea typeface="微軟正黑體" pitchFamily="34" charset="-120"/>
            </a:endParaRPr>
          </a:p>
          <a:p>
            <a:pPr algn="ctr"/>
            <a:r>
              <a:rPr kumimoji="0" lang="zh-TW" altLang="en-US" sz="1400" b="1" dirty="0" smtClean="0">
                <a:latin typeface="微軟正黑體" pitchFamily="34" charset="-120"/>
                <a:ea typeface="微軟正黑體" pitchFamily="34" charset="-120"/>
              </a:rPr>
              <a:t>统一管理</a:t>
            </a:r>
            <a:endParaRPr kumimoji="0" lang="zh-CN" altLang="en-US" sz="1400" b="1" dirty="0">
              <a:latin typeface="微軟正黑體" pitchFamily="34" charset="-120"/>
              <a:ea typeface="微軟正黑體" pitchFamily="34" charset="-120"/>
            </a:endParaRPr>
          </a:p>
        </p:txBody>
      </p:sp>
      <p:sp>
        <p:nvSpPr>
          <p:cNvPr id="351" name="Line 88"/>
          <p:cNvSpPr>
            <a:spLocks noChangeShapeType="1"/>
          </p:cNvSpPr>
          <p:nvPr/>
        </p:nvSpPr>
        <p:spPr bwMode="auto">
          <a:xfrm>
            <a:off x="2239935" y="2852936"/>
            <a:ext cx="1296987"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2" name="Line 88"/>
          <p:cNvSpPr>
            <a:spLocks noChangeShapeType="1"/>
          </p:cNvSpPr>
          <p:nvPr/>
        </p:nvSpPr>
        <p:spPr bwMode="auto">
          <a:xfrm>
            <a:off x="5590228" y="2852936"/>
            <a:ext cx="1296987"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3" name="Line 88"/>
          <p:cNvSpPr>
            <a:spLocks noChangeShapeType="1"/>
          </p:cNvSpPr>
          <p:nvPr/>
        </p:nvSpPr>
        <p:spPr bwMode="auto">
          <a:xfrm flipH="1">
            <a:off x="7315666" y="3717033"/>
            <a:ext cx="19390" cy="122141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4" name="Line 88"/>
          <p:cNvSpPr>
            <a:spLocks noChangeShapeType="1"/>
          </p:cNvSpPr>
          <p:nvPr/>
        </p:nvSpPr>
        <p:spPr bwMode="auto">
          <a:xfrm flipH="1" flipV="1">
            <a:off x="5542562" y="5713805"/>
            <a:ext cx="1160911" cy="1448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5" name="Line 88"/>
          <p:cNvSpPr>
            <a:spLocks noChangeShapeType="1"/>
          </p:cNvSpPr>
          <p:nvPr/>
        </p:nvSpPr>
        <p:spPr bwMode="auto">
          <a:xfrm flipH="1" flipV="1">
            <a:off x="2483768" y="5714770"/>
            <a:ext cx="1402866" cy="0"/>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6" name="手繪多邊形 355"/>
          <p:cNvSpPr/>
          <p:nvPr/>
        </p:nvSpPr>
        <p:spPr>
          <a:xfrm>
            <a:off x="1156290" y="2694500"/>
            <a:ext cx="444918" cy="316871"/>
          </a:xfrm>
          <a:custGeom>
            <a:avLst/>
            <a:gdLst>
              <a:gd name="connsiteX0" fmla="*/ 71437 w 200025"/>
              <a:gd name="connsiteY0" fmla="*/ 0 h 471488"/>
              <a:gd name="connsiteX1" fmla="*/ 200025 w 200025"/>
              <a:gd name="connsiteY1" fmla="*/ 157163 h 471488"/>
              <a:gd name="connsiteX2" fmla="*/ 42862 w 200025"/>
              <a:gd name="connsiteY2" fmla="*/ 200025 h 471488"/>
              <a:gd name="connsiteX3" fmla="*/ 142875 w 200025"/>
              <a:gd name="connsiteY3" fmla="*/ 328613 h 471488"/>
              <a:gd name="connsiteX4" fmla="*/ 0 w 200025"/>
              <a:gd name="connsiteY4" fmla="*/ 385763 h 471488"/>
              <a:gd name="connsiteX5" fmla="*/ 114300 w 200025"/>
              <a:gd name="connsiteY5" fmla="*/ 471488 h 47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471488">
                <a:moveTo>
                  <a:pt x="71437" y="0"/>
                </a:moveTo>
                <a:lnTo>
                  <a:pt x="200025" y="157163"/>
                </a:lnTo>
                <a:lnTo>
                  <a:pt x="42862" y="200025"/>
                </a:lnTo>
                <a:lnTo>
                  <a:pt x="142875" y="328613"/>
                </a:lnTo>
                <a:lnTo>
                  <a:pt x="0" y="385763"/>
                </a:lnTo>
                <a:lnTo>
                  <a:pt x="114300" y="471488"/>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4312" y="57106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杂项库存报废申请流程</a:t>
            </a:r>
            <a:endParaRPr lang="zh-TW" altLang="en-US" sz="2400" b="1" dirty="0">
              <a:latin typeface="微軟正黑體" pitchFamily="34" charset="-120"/>
              <a:ea typeface="微軟正黑體" pitchFamily="34" charset="-120"/>
            </a:endParaRPr>
          </a:p>
        </p:txBody>
      </p:sp>
      <p:sp>
        <p:nvSpPr>
          <p:cNvPr id="4" name="流程圖: 人工作業 3"/>
          <p:cNvSpPr/>
          <p:nvPr/>
        </p:nvSpPr>
        <p:spPr>
          <a:xfrm>
            <a:off x="2026474" y="1819221"/>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报废需求发生</a:t>
            </a:r>
            <a:endParaRPr lang="zh-TW" altLang="en-US" sz="1400" dirty="0">
              <a:solidFill>
                <a:schemeClr val="tx1"/>
              </a:solidFill>
              <a:latin typeface="微軟正黑體" pitchFamily="34" charset="-120"/>
              <a:ea typeface="微軟正黑體" pitchFamily="34" charset="-120"/>
            </a:endParaRPr>
          </a:p>
        </p:txBody>
      </p:sp>
      <p:sp>
        <p:nvSpPr>
          <p:cNvPr id="5" name="Rectangle 8"/>
          <p:cNvSpPr>
            <a:spLocks noChangeArrowheads="1"/>
          </p:cNvSpPr>
          <p:nvPr/>
        </p:nvSpPr>
        <p:spPr bwMode="auto">
          <a:xfrm>
            <a:off x="2052370" y="3227905"/>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报废申请单</a:t>
            </a:r>
            <a:r>
              <a:rPr lang="en-US" altLang="zh-TW" sz="1400" dirty="0" smtClean="0">
                <a:latin typeface="微軟正黑體" pitchFamily="34" charset="-120"/>
                <a:ea typeface="微軟正黑體" pitchFamily="34" charset="-120"/>
              </a:rPr>
              <a:t>(aint310)</a:t>
            </a:r>
            <a:endParaRPr lang="en-US" altLang="zh-TW"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确认</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6" name="AutoShape 9"/>
          <p:cNvSpPr>
            <a:spLocks noChangeArrowheads="1"/>
          </p:cNvSpPr>
          <p:nvPr/>
        </p:nvSpPr>
        <p:spPr bwMode="auto">
          <a:xfrm>
            <a:off x="2005126" y="4775902"/>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申请单</a:t>
            </a:r>
            <a:endParaRPr lang="zh-TW" altLang="en-US"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(ainr310)</a:t>
            </a:r>
            <a:endParaRPr lang="en-US" altLang="zh-TW" sz="1400" dirty="0">
              <a:latin typeface="微軟正黑體" pitchFamily="34" charset="-120"/>
              <a:ea typeface="微軟正黑體" pitchFamily="34" charset="-120"/>
            </a:endParaRPr>
          </a:p>
        </p:txBody>
      </p:sp>
      <p:sp>
        <p:nvSpPr>
          <p:cNvPr id="7" name="AutoShape 24"/>
          <p:cNvSpPr>
            <a:spLocks noChangeArrowheads="1"/>
          </p:cNvSpPr>
          <p:nvPr/>
        </p:nvSpPr>
        <p:spPr bwMode="auto">
          <a:xfrm>
            <a:off x="2661970" y="618046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8" name="AutoShape 24"/>
          <p:cNvSpPr>
            <a:spLocks noChangeArrowheads="1"/>
          </p:cNvSpPr>
          <p:nvPr/>
        </p:nvSpPr>
        <p:spPr bwMode="auto">
          <a:xfrm>
            <a:off x="5860033" y="1072364"/>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11" name="Rectangle 8"/>
          <p:cNvSpPr>
            <a:spLocks noChangeArrowheads="1"/>
          </p:cNvSpPr>
          <p:nvPr/>
        </p:nvSpPr>
        <p:spPr bwMode="auto">
          <a:xfrm>
            <a:off x="5250433" y="480562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报废申请单</a:t>
            </a:r>
            <a:r>
              <a:rPr lang="en-US" altLang="zh-TW" sz="1400" dirty="0" smtClean="0">
                <a:latin typeface="微軟正黑體" pitchFamily="34" charset="-120"/>
                <a:ea typeface="微軟正黑體" pitchFamily="34" charset="-120"/>
              </a:rPr>
              <a:t>(aint310)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过帐</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13" name="Line 11"/>
          <p:cNvSpPr>
            <a:spLocks noChangeShapeType="1"/>
          </p:cNvSpPr>
          <p:nvPr/>
        </p:nvSpPr>
        <p:spPr bwMode="auto">
          <a:xfrm>
            <a:off x="6088633" y="1529564"/>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1"/>
          <p:cNvSpPr>
            <a:spLocks noChangeShapeType="1"/>
          </p:cNvSpPr>
          <p:nvPr/>
        </p:nvSpPr>
        <p:spPr bwMode="auto">
          <a:xfrm flipH="1">
            <a:off x="2869222" y="1490226"/>
            <a:ext cx="7969" cy="32402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1"/>
          <p:cNvSpPr>
            <a:spLocks noChangeShapeType="1"/>
          </p:cNvSpPr>
          <p:nvPr/>
        </p:nvSpPr>
        <p:spPr bwMode="auto">
          <a:xfrm>
            <a:off x="2833466" y="2732829"/>
            <a:ext cx="9503" cy="49507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1"/>
          <p:cNvSpPr>
            <a:spLocks noChangeShapeType="1"/>
          </p:cNvSpPr>
          <p:nvPr/>
        </p:nvSpPr>
        <p:spPr bwMode="auto">
          <a:xfrm>
            <a:off x="2856427" y="4252870"/>
            <a:ext cx="0" cy="52303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11"/>
          <p:cNvSpPr>
            <a:spLocks noChangeShapeType="1"/>
          </p:cNvSpPr>
          <p:nvPr/>
        </p:nvSpPr>
        <p:spPr bwMode="auto">
          <a:xfrm flipH="1">
            <a:off x="2863910" y="5883555"/>
            <a:ext cx="0" cy="27858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6088633" y="2690363"/>
            <a:ext cx="0" cy="48705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 name="Line 11"/>
          <p:cNvSpPr>
            <a:spLocks noChangeShapeType="1"/>
          </p:cNvSpPr>
          <p:nvPr/>
        </p:nvSpPr>
        <p:spPr bwMode="auto">
          <a:xfrm>
            <a:off x="6088633" y="4230726"/>
            <a:ext cx="0" cy="574899"/>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 name="Line 11"/>
          <p:cNvSpPr>
            <a:spLocks noChangeShapeType="1"/>
          </p:cNvSpPr>
          <p:nvPr/>
        </p:nvSpPr>
        <p:spPr bwMode="auto">
          <a:xfrm>
            <a:off x="6133685" y="5807338"/>
            <a:ext cx="0" cy="40689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AutoShape 4"/>
          <p:cNvSpPr>
            <a:spLocks noChangeArrowheads="1"/>
          </p:cNvSpPr>
          <p:nvPr/>
        </p:nvSpPr>
        <p:spPr bwMode="auto">
          <a:xfrm>
            <a:off x="2419991" y="1160471"/>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3" name="流程圖: 決策 2"/>
          <p:cNvSpPr/>
          <p:nvPr/>
        </p:nvSpPr>
        <p:spPr>
          <a:xfrm>
            <a:off x="5319973" y="1848567"/>
            <a:ext cx="1537320" cy="841796"/>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400" dirty="0" smtClean="0">
                <a:latin typeface="微軟正黑體" pitchFamily="34" charset="-120"/>
                <a:ea typeface="微軟正黑體" pitchFamily="34" charset="-120"/>
              </a:rPr>
              <a:t>QC</a:t>
            </a:r>
            <a:r>
              <a:rPr lang="zh-TW" altLang="en-US" sz="1400" dirty="0" smtClean="0">
                <a:latin typeface="微軟正黑體" pitchFamily="34" charset="-120"/>
                <a:ea typeface="微軟正黑體" pitchFamily="34" charset="-120"/>
              </a:rPr>
              <a:t>确认</a:t>
            </a:r>
            <a:endParaRPr lang="zh-TW" altLang="en-US" sz="1400" dirty="0">
              <a:latin typeface="微軟正黑體" pitchFamily="34" charset="-120"/>
              <a:ea typeface="微軟正黑體" pitchFamily="34" charset="-120"/>
            </a:endParaRPr>
          </a:p>
        </p:txBody>
      </p:sp>
      <p:sp>
        <p:nvSpPr>
          <p:cNvPr id="12" name="流程圖: 預設處理作業 11"/>
          <p:cNvSpPr/>
          <p:nvPr/>
        </p:nvSpPr>
        <p:spPr>
          <a:xfrm>
            <a:off x="5252884" y="3220718"/>
            <a:ext cx="1673950" cy="881423"/>
          </a:xfrm>
          <a:prstGeom prst="flowChartPredefined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latin typeface="微軟正黑體" pitchFamily="34" charset="-120"/>
                <a:ea typeface="微軟正黑體" pitchFamily="34" charset="-120"/>
              </a:rPr>
              <a:t>质量检验流程</a:t>
            </a:r>
            <a:endParaRPr lang="zh-TW" altLang="en-US" sz="1400" dirty="0">
              <a:latin typeface="微軟正黑體" pitchFamily="34" charset="-120"/>
              <a:ea typeface="微軟正黑體" pitchFamily="34" charset="-120"/>
            </a:endParaRPr>
          </a:p>
        </p:txBody>
      </p:sp>
      <p:cxnSp>
        <p:nvCxnSpPr>
          <p:cNvPr id="22" name="肘形接點 21"/>
          <p:cNvCxnSpPr>
            <a:stCxn id="3" idx="3"/>
            <a:endCxn id="11" idx="3"/>
          </p:cNvCxnSpPr>
          <p:nvPr/>
        </p:nvCxnSpPr>
        <p:spPr>
          <a:xfrm>
            <a:off x="6857293" y="2269465"/>
            <a:ext cx="69540" cy="3037017"/>
          </a:xfrm>
          <a:prstGeom prst="bentConnector3">
            <a:avLst>
              <a:gd name="adj1" fmla="val 839646"/>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154536" y="2690363"/>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sp>
        <p:nvSpPr>
          <p:cNvPr id="31" name="文字方塊 30"/>
          <p:cNvSpPr txBox="1"/>
          <p:nvPr/>
        </p:nvSpPr>
        <p:spPr>
          <a:xfrm>
            <a:off x="7567879" y="3529200"/>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32" name="AutoShape 4"/>
          <p:cNvSpPr>
            <a:spLocks noChangeArrowheads="1"/>
          </p:cNvSpPr>
          <p:nvPr/>
        </p:nvSpPr>
        <p:spPr bwMode="auto">
          <a:xfrm>
            <a:off x="5631433" y="6242704"/>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4312" y="57106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杂项库存报废除帐流程</a:t>
            </a:r>
            <a:endParaRPr lang="zh-TW" altLang="en-US" sz="2400" b="1" dirty="0">
              <a:latin typeface="微軟正黑體" pitchFamily="34" charset="-120"/>
              <a:ea typeface="微軟正黑體" pitchFamily="34" charset="-120"/>
            </a:endParaRPr>
          </a:p>
        </p:txBody>
      </p:sp>
      <p:sp>
        <p:nvSpPr>
          <p:cNvPr id="4" name="流程圖: 人工作業 3"/>
          <p:cNvSpPr/>
          <p:nvPr/>
        </p:nvSpPr>
        <p:spPr>
          <a:xfrm>
            <a:off x="2026474" y="1819221"/>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向国税局申报</a:t>
            </a:r>
            <a:endParaRPr lang="zh-TW" altLang="en-US" sz="1400" dirty="0">
              <a:solidFill>
                <a:schemeClr val="tx1"/>
              </a:solidFill>
              <a:latin typeface="微軟正黑體" pitchFamily="34" charset="-120"/>
              <a:ea typeface="微軟正黑體" pitchFamily="34" charset="-120"/>
            </a:endParaRPr>
          </a:p>
        </p:txBody>
      </p:sp>
      <p:sp>
        <p:nvSpPr>
          <p:cNvPr id="5" name="Rectangle 8"/>
          <p:cNvSpPr>
            <a:spLocks noChangeArrowheads="1"/>
          </p:cNvSpPr>
          <p:nvPr/>
        </p:nvSpPr>
        <p:spPr bwMode="auto">
          <a:xfrm>
            <a:off x="2052370" y="3227905"/>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报废除账单</a:t>
            </a:r>
            <a:r>
              <a:rPr lang="en-US" altLang="zh-TW" sz="1400" dirty="0" smtClean="0">
                <a:latin typeface="微軟正黑體" pitchFamily="34" charset="-120"/>
                <a:ea typeface="微軟正黑體" pitchFamily="34" charset="-120"/>
              </a:rPr>
              <a:t>(aint311)</a:t>
            </a:r>
            <a:endParaRPr lang="en-US" altLang="zh-TW" sz="1400" dirty="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输入</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确认</a:t>
            </a:r>
            <a:r>
              <a:rPr lang="en-US" altLang="zh-TW" sz="1400" dirty="0" smtClean="0">
                <a:latin typeface="微軟正黑體" pitchFamily="34" charset="-120"/>
                <a:ea typeface="微軟正黑體" pitchFamily="34" charset="-120"/>
              </a:rPr>
              <a:t>]</a:t>
            </a:r>
            <a:endParaRPr lang="en-US" altLang="zh-TW" sz="1400" dirty="0">
              <a:latin typeface="微軟正黑體" pitchFamily="34" charset="-120"/>
              <a:ea typeface="微軟正黑體" pitchFamily="34" charset="-120"/>
            </a:endParaRPr>
          </a:p>
        </p:txBody>
      </p:sp>
      <p:sp>
        <p:nvSpPr>
          <p:cNvPr id="6" name="AutoShape 9"/>
          <p:cNvSpPr>
            <a:spLocks noChangeArrowheads="1"/>
          </p:cNvSpPr>
          <p:nvPr/>
        </p:nvSpPr>
        <p:spPr bwMode="auto">
          <a:xfrm>
            <a:off x="2005126" y="4775902"/>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报废除账单</a:t>
            </a:r>
            <a:endParaRPr lang="zh-TW" altLang="en-US"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凭证打印</a:t>
            </a:r>
            <a:endParaRPr lang="zh-TW" altLang="en-US"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(ainr311)</a:t>
            </a:r>
            <a:endParaRPr lang="en-US" altLang="zh-TW" sz="1400" dirty="0">
              <a:latin typeface="微軟正黑體" pitchFamily="34" charset="-120"/>
              <a:ea typeface="微軟正黑體" pitchFamily="34" charset="-120"/>
            </a:endParaRPr>
          </a:p>
        </p:txBody>
      </p:sp>
      <p:sp>
        <p:nvSpPr>
          <p:cNvPr id="7" name="AutoShape 24"/>
          <p:cNvSpPr>
            <a:spLocks noChangeArrowheads="1"/>
          </p:cNvSpPr>
          <p:nvPr/>
        </p:nvSpPr>
        <p:spPr bwMode="auto">
          <a:xfrm>
            <a:off x="2661970" y="618046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8" name="AutoShape 24"/>
          <p:cNvSpPr>
            <a:spLocks noChangeArrowheads="1"/>
          </p:cNvSpPr>
          <p:nvPr/>
        </p:nvSpPr>
        <p:spPr bwMode="auto">
          <a:xfrm>
            <a:off x="5860033" y="1072364"/>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11" name="Rectangle 8"/>
          <p:cNvSpPr>
            <a:spLocks noChangeArrowheads="1"/>
          </p:cNvSpPr>
          <p:nvPr/>
        </p:nvSpPr>
        <p:spPr bwMode="auto">
          <a:xfrm>
            <a:off x="5265446" y="3251158"/>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一阶段调拨</a:t>
            </a:r>
            <a:r>
              <a:rPr lang="en-US" altLang="zh-TW" sz="1400" dirty="0" smtClean="0">
                <a:latin typeface="微軟正黑體" pitchFamily="34" charset="-120"/>
                <a:ea typeface="微軟正黑體" pitchFamily="34" charset="-120"/>
              </a:rPr>
              <a:t>(aint330)</a:t>
            </a:r>
            <a:endParaRPr lang="en-US" altLang="zh-TW" sz="1400" dirty="0" smtClean="0">
              <a:latin typeface="微軟正黑體" pitchFamily="34" charset="-120"/>
              <a:ea typeface="微軟正黑體" pitchFamily="34" charset="-120"/>
            </a:endParaRPr>
          </a:p>
        </p:txBody>
      </p:sp>
      <p:sp>
        <p:nvSpPr>
          <p:cNvPr id="13" name="Line 11"/>
          <p:cNvSpPr>
            <a:spLocks noChangeShapeType="1"/>
          </p:cNvSpPr>
          <p:nvPr/>
        </p:nvSpPr>
        <p:spPr bwMode="auto">
          <a:xfrm>
            <a:off x="6088633" y="1529564"/>
            <a:ext cx="0" cy="3048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1"/>
          <p:cNvSpPr>
            <a:spLocks noChangeShapeType="1"/>
          </p:cNvSpPr>
          <p:nvPr/>
        </p:nvSpPr>
        <p:spPr bwMode="auto">
          <a:xfrm flipH="1">
            <a:off x="2869222" y="1490226"/>
            <a:ext cx="7969" cy="32402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1"/>
          <p:cNvSpPr>
            <a:spLocks noChangeShapeType="1"/>
          </p:cNvSpPr>
          <p:nvPr/>
        </p:nvSpPr>
        <p:spPr bwMode="auto">
          <a:xfrm>
            <a:off x="2833466" y="2732829"/>
            <a:ext cx="9503" cy="49507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1"/>
          <p:cNvSpPr>
            <a:spLocks noChangeShapeType="1"/>
          </p:cNvSpPr>
          <p:nvPr/>
        </p:nvSpPr>
        <p:spPr bwMode="auto">
          <a:xfrm>
            <a:off x="2856427" y="4252870"/>
            <a:ext cx="0" cy="52303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11"/>
          <p:cNvSpPr>
            <a:spLocks noChangeShapeType="1"/>
          </p:cNvSpPr>
          <p:nvPr/>
        </p:nvSpPr>
        <p:spPr bwMode="auto">
          <a:xfrm flipH="1">
            <a:off x="2863910" y="5883555"/>
            <a:ext cx="0" cy="27858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6088633" y="2690363"/>
            <a:ext cx="0" cy="48705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 name="Line 11"/>
          <p:cNvSpPr>
            <a:spLocks noChangeShapeType="1"/>
          </p:cNvSpPr>
          <p:nvPr/>
        </p:nvSpPr>
        <p:spPr bwMode="auto">
          <a:xfrm>
            <a:off x="6148698" y="4252870"/>
            <a:ext cx="0" cy="40689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AutoShape 4"/>
          <p:cNvSpPr>
            <a:spLocks noChangeArrowheads="1"/>
          </p:cNvSpPr>
          <p:nvPr/>
        </p:nvSpPr>
        <p:spPr bwMode="auto">
          <a:xfrm>
            <a:off x="2419991" y="1160471"/>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3" name="流程圖: 決策 2"/>
          <p:cNvSpPr/>
          <p:nvPr/>
        </p:nvSpPr>
        <p:spPr>
          <a:xfrm>
            <a:off x="5319973" y="1848567"/>
            <a:ext cx="1537320" cy="841796"/>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latin typeface="微軟正黑體" pitchFamily="34" charset="-120"/>
                <a:ea typeface="微軟正黑體" pitchFamily="34" charset="-120"/>
              </a:rPr>
              <a:t>是否做报废品管理</a:t>
            </a:r>
            <a:endParaRPr lang="zh-TW" altLang="en-US" sz="1400" dirty="0">
              <a:latin typeface="微軟正黑體" pitchFamily="34" charset="-120"/>
              <a:ea typeface="微軟正黑體" pitchFamily="34" charset="-120"/>
            </a:endParaRPr>
          </a:p>
        </p:txBody>
      </p:sp>
      <p:cxnSp>
        <p:nvCxnSpPr>
          <p:cNvPr id="22" name="肘形接點 21"/>
          <p:cNvCxnSpPr>
            <a:stCxn id="3" idx="3"/>
            <a:endCxn id="32" idx="3"/>
          </p:cNvCxnSpPr>
          <p:nvPr/>
        </p:nvCxnSpPr>
        <p:spPr>
          <a:xfrm flipH="1">
            <a:off x="6560846" y="2269465"/>
            <a:ext cx="296447" cy="2559265"/>
          </a:xfrm>
          <a:prstGeom prst="bentConnector3">
            <a:avLst>
              <a:gd name="adj1" fmla="val -159046"/>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154536" y="2690363"/>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sp>
        <p:nvSpPr>
          <p:cNvPr id="31" name="文字方塊 30"/>
          <p:cNvSpPr txBox="1"/>
          <p:nvPr/>
        </p:nvSpPr>
        <p:spPr>
          <a:xfrm>
            <a:off x="7418397" y="3023526"/>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32" name="AutoShape 4"/>
          <p:cNvSpPr>
            <a:spLocks noChangeArrowheads="1"/>
          </p:cNvSpPr>
          <p:nvPr/>
        </p:nvSpPr>
        <p:spPr bwMode="auto">
          <a:xfrm>
            <a:off x="5646446" y="4688236"/>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向右箭號 10"/>
          <p:cNvSpPr/>
          <p:nvPr/>
        </p:nvSpPr>
        <p:spPr>
          <a:xfrm>
            <a:off x="300319" y="3861048"/>
            <a:ext cx="8660680" cy="2229921"/>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文字方塊 2"/>
          <p:cNvSpPr txBox="1"/>
          <p:nvPr/>
        </p:nvSpPr>
        <p:spPr>
          <a:xfrm>
            <a:off x="423408" y="1988840"/>
            <a:ext cx="8414501" cy="236791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提供盘点计划作业做事先完整的规划盘点流程与负责人员</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提供现有库存盘点与在制盘点功能</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会计盘点提供盘点卡与盘点清册两种盘点</a:t>
            </a:r>
            <a:r>
              <a:rPr lang="zh-CN" altLang="zh-TW" dirty="0" smtClean="0">
                <a:latin typeface="微軟正黑體" pitchFamily="34" charset="-120"/>
                <a:ea typeface="宋体" charset="0"/>
              </a:rPr>
              <a:t>方式</a:t>
            </a:r>
            <a:endParaRPr lang="zh-CN" altLang="zh-TW" dirty="0" smtClean="0">
              <a:latin typeface="微軟正黑體" pitchFamily="34" charset="-120"/>
              <a:ea typeface="宋体" charset="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多维度的盘点资料顺序产生方便盘点例如仓管员、库位元、料号、产品分类等等</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提供两组人员输入盘点资料功能，避免资料登录错误</a:t>
            </a:r>
            <a:endParaRPr lang="en-US" altLang="zh-TW" dirty="0" smtClean="0">
              <a:latin typeface="微軟正黑體" pitchFamily="34" charset="-120"/>
              <a:ea typeface="微軟正黑體" pitchFamily="34" charset="-120"/>
            </a:endParaRPr>
          </a:p>
        </p:txBody>
      </p:sp>
      <p:sp>
        <p:nvSpPr>
          <p:cNvPr id="5" name="＞形箭號 4"/>
          <p:cNvSpPr/>
          <p:nvPr/>
        </p:nvSpPr>
        <p:spPr>
          <a:xfrm>
            <a:off x="576710" y="4530311"/>
            <a:ext cx="1584722" cy="756084"/>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盘点计划</a:t>
            </a:r>
            <a:endParaRPr lang="zh-TW" altLang="en-US" sz="1600" dirty="0">
              <a:solidFill>
                <a:schemeClr val="bg1"/>
              </a:solidFill>
              <a:latin typeface="微軟正黑體" pitchFamily="34" charset="-120"/>
              <a:ea typeface="微軟正黑體" pitchFamily="34" charset="-120"/>
            </a:endParaRPr>
          </a:p>
        </p:txBody>
      </p:sp>
      <p:sp>
        <p:nvSpPr>
          <p:cNvPr id="6" name="＞形箭號 5"/>
          <p:cNvSpPr/>
          <p:nvPr/>
        </p:nvSpPr>
        <p:spPr>
          <a:xfrm>
            <a:off x="1872854" y="4530311"/>
            <a:ext cx="1584722" cy="756084"/>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盘点卡打印</a:t>
            </a:r>
            <a:endParaRPr lang="zh-TW" altLang="en-US" sz="1600" dirty="0">
              <a:solidFill>
                <a:schemeClr val="bg1"/>
              </a:solidFill>
              <a:latin typeface="微軟正黑體" pitchFamily="34" charset="-120"/>
              <a:ea typeface="微軟正黑體" pitchFamily="34" charset="-120"/>
            </a:endParaRPr>
          </a:p>
        </p:txBody>
      </p:sp>
      <p:sp>
        <p:nvSpPr>
          <p:cNvPr id="7" name="＞形箭號 6"/>
          <p:cNvSpPr/>
          <p:nvPr/>
        </p:nvSpPr>
        <p:spPr>
          <a:xfrm>
            <a:off x="3177431" y="4530311"/>
            <a:ext cx="1584722" cy="756084"/>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仓库冻结</a:t>
            </a:r>
            <a:endParaRPr lang="zh-TW" altLang="en-US" sz="1600" dirty="0">
              <a:solidFill>
                <a:schemeClr val="bg1"/>
              </a:solidFill>
              <a:latin typeface="微軟正黑體" pitchFamily="34" charset="-120"/>
              <a:ea typeface="微軟正黑體" pitchFamily="34" charset="-120"/>
            </a:endParaRPr>
          </a:p>
        </p:txBody>
      </p:sp>
      <p:sp>
        <p:nvSpPr>
          <p:cNvPr id="8" name="＞形箭號 7"/>
          <p:cNvSpPr/>
          <p:nvPr/>
        </p:nvSpPr>
        <p:spPr>
          <a:xfrm>
            <a:off x="4465142" y="4530311"/>
            <a:ext cx="1584722" cy="756084"/>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初盘</a:t>
            </a:r>
            <a:r>
              <a:rPr lang="en-US" altLang="zh-TW" sz="1600" dirty="0" smtClean="0">
                <a:solidFill>
                  <a:schemeClr val="bg1"/>
                </a:solidFill>
                <a:latin typeface="微軟正黑體" pitchFamily="34" charset="-120"/>
                <a:ea typeface="微軟正黑體" pitchFamily="34" charset="-120"/>
              </a:rPr>
              <a:t>/</a:t>
            </a:r>
            <a:r>
              <a:rPr lang="zh-TW" altLang="en-US" sz="1600" dirty="0" smtClean="0">
                <a:solidFill>
                  <a:schemeClr val="bg1"/>
                </a:solidFill>
                <a:latin typeface="微軟正黑體" pitchFamily="34" charset="-120"/>
                <a:ea typeface="微軟正黑體" pitchFamily="34" charset="-120"/>
              </a:rPr>
              <a:t>复盘</a:t>
            </a:r>
            <a:endParaRPr lang="zh-TW" altLang="en-US" sz="1600" dirty="0">
              <a:solidFill>
                <a:schemeClr val="bg1"/>
              </a:solidFill>
              <a:latin typeface="微軟正黑體" pitchFamily="34" charset="-120"/>
              <a:ea typeface="微軟正黑體" pitchFamily="34" charset="-120"/>
            </a:endParaRPr>
          </a:p>
        </p:txBody>
      </p:sp>
      <p:sp>
        <p:nvSpPr>
          <p:cNvPr id="9" name="＞形箭號 8"/>
          <p:cNvSpPr/>
          <p:nvPr/>
        </p:nvSpPr>
        <p:spPr>
          <a:xfrm>
            <a:off x="5760740" y="4539836"/>
            <a:ext cx="1584722" cy="756084"/>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盘点过帐</a:t>
            </a:r>
            <a:endParaRPr lang="zh-TW" altLang="en-US" sz="1600" dirty="0">
              <a:solidFill>
                <a:schemeClr val="bg1"/>
              </a:solidFill>
              <a:latin typeface="微軟正黑體" pitchFamily="34" charset="-120"/>
              <a:ea typeface="微軟正黑體" pitchFamily="34" charset="-120"/>
            </a:endParaRPr>
          </a:p>
        </p:txBody>
      </p:sp>
      <p:sp>
        <p:nvSpPr>
          <p:cNvPr id="10" name="＞形箭號 9"/>
          <p:cNvSpPr/>
          <p:nvPr/>
        </p:nvSpPr>
        <p:spPr>
          <a:xfrm>
            <a:off x="7057430" y="4539836"/>
            <a:ext cx="1584722" cy="756084"/>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仓库冻结解除</a:t>
            </a:r>
            <a:endParaRPr lang="zh-TW" altLang="en-US" sz="1600" dirty="0">
              <a:solidFill>
                <a:schemeClr val="bg1"/>
              </a:solidFill>
              <a:latin typeface="微軟正黑體" pitchFamily="34" charset="-120"/>
              <a:ea typeface="微軟正黑體" pitchFamily="34" charset="-120"/>
            </a:endParaRPr>
          </a:p>
        </p:txBody>
      </p:sp>
      <p:sp>
        <p:nvSpPr>
          <p:cNvPr id="4" name="文字版面配置區 3"/>
          <p:cNvSpPr>
            <a:spLocks noGrp="1"/>
          </p:cNvSpPr>
          <p:nvPr>
            <p:ph type="body" sz="quarter" idx="13"/>
          </p:nvPr>
        </p:nvSpPr>
        <p:spPr/>
        <p:txBody>
          <a:bodyPr/>
          <a:lstStyle/>
          <a:p>
            <a:r>
              <a:rPr lang="zh-TW" altLang="en-US" dirty="0" smtClean="0"/>
              <a:t>实地盘点制</a:t>
            </a:r>
            <a:endParaRPr lang="zh-TW"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323528" y="2348880"/>
            <a:ext cx="8136904" cy="3384376"/>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sz="quarter" idx="13"/>
          </p:nvPr>
        </p:nvSpPr>
        <p:spPr/>
        <p:txBody>
          <a:bodyPr/>
          <a:lstStyle/>
          <a:p>
            <a:r>
              <a:rPr lang="zh-TW" altLang="en-US" dirty="0" smtClean="0"/>
              <a:t>库存管理系统架构关连图</a:t>
            </a:r>
            <a:endParaRPr lang="zh-TW" altLang="en-US" dirty="0"/>
          </a:p>
        </p:txBody>
      </p:sp>
      <p:sp>
        <p:nvSpPr>
          <p:cNvPr id="5" name="圓角矩形 4"/>
          <p:cNvSpPr/>
          <p:nvPr/>
        </p:nvSpPr>
        <p:spPr>
          <a:xfrm>
            <a:off x="419577" y="2492896"/>
            <a:ext cx="901919" cy="86409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采购模块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6" name="圓角矩形 5"/>
          <p:cNvSpPr/>
          <p:nvPr/>
        </p:nvSpPr>
        <p:spPr>
          <a:xfrm>
            <a:off x="7452319" y="3094040"/>
            <a:ext cx="901919" cy="8640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销售模块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7" name="圓角矩形 6"/>
          <p:cNvSpPr/>
          <p:nvPr/>
        </p:nvSpPr>
        <p:spPr>
          <a:xfrm>
            <a:off x="320892" y="4369442"/>
            <a:ext cx="901919" cy="86409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生产模块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9" name="圓角矩形 8"/>
          <p:cNvSpPr/>
          <p:nvPr/>
        </p:nvSpPr>
        <p:spPr>
          <a:xfrm>
            <a:off x="3245148" y="3373764"/>
            <a:ext cx="2952328" cy="13162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库存管理模块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1" name="圓角矩形 10"/>
          <p:cNvSpPr/>
          <p:nvPr/>
        </p:nvSpPr>
        <p:spPr>
          <a:xfrm>
            <a:off x="3095407" y="5897452"/>
            <a:ext cx="1512168" cy="6581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成本与财务模块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2" name="圓角矩形 11"/>
          <p:cNvSpPr/>
          <p:nvPr/>
        </p:nvSpPr>
        <p:spPr>
          <a:xfrm>
            <a:off x="2121425" y="3591035"/>
            <a:ext cx="901919" cy="8817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品管模块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3" name="圓角矩形 12"/>
          <p:cNvSpPr/>
          <p:nvPr/>
        </p:nvSpPr>
        <p:spPr>
          <a:xfrm>
            <a:off x="7452319" y="4226391"/>
            <a:ext cx="901919" cy="8640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生产模块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4" name="圓角矩形 13"/>
          <p:cNvSpPr/>
          <p:nvPr/>
        </p:nvSpPr>
        <p:spPr>
          <a:xfrm>
            <a:off x="4298976" y="1794178"/>
            <a:ext cx="901919" cy="8817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料件模块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5" name="圓角矩形 14"/>
          <p:cNvSpPr/>
          <p:nvPr/>
        </p:nvSpPr>
        <p:spPr>
          <a:xfrm>
            <a:off x="4709291" y="5897452"/>
            <a:ext cx="1512168" cy="65813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管理与稽核</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cxnSp>
        <p:nvCxnSpPr>
          <p:cNvPr id="17" name="肘形接點 16"/>
          <p:cNvCxnSpPr>
            <a:stCxn id="5" idx="3"/>
            <a:endCxn id="12" idx="1"/>
          </p:cNvCxnSpPr>
          <p:nvPr/>
        </p:nvCxnSpPr>
        <p:spPr>
          <a:xfrm>
            <a:off x="1321496" y="2924944"/>
            <a:ext cx="799929" cy="1106959"/>
          </a:xfrm>
          <a:prstGeom prst="bentConnector3">
            <a:avLst/>
          </a:prstGeom>
          <a:ln w="28575">
            <a:headEnd type="triangle" w="lg" len="lg"/>
            <a:tailEnd type="triangle" w="lg" len="lg"/>
          </a:ln>
        </p:spPr>
        <p:style>
          <a:lnRef idx="1">
            <a:schemeClr val="accent1"/>
          </a:lnRef>
          <a:fillRef idx="3">
            <a:schemeClr val="accent1"/>
          </a:fillRef>
          <a:effectRef idx="2">
            <a:schemeClr val="accent1"/>
          </a:effectRef>
          <a:fontRef idx="minor">
            <a:schemeClr val="lt1"/>
          </a:fontRef>
        </p:style>
      </p:cxnSp>
      <p:cxnSp>
        <p:nvCxnSpPr>
          <p:cNvPr id="18" name="肘形接點 17"/>
          <p:cNvCxnSpPr>
            <a:stCxn id="12" idx="3"/>
            <a:endCxn id="9" idx="1"/>
          </p:cNvCxnSpPr>
          <p:nvPr/>
        </p:nvCxnSpPr>
        <p:spPr>
          <a:xfrm flipV="1">
            <a:off x="3023344" y="4031902"/>
            <a:ext cx="221804" cy="1"/>
          </a:xfrm>
          <a:prstGeom prst="bentConnector3">
            <a:avLst/>
          </a:prstGeom>
          <a:ln w="28575">
            <a:headEnd type="none" w="med" len="med"/>
            <a:tailEnd type="triangle" w="lg" len="lg"/>
          </a:ln>
        </p:spPr>
        <p:style>
          <a:lnRef idx="1">
            <a:schemeClr val="accent1"/>
          </a:lnRef>
          <a:fillRef idx="3">
            <a:schemeClr val="accent1"/>
          </a:fillRef>
          <a:effectRef idx="2">
            <a:schemeClr val="accent1"/>
          </a:effectRef>
          <a:fontRef idx="minor">
            <a:schemeClr val="lt1"/>
          </a:fontRef>
        </p:style>
      </p:cxnSp>
      <p:cxnSp>
        <p:nvCxnSpPr>
          <p:cNvPr id="21" name="肘形接點 20"/>
          <p:cNvCxnSpPr>
            <a:stCxn id="7" idx="3"/>
            <a:endCxn id="12" idx="1"/>
          </p:cNvCxnSpPr>
          <p:nvPr/>
        </p:nvCxnSpPr>
        <p:spPr>
          <a:xfrm flipV="1">
            <a:off x="1222811" y="4031903"/>
            <a:ext cx="898614" cy="769587"/>
          </a:xfrm>
          <a:prstGeom prst="bentConnector3">
            <a:avLst>
              <a:gd name="adj1" fmla="val 50000"/>
            </a:avLst>
          </a:prstGeom>
          <a:ln w="28575">
            <a:headEnd type="none" w="med" len="med"/>
            <a:tailEnd type="triangle" w="lg" len="lg"/>
          </a:ln>
        </p:spPr>
        <p:style>
          <a:lnRef idx="1">
            <a:schemeClr val="accent1"/>
          </a:lnRef>
          <a:fillRef idx="3">
            <a:schemeClr val="accent1"/>
          </a:fillRef>
          <a:effectRef idx="2">
            <a:schemeClr val="accent1"/>
          </a:effectRef>
          <a:fontRef idx="minor">
            <a:schemeClr val="lt1"/>
          </a:fontRef>
        </p:style>
      </p:cxnSp>
      <p:cxnSp>
        <p:nvCxnSpPr>
          <p:cNvPr id="27" name="肘形接點 26"/>
          <p:cNvCxnSpPr>
            <a:stCxn id="14" idx="2"/>
          </p:cNvCxnSpPr>
          <p:nvPr/>
        </p:nvCxnSpPr>
        <p:spPr>
          <a:xfrm rot="16200000" flipH="1">
            <a:off x="4407034" y="3018814"/>
            <a:ext cx="685805" cy="1"/>
          </a:xfrm>
          <a:prstGeom prst="bentConnector3">
            <a:avLst/>
          </a:prstGeom>
          <a:ln w="28575">
            <a:headEnd type="none" w="med" len="med"/>
            <a:tailEnd type="triangle" w="lg" len="lg"/>
          </a:ln>
        </p:spPr>
        <p:style>
          <a:lnRef idx="1">
            <a:schemeClr val="accent1"/>
          </a:lnRef>
          <a:fillRef idx="3">
            <a:schemeClr val="accent1"/>
          </a:fillRef>
          <a:effectRef idx="2">
            <a:schemeClr val="accent1"/>
          </a:effectRef>
          <a:fontRef idx="minor">
            <a:schemeClr val="lt1"/>
          </a:fontRef>
        </p:style>
      </p:cxnSp>
      <p:cxnSp>
        <p:nvCxnSpPr>
          <p:cNvPr id="34" name="肘形接點 33"/>
          <p:cNvCxnSpPr/>
          <p:nvPr/>
        </p:nvCxnSpPr>
        <p:spPr>
          <a:xfrm rot="16200000" flipH="1">
            <a:off x="3254724" y="5287223"/>
            <a:ext cx="1204115" cy="2"/>
          </a:xfrm>
          <a:prstGeom prst="bentConnector3">
            <a:avLst/>
          </a:prstGeom>
          <a:ln w="28575">
            <a:headEnd type="none" w="med" len="med"/>
            <a:tailEnd type="triangle" w="lg" len="lg"/>
          </a:ln>
        </p:spPr>
        <p:style>
          <a:lnRef idx="1">
            <a:schemeClr val="accent1"/>
          </a:lnRef>
          <a:fillRef idx="3">
            <a:schemeClr val="accent1"/>
          </a:fillRef>
          <a:effectRef idx="2">
            <a:schemeClr val="accent1"/>
          </a:effectRef>
          <a:fontRef idx="minor">
            <a:schemeClr val="lt1"/>
          </a:fontRef>
        </p:style>
      </p:cxnSp>
      <p:cxnSp>
        <p:nvCxnSpPr>
          <p:cNvPr id="35" name="肘形接點 34"/>
          <p:cNvCxnSpPr/>
          <p:nvPr/>
        </p:nvCxnSpPr>
        <p:spPr>
          <a:xfrm rot="5400000">
            <a:off x="4870189" y="5314751"/>
            <a:ext cx="1177891" cy="212"/>
          </a:xfrm>
          <a:prstGeom prst="bentConnector3">
            <a:avLst/>
          </a:prstGeom>
          <a:ln w="28575">
            <a:headEnd type="none" w="med" len="med"/>
            <a:tailEnd type="triangle" w="lg" len="lg"/>
          </a:ln>
        </p:spPr>
        <p:style>
          <a:lnRef idx="1">
            <a:schemeClr val="accent1"/>
          </a:lnRef>
          <a:fillRef idx="3">
            <a:schemeClr val="accent1"/>
          </a:fillRef>
          <a:effectRef idx="2">
            <a:schemeClr val="accent1"/>
          </a:effectRef>
          <a:fontRef idx="minor">
            <a:schemeClr val="lt1"/>
          </a:fontRef>
        </p:style>
      </p:cxnSp>
      <p:cxnSp>
        <p:nvCxnSpPr>
          <p:cNvPr id="36" name="肘形接點 35"/>
          <p:cNvCxnSpPr>
            <a:endCxn id="6" idx="1"/>
          </p:cNvCxnSpPr>
          <p:nvPr/>
        </p:nvCxnSpPr>
        <p:spPr>
          <a:xfrm flipV="1">
            <a:off x="6197476" y="3526088"/>
            <a:ext cx="1254843" cy="334960"/>
          </a:xfrm>
          <a:prstGeom prst="bentConnector3">
            <a:avLst/>
          </a:prstGeom>
          <a:ln w="28575">
            <a:headEnd type="triangle" w="lg" len="lg"/>
            <a:tailEnd type="triangle" w="lg" len="lg"/>
          </a:ln>
        </p:spPr>
        <p:style>
          <a:lnRef idx="1">
            <a:schemeClr val="accent1"/>
          </a:lnRef>
          <a:fillRef idx="3">
            <a:schemeClr val="accent1"/>
          </a:fillRef>
          <a:effectRef idx="2">
            <a:schemeClr val="accent1"/>
          </a:effectRef>
          <a:fontRef idx="minor">
            <a:schemeClr val="lt1"/>
          </a:fontRef>
        </p:style>
      </p:cxnSp>
      <p:cxnSp>
        <p:nvCxnSpPr>
          <p:cNvPr id="39" name="肘形接點 38"/>
          <p:cNvCxnSpPr>
            <a:endCxn id="13" idx="1"/>
          </p:cNvCxnSpPr>
          <p:nvPr/>
        </p:nvCxnSpPr>
        <p:spPr>
          <a:xfrm>
            <a:off x="6197476" y="4226391"/>
            <a:ext cx="1254843" cy="432048"/>
          </a:xfrm>
          <a:prstGeom prst="bentConnector3">
            <a:avLst/>
          </a:prstGeom>
          <a:ln w="28575">
            <a:headEnd type="triangle" w="lg" len="lg"/>
            <a:tailEnd type="triangle" w="lg" len="lg"/>
          </a:ln>
        </p:spPr>
        <p:style>
          <a:lnRef idx="1">
            <a:schemeClr val="accent1"/>
          </a:lnRef>
          <a:fillRef idx="3">
            <a:schemeClr val="accent1"/>
          </a:fillRef>
          <a:effectRef idx="2">
            <a:schemeClr val="accent1"/>
          </a:effectRef>
          <a:fontRef idx="minor">
            <a:schemeClr val="lt1"/>
          </a:fontRef>
        </p:style>
      </p:cxnSp>
      <p:sp>
        <p:nvSpPr>
          <p:cNvPr id="43" name="文字方塊 42"/>
          <p:cNvSpPr txBox="1"/>
          <p:nvPr/>
        </p:nvSpPr>
        <p:spPr>
          <a:xfrm>
            <a:off x="4206199" y="2946306"/>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设定</a:t>
            </a:r>
            <a:endParaRPr lang="zh-TW" altLang="en-US" sz="1400" dirty="0">
              <a:latin typeface="微軟正黑體" pitchFamily="34" charset="-120"/>
              <a:ea typeface="微軟正黑體" pitchFamily="34" charset="-120"/>
            </a:endParaRPr>
          </a:p>
        </p:txBody>
      </p:sp>
      <p:sp>
        <p:nvSpPr>
          <p:cNvPr id="45" name="文字方塊 44"/>
          <p:cNvSpPr txBox="1"/>
          <p:nvPr/>
        </p:nvSpPr>
        <p:spPr>
          <a:xfrm>
            <a:off x="6819680" y="3186907"/>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出货</a:t>
            </a:r>
            <a:endParaRPr lang="zh-TW" altLang="en-US" sz="1400" dirty="0">
              <a:latin typeface="微軟正黑體" pitchFamily="34" charset="-120"/>
              <a:ea typeface="微軟正黑體" pitchFamily="34" charset="-120"/>
            </a:endParaRPr>
          </a:p>
        </p:txBody>
      </p:sp>
      <p:sp>
        <p:nvSpPr>
          <p:cNvPr id="46" name="文字方塊 45"/>
          <p:cNvSpPr txBox="1"/>
          <p:nvPr/>
        </p:nvSpPr>
        <p:spPr>
          <a:xfrm>
            <a:off x="6827054" y="3686286"/>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退货</a:t>
            </a:r>
            <a:endParaRPr lang="zh-TW" altLang="en-US" sz="1400" dirty="0">
              <a:latin typeface="微軟正黑體" pitchFamily="34" charset="-120"/>
              <a:ea typeface="微軟正黑體" pitchFamily="34" charset="-120"/>
            </a:endParaRPr>
          </a:p>
        </p:txBody>
      </p:sp>
      <p:sp>
        <p:nvSpPr>
          <p:cNvPr id="47" name="文字方塊 46"/>
          <p:cNvSpPr txBox="1"/>
          <p:nvPr/>
        </p:nvSpPr>
        <p:spPr>
          <a:xfrm>
            <a:off x="6827054" y="4325810"/>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领料</a:t>
            </a:r>
            <a:endParaRPr lang="zh-TW" altLang="en-US" sz="1400" dirty="0">
              <a:latin typeface="微軟正黑體" pitchFamily="34" charset="-120"/>
              <a:ea typeface="微軟正黑體" pitchFamily="34" charset="-120"/>
            </a:endParaRPr>
          </a:p>
        </p:txBody>
      </p:sp>
      <p:sp>
        <p:nvSpPr>
          <p:cNvPr id="48" name="文字方塊 47"/>
          <p:cNvSpPr txBox="1"/>
          <p:nvPr/>
        </p:nvSpPr>
        <p:spPr>
          <a:xfrm>
            <a:off x="6824897" y="4690039"/>
            <a:ext cx="538480" cy="320675"/>
          </a:xfrm>
          <a:prstGeom prst="rect">
            <a:avLst/>
          </a:prstGeom>
          <a:noFill/>
        </p:spPr>
        <p:txBody>
          <a:bodyPr wrap="none" rtlCol="0">
            <a:spAutoFit/>
          </a:bodyPr>
          <a:lstStyle/>
          <a:p>
            <a:r>
              <a:rPr lang="zh-TW" altLang="en-US" sz="1400" dirty="0">
                <a:latin typeface="微軟正黑體" pitchFamily="34" charset="-120"/>
                <a:ea typeface="微軟正黑體" pitchFamily="34" charset="-120"/>
              </a:rPr>
              <a:t>退</a:t>
            </a:r>
            <a:r>
              <a:rPr lang="zh-TW" altLang="en-US" sz="1400" dirty="0" smtClean="0">
                <a:latin typeface="微軟正黑體" pitchFamily="34" charset="-120"/>
                <a:ea typeface="微軟正黑體" pitchFamily="34" charset="-120"/>
              </a:rPr>
              <a:t>料</a:t>
            </a:r>
            <a:endParaRPr lang="zh-TW" altLang="en-US" sz="1400" dirty="0">
              <a:latin typeface="微軟正黑體" pitchFamily="34" charset="-120"/>
              <a:ea typeface="微軟正黑體" pitchFamily="34" charset="-120"/>
            </a:endParaRPr>
          </a:p>
        </p:txBody>
      </p:sp>
      <p:sp>
        <p:nvSpPr>
          <p:cNvPr id="49" name="文字方塊 48"/>
          <p:cNvSpPr txBox="1"/>
          <p:nvPr/>
        </p:nvSpPr>
        <p:spPr>
          <a:xfrm>
            <a:off x="2590507" y="3340354"/>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检验</a:t>
            </a:r>
            <a:endParaRPr lang="zh-TW" altLang="en-US" sz="1400" dirty="0">
              <a:latin typeface="微軟正黑體" pitchFamily="34" charset="-120"/>
              <a:ea typeface="微軟正黑體" pitchFamily="34" charset="-120"/>
            </a:endParaRPr>
          </a:p>
        </p:txBody>
      </p:sp>
      <p:sp>
        <p:nvSpPr>
          <p:cNvPr id="50" name="文字方塊 49"/>
          <p:cNvSpPr txBox="1"/>
          <p:nvPr/>
        </p:nvSpPr>
        <p:spPr>
          <a:xfrm>
            <a:off x="1359822" y="2635973"/>
            <a:ext cx="7162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收入库</a:t>
            </a:r>
            <a:endParaRPr lang="zh-TW" altLang="en-US" sz="1400" dirty="0">
              <a:latin typeface="微軟正黑體" pitchFamily="34" charset="-120"/>
              <a:ea typeface="微軟正黑體" pitchFamily="34" charset="-120"/>
            </a:endParaRPr>
          </a:p>
        </p:txBody>
      </p:sp>
      <p:sp>
        <p:nvSpPr>
          <p:cNvPr id="51" name="文字方塊 50"/>
          <p:cNvSpPr txBox="1"/>
          <p:nvPr/>
        </p:nvSpPr>
        <p:spPr>
          <a:xfrm>
            <a:off x="1263380" y="2992614"/>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仓退</a:t>
            </a:r>
            <a:endParaRPr lang="zh-TW" altLang="en-US" sz="1400" dirty="0">
              <a:latin typeface="微軟正黑體" pitchFamily="34" charset="-120"/>
              <a:ea typeface="微軟正黑體" pitchFamily="34" charset="-120"/>
            </a:endParaRPr>
          </a:p>
        </p:txBody>
      </p:sp>
      <p:sp>
        <p:nvSpPr>
          <p:cNvPr id="56" name="文字方塊 55"/>
          <p:cNvSpPr txBox="1"/>
          <p:nvPr/>
        </p:nvSpPr>
        <p:spPr>
          <a:xfrm>
            <a:off x="1222811" y="4457363"/>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完工</a:t>
            </a:r>
            <a:endParaRPr lang="zh-TW" altLang="en-US" sz="1400" dirty="0">
              <a:latin typeface="微軟正黑體" pitchFamily="34" charset="-120"/>
              <a:ea typeface="微軟正黑體" pitchFamily="34" charset="-120"/>
            </a:endParaRPr>
          </a:p>
        </p:txBody>
      </p:sp>
      <p:cxnSp>
        <p:nvCxnSpPr>
          <p:cNvPr id="58" name="肘形接點 57"/>
          <p:cNvCxnSpPr>
            <a:stCxn id="12" idx="0"/>
            <a:endCxn id="45" idx="0"/>
          </p:cNvCxnSpPr>
          <p:nvPr/>
        </p:nvCxnSpPr>
        <p:spPr>
          <a:xfrm rot="16200000">
            <a:off x="4628833" y="1130618"/>
            <a:ext cx="403860" cy="4516755"/>
          </a:xfrm>
          <a:prstGeom prst="bentConnector3">
            <a:avLst>
              <a:gd name="adj1" fmla="val 159041"/>
            </a:avLst>
          </a:prstGeom>
          <a:ln w="28575">
            <a:solidFill>
              <a:srgbClr val="00B0F0"/>
            </a:solidFill>
            <a:prstDash val="sysDot"/>
            <a:headEnd type="none" w="med" len="med"/>
            <a:tailEnd type="triangle" w="lg" len="lg"/>
          </a:ln>
        </p:spPr>
        <p:style>
          <a:lnRef idx="1">
            <a:schemeClr val="accent1"/>
          </a:lnRef>
          <a:fillRef idx="3">
            <a:schemeClr val="accent1"/>
          </a:fillRef>
          <a:effectRef idx="2">
            <a:schemeClr val="accent1"/>
          </a:effectRef>
          <a:fontRef idx="minor">
            <a:schemeClr val="lt1"/>
          </a:fontRef>
        </p:style>
      </p:cxnSp>
      <p:sp>
        <p:nvSpPr>
          <p:cNvPr id="84" name="文字方塊 83"/>
          <p:cNvSpPr txBox="1"/>
          <p:nvPr/>
        </p:nvSpPr>
        <p:spPr>
          <a:xfrm>
            <a:off x="3289902" y="5287224"/>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立帐</a:t>
            </a:r>
            <a:endParaRPr lang="zh-TW" altLang="en-US" sz="1400" dirty="0">
              <a:latin typeface="微軟正黑體" pitchFamily="34" charset="-120"/>
              <a:ea typeface="微軟正黑體" pitchFamily="34" charset="-120"/>
            </a:endParaRPr>
          </a:p>
        </p:txBody>
      </p:sp>
      <p:sp>
        <p:nvSpPr>
          <p:cNvPr id="85" name="文字方塊 84"/>
          <p:cNvSpPr txBox="1"/>
          <p:nvPr/>
        </p:nvSpPr>
        <p:spPr>
          <a:xfrm>
            <a:off x="3902547" y="5287223"/>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结算</a:t>
            </a:r>
            <a:endParaRPr lang="zh-TW" altLang="en-US" sz="1400" dirty="0">
              <a:latin typeface="微軟正黑體" pitchFamily="34" charset="-120"/>
              <a:ea typeface="微軟正黑體" pitchFamily="34" charset="-120"/>
            </a:endParaRPr>
          </a:p>
        </p:txBody>
      </p:sp>
      <p:sp>
        <p:nvSpPr>
          <p:cNvPr id="86" name="文字方塊 85"/>
          <p:cNvSpPr txBox="1"/>
          <p:nvPr/>
        </p:nvSpPr>
        <p:spPr>
          <a:xfrm>
            <a:off x="4921636" y="5287222"/>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库龄</a:t>
            </a:r>
            <a:endParaRPr lang="zh-TW" altLang="en-US" sz="1400" dirty="0">
              <a:latin typeface="微軟正黑體" pitchFamily="34" charset="-120"/>
              <a:ea typeface="微軟正黑體" pitchFamily="34" charset="-120"/>
            </a:endParaRPr>
          </a:p>
        </p:txBody>
      </p:sp>
      <p:sp>
        <p:nvSpPr>
          <p:cNvPr id="87" name="文字方塊 86"/>
          <p:cNvSpPr txBox="1"/>
          <p:nvPr/>
        </p:nvSpPr>
        <p:spPr>
          <a:xfrm>
            <a:off x="5459028" y="5287181"/>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效期</a:t>
            </a:r>
            <a:endParaRPr lang="zh-TW" altLang="en-US" sz="1400"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实地盘点流程</a:t>
            </a:r>
            <a:endParaRPr lang="zh-TW" altLang="en-US" dirty="0"/>
          </a:p>
        </p:txBody>
      </p:sp>
      <p:sp>
        <p:nvSpPr>
          <p:cNvPr id="3" name="圓角矩形 2"/>
          <p:cNvSpPr/>
          <p:nvPr/>
        </p:nvSpPr>
        <p:spPr>
          <a:xfrm>
            <a:off x="1907704" y="1772816"/>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盘点计划建立</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圓角矩形 3"/>
          <p:cNvSpPr/>
          <p:nvPr/>
        </p:nvSpPr>
        <p:spPr>
          <a:xfrm>
            <a:off x="1907704" y="2768475"/>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盘点卡产生与打印</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5" name="圓角矩形 4"/>
          <p:cNvSpPr/>
          <p:nvPr/>
        </p:nvSpPr>
        <p:spPr>
          <a:xfrm>
            <a:off x="1907704" y="3764134"/>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实物盘点</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6" name="圓角矩形 5"/>
          <p:cNvSpPr/>
          <p:nvPr/>
        </p:nvSpPr>
        <p:spPr>
          <a:xfrm>
            <a:off x="1927490" y="4759793"/>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盘点资料登录</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7" name="圓角矩形 6"/>
          <p:cNvSpPr/>
          <p:nvPr/>
        </p:nvSpPr>
        <p:spPr>
          <a:xfrm>
            <a:off x="1927490" y="5755454"/>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盘点过帐</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矩形 7"/>
          <p:cNvSpPr/>
          <p:nvPr/>
        </p:nvSpPr>
        <p:spPr>
          <a:xfrm>
            <a:off x="3347864" y="164680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决定预计盘点日</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设定盘点方式</a:t>
            </a:r>
            <a:endParaRPr lang="en-US" altLang="zh-TW" sz="1600" dirty="0" smtClean="0">
              <a:solidFill>
                <a:schemeClr val="tx2">
                  <a:lumMod val="50000"/>
                </a:schemeClr>
              </a:solidFill>
              <a:latin typeface="微軟正黑體" pitchFamily="34" charset="-120"/>
              <a:ea typeface="微軟正黑體" pitchFamily="34" charset="-120"/>
            </a:endParaRPr>
          </a:p>
          <a:p>
            <a:r>
              <a:rPr lang="en-US" altLang="zh-TW" sz="1600" dirty="0" smtClean="0">
                <a:solidFill>
                  <a:schemeClr val="tx2">
                    <a:lumMod val="50000"/>
                  </a:schemeClr>
                </a:solidFill>
                <a:latin typeface="微軟正黑體" pitchFamily="34" charset="-120"/>
                <a:ea typeface="微軟正黑體" pitchFamily="34" charset="-120"/>
              </a:rPr>
              <a:t>3. </a:t>
            </a:r>
            <a:r>
              <a:rPr lang="zh-TW" altLang="en-US" sz="1600" dirty="0">
                <a:solidFill>
                  <a:schemeClr val="tx2">
                    <a:lumMod val="50000"/>
                  </a:schemeClr>
                </a:solidFill>
                <a:latin typeface="微軟正黑體" pitchFamily="34" charset="-120"/>
                <a:ea typeface="微軟正黑體" pitchFamily="34" charset="-120"/>
              </a:rPr>
              <a:t> </a:t>
            </a:r>
            <a:r>
              <a:rPr lang="zh-TW" altLang="en-US" sz="1600" dirty="0" smtClean="0">
                <a:solidFill>
                  <a:schemeClr val="tx2">
                    <a:lumMod val="50000"/>
                  </a:schemeClr>
                </a:solidFill>
                <a:latin typeface="微軟正黑體" pitchFamily="34" charset="-120"/>
                <a:ea typeface="微軟正黑體" pitchFamily="34" charset="-120"/>
              </a:rPr>
              <a:t> 制定本次盘点范围</a:t>
            </a:r>
            <a:endParaRPr lang="zh-TW" altLang="en-US" sz="1600" dirty="0">
              <a:solidFill>
                <a:schemeClr val="tx2">
                  <a:lumMod val="50000"/>
                </a:schemeClr>
              </a:solidFill>
              <a:latin typeface="微軟正黑體" pitchFamily="34" charset="-120"/>
              <a:ea typeface="微軟正黑體" pitchFamily="34" charset="-120"/>
            </a:endParaRPr>
          </a:p>
        </p:txBody>
      </p:sp>
      <p:sp>
        <p:nvSpPr>
          <p:cNvPr id="9" name="矩形 8"/>
          <p:cNvSpPr/>
          <p:nvPr/>
        </p:nvSpPr>
        <p:spPr>
          <a:xfrm>
            <a:off x="3347864" y="263691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产生一般</a:t>
            </a:r>
            <a:r>
              <a:rPr lang="en-US" altLang="zh-TW" sz="1600" dirty="0" smtClean="0">
                <a:solidFill>
                  <a:schemeClr val="tx2">
                    <a:lumMod val="50000"/>
                  </a:schemeClr>
                </a:solidFill>
                <a:latin typeface="微軟正黑體" pitchFamily="34" charset="-120"/>
                <a:ea typeface="微軟正黑體" pitchFamily="34" charset="-120"/>
              </a:rPr>
              <a:t>/</a:t>
            </a:r>
            <a:r>
              <a:rPr lang="zh-TW" altLang="en-US" sz="1600" dirty="0" smtClean="0">
                <a:solidFill>
                  <a:schemeClr val="tx2">
                    <a:lumMod val="50000"/>
                  </a:schemeClr>
                </a:solidFill>
                <a:latin typeface="微軟正黑體" pitchFamily="34" charset="-120"/>
                <a:ea typeface="微軟正黑體" pitchFamily="34" charset="-120"/>
              </a:rPr>
              <a:t>空白盘点标签</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打印盘点卡或盘点清册</a:t>
            </a:r>
            <a:endParaRPr lang="en-US" altLang="zh-TW" sz="1600" dirty="0" smtClean="0">
              <a:solidFill>
                <a:schemeClr val="tx2">
                  <a:lumMod val="50000"/>
                </a:schemeClr>
              </a:solidFill>
              <a:latin typeface="微軟正黑體" pitchFamily="34" charset="-120"/>
              <a:ea typeface="微軟正黑體" pitchFamily="34" charset="-120"/>
            </a:endParaRPr>
          </a:p>
          <a:p>
            <a:r>
              <a:rPr lang="en-US" altLang="zh-TW" sz="1600" dirty="0" smtClean="0">
                <a:solidFill>
                  <a:schemeClr val="tx2">
                    <a:lumMod val="50000"/>
                  </a:schemeClr>
                </a:solidFill>
                <a:latin typeface="微軟正黑體" pitchFamily="34" charset="-120"/>
                <a:ea typeface="微軟正黑體" pitchFamily="34" charset="-120"/>
              </a:rPr>
              <a:t>3. </a:t>
            </a:r>
            <a:r>
              <a:rPr lang="zh-TW" altLang="en-US" sz="1600" dirty="0">
                <a:solidFill>
                  <a:schemeClr val="tx2">
                    <a:lumMod val="50000"/>
                  </a:schemeClr>
                </a:solidFill>
                <a:latin typeface="微軟正黑體" pitchFamily="34" charset="-120"/>
                <a:ea typeface="微軟正黑體" pitchFamily="34" charset="-120"/>
              </a:rPr>
              <a:t> </a:t>
            </a:r>
            <a:r>
              <a:rPr lang="zh-TW" altLang="en-US" sz="1600" dirty="0" smtClean="0">
                <a:solidFill>
                  <a:schemeClr val="tx2">
                    <a:lumMod val="50000"/>
                  </a:schemeClr>
                </a:solidFill>
                <a:latin typeface="微軟正黑體" pitchFamily="34" charset="-120"/>
                <a:ea typeface="微軟正黑體" pitchFamily="34" charset="-120"/>
              </a:rPr>
              <a:t> 有时间差时盘点标签重计与补印</a:t>
            </a:r>
            <a:endParaRPr lang="zh-TW" altLang="en-US" sz="1600" dirty="0">
              <a:solidFill>
                <a:schemeClr val="tx2">
                  <a:lumMod val="50000"/>
                </a:schemeClr>
              </a:solidFill>
              <a:latin typeface="微軟正黑體" pitchFamily="34" charset="-120"/>
              <a:ea typeface="微軟正黑體" pitchFamily="34" charset="-120"/>
            </a:endParaRPr>
          </a:p>
        </p:txBody>
      </p:sp>
      <p:sp>
        <p:nvSpPr>
          <p:cNvPr id="10" name="矩形 9"/>
          <p:cNvSpPr/>
          <p:nvPr/>
        </p:nvSpPr>
        <p:spPr>
          <a:xfrm>
            <a:off x="3347864" y="3638120"/>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初盘：实物盘点与检核</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复盘：抽盘与核对</a:t>
            </a:r>
            <a:endParaRPr lang="zh-TW" altLang="en-US" sz="1600" dirty="0">
              <a:solidFill>
                <a:schemeClr val="tx2">
                  <a:lumMod val="50000"/>
                </a:schemeClr>
              </a:solidFill>
              <a:latin typeface="微軟正黑體" pitchFamily="34" charset="-120"/>
              <a:ea typeface="微軟正黑體" pitchFamily="34" charset="-120"/>
            </a:endParaRPr>
          </a:p>
        </p:txBody>
      </p:sp>
      <p:sp>
        <p:nvSpPr>
          <p:cNvPr id="11" name="矩形 10"/>
          <p:cNvSpPr/>
          <p:nvPr/>
        </p:nvSpPr>
        <p:spPr>
          <a:xfrm>
            <a:off x="3347864" y="4639328"/>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登打盘点资料 </a:t>
            </a:r>
            <a:r>
              <a:rPr lang="en-US" altLang="zh-TW" sz="1600" dirty="0" smtClean="0">
                <a:solidFill>
                  <a:schemeClr val="tx2">
                    <a:lumMod val="50000"/>
                  </a:schemeClr>
                </a:solidFill>
                <a:latin typeface="微軟正黑體" pitchFamily="34" charset="-120"/>
                <a:ea typeface="微軟正黑體" pitchFamily="34" charset="-120"/>
              </a:rPr>
              <a:t>(</a:t>
            </a:r>
            <a:r>
              <a:rPr lang="zh-TW" altLang="en-US" sz="1600" dirty="0" smtClean="0">
                <a:solidFill>
                  <a:schemeClr val="tx2">
                    <a:lumMod val="50000"/>
                  </a:schemeClr>
                </a:solidFill>
                <a:latin typeface="微軟正黑體" pitchFamily="34" charset="-120"/>
                <a:ea typeface="微軟正黑體" pitchFamily="34" charset="-120"/>
              </a:rPr>
              <a:t>一次输入或二次输入</a:t>
            </a:r>
            <a:r>
              <a:rPr lang="en-US" altLang="zh-TW" sz="1600" dirty="0" smtClean="0">
                <a:solidFill>
                  <a:schemeClr val="tx2">
                    <a:lumMod val="50000"/>
                  </a:schemeClr>
                </a:solidFill>
                <a:latin typeface="微軟正黑體" pitchFamily="34" charset="-120"/>
                <a:ea typeface="微軟正黑體" pitchFamily="34" charset="-120"/>
              </a:rPr>
              <a:t>)</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进行复盘</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盘点后分析</a:t>
            </a:r>
            <a:endParaRPr lang="zh-TW" altLang="en-US" sz="1600" dirty="0">
              <a:solidFill>
                <a:schemeClr val="tx2">
                  <a:lumMod val="50000"/>
                </a:schemeClr>
              </a:solidFill>
              <a:latin typeface="微軟正黑體" pitchFamily="34" charset="-120"/>
              <a:ea typeface="微軟正黑體" pitchFamily="34" charset="-120"/>
            </a:endParaRPr>
          </a:p>
        </p:txBody>
      </p:sp>
      <p:cxnSp>
        <p:nvCxnSpPr>
          <p:cNvPr id="13" name="肘形接點 12"/>
          <p:cNvCxnSpPr>
            <a:stCxn id="6" idx="1"/>
            <a:endCxn id="5" idx="1"/>
          </p:cNvCxnSpPr>
          <p:nvPr/>
        </p:nvCxnSpPr>
        <p:spPr>
          <a:xfrm rot="10800000">
            <a:off x="1907704" y="4088171"/>
            <a:ext cx="19786" cy="995659"/>
          </a:xfrm>
          <a:prstGeom prst="bentConnector3">
            <a:avLst>
              <a:gd name="adj1" fmla="val 125536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直線單箭頭接點 14"/>
          <p:cNvCxnSpPr>
            <a:stCxn id="3" idx="2"/>
            <a:endCxn id="4" idx="0"/>
          </p:cNvCxnSpPr>
          <p:nvPr/>
        </p:nvCxnSpPr>
        <p:spPr>
          <a:xfrm>
            <a:off x="2555776" y="2420888"/>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4" idx="2"/>
            <a:endCxn id="5" idx="0"/>
          </p:cNvCxnSpPr>
          <p:nvPr/>
        </p:nvCxnSpPr>
        <p:spPr>
          <a:xfrm>
            <a:off x="2555776" y="3416547"/>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直線單箭頭接點 18"/>
          <p:cNvCxnSpPr>
            <a:stCxn id="5" idx="2"/>
            <a:endCxn id="6" idx="0"/>
          </p:cNvCxnSpPr>
          <p:nvPr/>
        </p:nvCxnSpPr>
        <p:spPr>
          <a:xfrm>
            <a:off x="2555776" y="4412206"/>
            <a:ext cx="19786"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直線單箭頭接點 21"/>
          <p:cNvCxnSpPr>
            <a:stCxn id="6" idx="2"/>
            <a:endCxn id="7" idx="0"/>
          </p:cNvCxnSpPr>
          <p:nvPr/>
        </p:nvCxnSpPr>
        <p:spPr>
          <a:xfrm>
            <a:off x="2575562" y="5407865"/>
            <a:ext cx="0" cy="347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3347864" y="5639243"/>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过帐认列盘盈亏</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盘盈亏报表分析</a:t>
            </a:r>
            <a:endParaRPr lang="zh-TW" altLang="en-US" sz="1600" dirty="0">
              <a:solidFill>
                <a:schemeClr val="tx2">
                  <a:lumMod val="50000"/>
                </a:schemeClr>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手繪多邊形 6"/>
          <p:cNvSpPr/>
          <p:nvPr/>
        </p:nvSpPr>
        <p:spPr>
          <a:xfrm>
            <a:off x="1244749" y="582365"/>
            <a:ext cx="6999659" cy="6100762"/>
          </a:xfrm>
          <a:custGeom>
            <a:avLst/>
            <a:gdLst>
              <a:gd name="connsiteX0" fmla="*/ 42862 w 5400675"/>
              <a:gd name="connsiteY0" fmla="*/ 1985962 h 6100762"/>
              <a:gd name="connsiteX1" fmla="*/ 5400675 w 5400675"/>
              <a:gd name="connsiteY1" fmla="*/ 0 h 6100762"/>
              <a:gd name="connsiteX2" fmla="*/ 5343525 w 5400675"/>
              <a:gd name="connsiteY2" fmla="*/ 6100762 h 6100762"/>
              <a:gd name="connsiteX3" fmla="*/ 0 w 5400675"/>
              <a:gd name="connsiteY3" fmla="*/ 3328987 h 6100762"/>
              <a:gd name="connsiteX4" fmla="*/ 42862 w 5400675"/>
              <a:gd name="connsiteY4" fmla="*/ 1985962 h 610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675" h="6100762">
                <a:moveTo>
                  <a:pt x="42862" y="1985962"/>
                </a:moveTo>
                <a:lnTo>
                  <a:pt x="5400675" y="0"/>
                </a:lnTo>
                <a:lnTo>
                  <a:pt x="5343525" y="6100762"/>
                </a:lnTo>
                <a:lnTo>
                  <a:pt x="0" y="3328987"/>
                </a:lnTo>
                <a:lnTo>
                  <a:pt x="42862" y="1985962"/>
                </a:lnTo>
                <a:close/>
              </a:path>
            </a:pathLst>
          </a:cu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Rectangle 33"/>
          <p:cNvSpPr>
            <a:spLocks noChangeArrowheads="1"/>
          </p:cNvSpPr>
          <p:nvPr/>
        </p:nvSpPr>
        <p:spPr bwMode="auto">
          <a:xfrm>
            <a:off x="120650" y="533400"/>
            <a:ext cx="14020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盘点计划</a:t>
            </a:r>
            <a:endParaRPr lang="zh-TW" altLang="en-US" sz="2400" b="1" dirty="0">
              <a:latin typeface="微軟正黑體" pitchFamily="34" charset="-120"/>
              <a:ea typeface="微軟正黑體" pitchFamily="34" charset="-120"/>
            </a:endParaRPr>
          </a:p>
        </p:txBody>
      </p:sp>
      <p:sp>
        <p:nvSpPr>
          <p:cNvPr id="8" name="文字方塊 7"/>
          <p:cNvSpPr txBox="1"/>
          <p:nvPr/>
        </p:nvSpPr>
        <p:spPr>
          <a:xfrm>
            <a:off x="4211960" y="1690930"/>
            <a:ext cx="3312368" cy="3952875"/>
          </a:xfrm>
          <a:prstGeom prst="rect">
            <a:avLst/>
          </a:prstGeom>
          <a:noFill/>
        </p:spPr>
        <p:txBody>
          <a:bodyPr wrap="square" rtlCol="0">
            <a:spAutoFit/>
          </a:bodyPr>
          <a:lstStyle/>
          <a:p>
            <a:pPr marL="285750" indent="-285750">
              <a:buFont typeface="Wingdings" pitchFamily="2" charset="2"/>
              <a:buChar char="l"/>
            </a:pPr>
            <a:r>
              <a:rPr lang="zh-TW" altLang="en-US" dirty="0" smtClean="0">
                <a:latin typeface="微軟正黑體" pitchFamily="34" charset="-120"/>
                <a:ea typeface="微軟正黑體" pitchFamily="34" charset="-120"/>
              </a:rPr>
              <a:t>盘点范围</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盘点那些仓库</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盘点那些品项</a:t>
            </a:r>
            <a:endParaRPr lang="en-US" altLang="zh-TW" dirty="0" smtClean="0">
              <a:latin typeface="微軟正黑體" pitchFamily="34" charset="-120"/>
              <a:ea typeface="微軟正黑體" pitchFamily="34" charset="-120"/>
            </a:endParaRPr>
          </a:p>
          <a:p>
            <a:pPr marL="285750" indent="-285750">
              <a:buFont typeface="Wingdings" pitchFamily="2" charset="2"/>
              <a:buChar char="l"/>
            </a:pPr>
            <a:r>
              <a:rPr lang="zh-TW" altLang="en-US" dirty="0" smtClean="0">
                <a:latin typeface="微軟正黑體" pitchFamily="34" charset="-120"/>
                <a:ea typeface="微軟正黑體" pitchFamily="34" charset="-120"/>
              </a:rPr>
              <a:t>盘点流程</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盘点标签产生日期</a:t>
            </a:r>
            <a:endParaRPr lang="en-US" altLang="zh-TW" dirty="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盘点资料打印日期</a:t>
            </a:r>
            <a:endParaRPr lang="en-US" altLang="zh-TW" dirty="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仓库冻结日期</a:t>
            </a:r>
            <a:endParaRPr lang="en-US" altLang="zh-TW" dirty="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初盘日期</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复盘日期</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仓库解除冻结日期</a:t>
            </a: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r>
              <a:rPr lang="zh-TW" altLang="en-US" dirty="0" smtClean="0">
                <a:latin typeface="微軟正黑體" pitchFamily="34" charset="-120"/>
                <a:ea typeface="微軟正黑體" pitchFamily="34" charset="-120"/>
              </a:rPr>
              <a:t>盘点过帐日期</a:t>
            </a:r>
            <a:endParaRPr lang="en-US" altLang="zh-TW" dirty="0" smtClean="0">
              <a:latin typeface="微軟正黑體" pitchFamily="34" charset="-120"/>
              <a:ea typeface="微軟正黑體" pitchFamily="34" charset="-120"/>
            </a:endParaRPr>
          </a:p>
          <a:p>
            <a:pPr marL="285750" indent="-285750">
              <a:buFont typeface="Wingdings" pitchFamily="2" charset="2"/>
              <a:buChar char="l"/>
            </a:pPr>
            <a:r>
              <a:rPr lang="zh-TW" altLang="en-US" dirty="0" smtClean="0">
                <a:latin typeface="微軟正黑體" pitchFamily="34" charset="-120"/>
                <a:ea typeface="微軟正黑體" pitchFamily="34" charset="-120"/>
              </a:rPr>
              <a:t>负责人员</a:t>
            </a:r>
            <a:endParaRPr lang="en-US" altLang="zh-TW" dirty="0">
              <a:latin typeface="微軟正黑體" pitchFamily="34" charset="-120"/>
              <a:ea typeface="微軟正黑體" pitchFamily="34" charset="-120"/>
            </a:endParaRPr>
          </a:p>
          <a:p>
            <a:pPr marL="285750" indent="-285750">
              <a:buFont typeface="Wingdings" pitchFamily="2" charset="2"/>
              <a:buChar char="l"/>
            </a:pPr>
            <a:endParaRPr lang="en-US" altLang="zh-TW" dirty="0" smtClean="0">
              <a:latin typeface="微軟正黑體" pitchFamily="34" charset="-120"/>
              <a:ea typeface="微軟正黑體" pitchFamily="34" charset="-120"/>
            </a:endParaRPr>
          </a:p>
          <a:p>
            <a:pPr marL="742950" lvl="1" indent="-285750">
              <a:buFont typeface="Wingdings" pitchFamily="2" charset="2"/>
              <a:buChar char="ü"/>
            </a:pPr>
            <a:endParaRPr lang="en-US" altLang="zh-TW" dirty="0" smtClean="0">
              <a:latin typeface="微軟正黑體" pitchFamily="34" charset="-120"/>
              <a:ea typeface="微軟正黑體" pitchFamily="34" charset="-120"/>
            </a:endParaRPr>
          </a:p>
        </p:txBody>
      </p:sp>
      <p:pic>
        <p:nvPicPr>
          <p:cNvPr id="6" name="Picture 20" descr="C:\Documents and Settings\Hiko\Local Settings\Temporary Internet Files\Content.IE5\KYL1PA0E\MCj04415370000[1].png"/>
          <p:cNvPicPr>
            <a:picLocks noChangeAspect="1" noChangeArrowheads="1"/>
          </p:cNvPicPr>
          <p:nvPr/>
        </p:nvPicPr>
        <p:blipFill>
          <a:blip r:embed="rId1" cstate="print"/>
          <a:srcRect/>
          <a:stretch>
            <a:fillRect/>
          </a:stretch>
        </p:blipFill>
        <p:spPr bwMode="auto">
          <a:xfrm>
            <a:off x="454350" y="2132856"/>
            <a:ext cx="2173434" cy="2142782"/>
          </a:xfrm>
          <a:prstGeom prst="rect">
            <a:avLst/>
          </a:prstGeom>
          <a:noFill/>
          <a:ln w="9525">
            <a:noFill/>
            <a:miter lim="800000"/>
            <a:headEnd/>
            <a:tailEnd/>
          </a:ln>
          <a:scene3d>
            <a:camera prst="orthographicFront">
              <a:rot lat="0" lon="10800000" rev="0"/>
            </a:camera>
            <a:lightRig rig="threePt" dir="t"/>
          </a:scene3d>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120650" y="533400"/>
            <a:ext cx="26212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盘点标签重计概念</a:t>
            </a:r>
            <a:endParaRPr lang="zh-TW" altLang="en-US" sz="2400" b="1" dirty="0">
              <a:latin typeface="微軟正黑體" pitchFamily="34" charset="-120"/>
              <a:ea typeface="微軟正黑體" pitchFamily="34" charset="-120"/>
            </a:endParaRPr>
          </a:p>
        </p:txBody>
      </p:sp>
      <p:sp>
        <p:nvSpPr>
          <p:cNvPr id="3" name="Text Box 4"/>
          <p:cNvSpPr txBox="1">
            <a:spLocks noChangeArrowheads="1"/>
          </p:cNvSpPr>
          <p:nvPr/>
        </p:nvSpPr>
        <p:spPr bwMode="auto">
          <a:xfrm>
            <a:off x="622300" y="1930401"/>
            <a:ext cx="125412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zh-TW" altLang="en-US" dirty="0" smtClean="0">
                <a:latin typeface="微軟正黑體" pitchFamily="34" charset="-120"/>
                <a:ea typeface="微軟正黑體" pitchFamily="34" charset="-120"/>
              </a:rPr>
              <a:t>异动量 </a:t>
            </a:r>
            <a:r>
              <a:rPr kumimoji="0" lang="en-US" altLang="zh-TW" dirty="0" smtClean="0">
                <a:latin typeface="微軟正黑體" pitchFamily="34" charset="-120"/>
                <a:ea typeface="微軟正黑體" pitchFamily="34" charset="-120"/>
              </a:rPr>
              <a:t>+</a:t>
            </a:r>
            <a:endParaRPr kumimoji="0" lang="en-US" altLang="zh-TW" dirty="0">
              <a:latin typeface="微軟正黑體" pitchFamily="34" charset="-120"/>
              <a:ea typeface="微軟正黑體" pitchFamily="34" charset="-120"/>
            </a:endParaRPr>
          </a:p>
        </p:txBody>
      </p:sp>
      <p:sp>
        <p:nvSpPr>
          <p:cNvPr id="4" name="Text Box 5"/>
          <p:cNvSpPr txBox="1">
            <a:spLocks noChangeArrowheads="1"/>
          </p:cNvSpPr>
          <p:nvPr/>
        </p:nvSpPr>
        <p:spPr bwMode="auto">
          <a:xfrm>
            <a:off x="606425" y="2295526"/>
            <a:ext cx="1254125" cy="66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zh-TW" altLang="en-US" dirty="0" smtClean="0">
                <a:latin typeface="微軟正黑體" pitchFamily="34" charset="-120"/>
                <a:ea typeface="微軟正黑體" pitchFamily="34" charset="-120"/>
              </a:rPr>
              <a:t>库存量 </a:t>
            </a:r>
            <a:r>
              <a:rPr kumimoji="0" lang="en-US" altLang="zh-TW" dirty="0" smtClean="0">
                <a:latin typeface="微軟正黑體" pitchFamily="34" charset="-120"/>
                <a:ea typeface="微軟正黑體" pitchFamily="34" charset="-120"/>
              </a:rPr>
              <a:t>+</a:t>
            </a:r>
            <a:endParaRPr kumimoji="0" lang="en-US" altLang="zh-TW" dirty="0">
              <a:latin typeface="微軟正黑體" pitchFamily="34" charset="-120"/>
              <a:ea typeface="微軟正黑體" pitchFamily="34" charset="-120"/>
            </a:endParaRPr>
          </a:p>
          <a:p>
            <a:pPr eaLnBrk="1" hangingPunct="1"/>
            <a:endParaRPr kumimoji="0" lang="en-US" altLang="zh-TW" dirty="0">
              <a:latin typeface="微軟正黑體" pitchFamily="34" charset="-120"/>
              <a:ea typeface="微軟正黑體" pitchFamily="34" charset="-120"/>
            </a:endParaRPr>
          </a:p>
        </p:txBody>
      </p:sp>
      <p:sp>
        <p:nvSpPr>
          <p:cNvPr id="5" name="AutoShape 6"/>
          <p:cNvSpPr>
            <a:spLocks noChangeArrowheads="1"/>
          </p:cNvSpPr>
          <p:nvPr/>
        </p:nvSpPr>
        <p:spPr bwMode="auto">
          <a:xfrm>
            <a:off x="6870700" y="2190751"/>
            <a:ext cx="1828800" cy="914400"/>
          </a:xfrm>
          <a:prstGeom prst="wedgeRoundRectCallout">
            <a:avLst>
              <a:gd name="adj1" fmla="val -136634"/>
              <a:gd name="adj2" fmla="val -34894"/>
              <a:gd name="adj3" fmla="val 16667"/>
            </a:avLst>
          </a:prstGeom>
          <a:solidFill>
            <a:srgbClr val="000066"/>
          </a:solidFill>
          <a:ln w="12700">
            <a:solidFill>
              <a:schemeClr val="tx1"/>
            </a:solidFill>
            <a:miter lim="800000"/>
            <a:headEnd type="none" w="sm" len="sm"/>
            <a:tailEnd type="none" w="sm" len="sm"/>
          </a:ln>
        </p:spPr>
        <p:txBody>
          <a:bodyPr wrap="none"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a:endParaRPr lang="zh-CN" altLang="zh-CN" sz="2000">
              <a:solidFill>
                <a:srgbClr val="FFFF00"/>
              </a:solidFill>
              <a:latin typeface="微軟正黑體" pitchFamily="34" charset="-120"/>
              <a:ea typeface="微軟正黑體" pitchFamily="34" charset="-120"/>
            </a:endParaRPr>
          </a:p>
        </p:txBody>
      </p:sp>
      <p:sp>
        <p:nvSpPr>
          <p:cNvPr id="6" name="Text Box 7"/>
          <p:cNvSpPr txBox="1">
            <a:spLocks noChangeArrowheads="1"/>
          </p:cNvSpPr>
          <p:nvPr/>
        </p:nvSpPr>
        <p:spPr bwMode="auto">
          <a:xfrm>
            <a:off x="6816725" y="2338388"/>
            <a:ext cx="1948180" cy="66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lang="en-US" altLang="zh-TW" dirty="0">
                <a:solidFill>
                  <a:srgbClr val="FFFF00"/>
                </a:solidFill>
                <a:latin typeface="微軟正黑體" pitchFamily="34" charset="-120"/>
                <a:ea typeface="微軟正黑體" pitchFamily="34" charset="-120"/>
              </a:rPr>
              <a:t>Update </a:t>
            </a:r>
            <a:r>
              <a:rPr lang="zh-TW" altLang="en-US" dirty="0" smtClean="0">
                <a:solidFill>
                  <a:srgbClr val="FFFF00"/>
                </a:solidFill>
                <a:latin typeface="微軟正黑體" pitchFamily="34" charset="-120"/>
                <a:ea typeface="微軟正黑體" pitchFamily="34" charset="-120"/>
              </a:rPr>
              <a:t>盘点标签</a:t>
            </a:r>
            <a:endParaRPr lang="zh-TW" altLang="en-US" dirty="0" smtClean="0">
              <a:solidFill>
                <a:srgbClr val="FFFF00"/>
              </a:solidFill>
              <a:latin typeface="微軟正黑體" pitchFamily="34" charset="-120"/>
              <a:ea typeface="微軟正黑體" pitchFamily="34" charset="-120"/>
            </a:endParaRPr>
          </a:p>
          <a:p>
            <a:r>
              <a:rPr lang="zh-TW" altLang="en-US" dirty="0" smtClean="0">
                <a:solidFill>
                  <a:srgbClr val="FFFF00"/>
                </a:solidFill>
                <a:latin typeface="微軟正黑體" pitchFamily="34" charset="-120"/>
                <a:ea typeface="微軟正黑體" pitchFamily="34" charset="-120"/>
              </a:rPr>
              <a:t>    现有库存量</a:t>
            </a:r>
            <a:endParaRPr lang="zh-TW" altLang="en-US" sz="2000" dirty="0">
              <a:solidFill>
                <a:srgbClr val="FFFF00"/>
              </a:solidFill>
              <a:latin typeface="微軟正黑體" pitchFamily="34" charset="-120"/>
              <a:ea typeface="微軟正黑體" pitchFamily="34" charset="-120"/>
            </a:endParaRPr>
          </a:p>
        </p:txBody>
      </p:sp>
      <p:sp>
        <p:nvSpPr>
          <p:cNvPr id="7" name="Line 8"/>
          <p:cNvSpPr>
            <a:spLocks noChangeShapeType="1"/>
          </p:cNvSpPr>
          <p:nvPr/>
        </p:nvSpPr>
        <p:spPr bwMode="auto">
          <a:xfrm>
            <a:off x="2033588" y="1930401"/>
            <a:ext cx="541655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8" name="Line 9"/>
          <p:cNvSpPr>
            <a:spLocks noChangeShapeType="1"/>
          </p:cNvSpPr>
          <p:nvPr/>
        </p:nvSpPr>
        <p:spPr bwMode="auto">
          <a:xfrm>
            <a:off x="2033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9" name="Line 10"/>
          <p:cNvSpPr>
            <a:spLocks noChangeShapeType="1"/>
          </p:cNvSpPr>
          <p:nvPr/>
        </p:nvSpPr>
        <p:spPr bwMode="auto">
          <a:xfrm>
            <a:off x="2795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0" name="Line 11"/>
          <p:cNvSpPr>
            <a:spLocks noChangeShapeType="1"/>
          </p:cNvSpPr>
          <p:nvPr/>
        </p:nvSpPr>
        <p:spPr bwMode="auto">
          <a:xfrm>
            <a:off x="3557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1" name="Line 12"/>
          <p:cNvSpPr>
            <a:spLocks noChangeShapeType="1"/>
          </p:cNvSpPr>
          <p:nvPr/>
        </p:nvSpPr>
        <p:spPr bwMode="auto">
          <a:xfrm>
            <a:off x="4319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2" name="Line 13"/>
          <p:cNvSpPr>
            <a:spLocks noChangeShapeType="1"/>
          </p:cNvSpPr>
          <p:nvPr/>
        </p:nvSpPr>
        <p:spPr bwMode="auto">
          <a:xfrm>
            <a:off x="5081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3" name="Line 14"/>
          <p:cNvSpPr>
            <a:spLocks noChangeShapeType="1"/>
          </p:cNvSpPr>
          <p:nvPr/>
        </p:nvSpPr>
        <p:spPr bwMode="auto">
          <a:xfrm>
            <a:off x="5843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4" name="Line 15"/>
          <p:cNvSpPr>
            <a:spLocks noChangeShapeType="1"/>
          </p:cNvSpPr>
          <p:nvPr/>
        </p:nvSpPr>
        <p:spPr bwMode="auto">
          <a:xfrm>
            <a:off x="6605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5" name="Line 16"/>
          <p:cNvSpPr>
            <a:spLocks noChangeShapeType="1"/>
          </p:cNvSpPr>
          <p:nvPr/>
        </p:nvSpPr>
        <p:spPr bwMode="auto">
          <a:xfrm>
            <a:off x="7367588" y="1854201"/>
            <a:ext cx="0" cy="1524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TW" altLang="en-US">
              <a:latin typeface="微軟正黑體" pitchFamily="34" charset="-120"/>
              <a:ea typeface="微軟正黑體" pitchFamily="34" charset="-120"/>
            </a:endParaRPr>
          </a:p>
        </p:txBody>
      </p:sp>
      <p:sp>
        <p:nvSpPr>
          <p:cNvPr id="16" name="Text Box 17"/>
          <p:cNvSpPr txBox="1">
            <a:spLocks noChangeArrowheads="1"/>
          </p:cNvSpPr>
          <p:nvPr/>
        </p:nvSpPr>
        <p:spPr bwMode="auto">
          <a:xfrm>
            <a:off x="1728788" y="1549401"/>
            <a:ext cx="6762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6/26</a:t>
            </a:r>
            <a:endParaRPr kumimoji="0" lang="en-US" altLang="zh-TW" dirty="0">
              <a:latin typeface="微軟正黑體" pitchFamily="34" charset="-120"/>
              <a:ea typeface="微軟正黑體" pitchFamily="34" charset="-120"/>
            </a:endParaRPr>
          </a:p>
        </p:txBody>
      </p:sp>
      <p:sp>
        <p:nvSpPr>
          <p:cNvPr id="17" name="Text Box 18"/>
          <p:cNvSpPr txBox="1">
            <a:spLocks noChangeArrowheads="1"/>
          </p:cNvSpPr>
          <p:nvPr/>
        </p:nvSpPr>
        <p:spPr bwMode="auto">
          <a:xfrm>
            <a:off x="2490788" y="1549401"/>
            <a:ext cx="6762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6/27</a:t>
            </a:r>
            <a:endParaRPr kumimoji="0" lang="en-US" altLang="zh-TW" dirty="0">
              <a:latin typeface="微軟正黑體" pitchFamily="34" charset="-120"/>
              <a:ea typeface="微軟正黑體" pitchFamily="34" charset="-120"/>
            </a:endParaRPr>
          </a:p>
        </p:txBody>
      </p:sp>
      <p:sp>
        <p:nvSpPr>
          <p:cNvPr id="18" name="Text Box 19"/>
          <p:cNvSpPr txBox="1">
            <a:spLocks noChangeArrowheads="1"/>
          </p:cNvSpPr>
          <p:nvPr/>
        </p:nvSpPr>
        <p:spPr bwMode="auto">
          <a:xfrm>
            <a:off x="3271838" y="1549401"/>
            <a:ext cx="6762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6/28</a:t>
            </a:r>
            <a:endParaRPr kumimoji="0" lang="en-US" altLang="zh-TW" dirty="0">
              <a:latin typeface="微軟正黑體" pitchFamily="34" charset="-120"/>
              <a:ea typeface="微軟正黑體" pitchFamily="34" charset="-120"/>
            </a:endParaRPr>
          </a:p>
        </p:txBody>
      </p:sp>
      <p:sp>
        <p:nvSpPr>
          <p:cNvPr id="19" name="Text Box 20"/>
          <p:cNvSpPr txBox="1">
            <a:spLocks noChangeArrowheads="1"/>
          </p:cNvSpPr>
          <p:nvPr/>
        </p:nvSpPr>
        <p:spPr bwMode="auto">
          <a:xfrm>
            <a:off x="4014788" y="1549401"/>
            <a:ext cx="6762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6/29</a:t>
            </a:r>
            <a:endParaRPr kumimoji="0" lang="en-US" altLang="zh-TW" dirty="0">
              <a:latin typeface="微軟正黑體" pitchFamily="34" charset="-120"/>
              <a:ea typeface="微軟正黑體" pitchFamily="34" charset="-120"/>
            </a:endParaRPr>
          </a:p>
        </p:txBody>
      </p:sp>
      <p:sp>
        <p:nvSpPr>
          <p:cNvPr id="20" name="Text Box 21"/>
          <p:cNvSpPr txBox="1">
            <a:spLocks noChangeArrowheads="1"/>
          </p:cNvSpPr>
          <p:nvPr/>
        </p:nvSpPr>
        <p:spPr bwMode="auto">
          <a:xfrm>
            <a:off x="4776788" y="1549401"/>
            <a:ext cx="6762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6/30</a:t>
            </a:r>
            <a:endParaRPr kumimoji="0" lang="en-US" altLang="zh-TW" dirty="0">
              <a:latin typeface="微軟正黑體" pitchFamily="34" charset="-120"/>
              <a:ea typeface="微軟正黑體" pitchFamily="34" charset="-120"/>
            </a:endParaRPr>
          </a:p>
        </p:txBody>
      </p:sp>
      <p:sp>
        <p:nvSpPr>
          <p:cNvPr id="21" name="Text Box 22"/>
          <p:cNvSpPr txBox="1">
            <a:spLocks noChangeArrowheads="1"/>
          </p:cNvSpPr>
          <p:nvPr/>
        </p:nvSpPr>
        <p:spPr bwMode="auto">
          <a:xfrm>
            <a:off x="5557838" y="1549401"/>
            <a:ext cx="54356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7/1</a:t>
            </a:r>
            <a:endParaRPr kumimoji="0" lang="en-US" altLang="zh-TW" dirty="0">
              <a:latin typeface="微軟正黑體" pitchFamily="34" charset="-120"/>
              <a:ea typeface="微軟正黑體" pitchFamily="34" charset="-120"/>
            </a:endParaRPr>
          </a:p>
        </p:txBody>
      </p:sp>
      <p:sp>
        <p:nvSpPr>
          <p:cNvPr id="22" name="Text Box 23"/>
          <p:cNvSpPr txBox="1">
            <a:spLocks noChangeArrowheads="1"/>
          </p:cNvSpPr>
          <p:nvPr/>
        </p:nvSpPr>
        <p:spPr bwMode="auto">
          <a:xfrm>
            <a:off x="6376988" y="1549401"/>
            <a:ext cx="54356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7/2</a:t>
            </a:r>
            <a:endParaRPr kumimoji="0" lang="en-US" altLang="zh-TW" dirty="0">
              <a:latin typeface="微軟正黑體" pitchFamily="34" charset="-120"/>
              <a:ea typeface="微軟正黑體" pitchFamily="34" charset="-120"/>
            </a:endParaRPr>
          </a:p>
        </p:txBody>
      </p:sp>
      <p:sp>
        <p:nvSpPr>
          <p:cNvPr id="23" name="Text Box 24"/>
          <p:cNvSpPr txBox="1">
            <a:spLocks noChangeArrowheads="1"/>
          </p:cNvSpPr>
          <p:nvPr/>
        </p:nvSpPr>
        <p:spPr bwMode="auto">
          <a:xfrm>
            <a:off x="7119938" y="1549401"/>
            <a:ext cx="54356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7/3</a:t>
            </a:r>
            <a:endParaRPr kumimoji="0" lang="en-US" altLang="zh-TW" dirty="0">
              <a:latin typeface="微軟正黑體" pitchFamily="34" charset="-120"/>
              <a:ea typeface="微軟正黑體" pitchFamily="34" charset="-120"/>
            </a:endParaRPr>
          </a:p>
        </p:txBody>
      </p:sp>
      <p:sp>
        <p:nvSpPr>
          <p:cNvPr id="24" name="Text Box 25"/>
          <p:cNvSpPr txBox="1">
            <a:spLocks noChangeArrowheads="1"/>
          </p:cNvSpPr>
          <p:nvPr/>
        </p:nvSpPr>
        <p:spPr bwMode="auto">
          <a:xfrm>
            <a:off x="1658938" y="2249488"/>
            <a:ext cx="72707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(100)</a:t>
            </a:r>
            <a:endParaRPr kumimoji="0" lang="en-US" altLang="zh-TW" dirty="0">
              <a:latin typeface="微軟正黑體" pitchFamily="34" charset="-120"/>
              <a:ea typeface="微軟正黑體" pitchFamily="34" charset="-120"/>
            </a:endParaRPr>
          </a:p>
        </p:txBody>
      </p:sp>
      <p:sp>
        <p:nvSpPr>
          <p:cNvPr id="25" name="Text Box 26"/>
          <p:cNvSpPr txBox="1">
            <a:spLocks noChangeArrowheads="1"/>
          </p:cNvSpPr>
          <p:nvPr/>
        </p:nvSpPr>
        <p:spPr bwMode="auto">
          <a:xfrm>
            <a:off x="2519363" y="1944688"/>
            <a:ext cx="62992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(+5)</a:t>
            </a:r>
            <a:endParaRPr kumimoji="0" lang="en-US" altLang="zh-TW" dirty="0">
              <a:latin typeface="微軟正黑體" pitchFamily="34" charset="-120"/>
              <a:ea typeface="微軟正黑體" pitchFamily="34" charset="-120"/>
            </a:endParaRPr>
          </a:p>
        </p:txBody>
      </p:sp>
      <p:sp>
        <p:nvSpPr>
          <p:cNvPr id="26" name="Text Box 27"/>
          <p:cNvSpPr txBox="1">
            <a:spLocks noChangeArrowheads="1"/>
          </p:cNvSpPr>
          <p:nvPr/>
        </p:nvSpPr>
        <p:spPr bwMode="auto">
          <a:xfrm>
            <a:off x="6230938" y="2236788"/>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endParaRPr kumimoji="0" lang="zh-CN" altLang="zh-CN">
              <a:latin typeface="微軟正黑體" pitchFamily="34" charset="-120"/>
              <a:ea typeface="微軟正黑體" pitchFamily="34" charset="-120"/>
            </a:endParaRPr>
          </a:p>
        </p:txBody>
      </p:sp>
      <p:sp>
        <p:nvSpPr>
          <p:cNvPr id="27" name="Text Box 28"/>
          <p:cNvSpPr txBox="1">
            <a:spLocks noChangeArrowheads="1"/>
          </p:cNvSpPr>
          <p:nvPr/>
        </p:nvSpPr>
        <p:spPr bwMode="auto">
          <a:xfrm>
            <a:off x="3167063" y="1930401"/>
            <a:ext cx="76263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(+10)</a:t>
            </a:r>
            <a:endParaRPr kumimoji="0" lang="en-US" altLang="zh-TW" dirty="0">
              <a:latin typeface="微軟正黑體" pitchFamily="34" charset="-120"/>
              <a:ea typeface="微軟正黑體" pitchFamily="34" charset="-120"/>
            </a:endParaRPr>
          </a:p>
        </p:txBody>
      </p:sp>
      <p:sp>
        <p:nvSpPr>
          <p:cNvPr id="28" name="Text Box 29"/>
          <p:cNvSpPr txBox="1">
            <a:spLocks noChangeArrowheads="1"/>
          </p:cNvSpPr>
          <p:nvPr/>
        </p:nvSpPr>
        <p:spPr bwMode="auto">
          <a:xfrm>
            <a:off x="4043363" y="1930401"/>
            <a:ext cx="62992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(+5)</a:t>
            </a:r>
            <a:endParaRPr kumimoji="0" lang="en-US" altLang="zh-TW" dirty="0">
              <a:latin typeface="微軟正黑體" pitchFamily="34" charset="-120"/>
              <a:ea typeface="微軟正黑體" pitchFamily="34" charset="-120"/>
            </a:endParaRPr>
          </a:p>
        </p:txBody>
      </p:sp>
      <p:sp>
        <p:nvSpPr>
          <p:cNvPr id="29" name="Text Box 30"/>
          <p:cNvSpPr txBox="1">
            <a:spLocks noChangeArrowheads="1"/>
          </p:cNvSpPr>
          <p:nvPr/>
        </p:nvSpPr>
        <p:spPr bwMode="auto">
          <a:xfrm>
            <a:off x="2573338" y="2692401"/>
            <a:ext cx="325755" cy="419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sz="2000" dirty="0">
                <a:solidFill>
                  <a:schemeClr val="bg1"/>
                </a:solidFill>
                <a:latin typeface="微軟正黑體" pitchFamily="34" charset="-120"/>
                <a:ea typeface="微軟正黑體" pitchFamily="34" charset="-120"/>
              </a:rPr>
              <a:t>T</a:t>
            </a:r>
            <a:endParaRPr kumimoji="0" lang="en-US" altLang="zh-TW" dirty="0">
              <a:latin typeface="微軟正黑體" pitchFamily="34" charset="-120"/>
              <a:ea typeface="微軟正黑體" pitchFamily="34" charset="-120"/>
            </a:endParaRPr>
          </a:p>
        </p:txBody>
      </p:sp>
      <p:sp>
        <p:nvSpPr>
          <p:cNvPr id="30" name="Text Box 31"/>
          <p:cNvSpPr txBox="1">
            <a:spLocks noChangeArrowheads="1"/>
          </p:cNvSpPr>
          <p:nvPr/>
        </p:nvSpPr>
        <p:spPr bwMode="auto">
          <a:xfrm>
            <a:off x="3360738" y="2698751"/>
            <a:ext cx="325755" cy="419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sz="2000" dirty="0">
                <a:solidFill>
                  <a:schemeClr val="bg1"/>
                </a:solidFill>
                <a:latin typeface="微軟正黑體" pitchFamily="34" charset="-120"/>
                <a:ea typeface="微軟正黑體" pitchFamily="34" charset="-120"/>
              </a:rPr>
              <a:t>T</a:t>
            </a:r>
            <a:endParaRPr kumimoji="0" lang="en-US" altLang="zh-TW" dirty="0">
              <a:latin typeface="微軟正黑體" pitchFamily="34" charset="-120"/>
              <a:ea typeface="微軟正黑體" pitchFamily="34" charset="-120"/>
            </a:endParaRPr>
          </a:p>
        </p:txBody>
      </p:sp>
      <p:sp>
        <p:nvSpPr>
          <p:cNvPr id="31" name="Text Box 32"/>
          <p:cNvSpPr txBox="1">
            <a:spLocks noChangeArrowheads="1"/>
          </p:cNvSpPr>
          <p:nvPr/>
        </p:nvSpPr>
        <p:spPr bwMode="auto">
          <a:xfrm>
            <a:off x="4800600" y="2698751"/>
            <a:ext cx="325755" cy="419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sz="2000" dirty="0">
                <a:solidFill>
                  <a:schemeClr val="bg1"/>
                </a:solidFill>
                <a:latin typeface="微軟正黑體" pitchFamily="34" charset="-120"/>
                <a:ea typeface="微軟正黑體" pitchFamily="34" charset="-120"/>
              </a:rPr>
              <a:t>T</a:t>
            </a:r>
            <a:endParaRPr kumimoji="0" lang="en-US" altLang="zh-TW" dirty="0">
              <a:latin typeface="微軟正黑體" pitchFamily="34" charset="-120"/>
              <a:ea typeface="微軟正黑體" pitchFamily="34" charset="-120"/>
            </a:endParaRPr>
          </a:p>
        </p:txBody>
      </p:sp>
      <p:sp>
        <p:nvSpPr>
          <p:cNvPr id="32" name="Text Box 33"/>
          <p:cNvSpPr txBox="1">
            <a:spLocks noChangeArrowheads="1"/>
          </p:cNvSpPr>
          <p:nvPr/>
        </p:nvSpPr>
        <p:spPr bwMode="auto">
          <a:xfrm>
            <a:off x="5592763" y="2698751"/>
            <a:ext cx="325755" cy="419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sz="2000" dirty="0">
                <a:solidFill>
                  <a:schemeClr val="bg1"/>
                </a:solidFill>
                <a:latin typeface="微軟正黑體" pitchFamily="34" charset="-120"/>
                <a:ea typeface="微軟正黑體" pitchFamily="34" charset="-120"/>
              </a:rPr>
              <a:t>T</a:t>
            </a:r>
            <a:endParaRPr kumimoji="0" lang="en-US" altLang="zh-TW" dirty="0">
              <a:latin typeface="微軟正黑體" pitchFamily="34" charset="-120"/>
              <a:ea typeface="微軟正黑體" pitchFamily="34" charset="-120"/>
            </a:endParaRPr>
          </a:p>
        </p:txBody>
      </p:sp>
      <p:sp>
        <p:nvSpPr>
          <p:cNvPr id="33" name="Text Box 34"/>
          <p:cNvSpPr txBox="1">
            <a:spLocks noChangeArrowheads="1"/>
          </p:cNvSpPr>
          <p:nvPr/>
        </p:nvSpPr>
        <p:spPr bwMode="auto">
          <a:xfrm>
            <a:off x="2555558" y="3074988"/>
            <a:ext cx="478155" cy="1463040"/>
          </a:xfrm>
          <a:prstGeom prst="rect">
            <a:avLst/>
          </a:prstGeom>
          <a:noFill/>
          <a:ln w="9525">
            <a:noFill/>
            <a:miter lim="800000"/>
          </a:ln>
          <a:effectLst/>
        </p:spPr>
        <p:txBody>
          <a:bodyPr vert="eaVert" wrap="none">
            <a:spAutoFit/>
          </a:bodyPr>
          <a:lstStyle/>
          <a:p>
            <a:pPr>
              <a:defRPr/>
            </a:pPr>
            <a:r>
              <a:rPr kumimoji="0" lang="zh-TW" altLang="en-US" dirty="0" smtClean="0">
                <a:latin typeface="微軟正黑體" pitchFamily="34" charset="-120"/>
                <a:ea typeface="微軟正黑體" pitchFamily="34" charset="-120"/>
              </a:rPr>
              <a:t>盘点标签产生</a:t>
            </a:r>
            <a:endParaRPr kumimoji="0" lang="zh-TW" altLang="en-US" b="1" dirty="0">
              <a:effectLst>
                <a:outerShdw blurRad="38100" dist="38100" dir="2700000" algn="tl">
                  <a:srgbClr val="C0C0C0"/>
                </a:outerShdw>
              </a:effectLst>
              <a:latin typeface="微軟正黑體" pitchFamily="34" charset="-120"/>
              <a:ea typeface="微軟正黑體" pitchFamily="34" charset="-120"/>
            </a:endParaRPr>
          </a:p>
        </p:txBody>
      </p:sp>
      <p:sp>
        <p:nvSpPr>
          <p:cNvPr id="34" name="Text Box 35"/>
          <p:cNvSpPr txBox="1">
            <a:spLocks noChangeArrowheads="1"/>
          </p:cNvSpPr>
          <p:nvPr/>
        </p:nvSpPr>
        <p:spPr bwMode="auto">
          <a:xfrm>
            <a:off x="3317558" y="3044826"/>
            <a:ext cx="478155"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zh-TW" altLang="en-US" dirty="0" smtClean="0">
                <a:latin typeface="微軟正黑體" pitchFamily="34" charset="-120"/>
                <a:ea typeface="微軟正黑體" pitchFamily="34" charset="-120"/>
              </a:rPr>
              <a:t>盘点标签打印</a:t>
            </a:r>
            <a:endParaRPr kumimoji="0" lang="zh-TW" altLang="en-US" dirty="0">
              <a:latin typeface="微軟正黑體" pitchFamily="34" charset="-120"/>
              <a:ea typeface="微軟正黑體" pitchFamily="34" charset="-120"/>
            </a:endParaRPr>
          </a:p>
        </p:txBody>
      </p:sp>
      <p:sp>
        <p:nvSpPr>
          <p:cNvPr id="35" name="Text Box 36"/>
          <p:cNvSpPr txBox="1">
            <a:spLocks noChangeArrowheads="1"/>
          </p:cNvSpPr>
          <p:nvPr/>
        </p:nvSpPr>
        <p:spPr bwMode="auto">
          <a:xfrm>
            <a:off x="4781233" y="3059113"/>
            <a:ext cx="478155"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zh-TW" altLang="en-US" dirty="0" smtClean="0">
                <a:latin typeface="微軟正黑體" pitchFamily="34" charset="-120"/>
                <a:ea typeface="微軟正黑體" pitchFamily="34" charset="-120"/>
              </a:rPr>
              <a:t>盘点标签重计</a:t>
            </a:r>
            <a:endParaRPr kumimoji="0" lang="zh-TW" altLang="en-US" dirty="0">
              <a:latin typeface="微軟正黑體" pitchFamily="34" charset="-120"/>
              <a:ea typeface="微軟正黑體" pitchFamily="34" charset="-120"/>
            </a:endParaRPr>
          </a:p>
        </p:txBody>
      </p:sp>
      <p:sp>
        <p:nvSpPr>
          <p:cNvPr id="36" name="Text Box 37"/>
          <p:cNvSpPr txBox="1">
            <a:spLocks noChangeArrowheads="1"/>
          </p:cNvSpPr>
          <p:nvPr/>
        </p:nvSpPr>
        <p:spPr bwMode="auto">
          <a:xfrm>
            <a:off x="5573395" y="3059113"/>
            <a:ext cx="478155" cy="209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zh-TW" altLang="en-US" dirty="0" smtClean="0">
                <a:latin typeface="微軟正黑體" pitchFamily="34" charset="-120"/>
                <a:ea typeface="微軟正黑體" pitchFamily="34" charset="-120"/>
              </a:rPr>
              <a:t>资料冻结 </a:t>
            </a:r>
            <a:r>
              <a:rPr kumimoji="0" lang="en-US" altLang="zh-TW" dirty="0" smtClean="0">
                <a:latin typeface="微軟正黑體" pitchFamily="34" charset="-120"/>
                <a:ea typeface="微軟正黑體" pitchFamily="34" charset="-120"/>
              </a:rPr>
              <a:t>ì </a:t>
            </a:r>
            <a:r>
              <a:rPr kumimoji="0" lang="zh-TW" altLang="en-US" dirty="0" smtClean="0">
                <a:latin typeface="微軟正黑體" pitchFamily="34" charset="-120"/>
                <a:ea typeface="微軟正黑體" pitchFamily="34" charset="-120"/>
              </a:rPr>
              <a:t>实地盘点</a:t>
            </a:r>
            <a:endParaRPr kumimoji="0" lang="zh-TW" altLang="en-US" dirty="0">
              <a:latin typeface="微軟正黑體" pitchFamily="34" charset="-120"/>
              <a:ea typeface="微軟正黑體" pitchFamily="34" charset="-120"/>
            </a:endParaRPr>
          </a:p>
        </p:txBody>
      </p:sp>
      <p:sp>
        <p:nvSpPr>
          <p:cNvPr id="40" name="Rectangle 41"/>
          <p:cNvSpPr>
            <a:spLocks noChangeArrowheads="1"/>
          </p:cNvSpPr>
          <p:nvPr/>
        </p:nvSpPr>
        <p:spPr bwMode="auto">
          <a:xfrm>
            <a:off x="4783138" y="1930401"/>
            <a:ext cx="56007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r>
              <a:rPr kumimoji="0" lang="en-US" altLang="zh-TW" dirty="0">
                <a:latin typeface="微軟正黑體" pitchFamily="34" charset="-120"/>
                <a:ea typeface="微軟正黑體" pitchFamily="34" charset="-120"/>
              </a:rPr>
              <a:t>(-1)</a:t>
            </a:r>
            <a:endParaRPr kumimoji="0" lang="en-US" altLang="zh-TW" dirty="0">
              <a:latin typeface="微軟正黑體" pitchFamily="34" charset="-120"/>
              <a:ea typeface="微軟正黑體" pitchFamily="34" charset="-120"/>
            </a:endParaRPr>
          </a:p>
        </p:txBody>
      </p:sp>
      <p:grpSp>
        <p:nvGrpSpPr>
          <p:cNvPr id="41" name="Group 42"/>
          <p:cNvGrpSpPr/>
          <p:nvPr/>
        </p:nvGrpSpPr>
        <p:grpSpPr bwMode="auto">
          <a:xfrm>
            <a:off x="2344738" y="2235201"/>
            <a:ext cx="3124200" cy="457200"/>
            <a:chOff x="1469" y="1641"/>
            <a:chExt cx="1968" cy="288"/>
          </a:xfrm>
        </p:grpSpPr>
        <p:sp>
          <p:nvSpPr>
            <p:cNvPr id="42" name="Text Box 43"/>
            <p:cNvSpPr txBox="1">
              <a:spLocks noChangeArrowheads="1"/>
            </p:cNvSpPr>
            <p:nvPr/>
          </p:nvSpPr>
          <p:spPr bwMode="auto">
            <a:xfrm>
              <a:off x="1517" y="1641"/>
              <a:ext cx="458" cy="244"/>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(105)</a:t>
              </a:r>
              <a:endParaRPr kumimoji="0" lang="en-US" altLang="zh-TW" dirty="0">
                <a:latin typeface="微軟正黑體" pitchFamily="34" charset="-120"/>
                <a:ea typeface="微軟正黑體" pitchFamily="34" charset="-120"/>
              </a:endParaRPr>
            </a:p>
          </p:txBody>
        </p:sp>
        <p:sp>
          <p:nvSpPr>
            <p:cNvPr id="43" name="Text Box 44"/>
            <p:cNvSpPr txBox="1">
              <a:spLocks noChangeArrowheads="1"/>
            </p:cNvSpPr>
            <p:nvPr/>
          </p:nvSpPr>
          <p:spPr bwMode="auto">
            <a:xfrm>
              <a:off x="1993" y="1641"/>
              <a:ext cx="458" cy="244"/>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(115)</a:t>
              </a:r>
              <a:endParaRPr kumimoji="0" lang="en-US" altLang="zh-TW" dirty="0">
                <a:latin typeface="微軟正黑體" pitchFamily="34" charset="-120"/>
                <a:ea typeface="微軟正黑體" pitchFamily="34" charset="-120"/>
              </a:endParaRPr>
            </a:p>
          </p:txBody>
        </p:sp>
        <p:sp>
          <p:nvSpPr>
            <p:cNvPr id="44" name="Text Box 45"/>
            <p:cNvSpPr txBox="1">
              <a:spLocks noChangeArrowheads="1"/>
            </p:cNvSpPr>
            <p:nvPr/>
          </p:nvSpPr>
          <p:spPr bwMode="auto">
            <a:xfrm>
              <a:off x="2477" y="1641"/>
              <a:ext cx="458" cy="244"/>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(120)</a:t>
              </a:r>
              <a:endParaRPr kumimoji="0" lang="en-US" altLang="zh-TW" dirty="0">
                <a:latin typeface="微軟正黑體" pitchFamily="34" charset="-120"/>
                <a:ea typeface="微軟正黑體" pitchFamily="34" charset="-120"/>
              </a:endParaRPr>
            </a:p>
          </p:txBody>
        </p:sp>
        <p:sp>
          <p:nvSpPr>
            <p:cNvPr id="45" name="Text Box 46"/>
            <p:cNvSpPr txBox="1">
              <a:spLocks noChangeArrowheads="1"/>
            </p:cNvSpPr>
            <p:nvPr/>
          </p:nvSpPr>
          <p:spPr bwMode="auto">
            <a:xfrm>
              <a:off x="2957" y="1641"/>
              <a:ext cx="458" cy="244"/>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kumimoji="0" lang="en-US" altLang="zh-TW" dirty="0">
                  <a:latin typeface="微軟正黑體" pitchFamily="34" charset="-120"/>
                  <a:ea typeface="微軟正黑體" pitchFamily="34" charset="-120"/>
                </a:rPr>
                <a:t>(119)</a:t>
              </a:r>
              <a:endParaRPr kumimoji="0" lang="en-US" altLang="zh-TW" dirty="0">
                <a:latin typeface="微軟正黑體" pitchFamily="34" charset="-120"/>
                <a:ea typeface="微軟正黑體" pitchFamily="34" charset="-120"/>
              </a:endParaRPr>
            </a:p>
          </p:txBody>
        </p:sp>
        <p:sp>
          <p:nvSpPr>
            <p:cNvPr id="46" name="Oval 47"/>
            <p:cNvSpPr>
              <a:spLocks noChangeArrowheads="1"/>
            </p:cNvSpPr>
            <p:nvPr/>
          </p:nvSpPr>
          <p:spPr bwMode="auto">
            <a:xfrm>
              <a:off x="1469" y="1641"/>
              <a:ext cx="528" cy="28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endParaRPr lang="zh-CN" altLang="en-US">
                <a:latin typeface="微軟正黑體" pitchFamily="34" charset="-120"/>
                <a:ea typeface="微軟正黑體" pitchFamily="34" charset="-120"/>
              </a:endParaRPr>
            </a:p>
          </p:txBody>
        </p:sp>
        <p:sp>
          <p:nvSpPr>
            <p:cNvPr id="47" name="Oval 48"/>
            <p:cNvSpPr>
              <a:spLocks noChangeArrowheads="1"/>
            </p:cNvSpPr>
            <p:nvPr/>
          </p:nvSpPr>
          <p:spPr bwMode="auto">
            <a:xfrm>
              <a:off x="2909" y="1641"/>
              <a:ext cx="528" cy="28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endParaRPr lang="zh-CN" altLang="en-US">
                <a:latin typeface="微軟正黑體" pitchFamily="34" charset="-120"/>
                <a:ea typeface="微軟正黑體" pitchFamily="34" charset="-120"/>
              </a:endParaRPr>
            </a:p>
          </p:txBody>
        </p:sp>
      </p:grpSp>
      <p:sp>
        <p:nvSpPr>
          <p:cNvPr id="48" name="文字方塊 47"/>
          <p:cNvSpPr txBox="1">
            <a:spLocks noChangeArrowheads="1"/>
          </p:cNvSpPr>
          <p:nvPr/>
        </p:nvSpPr>
        <p:spPr bwMode="auto">
          <a:xfrm>
            <a:off x="1560513" y="5580063"/>
            <a:ext cx="6192837" cy="66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dirty="0" smtClean="0">
                <a:latin typeface="微軟正黑體" pitchFamily="34" charset="-120"/>
                <a:ea typeface="微軟正黑體" pitchFamily="34" charset="-120"/>
              </a:rPr>
              <a:t>使用时机：产生标签与系统冻结之间，若仍有出入库异动的话，则需要盘点标签重计。</a:t>
            </a:r>
            <a:endParaRPr lang="zh-TW" altLang="en-US"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1403648" y="995065"/>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4" name="Rectangle 33"/>
          <p:cNvSpPr>
            <a:spLocks noChangeArrowheads="1"/>
          </p:cNvSpPr>
          <p:nvPr/>
        </p:nvSpPr>
        <p:spPr bwMode="auto">
          <a:xfrm>
            <a:off x="120650" y="533400"/>
            <a:ext cx="14020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盘点流程</a:t>
            </a:r>
            <a:endParaRPr lang="zh-TW" altLang="en-US" sz="2400" b="1" dirty="0">
              <a:latin typeface="微軟正黑體" pitchFamily="34" charset="-120"/>
              <a:ea typeface="微軟正黑體" pitchFamily="34" charset="-120"/>
            </a:endParaRPr>
          </a:p>
        </p:txBody>
      </p:sp>
      <p:sp>
        <p:nvSpPr>
          <p:cNvPr id="5" name="Rectangle 8"/>
          <p:cNvSpPr>
            <a:spLocks noChangeArrowheads="1"/>
          </p:cNvSpPr>
          <p:nvPr/>
        </p:nvSpPr>
        <p:spPr bwMode="auto">
          <a:xfrm>
            <a:off x="1022648" y="177281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盘点计划</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aint820</a:t>
            </a:r>
            <a:endParaRPr lang="en-US" altLang="zh-TW" sz="1400" dirty="0" smtClean="0">
              <a:latin typeface="微軟正黑體" pitchFamily="34" charset="-120"/>
              <a:ea typeface="微軟正黑體" pitchFamily="34" charset="-120"/>
            </a:endParaRPr>
          </a:p>
        </p:txBody>
      </p:sp>
      <p:sp>
        <p:nvSpPr>
          <p:cNvPr id="6" name="Rectangle 8"/>
          <p:cNvSpPr>
            <a:spLocks noChangeArrowheads="1"/>
          </p:cNvSpPr>
          <p:nvPr/>
        </p:nvSpPr>
        <p:spPr bwMode="auto">
          <a:xfrm>
            <a:off x="1012458" y="321297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盘点标签产生</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ainp850</a:t>
            </a:r>
            <a:endParaRPr lang="en-US" altLang="zh-TW" sz="1400" dirty="0" smtClean="0">
              <a:latin typeface="微軟正黑體" pitchFamily="34" charset="-120"/>
              <a:ea typeface="微軟正黑體" pitchFamily="34" charset="-120"/>
            </a:endParaRPr>
          </a:p>
        </p:txBody>
      </p:sp>
      <p:sp>
        <p:nvSpPr>
          <p:cNvPr id="7" name="AutoShape 9"/>
          <p:cNvSpPr>
            <a:spLocks noChangeArrowheads="1"/>
          </p:cNvSpPr>
          <p:nvPr/>
        </p:nvSpPr>
        <p:spPr bwMode="auto">
          <a:xfrm>
            <a:off x="1046763" y="4775902"/>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盘点标签打印</a:t>
            </a:r>
            <a:endParaRPr lang="zh-TW" altLang="en-US"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(ainr830)</a:t>
            </a:r>
            <a:endParaRPr lang="en-US" altLang="zh-TW" sz="1400" dirty="0">
              <a:latin typeface="微軟正黑體" pitchFamily="34" charset="-120"/>
              <a:ea typeface="微軟正黑體" pitchFamily="34" charset="-120"/>
            </a:endParaRPr>
          </a:p>
        </p:txBody>
      </p:sp>
      <p:sp>
        <p:nvSpPr>
          <p:cNvPr id="10" name="流程圖: 人工作業 9"/>
          <p:cNvSpPr/>
          <p:nvPr/>
        </p:nvSpPr>
        <p:spPr>
          <a:xfrm>
            <a:off x="4788024" y="926188"/>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盘点资料发放</a:t>
            </a:r>
            <a:endParaRPr lang="zh-TW" altLang="en-US" sz="1400" dirty="0">
              <a:solidFill>
                <a:schemeClr val="tx1"/>
              </a:solidFill>
              <a:latin typeface="微軟正黑體" pitchFamily="34" charset="-120"/>
              <a:ea typeface="微軟正黑體" pitchFamily="34" charset="-120"/>
            </a:endParaRPr>
          </a:p>
        </p:txBody>
      </p:sp>
      <p:sp>
        <p:nvSpPr>
          <p:cNvPr id="11" name="AutoShape 19"/>
          <p:cNvSpPr>
            <a:spLocks noChangeArrowheads="1"/>
          </p:cNvSpPr>
          <p:nvPr/>
        </p:nvSpPr>
        <p:spPr bwMode="auto">
          <a:xfrm>
            <a:off x="4586622" y="2334468"/>
            <a:ext cx="2130996" cy="800100"/>
          </a:xfrm>
          <a:prstGeom prst="flowChartDecision">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是否需要重计盘点标签</a:t>
            </a:r>
            <a:endParaRPr lang="zh-TW" altLang="en-US" sz="1400" dirty="0">
              <a:latin typeface="微軟正黑體" pitchFamily="34" charset="-120"/>
              <a:ea typeface="微軟正黑體" pitchFamily="34" charset="-120"/>
            </a:endParaRPr>
          </a:p>
        </p:txBody>
      </p:sp>
      <p:sp>
        <p:nvSpPr>
          <p:cNvPr id="12" name="Rectangle 8"/>
          <p:cNvSpPr>
            <a:spLocks noChangeArrowheads="1"/>
          </p:cNvSpPr>
          <p:nvPr/>
        </p:nvSpPr>
        <p:spPr bwMode="auto">
          <a:xfrm>
            <a:off x="7360096" y="213285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盘点标签重计</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ainp860</a:t>
            </a:r>
            <a:endParaRPr lang="en-US" altLang="zh-TW" sz="1400" dirty="0" smtClean="0">
              <a:latin typeface="微軟正黑體" pitchFamily="34" charset="-120"/>
              <a:ea typeface="微軟正黑體" pitchFamily="34" charset="-120"/>
            </a:endParaRPr>
          </a:p>
        </p:txBody>
      </p:sp>
      <p:sp>
        <p:nvSpPr>
          <p:cNvPr id="13" name="流程圖: 人工作業 12"/>
          <p:cNvSpPr/>
          <p:nvPr/>
        </p:nvSpPr>
        <p:spPr>
          <a:xfrm>
            <a:off x="4788024" y="3573016"/>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实地盘点</a:t>
            </a:r>
            <a:endParaRPr lang="zh-TW" altLang="en-US" sz="1400" dirty="0">
              <a:solidFill>
                <a:schemeClr val="tx1"/>
              </a:solidFill>
              <a:latin typeface="微軟正黑體" pitchFamily="34" charset="-120"/>
              <a:ea typeface="微軟正黑體" pitchFamily="34" charset="-120"/>
            </a:endParaRPr>
          </a:p>
        </p:txBody>
      </p:sp>
      <p:sp>
        <p:nvSpPr>
          <p:cNvPr id="14" name="AutoShape 24"/>
          <p:cNvSpPr>
            <a:spLocks noChangeArrowheads="1"/>
          </p:cNvSpPr>
          <p:nvPr/>
        </p:nvSpPr>
        <p:spPr bwMode="auto">
          <a:xfrm>
            <a:off x="5394311" y="6180462"/>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15" name="Rectangle 8"/>
          <p:cNvSpPr>
            <a:spLocks noChangeArrowheads="1"/>
          </p:cNvSpPr>
          <p:nvPr/>
        </p:nvSpPr>
        <p:spPr bwMode="auto">
          <a:xfrm>
            <a:off x="3634061" y="4849150"/>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初盘一维护作业</a:t>
            </a:r>
            <a:r>
              <a:rPr lang="en-US" altLang="zh-TW" sz="1400" dirty="0" smtClean="0">
                <a:latin typeface="微軟正黑體" pitchFamily="34" charset="-120"/>
                <a:ea typeface="微軟正黑體" pitchFamily="34" charset="-120"/>
              </a:rPr>
              <a:t>aint830/aint832</a:t>
            </a:r>
            <a:endParaRPr lang="en-US" altLang="zh-TW" sz="1400" dirty="0" smtClean="0">
              <a:latin typeface="微軟正黑體" pitchFamily="34" charset="-120"/>
              <a:ea typeface="微軟正黑體" pitchFamily="34" charset="-120"/>
            </a:endParaRPr>
          </a:p>
        </p:txBody>
      </p:sp>
      <p:sp>
        <p:nvSpPr>
          <p:cNvPr id="16" name="Rectangle 8"/>
          <p:cNvSpPr>
            <a:spLocks noChangeArrowheads="1"/>
          </p:cNvSpPr>
          <p:nvPr/>
        </p:nvSpPr>
        <p:spPr bwMode="auto">
          <a:xfrm>
            <a:off x="5987703" y="4849150"/>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初盘二维护作业</a:t>
            </a:r>
            <a:r>
              <a:rPr lang="en-US" altLang="zh-TW" sz="1400" dirty="0" smtClean="0">
                <a:latin typeface="微軟正黑體" pitchFamily="34" charset="-120"/>
                <a:ea typeface="微軟正黑體" pitchFamily="34" charset="-120"/>
              </a:rPr>
              <a:t>aint831/aint833</a:t>
            </a:r>
            <a:endParaRPr lang="en-US" altLang="zh-TW" sz="1400" dirty="0" smtClean="0">
              <a:latin typeface="微軟正黑體" pitchFamily="34" charset="-120"/>
              <a:ea typeface="微軟正黑體" pitchFamily="34" charset="-120"/>
            </a:endParaRPr>
          </a:p>
        </p:txBody>
      </p:sp>
      <p:sp>
        <p:nvSpPr>
          <p:cNvPr id="17" name="Line 11"/>
          <p:cNvSpPr>
            <a:spLocks noChangeShapeType="1"/>
          </p:cNvSpPr>
          <p:nvPr/>
        </p:nvSpPr>
        <p:spPr bwMode="auto">
          <a:xfrm>
            <a:off x="1850658" y="1276052"/>
            <a:ext cx="0" cy="49676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1850658" y="2774527"/>
            <a:ext cx="10190" cy="43844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 name="Line 11"/>
          <p:cNvSpPr>
            <a:spLocks noChangeShapeType="1"/>
          </p:cNvSpPr>
          <p:nvPr/>
        </p:nvSpPr>
        <p:spPr bwMode="auto">
          <a:xfrm>
            <a:off x="1850658" y="4214687"/>
            <a:ext cx="10190" cy="56121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20" name="肘形接點 19"/>
          <p:cNvCxnSpPr>
            <a:stCxn id="7" idx="2"/>
            <a:endCxn id="10" idx="1"/>
          </p:cNvCxnSpPr>
          <p:nvPr/>
        </p:nvCxnSpPr>
        <p:spPr>
          <a:xfrm rot="5400000" flipH="1" flipV="1">
            <a:off x="1199946" y="2079220"/>
            <a:ext cx="4471810" cy="3049984"/>
          </a:xfrm>
          <a:prstGeom prst="bentConnector4">
            <a:avLst>
              <a:gd name="adj1" fmla="val -5112"/>
              <a:gd name="adj2" fmla="val 39784"/>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5727924" y="3156519"/>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28" name="Line 11"/>
          <p:cNvSpPr>
            <a:spLocks noChangeShapeType="1"/>
          </p:cNvSpPr>
          <p:nvPr/>
        </p:nvSpPr>
        <p:spPr bwMode="auto">
          <a:xfrm flipH="1">
            <a:off x="5643562" y="1810424"/>
            <a:ext cx="8556" cy="54701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 name="Line 11"/>
          <p:cNvSpPr>
            <a:spLocks noChangeShapeType="1"/>
          </p:cNvSpPr>
          <p:nvPr/>
        </p:nvSpPr>
        <p:spPr bwMode="auto">
          <a:xfrm flipH="1">
            <a:off x="5643562" y="3177414"/>
            <a:ext cx="8558" cy="42679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 name="Line 11"/>
          <p:cNvSpPr>
            <a:spLocks noChangeShapeType="1"/>
          </p:cNvSpPr>
          <p:nvPr/>
        </p:nvSpPr>
        <p:spPr bwMode="auto">
          <a:xfrm flipV="1">
            <a:off x="6717619" y="2734517"/>
            <a:ext cx="642478" cy="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1" name="文字方塊 30"/>
          <p:cNvSpPr txBox="1"/>
          <p:nvPr/>
        </p:nvSpPr>
        <p:spPr>
          <a:xfrm>
            <a:off x="6774404" y="2365944"/>
            <a:ext cx="360680" cy="320675"/>
          </a:xfrm>
          <a:prstGeom prst="rect">
            <a:avLst/>
          </a:prstGeom>
          <a:noFill/>
        </p:spPr>
        <p:txBody>
          <a:bodyPr wrap="none" rtlCol="0">
            <a:spAutoFit/>
          </a:bodyPr>
          <a:lstStyle/>
          <a:p>
            <a:r>
              <a:rPr lang="zh-TW" altLang="en-US" sz="1400" dirty="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cxnSp>
        <p:nvCxnSpPr>
          <p:cNvPr id="32" name="肘形接點 31"/>
          <p:cNvCxnSpPr>
            <a:stCxn id="13" idx="2"/>
            <a:endCxn id="15" idx="0"/>
          </p:cNvCxnSpPr>
          <p:nvPr/>
        </p:nvCxnSpPr>
        <p:spPr>
          <a:xfrm rot="5400000">
            <a:off x="4866243" y="4063272"/>
            <a:ext cx="391897" cy="1179859"/>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肘形接點 34"/>
          <p:cNvCxnSpPr>
            <a:stCxn id="13" idx="2"/>
            <a:endCxn id="16" idx="0"/>
          </p:cNvCxnSpPr>
          <p:nvPr/>
        </p:nvCxnSpPr>
        <p:spPr>
          <a:xfrm rot="16200000" flipH="1">
            <a:off x="6043063" y="4066309"/>
            <a:ext cx="391897" cy="1173783"/>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肘形接點 37"/>
          <p:cNvCxnSpPr>
            <a:stCxn id="15" idx="2"/>
            <a:endCxn id="14" idx="0"/>
          </p:cNvCxnSpPr>
          <p:nvPr/>
        </p:nvCxnSpPr>
        <p:spPr>
          <a:xfrm rot="16200000" flipH="1">
            <a:off x="4882786" y="5440337"/>
            <a:ext cx="329600" cy="1150650"/>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肘形接點 40"/>
          <p:cNvCxnSpPr>
            <a:stCxn id="16" idx="2"/>
            <a:endCxn id="14" idx="0"/>
          </p:cNvCxnSpPr>
          <p:nvPr/>
        </p:nvCxnSpPr>
        <p:spPr>
          <a:xfrm rot="5400000">
            <a:off x="6059607" y="5414166"/>
            <a:ext cx="329600" cy="1202992"/>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120650" y="533400"/>
            <a:ext cx="14020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盘点流程</a:t>
            </a:r>
            <a:endParaRPr lang="zh-TW" altLang="en-US" sz="2400" b="1" dirty="0">
              <a:latin typeface="微軟正黑體" pitchFamily="34" charset="-120"/>
              <a:ea typeface="微軟正黑體" pitchFamily="34" charset="-120"/>
            </a:endParaRPr>
          </a:p>
        </p:txBody>
      </p:sp>
      <p:sp>
        <p:nvSpPr>
          <p:cNvPr id="3" name="AutoShape 24"/>
          <p:cNvSpPr>
            <a:spLocks noChangeArrowheads="1"/>
          </p:cNvSpPr>
          <p:nvPr/>
        </p:nvSpPr>
        <p:spPr bwMode="auto">
          <a:xfrm>
            <a:off x="1307822" y="995065"/>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A</a:t>
            </a:r>
            <a:endParaRPr lang="en-US" altLang="zh-TW" sz="1400" dirty="0">
              <a:latin typeface="微軟正黑體" pitchFamily="34" charset="-120"/>
              <a:ea typeface="微軟正黑體" pitchFamily="34" charset="-120"/>
            </a:endParaRPr>
          </a:p>
        </p:txBody>
      </p:sp>
      <p:sp>
        <p:nvSpPr>
          <p:cNvPr id="6" name="Rectangle 8"/>
          <p:cNvSpPr>
            <a:spLocks noChangeArrowheads="1"/>
          </p:cNvSpPr>
          <p:nvPr/>
        </p:nvSpPr>
        <p:spPr bwMode="auto">
          <a:xfrm>
            <a:off x="692467" y="171711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初盘批次确认作业</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ainp900</a:t>
            </a:r>
            <a:endParaRPr lang="en-US" altLang="zh-TW" sz="1400" dirty="0" smtClean="0">
              <a:latin typeface="微軟正黑體" pitchFamily="34" charset="-120"/>
              <a:ea typeface="微軟正黑體" pitchFamily="34" charset="-120"/>
            </a:endParaRPr>
          </a:p>
        </p:txBody>
      </p:sp>
      <p:sp>
        <p:nvSpPr>
          <p:cNvPr id="7" name="AutoShape 19"/>
          <p:cNvSpPr>
            <a:spLocks noChangeArrowheads="1"/>
          </p:cNvSpPr>
          <p:nvPr/>
        </p:nvSpPr>
        <p:spPr bwMode="auto">
          <a:xfrm>
            <a:off x="341564" y="4525426"/>
            <a:ext cx="2232248" cy="800100"/>
          </a:xfrm>
          <a:prstGeom prst="flowChartDecision">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初盘资料</a:t>
            </a:r>
            <a:endParaRPr lang="en-US" altLang="zh-TW"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差异否</a:t>
            </a:r>
            <a:endParaRPr lang="zh-TW" altLang="en-US" sz="1400" dirty="0">
              <a:latin typeface="微軟正黑體" pitchFamily="34" charset="-120"/>
              <a:ea typeface="微軟正黑體" pitchFamily="34" charset="-120"/>
            </a:endParaRPr>
          </a:p>
        </p:txBody>
      </p:sp>
      <p:sp>
        <p:nvSpPr>
          <p:cNvPr id="8" name="Rectangle 8"/>
          <p:cNvSpPr>
            <a:spLocks noChangeArrowheads="1"/>
          </p:cNvSpPr>
          <p:nvPr/>
        </p:nvSpPr>
        <p:spPr bwMode="auto">
          <a:xfrm>
            <a:off x="619488" y="567024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初盘差异调整作业</a:t>
            </a:r>
            <a:r>
              <a:rPr lang="en-US" altLang="zh-TW" sz="1400" dirty="0" smtClean="0">
                <a:latin typeface="微軟正黑體" pitchFamily="34" charset="-120"/>
                <a:ea typeface="微軟正黑體" pitchFamily="34" charset="-120"/>
              </a:rPr>
              <a:t>aint837</a:t>
            </a:r>
            <a:endParaRPr lang="en-US" altLang="zh-TW" sz="1400" dirty="0" smtClean="0">
              <a:latin typeface="微軟正黑體" pitchFamily="34" charset="-120"/>
              <a:ea typeface="微軟正黑體" pitchFamily="34" charset="-120"/>
            </a:endParaRPr>
          </a:p>
        </p:txBody>
      </p:sp>
      <p:sp>
        <p:nvSpPr>
          <p:cNvPr id="10" name="Rectangle 8"/>
          <p:cNvSpPr>
            <a:spLocks noChangeArrowheads="1"/>
          </p:cNvSpPr>
          <p:nvPr/>
        </p:nvSpPr>
        <p:spPr bwMode="auto">
          <a:xfrm>
            <a:off x="657510" y="315727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盘点资料查询</a:t>
            </a:r>
            <a:r>
              <a:rPr lang="en-US" altLang="zh-TW" sz="1400" dirty="0" smtClean="0">
                <a:latin typeface="微軟正黑體" pitchFamily="34" charset="-120"/>
                <a:ea typeface="微軟正黑體" pitchFamily="34" charset="-120"/>
              </a:rPr>
              <a:t>ainq850</a:t>
            </a:r>
            <a:endParaRPr lang="en-US" altLang="zh-TW" sz="1400" dirty="0" smtClean="0">
              <a:latin typeface="微軟正黑體" pitchFamily="34" charset="-120"/>
              <a:ea typeface="微軟正黑體" pitchFamily="34" charset="-120"/>
            </a:endParaRPr>
          </a:p>
        </p:txBody>
      </p:sp>
      <p:sp>
        <p:nvSpPr>
          <p:cNvPr id="14" name="AutoShape 24"/>
          <p:cNvSpPr>
            <a:spLocks noChangeArrowheads="1"/>
          </p:cNvSpPr>
          <p:nvPr/>
        </p:nvSpPr>
        <p:spPr bwMode="auto">
          <a:xfrm>
            <a:off x="6876256" y="6381328"/>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B</a:t>
            </a:r>
            <a:endParaRPr lang="en-US" altLang="zh-TW" sz="1400" dirty="0" smtClean="0">
              <a:latin typeface="微軟正黑體" pitchFamily="34" charset="-120"/>
              <a:ea typeface="微軟正黑體" pitchFamily="34" charset="-120"/>
            </a:endParaRPr>
          </a:p>
        </p:txBody>
      </p:sp>
      <p:sp>
        <p:nvSpPr>
          <p:cNvPr id="16" name="Rectangle 8"/>
          <p:cNvSpPr>
            <a:spLocks noChangeArrowheads="1"/>
          </p:cNvSpPr>
          <p:nvPr/>
        </p:nvSpPr>
        <p:spPr bwMode="auto">
          <a:xfrm>
            <a:off x="5004048" y="2281241"/>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复盘一维护作业</a:t>
            </a:r>
            <a:r>
              <a:rPr lang="en-US" altLang="zh-TW" sz="1400" dirty="0" smtClean="0">
                <a:latin typeface="微軟正黑體" pitchFamily="34" charset="-120"/>
                <a:ea typeface="微軟正黑體" pitchFamily="34" charset="-120"/>
              </a:rPr>
              <a:t>aint840/aint844</a:t>
            </a:r>
            <a:endParaRPr lang="en-US" altLang="zh-TW" sz="1400" dirty="0" smtClean="0">
              <a:latin typeface="微軟正黑體" pitchFamily="34" charset="-120"/>
              <a:ea typeface="微軟正黑體" pitchFamily="34" charset="-120"/>
            </a:endParaRPr>
          </a:p>
        </p:txBody>
      </p:sp>
      <p:sp>
        <p:nvSpPr>
          <p:cNvPr id="17" name="Rectangle 8"/>
          <p:cNvSpPr>
            <a:spLocks noChangeArrowheads="1"/>
          </p:cNvSpPr>
          <p:nvPr/>
        </p:nvSpPr>
        <p:spPr bwMode="auto">
          <a:xfrm>
            <a:off x="7357690" y="2281241"/>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复盘二维护作业</a:t>
            </a:r>
            <a:r>
              <a:rPr lang="en-US" altLang="zh-TW" sz="1400" dirty="0" smtClean="0">
                <a:latin typeface="微軟正黑體" pitchFamily="34" charset="-120"/>
                <a:ea typeface="微軟正黑體" pitchFamily="34" charset="-120"/>
              </a:rPr>
              <a:t>aint841/aint843</a:t>
            </a:r>
            <a:endParaRPr lang="en-US" altLang="zh-TW" sz="1400" dirty="0" smtClean="0">
              <a:latin typeface="微軟正黑體" pitchFamily="34" charset="-120"/>
              <a:ea typeface="微軟正黑體" pitchFamily="34" charset="-120"/>
            </a:endParaRPr>
          </a:p>
        </p:txBody>
      </p:sp>
      <p:sp>
        <p:nvSpPr>
          <p:cNvPr id="18" name="AutoShape 19"/>
          <p:cNvSpPr>
            <a:spLocks noChangeArrowheads="1"/>
          </p:cNvSpPr>
          <p:nvPr/>
        </p:nvSpPr>
        <p:spPr bwMode="auto">
          <a:xfrm>
            <a:off x="3059832" y="1106662"/>
            <a:ext cx="2160240" cy="800100"/>
          </a:xfrm>
          <a:prstGeom prst="flowChartDecision">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复盘否</a:t>
            </a:r>
            <a:endParaRPr lang="zh-TW" altLang="en-US" sz="1400" dirty="0">
              <a:latin typeface="微軟正黑體" pitchFamily="34" charset="-120"/>
              <a:ea typeface="微軟正黑體" pitchFamily="34" charset="-120"/>
            </a:endParaRPr>
          </a:p>
        </p:txBody>
      </p:sp>
      <p:sp>
        <p:nvSpPr>
          <p:cNvPr id="19" name="流程圖: 人工作業 18"/>
          <p:cNvSpPr/>
          <p:nvPr/>
        </p:nvSpPr>
        <p:spPr>
          <a:xfrm>
            <a:off x="6250520" y="1064593"/>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实地盘点</a:t>
            </a:r>
            <a:endParaRPr lang="zh-TW" altLang="en-US" sz="1400" dirty="0">
              <a:solidFill>
                <a:schemeClr val="tx1"/>
              </a:solidFill>
              <a:latin typeface="微軟正黑體" pitchFamily="34" charset="-120"/>
              <a:ea typeface="微軟正黑體" pitchFamily="34" charset="-120"/>
            </a:endParaRPr>
          </a:p>
        </p:txBody>
      </p:sp>
      <p:sp>
        <p:nvSpPr>
          <p:cNvPr id="20" name="Rectangle 8"/>
          <p:cNvSpPr>
            <a:spLocks noChangeArrowheads="1"/>
          </p:cNvSpPr>
          <p:nvPr/>
        </p:nvSpPr>
        <p:spPr bwMode="auto">
          <a:xfrm>
            <a:off x="6196818" y="357301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复盘批次确认作业</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ainp900</a:t>
            </a:r>
            <a:endParaRPr lang="en-US" altLang="zh-TW" sz="1400" dirty="0" smtClean="0">
              <a:latin typeface="微軟正黑體" pitchFamily="34" charset="-120"/>
              <a:ea typeface="微軟正黑體" pitchFamily="34" charset="-120"/>
            </a:endParaRPr>
          </a:p>
        </p:txBody>
      </p:sp>
      <p:sp>
        <p:nvSpPr>
          <p:cNvPr id="21" name="Rectangle 8"/>
          <p:cNvSpPr>
            <a:spLocks noChangeArrowheads="1"/>
          </p:cNvSpPr>
          <p:nvPr/>
        </p:nvSpPr>
        <p:spPr bwMode="auto">
          <a:xfrm>
            <a:off x="6196818" y="508518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盘点资料查询</a:t>
            </a:r>
            <a:r>
              <a:rPr lang="en-US" altLang="zh-TW" sz="1400" dirty="0" smtClean="0">
                <a:latin typeface="微軟正黑體" pitchFamily="34" charset="-120"/>
                <a:ea typeface="微軟正黑體" pitchFamily="34" charset="-120"/>
              </a:rPr>
              <a:t>ainq850</a:t>
            </a:r>
            <a:endParaRPr lang="en-US" altLang="zh-TW" sz="1400" dirty="0" smtClean="0">
              <a:latin typeface="微軟正黑體" pitchFamily="34" charset="-120"/>
              <a:ea typeface="微軟正黑體" pitchFamily="34" charset="-120"/>
            </a:endParaRPr>
          </a:p>
        </p:txBody>
      </p:sp>
      <p:sp>
        <p:nvSpPr>
          <p:cNvPr id="22" name="AutoShape 24"/>
          <p:cNvSpPr>
            <a:spLocks noChangeArrowheads="1"/>
          </p:cNvSpPr>
          <p:nvPr/>
        </p:nvSpPr>
        <p:spPr bwMode="auto">
          <a:xfrm>
            <a:off x="3923928" y="5670244"/>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C</a:t>
            </a:r>
            <a:endParaRPr lang="en-US" altLang="zh-TW" sz="1400" dirty="0" smtClean="0">
              <a:latin typeface="微軟正黑體" pitchFamily="34" charset="-120"/>
              <a:ea typeface="微軟正黑體" pitchFamily="34" charset="-120"/>
            </a:endParaRPr>
          </a:p>
        </p:txBody>
      </p:sp>
      <p:sp>
        <p:nvSpPr>
          <p:cNvPr id="23" name="Line 11"/>
          <p:cNvSpPr>
            <a:spLocks noChangeShapeType="1"/>
          </p:cNvSpPr>
          <p:nvPr/>
        </p:nvSpPr>
        <p:spPr bwMode="auto">
          <a:xfrm>
            <a:off x="1536422" y="1449142"/>
            <a:ext cx="0" cy="32367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4" name="Line 11"/>
          <p:cNvSpPr>
            <a:spLocks noChangeShapeType="1"/>
          </p:cNvSpPr>
          <p:nvPr/>
        </p:nvSpPr>
        <p:spPr bwMode="auto">
          <a:xfrm>
            <a:off x="1457688" y="2718826"/>
            <a:ext cx="0" cy="43844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 name="Line 11"/>
          <p:cNvSpPr>
            <a:spLocks noChangeShapeType="1"/>
          </p:cNvSpPr>
          <p:nvPr/>
        </p:nvSpPr>
        <p:spPr bwMode="auto">
          <a:xfrm>
            <a:off x="1457688" y="4158986"/>
            <a:ext cx="0" cy="36644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6" name="Line 11"/>
          <p:cNvSpPr>
            <a:spLocks noChangeShapeType="1"/>
          </p:cNvSpPr>
          <p:nvPr/>
        </p:nvSpPr>
        <p:spPr bwMode="auto">
          <a:xfrm>
            <a:off x="1457688" y="5325526"/>
            <a:ext cx="0" cy="34471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 name="Line 11"/>
          <p:cNvSpPr>
            <a:spLocks noChangeShapeType="1"/>
          </p:cNvSpPr>
          <p:nvPr/>
        </p:nvSpPr>
        <p:spPr bwMode="auto">
          <a:xfrm>
            <a:off x="4139952" y="1906762"/>
            <a:ext cx="12576" cy="3763482"/>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 name="Line 11"/>
          <p:cNvSpPr>
            <a:spLocks noChangeShapeType="1"/>
          </p:cNvSpPr>
          <p:nvPr/>
        </p:nvSpPr>
        <p:spPr bwMode="auto">
          <a:xfrm flipH="1">
            <a:off x="7089514" y="6086896"/>
            <a:ext cx="0" cy="34128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 name="Line 11"/>
          <p:cNvSpPr>
            <a:spLocks noChangeShapeType="1"/>
          </p:cNvSpPr>
          <p:nvPr/>
        </p:nvSpPr>
        <p:spPr bwMode="auto">
          <a:xfrm flipH="1">
            <a:off x="7104856" y="4574728"/>
            <a:ext cx="0" cy="51045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 name="Line 11"/>
          <p:cNvSpPr>
            <a:spLocks noChangeShapeType="1"/>
          </p:cNvSpPr>
          <p:nvPr/>
        </p:nvSpPr>
        <p:spPr bwMode="auto">
          <a:xfrm>
            <a:off x="5220072" y="1506712"/>
            <a:ext cx="1224136" cy="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31" name="肘形接點 30"/>
          <p:cNvCxnSpPr>
            <a:stCxn id="7" idx="3"/>
            <a:endCxn id="18" idx="1"/>
          </p:cNvCxnSpPr>
          <p:nvPr/>
        </p:nvCxnSpPr>
        <p:spPr>
          <a:xfrm flipV="1">
            <a:off x="2573812" y="1506712"/>
            <a:ext cx="486020" cy="3418764"/>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877731" y="3350353"/>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35" name="文字方塊 34"/>
          <p:cNvSpPr txBox="1"/>
          <p:nvPr/>
        </p:nvSpPr>
        <p:spPr>
          <a:xfrm>
            <a:off x="1530667" y="5300754"/>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sp>
        <p:nvSpPr>
          <p:cNvPr id="36" name="文字方塊 35"/>
          <p:cNvSpPr txBox="1"/>
          <p:nvPr/>
        </p:nvSpPr>
        <p:spPr>
          <a:xfrm>
            <a:off x="4199027" y="3631869"/>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37" name="文字方塊 36"/>
          <p:cNvSpPr txBox="1"/>
          <p:nvPr/>
        </p:nvSpPr>
        <p:spPr>
          <a:xfrm>
            <a:off x="5508104" y="1177007"/>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cxnSp>
        <p:nvCxnSpPr>
          <p:cNvPr id="38" name="肘形接點 37"/>
          <p:cNvCxnSpPr>
            <a:stCxn id="19" idx="2"/>
            <a:endCxn id="16" idx="0"/>
          </p:cNvCxnSpPr>
          <p:nvPr/>
        </p:nvCxnSpPr>
        <p:spPr>
          <a:xfrm rot="5400000">
            <a:off x="6312227" y="1478851"/>
            <a:ext cx="332411" cy="1272368"/>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肘形接點 41"/>
          <p:cNvCxnSpPr>
            <a:stCxn id="19" idx="2"/>
            <a:endCxn id="17" idx="0"/>
          </p:cNvCxnSpPr>
          <p:nvPr/>
        </p:nvCxnSpPr>
        <p:spPr>
          <a:xfrm rot="16200000" flipH="1">
            <a:off x="7489048" y="1574398"/>
            <a:ext cx="332411" cy="1081274"/>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肘形接點 44"/>
          <p:cNvCxnSpPr>
            <a:stCxn id="16" idx="2"/>
            <a:endCxn id="20" idx="0"/>
          </p:cNvCxnSpPr>
          <p:nvPr/>
        </p:nvCxnSpPr>
        <p:spPr>
          <a:xfrm rot="16200000" flipH="1">
            <a:off x="6293602" y="2831599"/>
            <a:ext cx="290063" cy="1192770"/>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肘形接點 47"/>
          <p:cNvCxnSpPr>
            <a:stCxn id="17" idx="2"/>
            <a:endCxn id="20" idx="0"/>
          </p:cNvCxnSpPr>
          <p:nvPr/>
        </p:nvCxnSpPr>
        <p:spPr>
          <a:xfrm rot="5400000">
            <a:off x="7470423" y="2847548"/>
            <a:ext cx="290063" cy="1160872"/>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120650" y="533400"/>
            <a:ext cx="14020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盘点流程</a:t>
            </a:r>
            <a:endParaRPr lang="zh-TW" altLang="en-US" sz="2400" b="1" dirty="0">
              <a:latin typeface="微軟正黑體" pitchFamily="34" charset="-120"/>
              <a:ea typeface="微軟正黑體" pitchFamily="34" charset="-120"/>
            </a:endParaRPr>
          </a:p>
        </p:txBody>
      </p:sp>
      <p:sp>
        <p:nvSpPr>
          <p:cNvPr id="6" name="AutoShape 24"/>
          <p:cNvSpPr>
            <a:spLocks noChangeArrowheads="1"/>
          </p:cNvSpPr>
          <p:nvPr/>
        </p:nvSpPr>
        <p:spPr bwMode="auto">
          <a:xfrm>
            <a:off x="1536422" y="1191915"/>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B</a:t>
            </a:r>
            <a:endParaRPr lang="en-US" altLang="zh-TW" sz="1400" dirty="0">
              <a:latin typeface="微軟正黑體" pitchFamily="34" charset="-120"/>
              <a:ea typeface="微軟正黑體" pitchFamily="34" charset="-120"/>
            </a:endParaRPr>
          </a:p>
        </p:txBody>
      </p:sp>
      <p:sp>
        <p:nvSpPr>
          <p:cNvPr id="9" name="Rectangle 8"/>
          <p:cNvSpPr>
            <a:spLocks noChangeArrowheads="1"/>
          </p:cNvSpPr>
          <p:nvPr/>
        </p:nvSpPr>
        <p:spPr bwMode="auto">
          <a:xfrm>
            <a:off x="4767808" y="3766042"/>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盘点过帐</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ainp880</a:t>
            </a:r>
            <a:endParaRPr lang="en-US" altLang="zh-TW" sz="1400" dirty="0" smtClean="0">
              <a:latin typeface="微軟正黑體" pitchFamily="34" charset="-120"/>
              <a:ea typeface="微軟正黑體" pitchFamily="34" charset="-120"/>
            </a:endParaRPr>
          </a:p>
        </p:txBody>
      </p:sp>
      <p:sp>
        <p:nvSpPr>
          <p:cNvPr id="13" name="AutoShape 19"/>
          <p:cNvSpPr>
            <a:spLocks noChangeArrowheads="1"/>
          </p:cNvSpPr>
          <p:nvPr/>
        </p:nvSpPr>
        <p:spPr bwMode="auto">
          <a:xfrm>
            <a:off x="648898" y="2060848"/>
            <a:ext cx="2232248" cy="800100"/>
          </a:xfrm>
          <a:prstGeom prst="flowChartDecision">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复盘资料</a:t>
            </a:r>
            <a:endParaRPr lang="en-US" altLang="zh-TW" sz="1400" dirty="0" smtClean="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差异否</a:t>
            </a:r>
            <a:endParaRPr lang="zh-TW" altLang="en-US" sz="1400" dirty="0">
              <a:latin typeface="微軟正黑體" pitchFamily="34" charset="-120"/>
              <a:ea typeface="微軟正黑體" pitchFamily="34" charset="-120"/>
            </a:endParaRPr>
          </a:p>
        </p:txBody>
      </p:sp>
      <p:sp>
        <p:nvSpPr>
          <p:cNvPr id="14" name="Rectangle 8"/>
          <p:cNvSpPr>
            <a:spLocks noChangeArrowheads="1"/>
          </p:cNvSpPr>
          <p:nvPr/>
        </p:nvSpPr>
        <p:spPr bwMode="auto">
          <a:xfrm>
            <a:off x="926822" y="3669804"/>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复盘差异调整作业</a:t>
            </a:r>
            <a:r>
              <a:rPr lang="en-US" altLang="zh-TW" sz="1400" dirty="0" smtClean="0">
                <a:latin typeface="微軟正黑體" pitchFamily="34" charset="-120"/>
                <a:ea typeface="微軟正黑體" pitchFamily="34" charset="-120"/>
              </a:rPr>
              <a:t>aint838</a:t>
            </a:r>
            <a:endParaRPr lang="en-US" altLang="zh-TW" sz="1400" dirty="0" smtClean="0">
              <a:latin typeface="微軟正黑體" pitchFamily="34" charset="-120"/>
              <a:ea typeface="微軟正黑體" pitchFamily="34" charset="-120"/>
            </a:endParaRPr>
          </a:p>
        </p:txBody>
      </p:sp>
      <p:sp>
        <p:nvSpPr>
          <p:cNvPr id="21" name="AutoShape 24"/>
          <p:cNvSpPr>
            <a:spLocks noChangeArrowheads="1"/>
          </p:cNvSpPr>
          <p:nvPr/>
        </p:nvSpPr>
        <p:spPr bwMode="auto">
          <a:xfrm>
            <a:off x="5364088" y="1165920"/>
            <a:ext cx="457200" cy="457200"/>
          </a:xfrm>
          <a:prstGeom prst="flowChartConnec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C</a:t>
            </a:r>
            <a:endParaRPr lang="en-US" altLang="zh-TW" sz="1400" dirty="0">
              <a:latin typeface="微軟正黑體" pitchFamily="34" charset="-120"/>
              <a:ea typeface="微軟正黑體" pitchFamily="34" charset="-120"/>
            </a:endParaRPr>
          </a:p>
        </p:txBody>
      </p:sp>
      <p:sp>
        <p:nvSpPr>
          <p:cNvPr id="22" name="Rectangle 8"/>
          <p:cNvSpPr>
            <a:spLocks noChangeArrowheads="1"/>
          </p:cNvSpPr>
          <p:nvPr/>
        </p:nvSpPr>
        <p:spPr bwMode="auto">
          <a:xfrm>
            <a:off x="4767808" y="2104455"/>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盘点存货解除冻结</a:t>
            </a:r>
            <a:r>
              <a:rPr lang="en-US" altLang="zh-TW" sz="1400" dirty="0" smtClean="0">
                <a:latin typeface="微軟正黑體" pitchFamily="34" charset="-120"/>
                <a:ea typeface="微軟正黑體" pitchFamily="34" charset="-120"/>
              </a:rPr>
              <a:t>ainp890</a:t>
            </a:r>
            <a:endParaRPr lang="en-US" altLang="zh-TW" sz="1400" dirty="0" smtClean="0">
              <a:latin typeface="微軟正黑體" pitchFamily="34" charset="-120"/>
              <a:ea typeface="微軟正黑體" pitchFamily="34" charset="-120"/>
            </a:endParaRPr>
          </a:p>
        </p:txBody>
      </p:sp>
      <p:sp>
        <p:nvSpPr>
          <p:cNvPr id="23" name="AutoShape 4"/>
          <p:cNvSpPr>
            <a:spLocks noChangeArrowheads="1"/>
          </p:cNvSpPr>
          <p:nvPr/>
        </p:nvSpPr>
        <p:spPr bwMode="auto">
          <a:xfrm>
            <a:off x="5097760" y="5445224"/>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smtClean="0">
                <a:latin typeface="微軟正黑體" pitchFamily="34" charset="-120"/>
                <a:ea typeface="微軟正黑體" pitchFamily="34" charset="-120"/>
              </a:rPr>
              <a:t>END</a:t>
            </a:r>
            <a:endParaRPr lang="en-US" altLang="zh-TW" sz="1400" dirty="0">
              <a:latin typeface="微軟正黑體" pitchFamily="34" charset="-120"/>
              <a:ea typeface="微軟正黑體" pitchFamily="34" charset="-120"/>
            </a:endParaRPr>
          </a:p>
        </p:txBody>
      </p:sp>
      <p:sp>
        <p:nvSpPr>
          <p:cNvPr id="24" name="Line 11"/>
          <p:cNvSpPr>
            <a:spLocks noChangeShapeType="1"/>
          </p:cNvSpPr>
          <p:nvPr/>
        </p:nvSpPr>
        <p:spPr bwMode="auto">
          <a:xfrm flipH="1">
            <a:off x="1765022" y="1623120"/>
            <a:ext cx="0" cy="50973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25" name="肘形接點 24"/>
          <p:cNvCxnSpPr>
            <a:stCxn id="13" idx="3"/>
            <a:endCxn id="21" idx="2"/>
          </p:cNvCxnSpPr>
          <p:nvPr/>
        </p:nvCxnSpPr>
        <p:spPr>
          <a:xfrm flipV="1">
            <a:off x="2881146" y="1394520"/>
            <a:ext cx="2482942" cy="1066378"/>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172802" y="2060848"/>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30" name="Line 11"/>
          <p:cNvSpPr>
            <a:spLocks noChangeShapeType="1"/>
          </p:cNvSpPr>
          <p:nvPr/>
        </p:nvSpPr>
        <p:spPr bwMode="auto">
          <a:xfrm>
            <a:off x="1765022" y="2860947"/>
            <a:ext cx="0" cy="885899"/>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 name="文字方塊 32"/>
          <p:cNvSpPr txBox="1"/>
          <p:nvPr/>
        </p:nvSpPr>
        <p:spPr>
          <a:xfrm>
            <a:off x="1811521" y="3106166"/>
            <a:ext cx="360680" cy="320675"/>
          </a:xfrm>
          <a:prstGeom prst="rect">
            <a:avLst/>
          </a:prstGeom>
          <a:noFill/>
        </p:spPr>
        <p:txBody>
          <a:bodyPr wrap="none" rtlCol="0">
            <a:spAutoFit/>
          </a:bodyPr>
          <a:lstStyle/>
          <a:p>
            <a:r>
              <a:rPr lang="zh-TW" altLang="en-US" sz="1400" dirty="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sp>
        <p:nvSpPr>
          <p:cNvPr id="34" name="Line 11"/>
          <p:cNvSpPr>
            <a:spLocks noChangeShapeType="1"/>
          </p:cNvSpPr>
          <p:nvPr/>
        </p:nvSpPr>
        <p:spPr bwMode="auto">
          <a:xfrm>
            <a:off x="5554214" y="1623119"/>
            <a:ext cx="1" cy="509737"/>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 name="Line 11"/>
          <p:cNvSpPr>
            <a:spLocks noChangeShapeType="1"/>
          </p:cNvSpPr>
          <p:nvPr/>
        </p:nvSpPr>
        <p:spPr bwMode="auto">
          <a:xfrm flipH="1">
            <a:off x="5592688" y="3106167"/>
            <a:ext cx="13320" cy="64068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6" name="Line 11"/>
          <p:cNvSpPr>
            <a:spLocks noChangeShapeType="1"/>
          </p:cNvSpPr>
          <p:nvPr/>
        </p:nvSpPr>
        <p:spPr bwMode="auto">
          <a:xfrm flipH="1">
            <a:off x="5606008" y="4748557"/>
            <a:ext cx="0" cy="696666"/>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向右箭號 10"/>
          <p:cNvSpPr/>
          <p:nvPr/>
        </p:nvSpPr>
        <p:spPr>
          <a:xfrm>
            <a:off x="732367" y="4077072"/>
            <a:ext cx="6791961" cy="2229921"/>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形箭號 4"/>
          <p:cNvSpPr/>
          <p:nvPr/>
        </p:nvSpPr>
        <p:spPr>
          <a:xfrm>
            <a:off x="1120696" y="4820670"/>
            <a:ext cx="1584722" cy="756084"/>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周期盘点计划</a:t>
            </a:r>
            <a:endParaRPr lang="zh-TW" altLang="en-US" sz="1600" dirty="0">
              <a:solidFill>
                <a:schemeClr val="bg1"/>
              </a:solidFill>
              <a:latin typeface="微軟正黑體" pitchFamily="34" charset="-120"/>
              <a:ea typeface="微軟正黑體" pitchFamily="34" charset="-120"/>
            </a:endParaRPr>
          </a:p>
        </p:txBody>
      </p:sp>
      <p:sp>
        <p:nvSpPr>
          <p:cNvPr id="6" name="＞形箭號 5"/>
          <p:cNvSpPr/>
          <p:nvPr/>
        </p:nvSpPr>
        <p:spPr>
          <a:xfrm>
            <a:off x="2416840" y="4820670"/>
            <a:ext cx="1584722" cy="756084"/>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盘点卡打印</a:t>
            </a:r>
            <a:endParaRPr lang="zh-TW" altLang="en-US" sz="1600" dirty="0">
              <a:solidFill>
                <a:schemeClr val="bg1"/>
              </a:solidFill>
              <a:latin typeface="微軟正黑體" pitchFamily="34" charset="-120"/>
              <a:ea typeface="微軟正黑體" pitchFamily="34" charset="-120"/>
            </a:endParaRPr>
          </a:p>
        </p:txBody>
      </p:sp>
      <p:sp>
        <p:nvSpPr>
          <p:cNvPr id="8" name="＞形箭號 7"/>
          <p:cNvSpPr/>
          <p:nvPr/>
        </p:nvSpPr>
        <p:spPr>
          <a:xfrm>
            <a:off x="3712711" y="4820670"/>
            <a:ext cx="1584722" cy="756084"/>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初盘</a:t>
            </a:r>
            <a:r>
              <a:rPr lang="en-US" altLang="zh-TW" sz="1600" dirty="0" smtClean="0">
                <a:solidFill>
                  <a:schemeClr val="bg1"/>
                </a:solidFill>
                <a:latin typeface="微軟正黑體" pitchFamily="34" charset="-120"/>
                <a:ea typeface="微軟正黑體" pitchFamily="34" charset="-120"/>
              </a:rPr>
              <a:t>/</a:t>
            </a:r>
            <a:r>
              <a:rPr lang="zh-TW" altLang="en-US" sz="1600" dirty="0" smtClean="0">
                <a:solidFill>
                  <a:schemeClr val="bg1"/>
                </a:solidFill>
                <a:latin typeface="微軟正黑體" pitchFamily="34" charset="-120"/>
                <a:ea typeface="微軟正黑體" pitchFamily="34" charset="-120"/>
              </a:rPr>
              <a:t>复盘</a:t>
            </a:r>
            <a:endParaRPr lang="zh-TW" altLang="en-US" sz="1600" dirty="0">
              <a:solidFill>
                <a:schemeClr val="bg1"/>
              </a:solidFill>
              <a:latin typeface="微軟正黑體" pitchFamily="34" charset="-120"/>
              <a:ea typeface="微軟正黑體" pitchFamily="34" charset="-120"/>
            </a:endParaRPr>
          </a:p>
        </p:txBody>
      </p:sp>
      <p:sp>
        <p:nvSpPr>
          <p:cNvPr id="9" name="＞形箭號 8"/>
          <p:cNvSpPr/>
          <p:nvPr/>
        </p:nvSpPr>
        <p:spPr>
          <a:xfrm>
            <a:off x="5003502" y="4830195"/>
            <a:ext cx="1584722" cy="756084"/>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1600" dirty="0" smtClean="0">
                <a:solidFill>
                  <a:schemeClr val="bg1"/>
                </a:solidFill>
                <a:latin typeface="微軟正黑體" pitchFamily="34" charset="-120"/>
                <a:ea typeface="微軟正黑體" pitchFamily="34" charset="-120"/>
              </a:rPr>
              <a:t>盘点过帐</a:t>
            </a:r>
            <a:endParaRPr lang="zh-TW" altLang="en-US" sz="1600" dirty="0">
              <a:solidFill>
                <a:schemeClr val="bg1"/>
              </a:solidFill>
              <a:latin typeface="微軟正黑體" pitchFamily="34" charset="-120"/>
              <a:ea typeface="微軟正黑體" pitchFamily="34" charset="-120"/>
            </a:endParaRPr>
          </a:p>
        </p:txBody>
      </p:sp>
      <p:sp>
        <p:nvSpPr>
          <p:cNvPr id="4" name="文字版面配置區 3"/>
          <p:cNvSpPr>
            <a:spLocks noGrp="1"/>
          </p:cNvSpPr>
          <p:nvPr>
            <p:ph type="body" sz="quarter" idx="13"/>
          </p:nvPr>
        </p:nvSpPr>
        <p:spPr/>
        <p:txBody>
          <a:bodyPr/>
          <a:lstStyle/>
          <a:p>
            <a:r>
              <a:rPr lang="zh-TW" altLang="en-US" dirty="0" smtClean="0"/>
              <a:t>周期盘点制</a:t>
            </a:r>
            <a:endParaRPr lang="zh-TW" altLang="en-US" dirty="0"/>
          </a:p>
        </p:txBody>
      </p:sp>
      <p:sp>
        <p:nvSpPr>
          <p:cNvPr id="12" name="文字方塊 11"/>
          <p:cNvSpPr txBox="1"/>
          <p:nvPr/>
        </p:nvSpPr>
        <p:spPr>
          <a:xfrm>
            <a:off x="423408" y="1988840"/>
            <a:ext cx="8414501" cy="194119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提供盘点计划作业事先订立某种一贯的盘点原则，按计划定期盘点</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提供现有库存盘点功能</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多维度的盘点资料顺序产生方便盘点例如仓管员、库位元、料号、产品分类等等</a:t>
            </a:r>
            <a:endParaRPr lang="en-US" altLang="zh-TW" dirty="0" smtClean="0">
              <a:latin typeface="微軟正黑體" pitchFamily="34" charset="-120"/>
              <a:ea typeface="微軟正黑體" pitchFamily="34" charset="-120"/>
            </a:endParaRPr>
          </a:p>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提供两组人员输入盘点资料功能，避免资料登录错误</a:t>
            </a:r>
            <a:endParaRPr lang="en-US" altLang="zh-TW" dirty="0" smtClean="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周期盘点流程</a:t>
            </a:r>
            <a:endParaRPr lang="zh-TW" altLang="en-US" dirty="0"/>
          </a:p>
        </p:txBody>
      </p:sp>
      <p:sp>
        <p:nvSpPr>
          <p:cNvPr id="3" name="圓角矩形 2"/>
          <p:cNvSpPr/>
          <p:nvPr/>
        </p:nvSpPr>
        <p:spPr>
          <a:xfrm>
            <a:off x="1907704" y="2420888"/>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周期盘点计划建立</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圓角矩形 3"/>
          <p:cNvSpPr/>
          <p:nvPr/>
        </p:nvSpPr>
        <p:spPr>
          <a:xfrm>
            <a:off x="1907704" y="3416547"/>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周期盘点维护</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5" name="圓角矩形 4"/>
          <p:cNvSpPr/>
          <p:nvPr/>
        </p:nvSpPr>
        <p:spPr>
          <a:xfrm>
            <a:off x="1907704" y="4412206"/>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报表与</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分析</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矩形 7"/>
          <p:cNvSpPr/>
          <p:nvPr/>
        </p:nvSpPr>
        <p:spPr>
          <a:xfrm>
            <a:off x="3347864" y="229487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设定周期盘点周期与盘点范围</a:t>
            </a:r>
            <a:endParaRPr lang="zh-TW" altLang="en-US" sz="1600" dirty="0">
              <a:solidFill>
                <a:schemeClr val="tx2">
                  <a:lumMod val="50000"/>
                </a:schemeClr>
              </a:solidFill>
              <a:latin typeface="微軟正黑體" pitchFamily="34" charset="-120"/>
              <a:ea typeface="微軟正黑體" pitchFamily="34" charset="-120"/>
            </a:endParaRPr>
          </a:p>
        </p:txBody>
      </p:sp>
      <p:sp>
        <p:nvSpPr>
          <p:cNvPr id="9" name="矩形 8"/>
          <p:cNvSpPr/>
          <p:nvPr/>
        </p:nvSpPr>
        <p:spPr>
          <a:xfrm>
            <a:off x="3347864" y="328498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依规定时间进行盘点维护</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确认无误即可扣帐完成盘盈亏认定</a:t>
            </a:r>
            <a:endParaRPr lang="zh-TW" altLang="en-US" sz="1600" dirty="0">
              <a:solidFill>
                <a:schemeClr val="tx2">
                  <a:lumMod val="50000"/>
                </a:schemeClr>
              </a:solidFill>
              <a:latin typeface="微軟正黑體" pitchFamily="34" charset="-120"/>
              <a:ea typeface="微軟正黑體" pitchFamily="34" charset="-120"/>
            </a:endParaRPr>
          </a:p>
        </p:txBody>
      </p:sp>
      <p:sp>
        <p:nvSpPr>
          <p:cNvPr id="10" name="矩形 9"/>
          <p:cNvSpPr/>
          <p:nvPr/>
        </p:nvSpPr>
        <p:spPr>
          <a:xfrm>
            <a:off x="3347864" y="428619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分析盘盈亏原因</a:t>
            </a:r>
            <a:endParaRPr lang="zh-TW" altLang="en-US" sz="1600" dirty="0">
              <a:solidFill>
                <a:schemeClr val="tx2">
                  <a:lumMod val="50000"/>
                </a:schemeClr>
              </a:solidFill>
              <a:latin typeface="微軟正黑體" pitchFamily="34" charset="-120"/>
              <a:ea typeface="微軟正黑體" pitchFamily="34" charset="-120"/>
            </a:endParaRPr>
          </a:p>
        </p:txBody>
      </p:sp>
      <p:cxnSp>
        <p:nvCxnSpPr>
          <p:cNvPr id="15" name="直線單箭頭接點 14"/>
          <p:cNvCxnSpPr>
            <a:stCxn id="3" idx="2"/>
            <a:endCxn id="4" idx="0"/>
          </p:cNvCxnSpPr>
          <p:nvPr/>
        </p:nvCxnSpPr>
        <p:spPr>
          <a:xfrm>
            <a:off x="2555776" y="3068960"/>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4" idx="2"/>
            <a:endCxn id="5" idx="0"/>
          </p:cNvCxnSpPr>
          <p:nvPr/>
        </p:nvCxnSpPr>
        <p:spPr>
          <a:xfrm>
            <a:off x="2555776" y="4064619"/>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1403648" y="995065"/>
            <a:ext cx="914400" cy="280987"/>
          </a:xfrm>
          <a:prstGeom prst="flowChartTerminator">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en-US" altLang="zh-TW" sz="1400" dirty="0">
                <a:latin typeface="微軟正黑體" pitchFamily="34" charset="-120"/>
                <a:ea typeface="微軟正黑體" pitchFamily="34" charset="-120"/>
              </a:rPr>
              <a:t>START</a:t>
            </a:r>
            <a:endParaRPr lang="en-US" altLang="zh-TW" sz="1400" dirty="0">
              <a:latin typeface="微軟正黑體" pitchFamily="34" charset="-120"/>
              <a:ea typeface="微軟正黑體" pitchFamily="34" charset="-120"/>
            </a:endParaRPr>
          </a:p>
        </p:txBody>
      </p:sp>
      <p:sp>
        <p:nvSpPr>
          <p:cNvPr id="4" name="Rectangle 33"/>
          <p:cNvSpPr>
            <a:spLocks noChangeArrowheads="1"/>
          </p:cNvSpPr>
          <p:nvPr/>
        </p:nvSpPr>
        <p:spPr bwMode="auto">
          <a:xfrm>
            <a:off x="120650" y="533400"/>
            <a:ext cx="1402080" cy="48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eaLnBrk="1" hangingPunct="1"/>
            <a:r>
              <a:rPr lang="zh-TW" altLang="en-US" sz="2400" b="1" dirty="0" smtClean="0">
                <a:latin typeface="微軟正黑體" pitchFamily="34" charset="-120"/>
                <a:ea typeface="微軟正黑體" pitchFamily="34" charset="-120"/>
              </a:rPr>
              <a:t>盘点流程</a:t>
            </a:r>
            <a:endParaRPr lang="zh-TW" altLang="en-US" sz="2400" b="1" dirty="0">
              <a:latin typeface="微軟正黑體" pitchFamily="34" charset="-120"/>
              <a:ea typeface="微軟正黑體" pitchFamily="34" charset="-120"/>
            </a:endParaRPr>
          </a:p>
        </p:txBody>
      </p:sp>
      <p:sp>
        <p:nvSpPr>
          <p:cNvPr id="5" name="Rectangle 8"/>
          <p:cNvSpPr>
            <a:spLocks noChangeArrowheads="1"/>
          </p:cNvSpPr>
          <p:nvPr/>
        </p:nvSpPr>
        <p:spPr bwMode="auto">
          <a:xfrm>
            <a:off x="1022648" y="177281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周期盘点计划</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aint920</a:t>
            </a:r>
            <a:endParaRPr lang="en-US" altLang="zh-TW" sz="1400" dirty="0" smtClean="0">
              <a:latin typeface="微軟正黑體" pitchFamily="34" charset="-120"/>
              <a:ea typeface="微軟正黑體" pitchFamily="34" charset="-120"/>
            </a:endParaRPr>
          </a:p>
        </p:txBody>
      </p:sp>
      <p:sp>
        <p:nvSpPr>
          <p:cNvPr id="6" name="Rectangle 8"/>
          <p:cNvSpPr>
            <a:spLocks noChangeArrowheads="1"/>
          </p:cNvSpPr>
          <p:nvPr/>
        </p:nvSpPr>
        <p:spPr bwMode="auto">
          <a:xfrm>
            <a:off x="1012458" y="321297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周期盘点维护作业</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aint930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初盘</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7" name="AutoShape 9"/>
          <p:cNvSpPr>
            <a:spLocks noChangeArrowheads="1"/>
          </p:cNvSpPr>
          <p:nvPr/>
        </p:nvSpPr>
        <p:spPr bwMode="auto">
          <a:xfrm>
            <a:off x="1046763" y="4775902"/>
            <a:ext cx="1728192" cy="1139552"/>
          </a:xfrm>
          <a:prstGeom prst="flowChartDocumen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endParaRPr lang="en-US" altLang="zh-TW" sz="1400" dirty="0">
              <a:latin typeface="微軟正黑體" pitchFamily="34" charset="-120"/>
              <a:ea typeface="微軟正黑體" pitchFamily="34" charset="-120"/>
            </a:endParaRPr>
          </a:p>
          <a:p>
            <a:pPr algn="ctr" eaLnBrk="1" hangingPunct="1"/>
            <a:r>
              <a:rPr lang="zh-TW" altLang="en-US" sz="1400" dirty="0" smtClean="0">
                <a:latin typeface="微軟正黑體" pitchFamily="34" charset="-120"/>
                <a:ea typeface="微軟正黑體" pitchFamily="34" charset="-120"/>
              </a:rPr>
              <a:t>周期盘点表打印</a:t>
            </a:r>
            <a:endParaRPr lang="zh-TW" altLang="en-US"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(ainr910)</a:t>
            </a:r>
            <a:endParaRPr lang="en-US" altLang="zh-TW" sz="1400" dirty="0">
              <a:latin typeface="微軟正黑體" pitchFamily="34" charset="-120"/>
              <a:ea typeface="微軟正黑體" pitchFamily="34" charset="-120"/>
            </a:endParaRPr>
          </a:p>
        </p:txBody>
      </p:sp>
      <p:sp>
        <p:nvSpPr>
          <p:cNvPr id="10" name="流程圖: 人工作業 9"/>
          <p:cNvSpPr/>
          <p:nvPr/>
        </p:nvSpPr>
        <p:spPr>
          <a:xfrm>
            <a:off x="4139952" y="980728"/>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盘点资料发放</a:t>
            </a:r>
            <a:endParaRPr lang="zh-TW" altLang="en-US" sz="1400" dirty="0">
              <a:solidFill>
                <a:schemeClr val="tx1"/>
              </a:solidFill>
              <a:latin typeface="微軟正黑體" pitchFamily="34" charset="-120"/>
              <a:ea typeface="微軟正黑體" pitchFamily="34" charset="-120"/>
            </a:endParaRPr>
          </a:p>
        </p:txBody>
      </p:sp>
      <p:sp>
        <p:nvSpPr>
          <p:cNvPr id="13" name="流程圖: 人工作業 12"/>
          <p:cNvSpPr/>
          <p:nvPr/>
        </p:nvSpPr>
        <p:spPr>
          <a:xfrm>
            <a:off x="4139952" y="2311271"/>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实地盘点</a:t>
            </a:r>
            <a:endParaRPr lang="zh-TW" altLang="en-US" sz="1400" dirty="0">
              <a:solidFill>
                <a:schemeClr val="tx1"/>
              </a:solidFill>
              <a:latin typeface="微軟正黑體" pitchFamily="34" charset="-120"/>
              <a:ea typeface="微軟正黑體" pitchFamily="34" charset="-120"/>
            </a:endParaRPr>
          </a:p>
        </p:txBody>
      </p:sp>
      <p:sp>
        <p:nvSpPr>
          <p:cNvPr id="17" name="Line 11"/>
          <p:cNvSpPr>
            <a:spLocks noChangeShapeType="1"/>
          </p:cNvSpPr>
          <p:nvPr/>
        </p:nvSpPr>
        <p:spPr bwMode="auto">
          <a:xfrm>
            <a:off x="1850658" y="1276052"/>
            <a:ext cx="0" cy="496764"/>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11"/>
          <p:cNvSpPr>
            <a:spLocks noChangeShapeType="1"/>
          </p:cNvSpPr>
          <p:nvPr/>
        </p:nvSpPr>
        <p:spPr bwMode="auto">
          <a:xfrm>
            <a:off x="1850658" y="2774527"/>
            <a:ext cx="10190" cy="43844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 name="Line 11"/>
          <p:cNvSpPr>
            <a:spLocks noChangeShapeType="1"/>
          </p:cNvSpPr>
          <p:nvPr/>
        </p:nvSpPr>
        <p:spPr bwMode="auto">
          <a:xfrm>
            <a:off x="1850658" y="4214687"/>
            <a:ext cx="10190" cy="561215"/>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20" name="肘形接點 19"/>
          <p:cNvCxnSpPr>
            <a:stCxn id="7" idx="2"/>
            <a:endCxn id="10" idx="1"/>
          </p:cNvCxnSpPr>
          <p:nvPr/>
        </p:nvCxnSpPr>
        <p:spPr>
          <a:xfrm rot="5400000" flipH="1" flipV="1">
            <a:off x="903180" y="2430526"/>
            <a:ext cx="4417270" cy="2401912"/>
          </a:xfrm>
          <a:prstGeom prst="bentConnector4">
            <a:avLst>
              <a:gd name="adj1" fmla="val -5175"/>
              <a:gd name="adj2" fmla="val 6439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Line 11"/>
          <p:cNvSpPr>
            <a:spLocks noChangeShapeType="1"/>
          </p:cNvSpPr>
          <p:nvPr/>
        </p:nvSpPr>
        <p:spPr bwMode="auto">
          <a:xfrm flipH="1">
            <a:off x="4995490" y="1915669"/>
            <a:ext cx="8558" cy="42679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38" name="肘形接點 37"/>
          <p:cNvCxnSpPr>
            <a:stCxn id="53" idx="1"/>
            <a:endCxn id="49" idx="3"/>
          </p:cNvCxnSpPr>
          <p:nvPr/>
        </p:nvCxnSpPr>
        <p:spPr>
          <a:xfrm rot="10800000" flipV="1">
            <a:off x="5960369" y="4591198"/>
            <a:ext cx="1376739" cy="706809"/>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Rectangle 8"/>
          <p:cNvSpPr>
            <a:spLocks noChangeArrowheads="1"/>
          </p:cNvSpPr>
          <p:nvPr/>
        </p:nvSpPr>
        <p:spPr bwMode="auto">
          <a:xfrm>
            <a:off x="7092280" y="2492896"/>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周期盘点维护作业</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aint930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复盘</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33" name="AutoShape 19"/>
          <p:cNvSpPr>
            <a:spLocks noChangeArrowheads="1"/>
          </p:cNvSpPr>
          <p:nvPr/>
        </p:nvSpPr>
        <p:spPr bwMode="auto">
          <a:xfrm>
            <a:off x="3960440" y="3573016"/>
            <a:ext cx="2160240" cy="800100"/>
          </a:xfrm>
          <a:prstGeom prst="flowChartDecision">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复盘否</a:t>
            </a:r>
            <a:endParaRPr lang="zh-TW" altLang="en-US" sz="1400" dirty="0">
              <a:latin typeface="微軟正黑體" pitchFamily="34" charset="-120"/>
              <a:ea typeface="微軟正黑體" pitchFamily="34" charset="-120"/>
            </a:endParaRPr>
          </a:p>
        </p:txBody>
      </p:sp>
      <p:cxnSp>
        <p:nvCxnSpPr>
          <p:cNvPr id="37" name="肘形接點 36"/>
          <p:cNvCxnSpPr>
            <a:stCxn id="27" idx="2"/>
            <a:endCxn id="53" idx="0"/>
          </p:cNvCxnSpPr>
          <p:nvPr/>
        </p:nvCxnSpPr>
        <p:spPr>
          <a:xfrm rot="16200000" flipH="1">
            <a:off x="7652196" y="3772892"/>
            <a:ext cx="654472" cy="97904"/>
          </a:xfrm>
          <a:prstGeom prst="bentConnector3">
            <a:avLst>
              <a:gd name="adj1" fmla="val 5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Line 11"/>
          <p:cNvSpPr>
            <a:spLocks noChangeShapeType="1"/>
          </p:cNvSpPr>
          <p:nvPr/>
        </p:nvSpPr>
        <p:spPr bwMode="auto">
          <a:xfrm>
            <a:off x="5076056" y="3212977"/>
            <a:ext cx="0" cy="36004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44" name="肘形接點 43"/>
          <p:cNvCxnSpPr/>
          <p:nvPr/>
        </p:nvCxnSpPr>
        <p:spPr>
          <a:xfrm rot="5400000" flipH="1" flipV="1">
            <a:off x="6139609" y="3023591"/>
            <a:ext cx="998041" cy="964907"/>
          </a:xfrm>
          <a:prstGeom prst="bentConnector2">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Line 11"/>
          <p:cNvSpPr>
            <a:spLocks noChangeShapeType="1"/>
          </p:cNvSpPr>
          <p:nvPr/>
        </p:nvSpPr>
        <p:spPr bwMode="auto">
          <a:xfrm>
            <a:off x="5076056" y="4365104"/>
            <a:ext cx="0" cy="432048"/>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 name="Rectangle 8"/>
          <p:cNvSpPr>
            <a:spLocks noChangeArrowheads="1"/>
          </p:cNvSpPr>
          <p:nvPr/>
        </p:nvSpPr>
        <p:spPr bwMode="auto">
          <a:xfrm>
            <a:off x="4283968" y="4797152"/>
            <a:ext cx="1676400" cy="10017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a:solidFill>
                  <a:schemeClr val="tx1"/>
                </a:solidFill>
                <a:latin typeface="Calibri" pitchFamily="34" charset="0"/>
                <a:ea typeface="新細明體" pitchFamily="18" charset="-120"/>
              </a:defRPr>
            </a:lvl1pPr>
            <a:lvl2pPr marL="742950" indent="-285750" eaLnBrk="0" hangingPunct="0">
              <a:defRPr kumimoji="1">
                <a:solidFill>
                  <a:schemeClr val="tx1"/>
                </a:solidFill>
                <a:latin typeface="Calibri" pitchFamily="34" charset="0"/>
                <a:ea typeface="新細明體" pitchFamily="18" charset="-120"/>
              </a:defRPr>
            </a:lvl2pPr>
            <a:lvl3pPr marL="1143000" indent="-228600" eaLnBrk="0" hangingPunct="0">
              <a:defRPr kumimoji="1">
                <a:solidFill>
                  <a:schemeClr val="tx1"/>
                </a:solidFill>
                <a:latin typeface="Calibri" pitchFamily="34" charset="0"/>
                <a:ea typeface="新細明體" pitchFamily="18" charset="-120"/>
              </a:defRPr>
            </a:lvl3pPr>
            <a:lvl4pPr marL="1600200" indent="-228600" eaLnBrk="0" hangingPunct="0">
              <a:defRPr kumimoji="1">
                <a:solidFill>
                  <a:schemeClr val="tx1"/>
                </a:solidFill>
                <a:latin typeface="Calibri" pitchFamily="34" charset="0"/>
                <a:ea typeface="新細明體" pitchFamily="18" charset="-120"/>
              </a:defRPr>
            </a:lvl4pPr>
            <a:lvl5pPr marL="2057400" indent="-228600" eaLnBrk="0" hangingPunct="0">
              <a:defRPr kumimoji="1">
                <a:solidFill>
                  <a:schemeClr val="tx1"/>
                </a:solidFill>
                <a:latin typeface="Calibri"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pitchFamily="18" charset="-120"/>
              </a:defRPr>
            </a:lvl9pPr>
          </a:lstStyle>
          <a:p>
            <a:pPr algn="ctr" eaLnBrk="1" hangingPunct="1"/>
            <a:r>
              <a:rPr lang="zh-TW" altLang="en-US" sz="1400" dirty="0" smtClean="0">
                <a:latin typeface="微軟正黑體" pitchFamily="34" charset="-120"/>
                <a:ea typeface="微軟正黑體" pitchFamily="34" charset="-120"/>
              </a:rPr>
              <a:t>周期盘点维护作业</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aint930</a:t>
            </a:r>
            <a:endParaRPr lang="en-US" altLang="zh-TW" sz="1400" dirty="0" smtClean="0">
              <a:latin typeface="微軟正黑體" pitchFamily="34" charset="-120"/>
              <a:ea typeface="微軟正黑體" pitchFamily="34" charset="-120"/>
            </a:endParaRPr>
          </a:p>
          <a:p>
            <a:pPr algn="ctr" eaLnBrk="1" hangingPunct="1"/>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确认</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过帐</a:t>
            </a:r>
            <a:r>
              <a:rPr lang="en-US" altLang="zh-TW"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p:txBody>
      </p:sp>
      <p:sp>
        <p:nvSpPr>
          <p:cNvPr id="51" name="文字方塊 50"/>
          <p:cNvSpPr txBox="1"/>
          <p:nvPr/>
        </p:nvSpPr>
        <p:spPr>
          <a:xfrm>
            <a:off x="5148064" y="4365104"/>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否</a:t>
            </a:r>
            <a:endParaRPr lang="zh-TW" altLang="en-US" sz="1400" dirty="0">
              <a:latin typeface="微軟正黑體" pitchFamily="34" charset="-120"/>
              <a:ea typeface="微軟正黑體" pitchFamily="34" charset="-120"/>
            </a:endParaRPr>
          </a:p>
        </p:txBody>
      </p:sp>
      <p:sp>
        <p:nvSpPr>
          <p:cNvPr id="52" name="文字方塊 51"/>
          <p:cNvSpPr txBox="1"/>
          <p:nvPr/>
        </p:nvSpPr>
        <p:spPr>
          <a:xfrm>
            <a:off x="6228184" y="3212976"/>
            <a:ext cx="3606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是</a:t>
            </a:r>
            <a:endParaRPr lang="zh-TW" altLang="en-US" sz="1400" dirty="0">
              <a:latin typeface="微軟正黑體" pitchFamily="34" charset="-120"/>
              <a:ea typeface="微軟正黑體" pitchFamily="34" charset="-120"/>
            </a:endParaRPr>
          </a:p>
        </p:txBody>
      </p:sp>
      <p:sp>
        <p:nvSpPr>
          <p:cNvPr id="53" name="流程圖: 人工作業 52"/>
          <p:cNvSpPr/>
          <p:nvPr/>
        </p:nvSpPr>
        <p:spPr>
          <a:xfrm>
            <a:off x="7164288" y="4149080"/>
            <a:ext cx="1728192" cy="884237"/>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dirty="0" smtClean="0">
                <a:solidFill>
                  <a:schemeClr val="tx1"/>
                </a:solidFill>
                <a:latin typeface="微軟正黑體" pitchFamily="34" charset="-120"/>
                <a:ea typeface="微軟正黑體" pitchFamily="34" charset="-120"/>
              </a:rPr>
              <a:t>实地盘点</a:t>
            </a:r>
            <a:endParaRPr lang="zh-TW" altLang="en-US" sz="1400" dirty="0">
              <a:solidFill>
                <a:schemeClr val="tx1"/>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库存批号与有效日期管理</a:t>
            </a:r>
            <a:endParaRPr lang="zh-TW" altLang="en-US" dirty="0"/>
          </a:p>
        </p:txBody>
      </p:sp>
      <p:pic>
        <p:nvPicPr>
          <p:cNvPr id="4" name="Picture 2" descr="http://img.juimg.com/tuku/yulantu/140108/328150-14010PR60855.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8514" y="1904657"/>
            <a:ext cx="1401643" cy="140164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032530" y="3306300"/>
            <a:ext cx="995680" cy="353695"/>
          </a:xfrm>
          <a:prstGeom prst="rect">
            <a:avLst/>
          </a:prstGeom>
          <a:noFill/>
        </p:spPr>
        <p:txBody>
          <a:bodyPr wrap="none" rtlCol="0">
            <a:spAutoFit/>
          </a:bodyPr>
          <a:lstStyle/>
          <a:p>
            <a:r>
              <a:rPr lang="zh-TW" altLang="en-US" sz="1600" dirty="0" smtClean="0">
                <a:latin typeface="微軟正黑體" pitchFamily="34" charset="-120"/>
                <a:ea typeface="微軟正黑體" pitchFamily="34" charset="-120"/>
              </a:rPr>
              <a:t>收货入库</a:t>
            </a:r>
            <a:endParaRPr lang="zh-TW" altLang="en-US" sz="1600" dirty="0">
              <a:latin typeface="微軟正黑體" pitchFamily="34" charset="-120"/>
              <a:ea typeface="微軟正黑體" pitchFamily="34" charset="-120"/>
            </a:endParaRPr>
          </a:p>
        </p:txBody>
      </p:sp>
      <p:sp>
        <p:nvSpPr>
          <p:cNvPr id="6" name="菱形 5"/>
          <p:cNvSpPr/>
          <p:nvPr/>
        </p:nvSpPr>
        <p:spPr>
          <a:xfrm>
            <a:off x="2843808" y="2996952"/>
            <a:ext cx="1152128" cy="825579"/>
          </a:xfrm>
          <a:prstGeom prst="diamond">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zh-TW" altLang="en-US" dirty="0" smtClean="0">
                <a:latin typeface="微軟正黑體" pitchFamily="34" charset="-120"/>
                <a:ea typeface="微軟正黑體" pitchFamily="34" charset="-120"/>
              </a:rPr>
              <a:t>批号管理</a:t>
            </a:r>
            <a:endParaRPr lang="zh-TW" altLang="en-US" dirty="0">
              <a:latin typeface="微軟正黑體" pitchFamily="34" charset="-120"/>
              <a:ea typeface="微軟正黑體" pitchFamily="34" charset="-120"/>
            </a:endParaRPr>
          </a:p>
        </p:txBody>
      </p:sp>
      <p:pic>
        <p:nvPicPr>
          <p:cNvPr id="7" name="Picture 4" descr="palet02 icon"/>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804248" y="2584959"/>
            <a:ext cx="936103" cy="93610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4" descr="palet02 icon"/>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804247" y="3687826"/>
            <a:ext cx="936103" cy="93610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 name="Picture 4" descr="palet02 icon"/>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798784" y="4941964"/>
            <a:ext cx="936103" cy="93610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6798784" y="2266925"/>
            <a:ext cx="781050" cy="353695"/>
          </a:xfrm>
          <a:prstGeom prst="rect">
            <a:avLst/>
          </a:prstGeom>
          <a:noFill/>
        </p:spPr>
        <p:txBody>
          <a:bodyPr wrap="none" rtlCol="0">
            <a:spAutoFit/>
          </a:bodyPr>
          <a:lstStyle/>
          <a:p>
            <a:r>
              <a:rPr lang="en-US" altLang="zh-TW" sz="1600" dirty="0" smtClean="0">
                <a:latin typeface="微軟正黑體" pitchFamily="34" charset="-120"/>
                <a:ea typeface="微軟正黑體" pitchFamily="34" charset="-120"/>
              </a:rPr>
              <a:t>A </a:t>
            </a: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p:txBody>
      </p:sp>
      <p:sp>
        <p:nvSpPr>
          <p:cNvPr id="12" name="文字方塊 11"/>
          <p:cNvSpPr txBox="1"/>
          <p:nvPr/>
        </p:nvSpPr>
        <p:spPr>
          <a:xfrm>
            <a:off x="6859953" y="3409741"/>
            <a:ext cx="765175" cy="353695"/>
          </a:xfrm>
          <a:prstGeom prst="rect">
            <a:avLst/>
          </a:prstGeom>
          <a:noFill/>
        </p:spPr>
        <p:txBody>
          <a:bodyPr wrap="none" rtlCol="0">
            <a:spAutoFit/>
          </a:bodyPr>
          <a:lstStyle/>
          <a:p>
            <a:r>
              <a:rPr lang="en-US" altLang="zh-TW" sz="1600" dirty="0">
                <a:latin typeface="微軟正黑體" pitchFamily="34" charset="-120"/>
                <a:ea typeface="微軟正黑體" pitchFamily="34" charset="-120"/>
              </a:rPr>
              <a:t>B</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p:txBody>
      </p:sp>
      <p:sp>
        <p:nvSpPr>
          <p:cNvPr id="13" name="文字方塊 12"/>
          <p:cNvSpPr txBox="1"/>
          <p:nvPr/>
        </p:nvSpPr>
        <p:spPr>
          <a:xfrm>
            <a:off x="6841612" y="4623930"/>
            <a:ext cx="775970" cy="353695"/>
          </a:xfrm>
          <a:prstGeom prst="rect">
            <a:avLst/>
          </a:prstGeom>
          <a:noFill/>
        </p:spPr>
        <p:txBody>
          <a:bodyPr wrap="none" rtlCol="0">
            <a:spAutoFit/>
          </a:bodyPr>
          <a:lstStyle/>
          <a:p>
            <a:r>
              <a:rPr lang="en-US" altLang="zh-TW" sz="1600" dirty="0" smtClean="0">
                <a:latin typeface="微軟正黑體" pitchFamily="34" charset="-120"/>
                <a:ea typeface="微軟正黑體" pitchFamily="34" charset="-120"/>
              </a:rPr>
              <a:t>C </a:t>
            </a:r>
            <a:r>
              <a:rPr lang="zh-TW" altLang="en-US" sz="1600" dirty="0" smtClean="0">
                <a:latin typeface="微軟正黑體" pitchFamily="34" charset="-120"/>
                <a:ea typeface="微軟正黑體" pitchFamily="34" charset="-120"/>
              </a:rPr>
              <a:t>库位</a:t>
            </a:r>
            <a:endParaRPr lang="zh-TW" altLang="en-US" sz="1600" dirty="0">
              <a:latin typeface="微軟正黑體" pitchFamily="34" charset="-120"/>
              <a:ea typeface="微軟正黑體" pitchFamily="34" charset="-120"/>
            </a:endParaRPr>
          </a:p>
        </p:txBody>
      </p:sp>
      <p:pic>
        <p:nvPicPr>
          <p:cNvPr id="14" name="Picture 2" descr="怀旧羊皮纸背景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77950" y="2990880"/>
            <a:ext cx="1341298" cy="1514830"/>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4504865" y="3095164"/>
            <a:ext cx="10718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批号记录档</a:t>
            </a:r>
            <a:endParaRPr lang="zh-TW" altLang="en-US" sz="1400" dirty="0">
              <a:latin typeface="微軟正黑體" pitchFamily="34" charset="-120"/>
              <a:ea typeface="微軟正黑體" pitchFamily="34" charset="-120"/>
            </a:endParaRPr>
          </a:p>
        </p:txBody>
      </p:sp>
      <p:sp>
        <p:nvSpPr>
          <p:cNvPr id="16" name="文字方塊 15"/>
          <p:cNvSpPr txBox="1"/>
          <p:nvPr/>
        </p:nvSpPr>
        <p:spPr>
          <a:xfrm>
            <a:off x="4517235" y="3714080"/>
            <a:ext cx="1124585" cy="439420"/>
          </a:xfrm>
          <a:prstGeom prst="rect">
            <a:avLst/>
          </a:prstGeom>
          <a:noFill/>
        </p:spPr>
        <p:txBody>
          <a:bodyPr wrap="none" rtlCol="0">
            <a:spAutoFit/>
          </a:bodyPr>
          <a:lstStyle/>
          <a:p>
            <a:r>
              <a:rPr lang="zh-TW" altLang="en-US" sz="1100" dirty="0" smtClean="0">
                <a:latin typeface="微軟正黑體" pitchFamily="34" charset="-120"/>
                <a:ea typeface="微軟正黑體" pitchFamily="34" charset="-120"/>
              </a:rPr>
              <a:t>有效日期：</a:t>
            </a:r>
            <a:endParaRPr lang="en-US" altLang="zh-TW" sz="1100" dirty="0" smtClean="0">
              <a:latin typeface="微軟正黑體" pitchFamily="34" charset="-120"/>
              <a:ea typeface="微軟正黑體" pitchFamily="34" charset="-120"/>
            </a:endParaRPr>
          </a:p>
          <a:p>
            <a:r>
              <a:rPr lang="en-US" altLang="zh-TW" sz="1100" dirty="0">
                <a:latin typeface="微軟正黑體" pitchFamily="34" charset="-120"/>
                <a:ea typeface="微軟正黑體" pitchFamily="34" charset="-120"/>
              </a:rPr>
              <a:t> </a:t>
            </a:r>
            <a:r>
              <a:rPr lang="en-US" altLang="zh-TW" sz="1100" dirty="0" smtClean="0">
                <a:latin typeface="微軟正黑體" pitchFamily="34" charset="-120"/>
                <a:ea typeface="微軟正黑體" pitchFamily="34" charset="-120"/>
              </a:rPr>
              <a:t>    2014/05/30</a:t>
            </a:r>
            <a:endParaRPr lang="zh-TW" altLang="en-US" sz="1100" dirty="0">
              <a:latin typeface="微軟正黑體" pitchFamily="34" charset="-120"/>
              <a:ea typeface="微軟正黑體" pitchFamily="34" charset="-120"/>
            </a:endParaRPr>
          </a:p>
        </p:txBody>
      </p:sp>
      <p:cxnSp>
        <p:nvCxnSpPr>
          <p:cNvPr id="18" name="直線接點 17"/>
          <p:cNvCxnSpPr/>
          <p:nvPr/>
        </p:nvCxnSpPr>
        <p:spPr>
          <a:xfrm>
            <a:off x="4552544" y="3409741"/>
            <a:ext cx="1191543" cy="0"/>
          </a:xfrm>
          <a:prstGeom prst="line">
            <a:avLst/>
          </a:prstGeom>
          <a:ln>
            <a:solidFill>
              <a:schemeClr val="tx1">
                <a:lumMod val="85000"/>
                <a:lumOff val="15000"/>
              </a:schemeClr>
            </a:solidFill>
          </a:ln>
          <a:effectLst/>
        </p:spPr>
        <p:style>
          <a:lnRef idx="1">
            <a:schemeClr val="dk1"/>
          </a:lnRef>
          <a:fillRef idx="0">
            <a:schemeClr val="dk1"/>
          </a:fillRef>
          <a:effectRef idx="0">
            <a:schemeClr val="dk1"/>
          </a:effectRef>
          <a:fontRef idx="minor">
            <a:schemeClr val="tx1"/>
          </a:fontRef>
        </p:style>
      </p:cxnSp>
      <p:cxnSp>
        <p:nvCxnSpPr>
          <p:cNvPr id="22" name="直線單箭頭接點 21"/>
          <p:cNvCxnSpPr>
            <a:stCxn id="6" idx="3"/>
          </p:cNvCxnSpPr>
          <p:nvPr/>
        </p:nvCxnSpPr>
        <p:spPr>
          <a:xfrm flipV="1">
            <a:off x="3995936" y="3402941"/>
            <a:ext cx="481447" cy="680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3901979" y="3096792"/>
            <a:ext cx="490855" cy="353695"/>
          </a:xfrm>
          <a:prstGeom prst="rect">
            <a:avLst/>
          </a:prstGeom>
          <a:noFill/>
        </p:spPr>
        <p:txBody>
          <a:bodyPr wrap="none" rtlCol="0">
            <a:spAutoFit/>
          </a:bodyPr>
          <a:lstStyle/>
          <a:p>
            <a:r>
              <a:rPr lang="en-US" altLang="zh-TW" sz="1600" dirty="0" smtClean="0">
                <a:latin typeface="微軟正黑體" pitchFamily="34" charset="-120"/>
                <a:ea typeface="微軟正黑體" pitchFamily="34" charset="-120"/>
              </a:rPr>
              <a:t>Yes</a:t>
            </a:r>
            <a:endParaRPr lang="zh-TW" altLang="en-US" sz="1600" dirty="0">
              <a:latin typeface="微軟正黑體" pitchFamily="34" charset="-120"/>
              <a:ea typeface="微軟正黑體" pitchFamily="34" charset="-120"/>
            </a:endParaRPr>
          </a:p>
        </p:txBody>
      </p:sp>
      <p:sp>
        <p:nvSpPr>
          <p:cNvPr id="26" name="文字方塊 25"/>
          <p:cNvSpPr txBox="1"/>
          <p:nvPr/>
        </p:nvSpPr>
        <p:spPr>
          <a:xfrm>
            <a:off x="2884158" y="3928713"/>
            <a:ext cx="474980" cy="353695"/>
          </a:xfrm>
          <a:prstGeom prst="rect">
            <a:avLst/>
          </a:prstGeom>
          <a:noFill/>
        </p:spPr>
        <p:txBody>
          <a:bodyPr wrap="none" rtlCol="0">
            <a:spAutoFit/>
          </a:bodyPr>
          <a:lstStyle/>
          <a:p>
            <a:r>
              <a:rPr lang="en-US" altLang="zh-TW" sz="1600" dirty="0" smtClean="0">
                <a:latin typeface="微軟正黑體" pitchFamily="34" charset="-120"/>
                <a:ea typeface="微軟正黑體" pitchFamily="34" charset="-120"/>
              </a:rPr>
              <a:t>No</a:t>
            </a:r>
            <a:endParaRPr lang="zh-TW" altLang="en-US" sz="1600" dirty="0">
              <a:latin typeface="微軟正黑體" pitchFamily="34" charset="-120"/>
              <a:ea typeface="微軟正黑體" pitchFamily="34" charset="-120"/>
            </a:endParaRPr>
          </a:p>
        </p:txBody>
      </p:sp>
      <p:cxnSp>
        <p:nvCxnSpPr>
          <p:cNvPr id="27" name="直線單箭頭接點 26"/>
          <p:cNvCxnSpPr>
            <a:stCxn id="6" idx="2"/>
          </p:cNvCxnSpPr>
          <p:nvPr/>
        </p:nvCxnSpPr>
        <p:spPr>
          <a:xfrm>
            <a:off x="3419872" y="3822531"/>
            <a:ext cx="0" cy="63701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0" name="圓角矩形 29"/>
          <p:cNvSpPr/>
          <p:nvPr/>
        </p:nvSpPr>
        <p:spPr>
          <a:xfrm>
            <a:off x="2843808" y="4505710"/>
            <a:ext cx="1305899" cy="57947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600" dirty="0" smtClean="0">
                <a:latin typeface="微軟正黑體" pitchFamily="34" charset="-120"/>
                <a:ea typeface="微軟正黑體" pitchFamily="34" charset="-120"/>
              </a:rPr>
              <a:t>无有效日期管理</a:t>
            </a:r>
            <a:endParaRPr lang="zh-TW" altLang="en-US" sz="1600" dirty="0">
              <a:latin typeface="微軟正黑體" pitchFamily="34" charset="-120"/>
              <a:ea typeface="微軟正黑體" pitchFamily="34" charset="-120"/>
            </a:endParaRPr>
          </a:p>
        </p:txBody>
      </p:sp>
      <p:cxnSp>
        <p:nvCxnSpPr>
          <p:cNvPr id="31" name="直線單箭頭接點 30"/>
          <p:cNvCxnSpPr>
            <a:stCxn id="14" idx="3"/>
            <a:endCxn id="7" idx="1"/>
          </p:cNvCxnSpPr>
          <p:nvPr/>
        </p:nvCxnSpPr>
        <p:spPr>
          <a:xfrm flipV="1">
            <a:off x="5819248" y="3053011"/>
            <a:ext cx="985000" cy="6952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14" idx="3"/>
            <a:endCxn id="9" idx="1"/>
          </p:cNvCxnSpPr>
          <p:nvPr/>
        </p:nvCxnSpPr>
        <p:spPr>
          <a:xfrm>
            <a:off x="5819248" y="3748295"/>
            <a:ext cx="984999" cy="40758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14" idx="3"/>
            <a:endCxn id="10" idx="1"/>
          </p:cNvCxnSpPr>
          <p:nvPr/>
        </p:nvCxnSpPr>
        <p:spPr>
          <a:xfrm>
            <a:off x="5819248" y="3748295"/>
            <a:ext cx="979536" cy="166172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1" name="肘形接點 40"/>
          <p:cNvCxnSpPr>
            <a:stCxn id="4" idx="3"/>
            <a:endCxn id="6" idx="0"/>
          </p:cNvCxnSpPr>
          <p:nvPr/>
        </p:nvCxnSpPr>
        <p:spPr>
          <a:xfrm>
            <a:off x="2290157" y="2605479"/>
            <a:ext cx="1129715" cy="391473"/>
          </a:xfrm>
          <a:prstGeom prst="bentConnector2">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r>
              <a:rPr lang="zh-TW" altLang="en-US" dirty="0" smtClean="0"/>
              <a:t>库存管理模块架构</a:t>
            </a:r>
            <a:endParaRPr lang="zh-TW" altLang="en-US" dirty="0"/>
          </a:p>
        </p:txBody>
      </p:sp>
      <p:grpSp>
        <p:nvGrpSpPr>
          <p:cNvPr id="4" name="Group 3"/>
          <p:cNvGrpSpPr/>
          <p:nvPr/>
        </p:nvGrpSpPr>
        <p:grpSpPr bwMode="auto">
          <a:xfrm>
            <a:off x="1309848" y="1695832"/>
            <a:ext cx="6419500" cy="3835416"/>
            <a:chOff x="397" y="0"/>
            <a:chExt cx="4211" cy="2448"/>
          </a:xfrm>
        </p:grpSpPr>
        <p:sp>
          <p:nvSpPr>
            <p:cNvPr id="5" name="未知"/>
            <p:cNvSpPr>
              <a:spLocks noEditPoints="1"/>
            </p:cNvSpPr>
            <p:nvPr/>
          </p:nvSpPr>
          <p:spPr bwMode="auto">
            <a:xfrm rot="20241943">
              <a:off x="397" y="469"/>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1">
                    <a:lumMod val="75000"/>
                  </a:schemeClr>
                </a:gs>
                <a:gs pos="100000">
                  <a:schemeClr val="bg1">
                    <a:lumMod val="65000"/>
                  </a:schemeClr>
                </a:gs>
              </a:gsLst>
              <a:lin ang="0" scaled="1"/>
            </a:gradFill>
            <a:ln w="9525">
              <a:noFill/>
              <a:round/>
            </a:ln>
          </p:spPr>
          <p:txBody>
            <a:bodyPr/>
            <a:lstStyle/>
            <a:p>
              <a:endParaRPr lang="zh-CN" altLang="en-US"/>
            </a:p>
          </p:txBody>
        </p:sp>
        <p:sp>
          <p:nvSpPr>
            <p:cNvPr id="6" name="Oval 5"/>
            <p:cNvSpPr>
              <a:spLocks noChangeArrowheads="1"/>
            </p:cNvSpPr>
            <p:nvPr/>
          </p:nvSpPr>
          <p:spPr bwMode="auto">
            <a:xfrm rot="20056322">
              <a:off x="2304" y="384"/>
              <a:ext cx="672" cy="192"/>
            </a:xfrm>
            <a:prstGeom prst="ellipse">
              <a:avLst/>
            </a:prstGeom>
            <a:gradFill rotWithShape="1">
              <a:gsLst>
                <a:gs pos="0">
                  <a:srgbClr val="5F5F5F"/>
                </a:gs>
                <a:gs pos="100000">
                  <a:srgbClr val="84A5CA"/>
                </a:gs>
              </a:gsLst>
              <a:lin ang="0" scaled="1"/>
            </a:gradFill>
            <a:ln w="9525">
              <a:noFill/>
              <a:round/>
            </a:ln>
            <a:effectLst/>
          </p:spPr>
          <p:txBody>
            <a:bodyPr wrap="none" anchor="ctr"/>
            <a:lstStyle/>
            <a:p>
              <a:endParaRPr lang="zh-CN" altLang="en-US"/>
            </a:p>
          </p:txBody>
        </p:sp>
        <p:sp>
          <p:nvSpPr>
            <p:cNvPr id="7" name="Oval 6"/>
            <p:cNvSpPr>
              <a:spLocks noChangeArrowheads="1"/>
            </p:cNvSpPr>
            <p:nvPr/>
          </p:nvSpPr>
          <p:spPr bwMode="auto">
            <a:xfrm rot="20056322">
              <a:off x="3936" y="528"/>
              <a:ext cx="672" cy="192"/>
            </a:xfrm>
            <a:prstGeom prst="ellipse">
              <a:avLst/>
            </a:prstGeom>
            <a:gradFill rotWithShape="1">
              <a:gsLst>
                <a:gs pos="0">
                  <a:srgbClr val="5F5F5F"/>
                </a:gs>
                <a:gs pos="100000">
                  <a:srgbClr val="84A5CA"/>
                </a:gs>
              </a:gsLst>
              <a:lin ang="0" scaled="1"/>
            </a:gradFill>
            <a:ln w="9525">
              <a:noFill/>
              <a:round/>
            </a:ln>
            <a:effectLst/>
          </p:spPr>
          <p:txBody>
            <a:bodyPr wrap="none" anchor="ctr"/>
            <a:lstStyle/>
            <a:p>
              <a:endParaRPr lang="zh-CN" altLang="en-US"/>
            </a:p>
          </p:txBody>
        </p:sp>
        <p:sp>
          <p:nvSpPr>
            <p:cNvPr id="8" name="Oval 7"/>
            <p:cNvSpPr>
              <a:spLocks noChangeArrowheads="1"/>
            </p:cNvSpPr>
            <p:nvPr/>
          </p:nvSpPr>
          <p:spPr bwMode="auto">
            <a:xfrm rot="20056322">
              <a:off x="1392" y="2160"/>
              <a:ext cx="672" cy="192"/>
            </a:xfrm>
            <a:prstGeom prst="ellipse">
              <a:avLst/>
            </a:prstGeom>
            <a:gradFill rotWithShape="1">
              <a:gsLst>
                <a:gs pos="0">
                  <a:srgbClr val="5F5F5F"/>
                </a:gs>
                <a:gs pos="100000">
                  <a:srgbClr val="84A5CA"/>
                </a:gs>
              </a:gsLst>
              <a:lin ang="0" scaled="1"/>
            </a:gradFill>
            <a:ln w="9525">
              <a:noFill/>
              <a:round/>
            </a:ln>
            <a:effectLst/>
          </p:spPr>
          <p:txBody>
            <a:bodyPr wrap="none" anchor="ctr"/>
            <a:lstStyle/>
            <a:p>
              <a:endParaRPr lang="zh-CN" altLang="en-US"/>
            </a:p>
          </p:txBody>
        </p:sp>
        <p:sp>
          <p:nvSpPr>
            <p:cNvPr id="9" name="Oval 8"/>
            <p:cNvSpPr>
              <a:spLocks noChangeArrowheads="1"/>
            </p:cNvSpPr>
            <p:nvPr/>
          </p:nvSpPr>
          <p:spPr bwMode="auto">
            <a:xfrm rot="20056322">
              <a:off x="2976" y="1808"/>
              <a:ext cx="672" cy="192"/>
            </a:xfrm>
            <a:prstGeom prst="ellipse">
              <a:avLst/>
            </a:prstGeom>
            <a:gradFill rotWithShape="1">
              <a:gsLst>
                <a:gs pos="0">
                  <a:srgbClr val="5F5F5F"/>
                </a:gs>
                <a:gs pos="100000">
                  <a:srgbClr val="84A5CA"/>
                </a:gs>
              </a:gsLst>
              <a:lin ang="0" scaled="1"/>
            </a:gradFill>
            <a:ln w="9525">
              <a:noFill/>
              <a:round/>
            </a:ln>
            <a:effectLst/>
          </p:spPr>
          <p:txBody>
            <a:bodyPr wrap="none" anchor="ctr"/>
            <a:lstStyle/>
            <a:p>
              <a:endParaRPr lang="zh-CN" altLang="en-US"/>
            </a:p>
          </p:txBody>
        </p:sp>
        <p:sp>
          <p:nvSpPr>
            <p:cNvPr id="10" name="Oval 9"/>
            <p:cNvSpPr>
              <a:spLocks noChangeArrowheads="1"/>
            </p:cNvSpPr>
            <p:nvPr/>
          </p:nvSpPr>
          <p:spPr bwMode="auto">
            <a:xfrm rot="20056322">
              <a:off x="864" y="1248"/>
              <a:ext cx="672" cy="192"/>
            </a:xfrm>
            <a:prstGeom prst="ellipse">
              <a:avLst/>
            </a:prstGeom>
            <a:gradFill rotWithShape="1">
              <a:gsLst>
                <a:gs pos="0">
                  <a:srgbClr val="5F5F5F"/>
                </a:gs>
                <a:gs pos="100000">
                  <a:srgbClr val="84A5CA"/>
                </a:gs>
              </a:gsLst>
              <a:lin ang="0" scaled="1"/>
            </a:gradFill>
            <a:ln w="9525">
              <a:noFill/>
              <a:round/>
            </a:ln>
            <a:effectLst/>
          </p:spPr>
          <p:txBody>
            <a:bodyPr wrap="none" anchor="ctr"/>
            <a:lstStyle/>
            <a:p>
              <a:endParaRPr lang="zh-CN" altLang="en-US"/>
            </a:p>
          </p:txBody>
        </p:sp>
        <p:sp>
          <p:nvSpPr>
            <p:cNvPr id="11" name="Oval 10"/>
            <p:cNvSpPr>
              <a:spLocks noChangeArrowheads="1"/>
            </p:cNvSpPr>
            <p:nvPr/>
          </p:nvSpPr>
          <p:spPr bwMode="auto">
            <a:xfrm>
              <a:off x="1927" y="0"/>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ln>
            <a:effectLst/>
          </p:spPr>
          <p:txBody>
            <a:bodyPr wrap="none" anchor="ctr"/>
            <a:lstStyle/>
            <a:p>
              <a:pPr algn="ctr"/>
              <a:endParaRPr lang="zh-CN" altLang="zh-CN">
                <a:cs typeface="Arial" pitchFamily="34" charset="0"/>
              </a:endParaRPr>
            </a:p>
          </p:txBody>
        </p:sp>
        <p:sp>
          <p:nvSpPr>
            <p:cNvPr id="12" name="Oval 11"/>
            <p:cNvSpPr>
              <a:spLocks noChangeArrowheads="1"/>
            </p:cNvSpPr>
            <p:nvPr/>
          </p:nvSpPr>
          <p:spPr bwMode="auto">
            <a:xfrm>
              <a:off x="519" y="830"/>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ln>
            <a:effectLst/>
          </p:spPr>
          <p:txBody>
            <a:bodyPr wrap="none" anchor="ctr"/>
            <a:lstStyle/>
            <a:p>
              <a:pPr algn="ctr"/>
              <a:endParaRPr lang="zh-CN" altLang="zh-CN">
                <a:cs typeface="Arial" pitchFamily="34" charset="0"/>
              </a:endParaRPr>
            </a:p>
          </p:txBody>
        </p:sp>
        <p:sp>
          <p:nvSpPr>
            <p:cNvPr id="13" name="Oval 12"/>
            <p:cNvSpPr>
              <a:spLocks noChangeArrowheads="1"/>
            </p:cNvSpPr>
            <p:nvPr/>
          </p:nvSpPr>
          <p:spPr bwMode="auto">
            <a:xfrm>
              <a:off x="1013" y="1754"/>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ln>
            <a:effectLst/>
          </p:spPr>
          <p:txBody>
            <a:bodyPr wrap="none" anchor="ctr"/>
            <a:lstStyle/>
            <a:p>
              <a:pPr algn="ctr"/>
              <a:endParaRPr lang="zh-CN" altLang="zh-CN">
                <a:cs typeface="Arial" pitchFamily="34" charset="0"/>
              </a:endParaRPr>
            </a:p>
          </p:txBody>
        </p:sp>
        <p:sp>
          <p:nvSpPr>
            <p:cNvPr id="14" name="Oval 13"/>
            <p:cNvSpPr>
              <a:spLocks noChangeArrowheads="1"/>
            </p:cNvSpPr>
            <p:nvPr/>
          </p:nvSpPr>
          <p:spPr bwMode="auto">
            <a:xfrm>
              <a:off x="2568" y="1411"/>
              <a:ext cx="719" cy="694"/>
            </a:xfrm>
            <a:prstGeom prst="ellipse">
              <a:avLst/>
            </a:prstGeom>
            <a:gradFill rotWithShape="1">
              <a:gsLst>
                <a:gs pos="0">
                  <a:schemeClr val="bg1">
                    <a:lumMod val="75000"/>
                  </a:schemeClr>
                </a:gs>
                <a:gs pos="100000">
                  <a:schemeClr val="bg2">
                    <a:gamma/>
                    <a:shade val="35686"/>
                    <a:invGamma/>
                  </a:schemeClr>
                </a:gs>
              </a:gsLst>
              <a:path path="shape">
                <a:fillToRect l="50000" t="50000" r="50000" b="50000"/>
              </a:path>
            </a:gradFill>
            <a:ln w="9525">
              <a:noFill/>
              <a:round/>
            </a:ln>
            <a:effectLst/>
          </p:spPr>
          <p:txBody>
            <a:bodyPr wrap="none" anchor="ctr"/>
            <a:lstStyle/>
            <a:p>
              <a:pPr algn="ctr"/>
              <a:endParaRPr lang="zh-CN" altLang="zh-CN">
                <a:cs typeface="Arial" pitchFamily="34" charset="0"/>
              </a:endParaRPr>
            </a:p>
          </p:txBody>
        </p:sp>
        <p:sp>
          <p:nvSpPr>
            <p:cNvPr id="15" name="Oval 14"/>
            <p:cNvSpPr>
              <a:spLocks noChangeArrowheads="1"/>
            </p:cNvSpPr>
            <p:nvPr/>
          </p:nvSpPr>
          <p:spPr bwMode="auto">
            <a:xfrm>
              <a:off x="3592" y="124"/>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ln>
            <a:effectLst/>
          </p:spPr>
          <p:txBody>
            <a:bodyPr wrap="none" anchor="ctr"/>
            <a:lstStyle/>
            <a:p>
              <a:pPr algn="ctr"/>
              <a:endParaRPr lang="zh-CN" altLang="zh-CN" b="1">
                <a:cs typeface="Arial" pitchFamily="34" charset="0"/>
              </a:endParaRPr>
            </a:p>
          </p:txBody>
        </p:sp>
        <p:sp>
          <p:nvSpPr>
            <p:cNvPr id="16" name="Text Box 15"/>
            <p:cNvSpPr txBox="1">
              <a:spLocks noChangeArrowheads="1"/>
            </p:cNvSpPr>
            <p:nvPr/>
          </p:nvSpPr>
          <p:spPr bwMode="auto">
            <a:xfrm>
              <a:off x="703" y="1003"/>
              <a:ext cx="353" cy="341"/>
            </a:xfrm>
            <a:prstGeom prst="rect">
              <a:avLst/>
            </a:prstGeom>
            <a:noFill/>
            <a:ln w="9525">
              <a:noFill/>
              <a:miter lim="800000"/>
            </a:ln>
            <a:effectLst/>
          </p:spPr>
          <p:txBody>
            <a:bodyPr wrap="none">
              <a:spAutoFit/>
            </a:bodyPr>
            <a:lstStyle/>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库存</a:t>
              </a:r>
              <a:endParaRPr lang="en-US" altLang="zh-TW" sz="1400" b="1" dirty="0" smtClean="0">
                <a:solidFill>
                  <a:schemeClr val="bg1"/>
                </a:solidFill>
                <a:latin typeface="微軟正黑體" pitchFamily="34" charset="-120"/>
                <a:ea typeface="微軟正黑體" pitchFamily="34" charset="-120"/>
                <a:cs typeface="Arial" pitchFamily="34" charset="0"/>
              </a:endParaRPr>
            </a:p>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盘点</a:t>
              </a:r>
              <a:endParaRPr lang="zh-CN" altLang="zh-CN" sz="1400" b="1" dirty="0">
                <a:solidFill>
                  <a:schemeClr val="bg1"/>
                </a:solidFill>
                <a:latin typeface="微軟正黑體" pitchFamily="34" charset="-120"/>
                <a:ea typeface="微軟正黑體" pitchFamily="34" charset="-120"/>
                <a:cs typeface="Arial" pitchFamily="34" charset="0"/>
              </a:endParaRPr>
            </a:p>
          </p:txBody>
        </p:sp>
        <p:sp>
          <p:nvSpPr>
            <p:cNvPr id="17" name="Text Box 16"/>
            <p:cNvSpPr txBox="1">
              <a:spLocks noChangeArrowheads="1"/>
            </p:cNvSpPr>
            <p:nvPr/>
          </p:nvSpPr>
          <p:spPr bwMode="auto">
            <a:xfrm>
              <a:off x="2109" y="182"/>
              <a:ext cx="353" cy="341"/>
            </a:xfrm>
            <a:prstGeom prst="rect">
              <a:avLst/>
            </a:prstGeom>
            <a:noFill/>
            <a:ln w="9525">
              <a:noFill/>
              <a:miter lim="800000"/>
            </a:ln>
            <a:effectLst/>
          </p:spPr>
          <p:txBody>
            <a:bodyPr wrap="none">
              <a:spAutoFit/>
            </a:bodyPr>
            <a:lstStyle/>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分析</a:t>
              </a:r>
              <a:endParaRPr lang="en-US" altLang="zh-TW" sz="1400" b="1" dirty="0" smtClean="0">
                <a:solidFill>
                  <a:schemeClr val="bg1"/>
                </a:solidFill>
                <a:latin typeface="微軟正黑體" pitchFamily="34" charset="-120"/>
                <a:ea typeface="微軟正黑體" pitchFamily="34" charset="-120"/>
                <a:cs typeface="Arial" pitchFamily="34" charset="0"/>
              </a:endParaRPr>
            </a:p>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计划</a:t>
              </a:r>
              <a:endParaRPr lang="zh-CN" altLang="zh-CN" sz="1400" b="1" dirty="0">
                <a:solidFill>
                  <a:schemeClr val="bg1"/>
                </a:solidFill>
                <a:latin typeface="微軟正黑體" pitchFamily="34" charset="-120"/>
                <a:ea typeface="微軟正黑體" pitchFamily="34" charset="-120"/>
                <a:cs typeface="Arial" pitchFamily="34" charset="0"/>
              </a:endParaRPr>
            </a:p>
          </p:txBody>
        </p:sp>
        <p:sp>
          <p:nvSpPr>
            <p:cNvPr id="18" name="Text Box 17"/>
            <p:cNvSpPr txBox="1">
              <a:spLocks noChangeArrowheads="1"/>
            </p:cNvSpPr>
            <p:nvPr/>
          </p:nvSpPr>
          <p:spPr bwMode="auto">
            <a:xfrm>
              <a:off x="3658" y="364"/>
              <a:ext cx="586" cy="205"/>
            </a:xfrm>
            <a:prstGeom prst="rect">
              <a:avLst/>
            </a:prstGeom>
            <a:noFill/>
            <a:ln w="9525">
              <a:noFill/>
              <a:miter lim="800000"/>
            </a:ln>
            <a:effectLst/>
          </p:spPr>
          <p:txBody>
            <a:bodyPr wrap="none">
              <a:spAutoFit/>
            </a:bodyPr>
            <a:lstStyle/>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基础资料</a:t>
              </a:r>
              <a:endParaRPr lang="zh-CN" altLang="zh-CN" sz="1400" b="1" dirty="0">
                <a:solidFill>
                  <a:schemeClr val="bg1"/>
                </a:solidFill>
                <a:latin typeface="微軟正黑體" pitchFamily="34" charset="-120"/>
                <a:ea typeface="微軟正黑體" pitchFamily="34" charset="-120"/>
                <a:cs typeface="Arial" pitchFamily="34" charset="0"/>
              </a:endParaRPr>
            </a:p>
          </p:txBody>
        </p:sp>
        <p:sp>
          <p:nvSpPr>
            <p:cNvPr id="19" name="Text Box 18"/>
            <p:cNvSpPr txBox="1">
              <a:spLocks noChangeArrowheads="1"/>
            </p:cNvSpPr>
            <p:nvPr/>
          </p:nvSpPr>
          <p:spPr bwMode="auto">
            <a:xfrm>
              <a:off x="2652" y="1676"/>
              <a:ext cx="586" cy="205"/>
            </a:xfrm>
            <a:prstGeom prst="rect">
              <a:avLst/>
            </a:prstGeom>
            <a:noFill/>
            <a:ln w="9525">
              <a:noFill/>
              <a:miter lim="800000"/>
            </a:ln>
            <a:effectLst/>
          </p:spPr>
          <p:txBody>
            <a:bodyPr wrap="none">
              <a:spAutoFit/>
            </a:bodyPr>
            <a:lstStyle/>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库存控管</a:t>
              </a:r>
              <a:endParaRPr lang="zh-CN" altLang="zh-CN" sz="1400" b="1" dirty="0">
                <a:solidFill>
                  <a:schemeClr val="bg1"/>
                </a:solidFill>
                <a:latin typeface="微軟正黑體" pitchFamily="34" charset="-120"/>
                <a:ea typeface="微軟正黑體" pitchFamily="34" charset="-120"/>
                <a:cs typeface="Arial" pitchFamily="34" charset="0"/>
              </a:endParaRPr>
            </a:p>
          </p:txBody>
        </p:sp>
        <p:sp>
          <p:nvSpPr>
            <p:cNvPr id="20" name="Text Box 19"/>
            <p:cNvSpPr txBox="1">
              <a:spLocks noChangeArrowheads="1"/>
            </p:cNvSpPr>
            <p:nvPr/>
          </p:nvSpPr>
          <p:spPr bwMode="auto">
            <a:xfrm>
              <a:off x="1125" y="1915"/>
              <a:ext cx="470" cy="341"/>
            </a:xfrm>
            <a:prstGeom prst="rect">
              <a:avLst/>
            </a:prstGeom>
            <a:noFill/>
            <a:ln w="9525">
              <a:noFill/>
              <a:miter lim="800000"/>
            </a:ln>
            <a:effectLst/>
          </p:spPr>
          <p:txBody>
            <a:bodyPr wrap="none">
              <a:spAutoFit/>
            </a:bodyPr>
            <a:lstStyle/>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库存交</a:t>
              </a:r>
              <a:endParaRPr lang="en-US" altLang="zh-TW" sz="1400" b="1" dirty="0" smtClean="0">
                <a:solidFill>
                  <a:schemeClr val="bg1"/>
                </a:solidFill>
                <a:latin typeface="微軟正黑體" pitchFamily="34" charset="-120"/>
                <a:ea typeface="微軟正黑體" pitchFamily="34" charset="-120"/>
                <a:cs typeface="Arial" pitchFamily="34" charset="0"/>
              </a:endParaRPr>
            </a:p>
            <a:p>
              <a:pPr eaLnBrk="0" hangingPunct="0"/>
              <a:r>
                <a:rPr lang="zh-TW" altLang="en-US" sz="1400" b="1" dirty="0" smtClean="0">
                  <a:solidFill>
                    <a:schemeClr val="bg1"/>
                  </a:solidFill>
                  <a:latin typeface="微軟正黑體" pitchFamily="34" charset="-120"/>
                  <a:ea typeface="微軟正黑體" pitchFamily="34" charset="-120"/>
                  <a:cs typeface="Arial" pitchFamily="34" charset="0"/>
                </a:rPr>
                <a:t>易处理</a:t>
              </a:r>
              <a:endParaRPr lang="zh-CN" altLang="zh-CN" sz="1400" b="1" dirty="0">
                <a:solidFill>
                  <a:schemeClr val="bg1"/>
                </a:solidFill>
                <a:latin typeface="微軟正黑體" pitchFamily="34" charset="-120"/>
                <a:ea typeface="微軟正黑體" pitchFamily="34" charset="-120"/>
                <a:cs typeface="Arial" pitchFamily="34" charset="0"/>
              </a:endParaRPr>
            </a:p>
          </p:txBody>
        </p:sp>
        <p:sp>
          <p:nvSpPr>
            <p:cNvPr id="21" name="Text Box 20"/>
            <p:cNvSpPr txBox="1">
              <a:spLocks noChangeArrowheads="1"/>
            </p:cNvSpPr>
            <p:nvPr/>
          </p:nvSpPr>
          <p:spPr bwMode="auto">
            <a:xfrm>
              <a:off x="1680" y="1008"/>
              <a:ext cx="1452" cy="351"/>
            </a:xfrm>
            <a:prstGeom prst="rect">
              <a:avLst/>
            </a:prstGeom>
            <a:noFill/>
            <a:ln w="9525">
              <a:noFill/>
              <a:miter lim="800000"/>
            </a:ln>
            <a:effectLst/>
          </p:spPr>
          <p:txBody>
            <a:bodyPr>
              <a:spAutoFit/>
            </a:bodyPr>
            <a:lstStyle/>
            <a:p>
              <a:pPr algn="ctr" eaLnBrk="0" hangingPunct="0"/>
              <a:r>
                <a:rPr lang="zh-TW" altLang="en-US" sz="2800" b="1" dirty="0" smtClean="0">
                  <a:latin typeface="微軟正黑體" pitchFamily="34" charset="-120"/>
                  <a:ea typeface="微軟正黑體" pitchFamily="34" charset="-120"/>
                  <a:cs typeface="Arial" pitchFamily="34" charset="0"/>
                </a:rPr>
                <a:t>库存管理</a:t>
              </a:r>
              <a:endParaRPr lang="zh-CN" altLang="zh-CN" sz="2800" b="1" dirty="0">
                <a:latin typeface="微軟正黑體" pitchFamily="34" charset="-120"/>
                <a:ea typeface="微軟正黑體" pitchFamily="34" charset="-120"/>
                <a:cs typeface="Arial" pitchFamily="34" charset="0"/>
              </a:endParaRPr>
            </a:p>
          </p:txBody>
        </p:sp>
      </p:grpSp>
      <p:sp>
        <p:nvSpPr>
          <p:cNvPr id="22" name="文字方塊 21"/>
          <p:cNvSpPr txBox="1"/>
          <p:nvPr/>
        </p:nvSpPr>
        <p:spPr>
          <a:xfrm>
            <a:off x="3265730" y="5164586"/>
            <a:ext cx="1531188" cy="1385570"/>
          </a:xfrm>
          <a:prstGeom prst="rect">
            <a:avLst/>
          </a:prstGeom>
          <a:noFill/>
        </p:spPr>
        <p:txBody>
          <a:bodyPr wrap="square" rtlCol="0">
            <a:spAutoFit/>
          </a:bodyPr>
          <a:lstStyle/>
          <a:p>
            <a:pPr>
              <a:buFont typeface="Wingdings" pitchFamily="2" charset="2"/>
              <a:buChar char="l"/>
            </a:pPr>
            <a:r>
              <a:rPr lang="zh-TW" altLang="en-US" sz="1200" b="1" dirty="0" smtClean="0">
                <a:latin typeface="微軟正黑體" pitchFamily="34" charset="-120"/>
                <a:ea typeface="微軟正黑體" pitchFamily="34" charset="-120"/>
              </a:rPr>
              <a:t>杂项收料流程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杂项发料流程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一阶段调拨流程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两阶段调拨流程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库存报废流程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异常变更流程</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月结作业</a:t>
            </a:r>
            <a:endParaRPr lang="en-US" altLang="zh-TW" sz="1200" b="1" dirty="0" smtClean="0">
              <a:latin typeface="微軟正黑體" pitchFamily="34" charset="-120"/>
              <a:ea typeface="微軟正黑體" pitchFamily="34" charset="-120"/>
            </a:endParaRPr>
          </a:p>
        </p:txBody>
      </p:sp>
      <p:sp>
        <p:nvSpPr>
          <p:cNvPr id="23" name="文字方塊 22"/>
          <p:cNvSpPr txBox="1"/>
          <p:nvPr/>
        </p:nvSpPr>
        <p:spPr>
          <a:xfrm>
            <a:off x="5710023" y="4383203"/>
            <a:ext cx="1516380" cy="2482850"/>
          </a:xfrm>
          <a:prstGeom prst="rect">
            <a:avLst/>
          </a:prstGeom>
          <a:noFill/>
        </p:spPr>
        <p:txBody>
          <a:bodyPr wrap="none" rtlCol="0">
            <a:spAutoFit/>
          </a:bodyPr>
          <a:lstStyle/>
          <a:p>
            <a:pPr>
              <a:buFont typeface="Wingdings" pitchFamily="2" charset="2"/>
              <a:buChar char="l"/>
            </a:pPr>
            <a:r>
              <a:rPr lang="zh-TW" altLang="en-US" sz="1200" b="1" dirty="0" smtClean="0">
                <a:latin typeface="微軟正黑體" pitchFamily="34" charset="-120"/>
                <a:ea typeface="微軟正黑體" pitchFamily="34" charset="-120"/>
              </a:rPr>
              <a:t>多元化的存货管理</a:t>
            </a:r>
            <a:endParaRPr lang="en-US" altLang="zh-TW" sz="1200" b="1" dirty="0" smtClean="0">
              <a:latin typeface="微軟正黑體" pitchFamily="34" charset="-120"/>
              <a:ea typeface="微軟正黑體" pitchFamily="34" charset="-120"/>
            </a:endParaRPr>
          </a:p>
          <a:p>
            <a:r>
              <a:rPr lang="en-US" altLang="zh-TW" sz="1200" b="1" dirty="0" smtClean="0">
                <a:latin typeface="微軟正黑體" pitchFamily="34" charset="-120"/>
                <a:ea typeface="微軟正黑體" pitchFamily="34" charset="-120"/>
              </a:rPr>
              <a:t>    -</a:t>
            </a:r>
            <a:r>
              <a:rPr lang="zh-TW" altLang="en-US" sz="1200" b="1" dirty="0" smtClean="0">
                <a:latin typeface="微軟正黑體" pitchFamily="34" charset="-120"/>
                <a:ea typeface="微軟正黑體" pitchFamily="34" charset="-120"/>
              </a:rPr>
              <a:t>库存管理特征</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产品特征</a:t>
            </a:r>
            <a:endParaRPr lang="en-US" altLang="zh-TW" sz="1200" b="1" dirty="0" smtClean="0">
              <a:latin typeface="微軟正黑體" pitchFamily="34" charset="-120"/>
              <a:ea typeface="微軟正黑體" pitchFamily="34" charset="-120"/>
            </a:endParaRPr>
          </a:p>
          <a:p>
            <a:r>
              <a:rPr lang="zh-TW" altLang="en-US" sz="1200" b="1" dirty="0">
                <a:latin typeface="微軟正黑體" pitchFamily="34" charset="-120"/>
                <a:ea typeface="微軟正黑體" pitchFamily="34" charset="-120"/>
              </a:rPr>
              <a:t> </a:t>
            </a:r>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批号</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制造批号</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制造序号</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 -</a:t>
            </a:r>
            <a:r>
              <a:rPr lang="zh-TW" altLang="en-US" sz="1200" b="1" dirty="0" smtClean="0">
                <a:latin typeface="微軟正黑體" pitchFamily="34" charset="-120"/>
                <a:ea typeface="微軟正黑體" pitchFamily="34" charset="-120"/>
              </a:rPr>
              <a:t>存货单位</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特殊存货控制</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存货留置</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存货备置</a:t>
            </a:r>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需求等候模式</a:t>
            </a:r>
            <a:endParaRPr lang="en-US" altLang="zh-TW" sz="1200" b="1" dirty="0" smtClean="0">
              <a:latin typeface="微軟正黑體" pitchFamily="34" charset="-120"/>
              <a:ea typeface="微軟正黑體" pitchFamily="34" charset="-120"/>
            </a:endParaRPr>
          </a:p>
          <a:p>
            <a:r>
              <a:rPr lang="zh-TW" altLang="en-US" sz="1200" b="1" dirty="0">
                <a:latin typeface="微軟正黑體" pitchFamily="34" charset="-120"/>
                <a:ea typeface="微軟正黑體" pitchFamily="34" charset="-120"/>
              </a:rPr>
              <a:t> </a:t>
            </a:r>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全域在拣量</a:t>
            </a:r>
            <a:endParaRPr lang="en-US" altLang="zh-TW" sz="1200" b="1" dirty="0" smtClean="0">
              <a:latin typeface="微軟正黑體" pitchFamily="34" charset="-120"/>
              <a:ea typeface="微軟正黑體" pitchFamily="34" charset="-120"/>
            </a:endParaRPr>
          </a:p>
          <a:p>
            <a:endParaRPr lang="en-US" altLang="zh-TW" sz="1200" b="1" dirty="0" smtClean="0">
              <a:latin typeface="微軟正黑體" pitchFamily="34" charset="-120"/>
              <a:ea typeface="微軟正黑體" pitchFamily="34" charset="-120"/>
            </a:endParaRPr>
          </a:p>
        </p:txBody>
      </p:sp>
      <p:sp>
        <p:nvSpPr>
          <p:cNvPr id="24" name="文字方塊 23"/>
          <p:cNvSpPr txBox="1"/>
          <p:nvPr/>
        </p:nvSpPr>
        <p:spPr>
          <a:xfrm>
            <a:off x="7204502" y="2257988"/>
            <a:ext cx="1363980" cy="836930"/>
          </a:xfrm>
          <a:prstGeom prst="rect">
            <a:avLst/>
          </a:prstGeom>
          <a:noFill/>
        </p:spPr>
        <p:txBody>
          <a:bodyPr wrap="none" rtlCol="0">
            <a:spAutoFit/>
          </a:bodyPr>
          <a:lstStyle/>
          <a:p>
            <a:pPr>
              <a:buFont typeface="Wingdings" pitchFamily="2" charset="2"/>
              <a:buChar char="l"/>
            </a:pPr>
            <a:r>
              <a:rPr lang="zh-TW" altLang="en-US" sz="1200" b="1" dirty="0" smtClean="0">
                <a:latin typeface="微軟正黑體" pitchFamily="34" charset="-120"/>
                <a:ea typeface="微軟正黑體" pitchFamily="34" charset="-120"/>
              </a:rPr>
              <a:t>集团化库存组织</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仓库结构</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仓库管理标签</a:t>
            </a:r>
            <a:endParaRPr lang="en-US" altLang="zh-TW" sz="1200" b="1" dirty="0" smtClean="0">
              <a:latin typeface="微軟正黑體" pitchFamily="34" charset="-120"/>
              <a:ea typeface="微軟正黑體" pitchFamily="34" charset="-120"/>
            </a:endParaRPr>
          </a:p>
          <a:p>
            <a:endParaRPr lang="en-US" altLang="zh-TW" sz="1200" b="1" dirty="0" smtClean="0">
              <a:latin typeface="微軟正黑體" pitchFamily="34" charset="-120"/>
              <a:ea typeface="微軟正黑體" pitchFamily="34" charset="-120"/>
            </a:endParaRPr>
          </a:p>
        </p:txBody>
      </p:sp>
      <p:sp>
        <p:nvSpPr>
          <p:cNvPr id="25" name="文字方塊 24"/>
          <p:cNvSpPr txBox="1"/>
          <p:nvPr/>
        </p:nvSpPr>
        <p:spPr>
          <a:xfrm>
            <a:off x="280735" y="3576768"/>
            <a:ext cx="972820" cy="1202690"/>
          </a:xfrm>
          <a:prstGeom prst="rect">
            <a:avLst/>
          </a:prstGeom>
          <a:noFill/>
        </p:spPr>
        <p:txBody>
          <a:bodyPr wrap="none" rtlCol="0">
            <a:spAutoFit/>
          </a:bodyPr>
          <a:lstStyle/>
          <a:p>
            <a:pPr algn="l">
              <a:buFont typeface="Wingdings" pitchFamily="2" charset="2"/>
              <a:buChar char="l"/>
            </a:pPr>
            <a:r>
              <a:rPr lang="zh-CN" altLang="zh-TW" sz="1200" b="1" dirty="0" smtClean="0">
                <a:latin typeface="微軟正黑體" pitchFamily="34" charset="-120"/>
                <a:ea typeface="宋体" charset="0"/>
              </a:rPr>
              <a:t>定期</a:t>
            </a:r>
            <a:r>
              <a:rPr lang="zh-TW" altLang="en-US" sz="1200" b="1" dirty="0" smtClean="0">
                <a:latin typeface="微軟正黑體" pitchFamily="34" charset="-120"/>
                <a:ea typeface="微軟正黑體" pitchFamily="34" charset="-120"/>
              </a:rPr>
              <a:t>盘点</a:t>
            </a:r>
            <a:endParaRPr lang="en-US" altLang="zh-TW" sz="1200" b="1" dirty="0" smtClean="0">
              <a:latin typeface="微軟正黑體" pitchFamily="34" charset="-120"/>
              <a:ea typeface="微軟正黑體" pitchFamily="34" charset="-120"/>
            </a:endParaRPr>
          </a:p>
          <a:p>
            <a:pPr algn="l"/>
            <a:r>
              <a:rPr lang="en-US" altLang="zh-TW" sz="1200" b="1" dirty="0" smtClean="0">
                <a:latin typeface="微軟正黑體" pitchFamily="34" charset="-120"/>
                <a:ea typeface="微軟正黑體" pitchFamily="34" charset="-120"/>
              </a:rPr>
              <a:t>   -</a:t>
            </a:r>
            <a:r>
              <a:rPr lang="zh-TW" altLang="en-US" sz="1200" b="1" dirty="0" smtClean="0">
                <a:latin typeface="微軟正黑體" pitchFamily="34" charset="-120"/>
                <a:ea typeface="微軟正黑體" pitchFamily="34" charset="-120"/>
              </a:rPr>
              <a:t>库存盘点</a:t>
            </a:r>
            <a:endParaRPr lang="en-US" altLang="zh-TW" sz="1200" b="1" dirty="0" smtClean="0">
              <a:latin typeface="微軟正黑體" pitchFamily="34" charset="-120"/>
              <a:ea typeface="微軟正黑體" pitchFamily="34" charset="-120"/>
            </a:endParaRPr>
          </a:p>
          <a:p>
            <a:pPr algn="l"/>
            <a:r>
              <a:rPr lang="zh-TW" altLang="en-US" sz="1200" b="1" dirty="0" smtClean="0">
                <a:latin typeface="微軟正黑體" pitchFamily="34" charset="-120"/>
                <a:ea typeface="微軟正黑體" pitchFamily="34" charset="-120"/>
              </a:rPr>
              <a:t>   </a:t>
            </a:r>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在制盘点</a:t>
            </a:r>
            <a:endParaRPr lang="zh-TW" altLang="en-US" sz="1200" b="1" dirty="0" smtClean="0">
              <a:latin typeface="微軟正黑體" pitchFamily="34" charset="-120"/>
              <a:ea typeface="微軟正黑體" pitchFamily="34" charset="-120"/>
            </a:endParaRPr>
          </a:p>
          <a:p>
            <a:pPr algn="l"/>
            <a:endParaRPr lang="zh-TW" altLang="en-US" sz="1200" b="1" dirty="0" smtClean="0">
              <a:latin typeface="微軟正黑體" pitchFamily="34" charset="-120"/>
              <a:ea typeface="微軟正黑體" pitchFamily="34" charset="-120"/>
              <a:sym typeface="+mn-ea"/>
            </a:endParaRPr>
          </a:p>
          <a:p>
            <a:pPr algn="l">
              <a:buFont typeface="Wingdings" pitchFamily="2" charset="2"/>
              <a:buChar char="l"/>
            </a:pPr>
            <a:r>
              <a:rPr lang="zh-CN" altLang="zh-TW" sz="1200" b="1" dirty="0" smtClean="0">
                <a:latin typeface="微軟正黑體" pitchFamily="34" charset="-120"/>
                <a:ea typeface="宋体" charset="0"/>
                <a:sym typeface="+mn-ea"/>
              </a:rPr>
              <a:t>周期</a:t>
            </a:r>
            <a:r>
              <a:rPr lang="zh-TW" altLang="en-US" sz="1200" b="1" dirty="0" smtClean="0">
                <a:latin typeface="微軟正黑體" pitchFamily="34" charset="-120"/>
                <a:ea typeface="微軟正黑體" pitchFamily="34" charset="-120"/>
                <a:sym typeface="+mn-ea"/>
              </a:rPr>
              <a:t>盘点</a:t>
            </a:r>
            <a:endParaRPr lang="en-US" altLang="zh-TW" sz="1200" b="1" dirty="0" smtClean="0">
              <a:latin typeface="微軟正黑體" pitchFamily="34" charset="-120"/>
              <a:ea typeface="微軟正黑體" pitchFamily="34" charset="-120"/>
            </a:endParaRPr>
          </a:p>
          <a:p>
            <a:pPr algn="l"/>
            <a:endParaRPr lang="en-US" altLang="zh-TW" sz="1200" b="1" dirty="0" smtClean="0">
              <a:latin typeface="微軟正黑體" pitchFamily="34" charset="-120"/>
              <a:ea typeface="微軟正黑體" pitchFamily="34" charset="-120"/>
            </a:endParaRPr>
          </a:p>
        </p:txBody>
      </p:sp>
      <p:sp>
        <p:nvSpPr>
          <p:cNvPr id="26" name="文字方塊 25"/>
          <p:cNvSpPr txBox="1"/>
          <p:nvPr/>
        </p:nvSpPr>
        <p:spPr>
          <a:xfrm>
            <a:off x="2209561" y="1790818"/>
            <a:ext cx="906780" cy="654050"/>
          </a:xfrm>
          <a:prstGeom prst="rect">
            <a:avLst/>
          </a:prstGeom>
          <a:noFill/>
        </p:spPr>
        <p:txBody>
          <a:bodyPr wrap="none" rtlCol="0">
            <a:spAutoFit/>
          </a:bodyPr>
          <a:lstStyle/>
          <a:p>
            <a:pPr>
              <a:buFont typeface="Wingdings" pitchFamily="2" charset="2"/>
              <a:buChar char="l"/>
            </a:pPr>
            <a:r>
              <a:rPr lang="zh-TW" altLang="en-US" sz="1200" b="1" dirty="0" smtClean="0">
                <a:latin typeface="微軟正黑體" pitchFamily="34" charset="-120"/>
                <a:ea typeface="微軟正黑體" pitchFamily="34" charset="-120"/>
              </a:rPr>
              <a:t>基础分析</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管理分析</a:t>
            </a:r>
            <a:endParaRPr lang="en-US" altLang="zh-TW" sz="1200" b="1" dirty="0" smtClean="0">
              <a:latin typeface="微軟正黑體" pitchFamily="34" charset="-120"/>
              <a:ea typeface="微軟正黑體" pitchFamily="34" charset="-120"/>
            </a:endParaRPr>
          </a:p>
          <a:p>
            <a:pPr>
              <a:buFont typeface="Wingdings" pitchFamily="2" charset="2"/>
              <a:buChar char="l"/>
            </a:pPr>
            <a:r>
              <a:rPr lang="zh-TW" altLang="en-US" sz="1200" b="1" dirty="0" smtClean="0">
                <a:latin typeface="微軟正黑體" pitchFamily="34" charset="-120"/>
                <a:ea typeface="微軟正黑體" pitchFamily="34" charset="-120"/>
              </a:rPr>
              <a:t>稽核分析</a:t>
            </a:r>
            <a:endParaRPr lang="en-US" altLang="zh-TW" sz="1200" b="1" dirty="0" smtClean="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存货周转率管理</a:t>
            </a:r>
            <a:endParaRPr lang="zh-TW" altLang="en-US" dirty="0"/>
          </a:p>
        </p:txBody>
      </p:sp>
      <p:sp>
        <p:nvSpPr>
          <p:cNvPr id="3" name="圓角矩形 2"/>
          <p:cNvSpPr/>
          <p:nvPr/>
        </p:nvSpPr>
        <p:spPr>
          <a:xfrm>
            <a:off x="1907704" y="2420888"/>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计算版本维护</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圓角矩形 3"/>
          <p:cNvSpPr/>
          <p:nvPr/>
        </p:nvSpPr>
        <p:spPr>
          <a:xfrm>
            <a:off x="1907704" y="3416547"/>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存货周转率计算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5" name="圓角矩形 4"/>
          <p:cNvSpPr/>
          <p:nvPr/>
        </p:nvSpPr>
        <p:spPr>
          <a:xfrm>
            <a:off x="1907704" y="4412206"/>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查询与分析</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6" name="矩形 5"/>
          <p:cNvSpPr/>
          <p:nvPr/>
        </p:nvSpPr>
        <p:spPr>
          <a:xfrm>
            <a:off x="3347864" y="229487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设定存货周转率的版本及计算方式</a:t>
            </a:r>
            <a:endParaRPr lang="zh-TW" altLang="en-US" sz="1600" dirty="0">
              <a:solidFill>
                <a:schemeClr val="tx2">
                  <a:lumMod val="50000"/>
                </a:schemeClr>
              </a:solidFill>
              <a:latin typeface="微軟正黑體" pitchFamily="34" charset="-120"/>
              <a:ea typeface="微軟正黑體" pitchFamily="34" charset="-120"/>
            </a:endParaRPr>
          </a:p>
        </p:txBody>
      </p:sp>
      <p:sp>
        <p:nvSpPr>
          <p:cNvPr id="7" name="矩形 6"/>
          <p:cNvSpPr/>
          <p:nvPr/>
        </p:nvSpPr>
        <p:spPr>
          <a:xfrm>
            <a:off x="3347864" y="328498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依版本进行计算</a:t>
            </a:r>
            <a:endParaRPr lang="en-US" altLang="zh-TW" sz="1600" dirty="0" smtClean="0">
              <a:solidFill>
                <a:schemeClr val="tx2">
                  <a:lumMod val="50000"/>
                </a:schemeClr>
              </a:solidFill>
              <a:latin typeface="微軟正黑體" pitchFamily="34" charset="-120"/>
              <a:ea typeface="微軟正黑體" pitchFamily="34" charset="-120"/>
            </a:endParaRPr>
          </a:p>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计算后将各期存货周转率进行储存</a:t>
            </a:r>
            <a:endParaRPr lang="zh-TW" altLang="en-US" sz="1600" dirty="0">
              <a:solidFill>
                <a:schemeClr val="tx2">
                  <a:lumMod val="50000"/>
                </a:schemeClr>
              </a:solidFill>
              <a:latin typeface="微軟正黑體" pitchFamily="34" charset="-120"/>
              <a:ea typeface="微軟正黑體" pitchFamily="34" charset="-120"/>
            </a:endParaRPr>
          </a:p>
        </p:txBody>
      </p:sp>
      <p:sp>
        <p:nvSpPr>
          <p:cNvPr id="8" name="矩形 7"/>
          <p:cNvSpPr/>
          <p:nvPr/>
        </p:nvSpPr>
        <p:spPr>
          <a:xfrm>
            <a:off x="3347864" y="428619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针对周转率计算结果进行报表与查询分析</a:t>
            </a:r>
            <a:endParaRPr lang="zh-TW" altLang="en-US" sz="1600" dirty="0">
              <a:solidFill>
                <a:schemeClr val="tx2">
                  <a:lumMod val="50000"/>
                </a:schemeClr>
              </a:solidFill>
              <a:latin typeface="微軟正黑體" pitchFamily="34" charset="-120"/>
              <a:ea typeface="微軟正黑體" pitchFamily="34" charset="-120"/>
            </a:endParaRPr>
          </a:p>
        </p:txBody>
      </p:sp>
      <p:cxnSp>
        <p:nvCxnSpPr>
          <p:cNvPr id="9" name="直線單箭頭接點 8"/>
          <p:cNvCxnSpPr>
            <a:stCxn id="3" idx="2"/>
            <a:endCxn id="4" idx="0"/>
          </p:cNvCxnSpPr>
          <p:nvPr/>
        </p:nvCxnSpPr>
        <p:spPr>
          <a:xfrm>
            <a:off x="2555776" y="3068960"/>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0" name="直線單箭頭接點 9"/>
          <p:cNvCxnSpPr>
            <a:stCxn id="4" idx="2"/>
            <a:endCxn id="5" idx="0"/>
          </p:cNvCxnSpPr>
          <p:nvPr/>
        </p:nvCxnSpPr>
        <p:spPr>
          <a:xfrm>
            <a:off x="2555776" y="4064619"/>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存货周转率计算</a:t>
            </a:r>
            <a:endParaRPr lang="zh-TW" altLang="en-US" dirty="0"/>
          </a:p>
        </p:txBody>
      </p:sp>
      <mc:AlternateContent xmlns:mc="http://schemas.openxmlformats.org/markup-compatibility/2006">
        <mc:Choice xmlns:a14="http://schemas.microsoft.com/office/drawing/2010/main" Requires="a14">
          <p:sp>
            <p:nvSpPr>
              <p:cNvPr id="3" name="文字方塊 2"/>
              <p:cNvSpPr txBox="1"/>
              <p:nvPr/>
            </p:nvSpPr>
            <p:spPr>
              <a:xfrm>
                <a:off x="899592" y="2264688"/>
                <a:ext cx="3528392" cy="576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存</m:t>
                      </m:r>
                      <m:r>
                        <a:rPr lang="zh-TW" altLang="en-US" b="0" i="1" smtClean="0">
                          <a:latin typeface="Cambria Math" panose="02040503050406030204" pitchFamily="18" charset="0"/>
                        </a:rPr>
                        <m:t>貨周轉率</m:t>
                      </m:r>
                      <m:r>
                        <a:rPr lang="en-US" altLang="zh-TW" b="0" i="1" smtClean="0">
                          <a:latin typeface="Cambria Math" panose="02040503050406030204" pitchFamily="18" charset="0"/>
                        </a:rPr>
                        <m:t>(</m:t>
                      </m:r>
                      <m:r>
                        <a:rPr lang="zh-TW" altLang="en-US" b="0" i="1" smtClean="0">
                          <a:latin typeface="Cambria Math" panose="02040503050406030204" pitchFamily="18" charset="0"/>
                        </a:rPr>
                        <m:t>次</m:t>
                      </m:r>
                      <m:r>
                        <a:rPr lang="en-US" altLang="zh-TW" b="0" i="1" smtClean="0">
                          <a:latin typeface="Cambria Math" panose="02040503050406030204" pitchFamily="18" charset="0"/>
                        </a:rPr>
                        <m:t>)=</m:t>
                      </m:r>
                      <m:f>
                        <m:fPr>
                          <m:ctrlPr>
                            <a:rPr lang="en-US" altLang="zh-TW" b="0" i="1" smtClean="0">
                              <a:latin typeface="Cambria Math"/>
                            </a:rPr>
                          </m:ctrlPr>
                        </m:fPr>
                        <m:num>
                          <m:r>
                            <a:rPr lang="zh-TW" altLang="en-US" b="0" i="1" smtClean="0">
                              <a:latin typeface="Cambria Math" panose="02040503050406030204" pitchFamily="18" charset="0"/>
                            </a:rPr>
                            <m:t>期間銷貨成本</m:t>
                          </m:r>
                        </m:num>
                        <m:den>
                          <m:r>
                            <a:rPr lang="zh-TW" altLang="en-US" b="0" i="1" smtClean="0">
                              <a:latin typeface="Cambria Math" panose="02040503050406030204" pitchFamily="18" charset="0"/>
                            </a:rPr>
                            <m:t>平均存貨</m:t>
                          </m:r>
                        </m:den>
                      </m:f>
                    </m:oMath>
                  </m:oMathPara>
                </a14:m>
                <a:endParaRPr lang="zh-TW" altLang="en-US" dirty="0">
                  <a:latin typeface="微軟正黑體" panose="020B0604030504040204" pitchFamily="34" charset="-120"/>
                  <a:ea typeface="微軟正黑體" panose="020B0604030504040204" pitchFamily="34" charset="-120"/>
                </a:endParaRPr>
              </a:p>
            </p:txBody>
          </p:sp>
        </mc:Choice>
        <mc:Fallback>
          <p:sp>
            <p:nvSpPr>
              <p:cNvPr id="3" name="文字方塊 2"/>
              <p:cNvSpPr txBox="1">
                <a:spLocks noRot="1" noChangeAspect="1" noMove="1" noResize="1" noEditPoints="1" noAdjustHandles="1" noChangeArrowheads="1" noChangeShapeType="1" noTextEdit="1"/>
              </p:cNvSpPr>
              <p:nvPr/>
            </p:nvSpPr>
            <p:spPr>
              <a:xfrm>
                <a:off x="899592" y="2264688"/>
                <a:ext cx="3528392" cy="576064"/>
              </a:xfrm>
              <a:prstGeom prst="rect">
                <a:avLst/>
              </a:prstGeom>
              <a:blipFill rotWithShape="1">
                <a:blip r:embed="rId1"/>
                <a:stretch>
                  <a:fillRect/>
                </a:stretch>
              </a:blipFill>
            </p:spPr>
            <p:txBody>
              <a:bodyPr/>
              <a:lstStyle/>
              <a:p>
                <a:r>
                  <a:rPr lang="zh-TW" altLang="en-US">
                    <a:noFill/>
                  </a:rPr>
                  <a:t> </a:t>
                </a:r>
                <a:endParaRPr lang="zh-TW" altLang="en-US">
                  <a:noFill/>
                </a:endParaRPr>
              </a:p>
            </p:txBody>
          </p:sp>
        </mc:Fallback>
      </mc:AlternateContent>
      <p:graphicFrame>
        <p:nvGraphicFramePr>
          <p:cNvPr id="5" name="資料庫圖表 4"/>
          <p:cNvGraphicFramePr/>
          <p:nvPr/>
        </p:nvGraphicFramePr>
        <p:xfrm>
          <a:off x="1547665" y="2564904"/>
          <a:ext cx="684076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群組 10"/>
          <p:cNvGrpSpPr/>
          <p:nvPr/>
        </p:nvGrpSpPr>
        <p:grpSpPr>
          <a:xfrm>
            <a:off x="4855304" y="2264688"/>
            <a:ext cx="3706143" cy="541430"/>
            <a:chOff x="4855304" y="2264688"/>
            <a:chExt cx="3706143" cy="541430"/>
          </a:xfrm>
        </p:grpSpPr>
        <mc:AlternateContent xmlns:mc="http://schemas.openxmlformats.org/markup-compatibility/2006">
          <mc:Choice xmlns:a14="http://schemas.microsoft.com/office/drawing/2010/main" Requires="a14">
            <p:sp>
              <p:nvSpPr>
                <p:cNvPr id="4" name="文字方塊 3"/>
                <p:cNvSpPr txBox="1"/>
                <p:nvPr/>
              </p:nvSpPr>
              <p:spPr>
                <a:xfrm>
                  <a:off x="4855304" y="2264688"/>
                  <a:ext cx="3706143" cy="541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dirty="0" smtClean="0">
                            <a:latin typeface="Cambria Math" panose="02040503050406030204" pitchFamily="18" charset="0"/>
                          </a:rPr>
                          <m:t>平</m:t>
                        </m:r>
                        <m:r>
                          <a:rPr lang="zh-TW" altLang="en-US" b="0" i="1" dirty="0" smtClean="0">
                            <a:latin typeface="Cambria Math" panose="02040503050406030204" pitchFamily="18" charset="0"/>
                          </a:rPr>
                          <m:t>均存貨</m:t>
                        </m:r>
                        <m:r>
                          <a:rPr lang="en-US" altLang="zh-TW" b="0" i="1" dirty="0" smtClean="0">
                            <a:latin typeface="Cambria Math" panose="02040503050406030204" pitchFamily="18" charset="0"/>
                          </a:rPr>
                          <m:t>= </m:t>
                        </m:r>
                        <m:f>
                          <m:fPr>
                            <m:ctrlPr>
                              <a:rPr lang="en-US" altLang="zh-TW" b="0" i="1" dirty="0" smtClean="0">
                                <a:latin typeface="Cambria Math"/>
                              </a:rPr>
                            </m:ctrlPr>
                          </m:fPr>
                          <m:num>
                            <m:r>
                              <a:rPr lang="en-US" altLang="zh-TW" b="0" i="1" dirty="0" smtClean="0">
                                <a:latin typeface="Cambria Math" panose="02040503050406030204" pitchFamily="18" charset="0"/>
                              </a:rPr>
                              <m:t>(</m:t>
                            </m:r>
                            <m:r>
                              <a:rPr lang="zh-TW" altLang="en-US" b="0" i="1" dirty="0" smtClean="0">
                                <a:latin typeface="Cambria Math" panose="02040503050406030204" pitchFamily="18" charset="0"/>
                              </a:rPr>
                              <m:t>期末存貨</m:t>
                            </m:r>
                            <m:r>
                              <a:rPr lang="en-US" altLang="zh-TW" b="0" i="1" dirty="0" smtClean="0">
                                <a:latin typeface="Cambria Math" panose="02040503050406030204" pitchFamily="18" charset="0"/>
                              </a:rPr>
                              <m:t> −</m:t>
                            </m:r>
                            <m:r>
                              <a:rPr lang="zh-TW" altLang="en-US" b="0" i="1" dirty="0" smtClean="0">
                                <a:latin typeface="Cambria Math" panose="02040503050406030204" pitchFamily="18" charset="0"/>
                              </a:rPr>
                              <m:t>期初存貨</m:t>
                            </m:r>
                            <m:r>
                              <a:rPr lang="en-US" altLang="zh-TW" b="0" i="1" dirty="0" smtClean="0">
                                <a:latin typeface="Cambria Math" panose="02040503050406030204" pitchFamily="18" charset="0"/>
                              </a:rPr>
                              <m:t>)</m:t>
                            </m:r>
                          </m:num>
                          <m:den>
                            <m:r>
                              <a:rPr lang="en-US" altLang="zh-TW" b="0" i="1" dirty="0" smtClean="0">
                                <a:latin typeface="Cambria Math" panose="02040503050406030204" pitchFamily="18" charset="0"/>
                              </a:rPr>
                              <m:t>2</m:t>
                            </m:r>
                          </m:den>
                        </m:f>
                      </m:oMath>
                    </m:oMathPara>
                  </a14:m>
                  <a:endParaRPr lang="zh-TW" altLang="en-US" dirty="0"/>
                </a:p>
              </p:txBody>
            </p:sp>
          </mc:Choice>
          <mc:Fallback>
            <p:sp>
              <p:nvSpPr>
                <p:cNvPr id="4" name="文字方塊 3"/>
                <p:cNvSpPr txBox="1">
                  <a:spLocks noRot="1" noChangeAspect="1" noMove="1" noResize="1" noEditPoints="1" noAdjustHandles="1" noChangeArrowheads="1" noChangeShapeType="1" noTextEdit="1"/>
                </p:cNvSpPr>
                <p:nvPr/>
              </p:nvSpPr>
              <p:spPr>
                <a:xfrm>
                  <a:off x="4855304" y="2264688"/>
                  <a:ext cx="3706143" cy="541430"/>
                </a:xfrm>
                <a:prstGeom prst="rect">
                  <a:avLst/>
                </a:prstGeom>
                <a:blipFill rotWithShape="1">
                  <a:blip r:embed="rId6"/>
                  <a:stretch>
                    <a:fillRect/>
                  </a:stretch>
                </a:blipFill>
              </p:spPr>
              <p:txBody>
                <a:bodyPr/>
                <a:lstStyle/>
                <a:p>
                  <a:r>
                    <a:rPr lang="zh-TW" altLang="en-US">
                      <a:noFill/>
                    </a:rPr>
                    <a:t> </a:t>
                  </a:r>
                  <a:endParaRPr lang="zh-TW" altLang="en-US">
                    <a:noFill/>
                  </a:endParaRPr>
                </a:p>
              </p:txBody>
            </p:sp>
          </mc:Fallback>
        </mc:AlternateContent>
        <p:cxnSp>
          <p:nvCxnSpPr>
            <p:cNvPr id="10" name="直線接點 9"/>
            <p:cNvCxnSpPr/>
            <p:nvPr/>
          </p:nvCxnSpPr>
          <p:spPr>
            <a:xfrm>
              <a:off x="7380312" y="2348880"/>
              <a:ext cx="0"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物料</a:t>
            </a:r>
            <a:r>
              <a:rPr lang="en-US" altLang="zh-TW" dirty="0" smtClean="0"/>
              <a:t>ABC</a:t>
            </a:r>
            <a:r>
              <a:rPr lang="zh-TW" altLang="en-US" dirty="0" smtClean="0"/>
              <a:t>分类重点管理流程</a:t>
            </a:r>
            <a:endParaRPr lang="zh-TW" altLang="en-US" dirty="0"/>
          </a:p>
        </p:txBody>
      </p:sp>
      <p:sp>
        <p:nvSpPr>
          <p:cNvPr id="3" name="圓角矩形 2"/>
          <p:cNvSpPr/>
          <p:nvPr/>
        </p:nvSpPr>
        <p:spPr>
          <a:xfrm>
            <a:off x="1907704" y="2420888"/>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ABC</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分类维护设定</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圓角矩形 3"/>
          <p:cNvSpPr/>
          <p:nvPr/>
        </p:nvSpPr>
        <p:spPr>
          <a:xfrm>
            <a:off x="1907704" y="3416547"/>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ABC</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分类计算产生</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5" name="圓角矩形 4"/>
          <p:cNvSpPr/>
          <p:nvPr/>
        </p:nvSpPr>
        <p:spPr>
          <a:xfrm>
            <a:off x="1907704" y="4412206"/>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报表与</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分析</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矩形 7"/>
          <p:cNvSpPr/>
          <p:nvPr/>
        </p:nvSpPr>
        <p:spPr>
          <a:xfrm>
            <a:off x="3347864" y="229487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设定</a:t>
            </a:r>
            <a:r>
              <a:rPr lang="en-US" altLang="zh-TW" sz="1600" dirty="0" smtClean="0">
                <a:solidFill>
                  <a:schemeClr val="tx2">
                    <a:lumMod val="50000"/>
                  </a:schemeClr>
                </a:solidFill>
                <a:latin typeface="微軟正黑體" pitchFamily="34" charset="-120"/>
                <a:ea typeface="微軟正黑體" pitchFamily="34" charset="-120"/>
              </a:rPr>
              <a:t>ABC</a:t>
            </a:r>
            <a:r>
              <a:rPr lang="zh-TW" altLang="en-US" sz="1600" dirty="0" smtClean="0">
                <a:solidFill>
                  <a:schemeClr val="tx2">
                    <a:lumMod val="50000"/>
                  </a:schemeClr>
                </a:solidFill>
                <a:latin typeface="微軟正黑體" pitchFamily="34" charset="-120"/>
                <a:ea typeface="微軟正黑體" pitchFamily="34" charset="-120"/>
              </a:rPr>
              <a:t>分类计算方式</a:t>
            </a:r>
            <a:endParaRPr lang="zh-TW" altLang="en-US" sz="1600" dirty="0">
              <a:solidFill>
                <a:schemeClr val="tx2">
                  <a:lumMod val="50000"/>
                </a:schemeClr>
              </a:solidFill>
              <a:latin typeface="微軟正黑體" pitchFamily="34" charset="-120"/>
              <a:ea typeface="微軟正黑體" pitchFamily="34" charset="-120"/>
            </a:endParaRPr>
          </a:p>
        </p:txBody>
      </p:sp>
      <p:sp>
        <p:nvSpPr>
          <p:cNvPr id="9" name="矩形 8"/>
          <p:cNvSpPr/>
          <p:nvPr/>
        </p:nvSpPr>
        <p:spPr>
          <a:xfrm>
            <a:off x="3347864" y="328498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透过计算方式设定后，可设定定期自动执行分类计算产生</a:t>
            </a:r>
            <a:endParaRPr lang="zh-TW" altLang="en-US" sz="1600" dirty="0">
              <a:solidFill>
                <a:schemeClr val="tx2">
                  <a:lumMod val="50000"/>
                </a:schemeClr>
              </a:solidFill>
              <a:latin typeface="微軟正黑體" pitchFamily="34" charset="-120"/>
              <a:ea typeface="微軟正黑體" pitchFamily="34" charset="-120"/>
            </a:endParaRPr>
          </a:p>
        </p:txBody>
      </p:sp>
      <p:sp>
        <p:nvSpPr>
          <p:cNvPr id="10" name="矩形 9"/>
          <p:cNvSpPr/>
          <p:nvPr/>
        </p:nvSpPr>
        <p:spPr>
          <a:xfrm>
            <a:off x="3347864" y="428619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可打印 </a:t>
            </a:r>
            <a:r>
              <a:rPr lang="en-US" altLang="zh-TW" sz="1600" dirty="0" smtClean="0">
                <a:solidFill>
                  <a:schemeClr val="tx2">
                    <a:lumMod val="50000"/>
                  </a:schemeClr>
                </a:solidFill>
                <a:latin typeface="微軟正黑體" pitchFamily="34" charset="-120"/>
                <a:ea typeface="微軟正黑體" pitchFamily="34" charset="-120"/>
              </a:rPr>
              <a:t>ABC </a:t>
            </a:r>
            <a:r>
              <a:rPr lang="zh-TW" altLang="en-US" sz="1600" dirty="0" smtClean="0">
                <a:solidFill>
                  <a:schemeClr val="tx2">
                    <a:lumMod val="50000"/>
                  </a:schemeClr>
                </a:solidFill>
                <a:latin typeface="微軟正黑體" pitchFamily="34" charset="-120"/>
                <a:ea typeface="微軟正黑體" pitchFamily="34" charset="-120"/>
              </a:rPr>
              <a:t>分类或变更状况</a:t>
            </a:r>
            <a:endParaRPr lang="zh-TW" altLang="en-US" sz="1600" dirty="0">
              <a:solidFill>
                <a:schemeClr val="tx2">
                  <a:lumMod val="50000"/>
                </a:schemeClr>
              </a:solidFill>
              <a:latin typeface="微軟正黑體" pitchFamily="34" charset="-120"/>
              <a:ea typeface="微軟正黑體" pitchFamily="34" charset="-120"/>
            </a:endParaRPr>
          </a:p>
        </p:txBody>
      </p:sp>
      <p:cxnSp>
        <p:nvCxnSpPr>
          <p:cNvPr id="15" name="直線單箭頭接點 14"/>
          <p:cNvCxnSpPr>
            <a:stCxn id="3" idx="2"/>
            <a:endCxn id="4" idx="0"/>
          </p:cNvCxnSpPr>
          <p:nvPr/>
        </p:nvCxnSpPr>
        <p:spPr>
          <a:xfrm>
            <a:off x="2555776" y="3068960"/>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4" idx="2"/>
            <a:endCxn id="5" idx="0"/>
          </p:cNvCxnSpPr>
          <p:nvPr/>
        </p:nvCxnSpPr>
        <p:spPr>
          <a:xfrm>
            <a:off x="2555776" y="4064619"/>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en-US" altLang="zh-TW" dirty="0" smtClean="0"/>
              <a:t>ABC </a:t>
            </a:r>
            <a:r>
              <a:rPr lang="zh-TW" altLang="en-US" dirty="0" smtClean="0"/>
              <a:t>分类设定方式</a:t>
            </a:r>
            <a:endParaRPr lang="zh-TW" altLang="en-US" dirty="0"/>
          </a:p>
        </p:txBody>
      </p:sp>
      <p:sp>
        <p:nvSpPr>
          <p:cNvPr id="4" name="橢圓 3"/>
          <p:cNvSpPr/>
          <p:nvPr/>
        </p:nvSpPr>
        <p:spPr>
          <a:xfrm>
            <a:off x="399392" y="3599916"/>
            <a:ext cx="1152128" cy="11521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rPr>
              <a:t>ABC </a:t>
            </a: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分类方式</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6" name="圓角矩形 5"/>
          <p:cNvSpPr/>
          <p:nvPr/>
        </p:nvSpPr>
        <p:spPr>
          <a:xfrm>
            <a:off x="2127584" y="2447788"/>
            <a:ext cx="151216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依过去期间金额计算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7" name="圓角矩形 6"/>
          <p:cNvSpPr/>
          <p:nvPr/>
        </p:nvSpPr>
        <p:spPr>
          <a:xfrm>
            <a:off x="2127584" y="3815940"/>
            <a:ext cx="151216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依固定成本单价</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圓角矩形 7"/>
          <p:cNvSpPr/>
          <p:nvPr/>
        </p:nvSpPr>
        <p:spPr>
          <a:xfrm>
            <a:off x="2127584" y="5256100"/>
            <a:ext cx="151216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依产品分类</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graphicFrame>
        <p:nvGraphicFramePr>
          <p:cNvPr id="17" name="表格 16"/>
          <p:cNvGraphicFramePr>
            <a:graphicFrameLocks noGrp="1"/>
          </p:cNvGraphicFramePr>
          <p:nvPr/>
        </p:nvGraphicFramePr>
        <p:xfrm>
          <a:off x="5576256" y="1971982"/>
          <a:ext cx="2376260" cy="1258700"/>
        </p:xfrm>
        <a:graphic>
          <a:graphicData uri="http://schemas.openxmlformats.org/drawingml/2006/table">
            <a:tbl>
              <a:tblPr firstRow="1" bandRow="1">
                <a:tableStyleId>{2D5ABB26-0587-4C30-8999-92F81FD0307C}</a:tableStyleId>
              </a:tblPr>
              <a:tblGrid>
                <a:gridCol w="237626"/>
                <a:gridCol w="237626"/>
                <a:gridCol w="237626"/>
                <a:gridCol w="237626"/>
                <a:gridCol w="237626"/>
                <a:gridCol w="237626"/>
                <a:gridCol w="237626"/>
                <a:gridCol w="237626"/>
                <a:gridCol w="237626"/>
                <a:gridCol w="237626"/>
              </a:tblGrid>
              <a:tr h="125870">
                <a:tc>
                  <a:txBody>
                    <a:bodyPr/>
                    <a:lstStyle/>
                    <a:p>
                      <a:endParaRPr lang="zh-TW" altLang="en-US" sz="3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5">
                  <a:txBody>
                    <a:bodyPr/>
                    <a:lstStyle/>
                    <a:p>
                      <a:pPr algn="ctr"/>
                      <a:r>
                        <a:rPr lang="en-US" altLang="zh-TW" sz="800" dirty="0" smtClean="0">
                          <a:latin typeface="微軟正黑體" pitchFamily="34" charset="-120"/>
                          <a:ea typeface="微軟正黑體" pitchFamily="34" charset="-120"/>
                        </a:rPr>
                        <a:t>C</a:t>
                      </a:r>
                      <a:r>
                        <a:rPr lang="zh-TW" altLang="en-US" sz="800" dirty="0" smtClean="0">
                          <a:latin typeface="微軟正黑體" pitchFamily="34" charset="-120"/>
                          <a:ea typeface="微軟正黑體" pitchFamily="34" charset="-120"/>
                        </a:rPr>
                        <a:t>类物料</a:t>
                      </a:r>
                      <a:endParaRPr lang="zh-TW" altLang="en-US" sz="800" dirty="0">
                        <a:latin typeface="微軟正黑體" pitchFamily="34" charset="-120"/>
                        <a:ea typeface="微軟正黑體" pitchFamily="34" charset="-12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c hMerge="1">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solidFill>
                  </a:tcPr>
                </a:tc>
              </a:tr>
              <a:tr h="125870">
                <a:tc>
                  <a:txBody>
                    <a:bodyPr/>
                    <a:lstStyle/>
                    <a:p>
                      <a:endParaRPr lang="zh-TW" altLang="en-US" sz="3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rowSpan="2" gridSpan="3">
                  <a:txBody>
                    <a:bodyPr/>
                    <a:lstStyle/>
                    <a:p>
                      <a:pPr algn="ctr"/>
                      <a:r>
                        <a:rPr lang="en-US" altLang="zh-TW" sz="1000" dirty="0" smtClean="0">
                          <a:latin typeface="微軟正黑體" pitchFamily="34" charset="-120"/>
                          <a:ea typeface="微軟正黑體" pitchFamily="34" charset="-120"/>
                        </a:rPr>
                        <a:t>B</a:t>
                      </a:r>
                      <a:r>
                        <a:rPr lang="zh-TW" altLang="en-US" sz="1000" dirty="0" smtClean="0">
                          <a:latin typeface="微軟正黑體" pitchFamily="34" charset="-120"/>
                          <a:ea typeface="微軟正黑體" pitchFamily="34" charset="-120"/>
                        </a:rPr>
                        <a:t>类物料</a:t>
                      </a:r>
                      <a:endParaRPr lang="zh-TW" altLang="en-US" sz="1000" dirty="0">
                        <a:latin typeface="微軟正黑體" pitchFamily="34" charset="-120"/>
                        <a:ea typeface="微軟正黑體" pitchFamily="34" charset="-12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rowSpan="2"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rowSpan="2"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a:txBody>
                    <a:bodyPr/>
                    <a:lstStyle/>
                    <a:p>
                      <a:endParaRPr lang="zh-TW" altLang="en-US" sz="3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gridSpan="3">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60000"/>
                        <a:lumOff val="40000"/>
                      </a:schemeClr>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rowSpan="7" gridSpan="2">
                  <a:txBody>
                    <a:bodyPr/>
                    <a:lstStyle/>
                    <a:p>
                      <a:pPr algn="ctr"/>
                      <a:r>
                        <a:rPr lang="en-US" altLang="zh-TW" sz="1200" b="0" dirty="0" smtClean="0">
                          <a:latin typeface="微軟正黑體" pitchFamily="34" charset="-120"/>
                          <a:ea typeface="微軟正黑體" pitchFamily="34" charset="-120"/>
                        </a:rPr>
                        <a:t>A</a:t>
                      </a:r>
                      <a:r>
                        <a:rPr lang="zh-TW" altLang="en-US" sz="1200" b="0" dirty="0" smtClean="0">
                          <a:latin typeface="微軟正黑體" pitchFamily="34" charset="-120"/>
                          <a:ea typeface="微軟正黑體" pitchFamily="34" charset="-120"/>
                        </a:rPr>
                        <a:t>类</a:t>
                      </a:r>
                      <a:endParaRPr lang="en-US" altLang="zh-TW" sz="1200" b="0" dirty="0" smtClean="0">
                        <a:latin typeface="微軟正黑體" pitchFamily="34" charset="-120"/>
                        <a:ea typeface="微軟正黑體" pitchFamily="34" charset="-120"/>
                      </a:endParaRPr>
                    </a:p>
                    <a:p>
                      <a:pPr algn="ctr"/>
                      <a:r>
                        <a:rPr lang="zh-TW" altLang="en-US" sz="1200" b="0" dirty="0" smtClean="0">
                          <a:latin typeface="微軟正黑體" pitchFamily="34" charset="-120"/>
                          <a:ea typeface="微軟正黑體" pitchFamily="34" charset="-120"/>
                        </a:rPr>
                        <a:t>物料</a:t>
                      </a:r>
                      <a:endParaRPr lang="zh-TW" altLang="en-US" sz="1200" b="0" dirty="0">
                        <a:latin typeface="微軟正黑體" pitchFamily="34" charset="-120"/>
                        <a:ea typeface="微軟正黑體"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66"/>
                    </a:solidFill>
                  </a:tcPr>
                </a:tc>
                <a:tc rowSpan="7"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66"/>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25870">
                <a:tc vMerge="1" gridSpan="2">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66"/>
                    </a:solidFill>
                  </a:tcPr>
                </a:tc>
                <a:tc vMerge="1"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66"/>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3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文字方塊 17"/>
          <p:cNvSpPr txBox="1"/>
          <p:nvPr/>
        </p:nvSpPr>
        <p:spPr>
          <a:xfrm>
            <a:off x="5432240" y="3230682"/>
            <a:ext cx="2627630" cy="213360"/>
          </a:xfrm>
          <a:prstGeom prst="rect">
            <a:avLst/>
          </a:prstGeom>
          <a:noFill/>
        </p:spPr>
        <p:txBody>
          <a:bodyPr wrap="none" rtlCol="0">
            <a:spAutoFit/>
          </a:bodyPr>
          <a:lstStyle/>
          <a:p>
            <a:r>
              <a:rPr lang="en-US" altLang="zh-TW" sz="800" dirty="0" smtClean="0"/>
              <a:t>0     10     20     30    40    50    60    70    80    90    100</a:t>
            </a:r>
            <a:endParaRPr lang="zh-TW" altLang="en-US" sz="800" dirty="0"/>
          </a:p>
        </p:txBody>
      </p:sp>
      <p:sp>
        <p:nvSpPr>
          <p:cNvPr id="19" name="文字方塊 18"/>
          <p:cNvSpPr txBox="1"/>
          <p:nvPr/>
        </p:nvSpPr>
        <p:spPr>
          <a:xfrm>
            <a:off x="5233964" y="1947836"/>
            <a:ext cx="360040" cy="1341120"/>
          </a:xfrm>
          <a:prstGeom prst="rect">
            <a:avLst/>
          </a:prstGeom>
          <a:noFill/>
        </p:spPr>
        <p:txBody>
          <a:bodyPr wrap="square" lIns="72000" tIns="0" rIns="72000" bIns="0" rtlCol="0">
            <a:spAutoFit/>
          </a:bodyPr>
          <a:lstStyle/>
          <a:p>
            <a:pPr algn="r"/>
            <a:r>
              <a:rPr lang="en-US" altLang="zh-TW" sz="800" dirty="0" smtClean="0"/>
              <a:t>100     </a:t>
            </a:r>
            <a:r>
              <a:rPr lang="en-US" altLang="zh-TW" sz="800" dirty="0"/>
              <a:t>9</a:t>
            </a:r>
            <a:r>
              <a:rPr lang="en-US" altLang="zh-TW" sz="800" dirty="0" smtClean="0"/>
              <a:t>0     </a:t>
            </a:r>
            <a:r>
              <a:rPr lang="en-US" altLang="zh-TW" sz="800" dirty="0"/>
              <a:t>8</a:t>
            </a:r>
            <a:r>
              <a:rPr lang="en-US" altLang="zh-TW" sz="800" dirty="0" smtClean="0"/>
              <a:t>0     </a:t>
            </a:r>
            <a:r>
              <a:rPr lang="en-US" altLang="zh-TW" sz="800" dirty="0"/>
              <a:t>7</a:t>
            </a:r>
            <a:r>
              <a:rPr lang="en-US" altLang="zh-TW" sz="800" dirty="0" smtClean="0"/>
              <a:t>0    </a:t>
            </a:r>
            <a:r>
              <a:rPr lang="en-US" altLang="zh-TW" sz="800" dirty="0"/>
              <a:t>6</a:t>
            </a:r>
            <a:r>
              <a:rPr lang="en-US" altLang="zh-TW" sz="800" dirty="0" smtClean="0"/>
              <a:t>0    </a:t>
            </a:r>
            <a:r>
              <a:rPr lang="en-US" altLang="zh-TW" sz="800" dirty="0"/>
              <a:t>5</a:t>
            </a:r>
            <a:r>
              <a:rPr lang="en-US" altLang="zh-TW" sz="800" dirty="0" smtClean="0"/>
              <a:t>0    </a:t>
            </a:r>
            <a:r>
              <a:rPr lang="en-US" altLang="zh-TW" sz="800" dirty="0"/>
              <a:t>4</a:t>
            </a:r>
            <a:r>
              <a:rPr lang="en-US" altLang="zh-TW" sz="800" dirty="0" smtClean="0"/>
              <a:t>0    </a:t>
            </a:r>
            <a:r>
              <a:rPr lang="en-US" altLang="zh-TW" sz="800" dirty="0"/>
              <a:t>3</a:t>
            </a:r>
            <a:r>
              <a:rPr lang="en-US" altLang="zh-TW" sz="800" dirty="0" smtClean="0"/>
              <a:t>0    </a:t>
            </a:r>
            <a:r>
              <a:rPr lang="en-US" altLang="zh-TW" sz="800" dirty="0"/>
              <a:t>2</a:t>
            </a:r>
            <a:r>
              <a:rPr lang="en-US" altLang="zh-TW" sz="800" dirty="0" smtClean="0"/>
              <a:t>0    </a:t>
            </a:r>
            <a:r>
              <a:rPr lang="en-US" altLang="zh-TW" sz="800" dirty="0"/>
              <a:t>1</a:t>
            </a:r>
            <a:r>
              <a:rPr lang="en-US" altLang="zh-TW" sz="800" dirty="0" smtClean="0"/>
              <a:t>0    0</a:t>
            </a:r>
            <a:endParaRPr lang="zh-TW" altLang="en-US" sz="800" dirty="0"/>
          </a:p>
        </p:txBody>
      </p:sp>
      <p:sp>
        <p:nvSpPr>
          <p:cNvPr id="20" name="文字方塊 19"/>
          <p:cNvSpPr txBox="1"/>
          <p:nvPr/>
        </p:nvSpPr>
        <p:spPr>
          <a:xfrm>
            <a:off x="7967372" y="3225919"/>
            <a:ext cx="949960" cy="222885"/>
          </a:xfrm>
          <a:prstGeom prst="rect">
            <a:avLst/>
          </a:prstGeom>
          <a:noFill/>
        </p:spPr>
        <p:txBody>
          <a:bodyPr wrap="none" rtlCol="0">
            <a:spAutoFit/>
          </a:bodyPr>
          <a:lstStyle/>
          <a:p>
            <a:r>
              <a:rPr lang="zh-TW" altLang="en-US" sz="800" dirty="0" smtClean="0">
                <a:latin typeface="微軟正黑體" pitchFamily="34" charset="-120"/>
                <a:ea typeface="微軟正黑體" pitchFamily="34" charset="-120"/>
              </a:rPr>
              <a:t>库存数量占比</a:t>
            </a:r>
            <a:r>
              <a:rPr lang="en-US" altLang="zh-TW" sz="800" dirty="0" smtClean="0"/>
              <a:t>(%)</a:t>
            </a:r>
            <a:endParaRPr lang="zh-TW" altLang="en-US" sz="800" dirty="0"/>
          </a:p>
        </p:txBody>
      </p:sp>
      <p:sp>
        <p:nvSpPr>
          <p:cNvPr id="21" name="文字方塊 20"/>
          <p:cNvSpPr txBox="1"/>
          <p:nvPr/>
        </p:nvSpPr>
        <p:spPr>
          <a:xfrm>
            <a:off x="5117754" y="2087451"/>
            <a:ext cx="342292" cy="954405"/>
          </a:xfrm>
          <a:prstGeom prst="rect">
            <a:avLst/>
          </a:prstGeom>
          <a:noFill/>
        </p:spPr>
        <p:txBody>
          <a:bodyPr wrap="square" rtlCol="0">
            <a:spAutoFit/>
          </a:bodyPr>
          <a:lstStyle/>
          <a:p>
            <a:pPr algn="ctr"/>
            <a:r>
              <a:rPr lang="zh-TW" altLang="en-US" sz="800" dirty="0" smtClean="0">
                <a:latin typeface="微軟正黑體" pitchFamily="34" charset="-120"/>
                <a:ea typeface="微軟正黑體" pitchFamily="34" charset="-120"/>
              </a:rPr>
              <a:t>库存金额占比</a:t>
            </a:r>
            <a:r>
              <a:rPr lang="en-US" altLang="zh-TW" sz="800" dirty="0" smtClean="0"/>
              <a:t>(%)</a:t>
            </a:r>
            <a:endParaRPr lang="zh-TW" altLang="en-US" sz="800" dirty="0"/>
          </a:p>
        </p:txBody>
      </p:sp>
      <p:cxnSp>
        <p:nvCxnSpPr>
          <p:cNvPr id="23" name="直線接點 22"/>
          <p:cNvCxnSpPr>
            <a:stCxn id="17" idx="0"/>
          </p:cNvCxnSpPr>
          <p:nvPr/>
        </p:nvCxnSpPr>
        <p:spPr>
          <a:xfrm flipH="1">
            <a:off x="6760673" y="1971982"/>
            <a:ext cx="3713" cy="125870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594004" y="2101740"/>
            <a:ext cx="447520"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851920" y="2327233"/>
            <a:ext cx="1132132" cy="3650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依使用金额</a:t>
            </a:r>
            <a:endParaRPr lang="zh-TW" altLang="en-US" sz="1400" dirty="0">
              <a:latin typeface="微軟正黑體" pitchFamily="34" charset="-120"/>
              <a:ea typeface="微軟正黑體" pitchFamily="34" charset="-120"/>
            </a:endParaRPr>
          </a:p>
        </p:txBody>
      </p:sp>
      <p:sp>
        <p:nvSpPr>
          <p:cNvPr id="29" name="矩形 28"/>
          <p:cNvSpPr/>
          <p:nvPr/>
        </p:nvSpPr>
        <p:spPr>
          <a:xfrm>
            <a:off x="3851920" y="2881448"/>
            <a:ext cx="1132132" cy="3650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依月底结存金额</a:t>
            </a:r>
            <a:endParaRPr lang="zh-TW" altLang="en-US" sz="1400" dirty="0">
              <a:latin typeface="微軟正黑體" pitchFamily="34" charset="-120"/>
              <a:ea typeface="微軟正黑體" pitchFamily="34" charset="-120"/>
            </a:endParaRPr>
          </a:p>
        </p:txBody>
      </p:sp>
      <p:cxnSp>
        <p:nvCxnSpPr>
          <p:cNvPr id="31" name="直線接點 30"/>
          <p:cNvCxnSpPr>
            <a:stCxn id="6" idx="3"/>
            <a:endCxn id="28" idx="1"/>
          </p:cNvCxnSpPr>
          <p:nvPr/>
        </p:nvCxnSpPr>
        <p:spPr>
          <a:xfrm flipV="1">
            <a:off x="3639752" y="2509779"/>
            <a:ext cx="212168" cy="29804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直線接點 31"/>
          <p:cNvCxnSpPr>
            <a:stCxn id="6" idx="3"/>
            <a:endCxn id="29" idx="1"/>
          </p:cNvCxnSpPr>
          <p:nvPr/>
        </p:nvCxnSpPr>
        <p:spPr>
          <a:xfrm>
            <a:off x="3639752" y="2807828"/>
            <a:ext cx="212168" cy="25616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直線接點 34"/>
          <p:cNvCxnSpPr>
            <a:stCxn id="4" idx="7"/>
            <a:endCxn id="6" idx="1"/>
          </p:cNvCxnSpPr>
          <p:nvPr/>
        </p:nvCxnSpPr>
        <p:spPr>
          <a:xfrm flipV="1">
            <a:off x="1382795" y="2807828"/>
            <a:ext cx="744789" cy="9608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直線接點 37"/>
          <p:cNvCxnSpPr>
            <a:stCxn id="4" idx="6"/>
            <a:endCxn id="7" idx="1"/>
          </p:cNvCxnSpPr>
          <p:nvPr/>
        </p:nvCxnSpPr>
        <p:spPr>
          <a:xfrm>
            <a:off x="1551520" y="4175980"/>
            <a:ext cx="57606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1" name="直線接點 40"/>
          <p:cNvCxnSpPr>
            <a:stCxn id="4" idx="5"/>
            <a:endCxn id="8" idx="1"/>
          </p:cNvCxnSpPr>
          <p:nvPr/>
        </p:nvCxnSpPr>
        <p:spPr>
          <a:xfrm>
            <a:off x="1382795" y="4583319"/>
            <a:ext cx="744789" cy="103282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851920" y="3738881"/>
            <a:ext cx="1132132" cy="3650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依实际成本单价</a:t>
            </a:r>
            <a:endParaRPr lang="zh-TW" altLang="en-US" sz="1400" dirty="0">
              <a:latin typeface="微軟正黑體" pitchFamily="34" charset="-120"/>
              <a:ea typeface="微軟正黑體" pitchFamily="34" charset="-120"/>
            </a:endParaRPr>
          </a:p>
        </p:txBody>
      </p:sp>
      <p:sp>
        <p:nvSpPr>
          <p:cNvPr id="47" name="矩形 46"/>
          <p:cNvSpPr/>
          <p:nvPr/>
        </p:nvSpPr>
        <p:spPr>
          <a:xfrm>
            <a:off x="3851920" y="4293096"/>
            <a:ext cx="1132132" cy="3650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依标准成本单价</a:t>
            </a:r>
            <a:endParaRPr lang="zh-TW" altLang="en-US" sz="1400" dirty="0">
              <a:latin typeface="微軟正黑體" pitchFamily="34" charset="-120"/>
              <a:ea typeface="微軟正黑體" pitchFamily="34" charset="-120"/>
            </a:endParaRPr>
          </a:p>
        </p:txBody>
      </p:sp>
      <p:cxnSp>
        <p:nvCxnSpPr>
          <p:cNvPr id="48" name="直線接點 47"/>
          <p:cNvCxnSpPr>
            <a:stCxn id="7" idx="3"/>
            <a:endCxn id="46" idx="1"/>
          </p:cNvCxnSpPr>
          <p:nvPr/>
        </p:nvCxnSpPr>
        <p:spPr>
          <a:xfrm flipV="1">
            <a:off x="3639752" y="3921427"/>
            <a:ext cx="212168" cy="25455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1" name="直線接點 50"/>
          <p:cNvCxnSpPr>
            <a:stCxn id="7" idx="3"/>
            <a:endCxn id="47" idx="1"/>
          </p:cNvCxnSpPr>
          <p:nvPr/>
        </p:nvCxnSpPr>
        <p:spPr>
          <a:xfrm>
            <a:off x="3639752" y="4175980"/>
            <a:ext cx="212168" cy="29966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463842" y="3810419"/>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rPr>
              <a:t>单价大于</a:t>
            </a:r>
            <a:r>
              <a:rPr lang="en-US" altLang="zh-TW" sz="1600" dirty="0" smtClean="0">
                <a:solidFill>
                  <a:schemeClr val="tx2">
                    <a:lumMod val="50000"/>
                  </a:schemeClr>
                </a:solidFill>
                <a:latin typeface="微軟正黑體" pitchFamily="34" charset="-120"/>
                <a:ea typeface="微軟正黑體" pitchFamily="34" charset="-120"/>
              </a:rPr>
              <a:t>$100 </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 A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
        <p:nvSpPr>
          <p:cNvPr id="55" name="矩形 54"/>
          <p:cNvSpPr/>
          <p:nvPr/>
        </p:nvSpPr>
        <p:spPr>
          <a:xfrm>
            <a:off x="5467234" y="4109112"/>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rPr>
              <a:t>单价大于</a:t>
            </a:r>
            <a:r>
              <a:rPr lang="en-US" altLang="zh-TW" sz="1600" dirty="0" smtClean="0">
                <a:solidFill>
                  <a:schemeClr val="tx2">
                    <a:lumMod val="50000"/>
                  </a:schemeClr>
                </a:solidFill>
                <a:latin typeface="微軟正黑體" pitchFamily="34" charset="-120"/>
                <a:ea typeface="微軟正黑體" pitchFamily="34" charset="-120"/>
              </a:rPr>
              <a:t>$30   </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 B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
        <p:nvSpPr>
          <p:cNvPr id="56" name="矩形 55"/>
          <p:cNvSpPr/>
          <p:nvPr/>
        </p:nvSpPr>
        <p:spPr>
          <a:xfrm>
            <a:off x="5463842" y="4402665"/>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单价小于</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$30    C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
        <p:nvSpPr>
          <p:cNvPr id="57" name="矩形 56"/>
          <p:cNvSpPr/>
          <p:nvPr/>
        </p:nvSpPr>
        <p:spPr>
          <a:xfrm>
            <a:off x="5426618" y="5174333"/>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成品、半成品         </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 A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
        <p:nvSpPr>
          <p:cNvPr id="58" name="矩形 57"/>
          <p:cNvSpPr/>
          <p:nvPr/>
        </p:nvSpPr>
        <p:spPr>
          <a:xfrm>
            <a:off x="5430010" y="5473026"/>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电子、机构、金属 </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 B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
        <p:nvSpPr>
          <p:cNvPr id="59" name="矩形 58"/>
          <p:cNvSpPr/>
          <p:nvPr/>
        </p:nvSpPr>
        <p:spPr>
          <a:xfrm>
            <a:off x="5426618" y="5766579"/>
            <a:ext cx="2674238" cy="293553"/>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包材、油漆等         </a:t>
            </a:r>
            <a:r>
              <a:rPr lang="en-US" altLang="zh-TW" sz="1600" dirty="0" smtClean="0">
                <a:solidFill>
                  <a:schemeClr val="tx2">
                    <a:lumMod val="50000"/>
                  </a:schemeClr>
                </a:solidFill>
                <a:latin typeface="微軟正黑體" pitchFamily="34" charset="-120"/>
                <a:ea typeface="微軟正黑體" pitchFamily="34" charset="-120"/>
                <a:sym typeface="Wingdings" pitchFamily="2" charset="2"/>
              </a:rPr>
              <a:t> C </a:t>
            </a:r>
            <a:r>
              <a:rPr lang="zh-TW" altLang="en-US" sz="1600" dirty="0" smtClean="0">
                <a:solidFill>
                  <a:schemeClr val="tx2">
                    <a:lumMod val="50000"/>
                  </a:schemeClr>
                </a:solidFill>
                <a:latin typeface="微軟正黑體" pitchFamily="34" charset="-120"/>
                <a:ea typeface="微軟正黑體" pitchFamily="34" charset="-120"/>
                <a:sym typeface="Wingdings" pitchFamily="2" charset="2"/>
              </a:rPr>
              <a:t>类</a:t>
            </a:r>
            <a:endParaRPr lang="zh-TW" altLang="en-US" sz="1600" dirty="0">
              <a:solidFill>
                <a:schemeClr val="tx2">
                  <a:lumMod val="50000"/>
                </a:schemeClr>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库存呆滞料重点管理流程</a:t>
            </a:r>
            <a:endParaRPr lang="zh-TW" altLang="en-US" dirty="0"/>
          </a:p>
        </p:txBody>
      </p:sp>
      <p:sp>
        <p:nvSpPr>
          <p:cNvPr id="3" name="圓角矩形 2"/>
          <p:cNvSpPr/>
          <p:nvPr/>
        </p:nvSpPr>
        <p:spPr>
          <a:xfrm>
            <a:off x="1907704" y="2420888"/>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呆滞日重新计算</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圓角矩形 3"/>
          <p:cNvSpPr/>
          <p:nvPr/>
        </p:nvSpPr>
        <p:spPr>
          <a:xfrm>
            <a:off x="1907704" y="3416547"/>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料件呆滞分析查询</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5" name="圓角矩形 4"/>
          <p:cNvSpPr/>
          <p:nvPr/>
        </p:nvSpPr>
        <p:spPr>
          <a:xfrm>
            <a:off x="1907704" y="4412206"/>
            <a:ext cx="1296144"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报表与</a:t>
            </a:r>
            <a:endParaRPr lang="en-US" altLang="zh-TW"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algn="ctr"/>
            <a:r>
              <a:rPr lang="zh-TW" altLang="en-US" b="1" dirty="0" smtClean="0">
                <a:effectLst>
                  <a:outerShdw blurRad="38100" dist="38100" dir="2700000" algn="tl">
                    <a:srgbClr val="000000">
                      <a:alpha val="43137"/>
                    </a:srgbClr>
                  </a:outerShdw>
                </a:effectLst>
                <a:latin typeface="微軟正黑體" pitchFamily="34" charset="-120"/>
                <a:ea typeface="微軟正黑體" pitchFamily="34" charset="-120"/>
              </a:rPr>
              <a:t>分析</a:t>
            </a:r>
            <a:endParaRPr lang="zh-TW" altLang="en-US" b="1"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矩形 7"/>
          <p:cNvSpPr/>
          <p:nvPr/>
        </p:nvSpPr>
        <p:spPr>
          <a:xfrm>
            <a:off x="3347864" y="229487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计算各料件的呆滞日期</a:t>
            </a:r>
            <a:endParaRPr lang="zh-TW" altLang="en-US" sz="1600" dirty="0">
              <a:solidFill>
                <a:schemeClr val="tx2">
                  <a:lumMod val="50000"/>
                </a:schemeClr>
              </a:solidFill>
              <a:latin typeface="微軟正黑體" pitchFamily="34" charset="-120"/>
              <a:ea typeface="微軟正黑體" pitchFamily="34" charset="-120"/>
            </a:endParaRPr>
          </a:p>
        </p:txBody>
      </p:sp>
      <p:sp>
        <p:nvSpPr>
          <p:cNvPr id="9" name="矩形 8"/>
          <p:cNvSpPr/>
          <p:nvPr/>
        </p:nvSpPr>
        <p:spPr>
          <a:xfrm>
            <a:off x="3347864" y="3284984"/>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依库位料件之最后呆滞日期</a:t>
            </a:r>
            <a:r>
              <a:rPr lang="en-US" altLang="zh-TW" sz="1600" dirty="0" smtClean="0">
                <a:solidFill>
                  <a:schemeClr val="tx2">
                    <a:lumMod val="50000"/>
                  </a:schemeClr>
                </a:solidFill>
                <a:latin typeface="微軟正黑體" pitchFamily="34" charset="-120"/>
                <a:ea typeface="微軟正黑體" pitchFamily="34" charset="-120"/>
              </a:rPr>
              <a:t>, </a:t>
            </a:r>
            <a:r>
              <a:rPr lang="zh-TW" altLang="en-US" sz="1600" dirty="0" smtClean="0">
                <a:solidFill>
                  <a:schemeClr val="tx2">
                    <a:lumMod val="50000"/>
                  </a:schemeClr>
                </a:solidFill>
                <a:latin typeface="微軟正黑體" pitchFamily="34" charset="-120"/>
                <a:ea typeface="微軟正黑體" pitchFamily="34" charset="-120"/>
              </a:rPr>
              <a:t>分析料件的呆滞情况</a:t>
            </a:r>
            <a:r>
              <a:rPr lang="en-US" altLang="zh-TW" sz="1600" dirty="0" smtClean="0">
                <a:solidFill>
                  <a:schemeClr val="tx2">
                    <a:lumMod val="50000"/>
                  </a:schemeClr>
                </a:solidFill>
                <a:latin typeface="微軟正黑體" pitchFamily="34" charset="-120"/>
                <a:ea typeface="微軟正黑體" pitchFamily="34" charset="-120"/>
              </a:rPr>
              <a:t>, </a:t>
            </a:r>
            <a:r>
              <a:rPr lang="zh-TW" altLang="en-US" sz="1600" dirty="0" smtClean="0">
                <a:solidFill>
                  <a:schemeClr val="tx2">
                    <a:lumMod val="50000"/>
                  </a:schemeClr>
                </a:solidFill>
                <a:latin typeface="微軟正黑體" pitchFamily="34" charset="-120"/>
                <a:ea typeface="微軟正黑體" pitchFamily="34" charset="-120"/>
              </a:rPr>
              <a:t>借以提醒仓管员对该料作有效的处理</a:t>
            </a:r>
            <a:endParaRPr lang="zh-TW" altLang="en-US" sz="1600" dirty="0">
              <a:solidFill>
                <a:schemeClr val="tx2">
                  <a:lumMod val="50000"/>
                </a:schemeClr>
              </a:solidFill>
              <a:latin typeface="微軟正黑體" pitchFamily="34" charset="-120"/>
              <a:ea typeface="微軟正黑體" pitchFamily="34" charset="-120"/>
            </a:endParaRPr>
          </a:p>
        </p:txBody>
      </p:sp>
      <p:sp>
        <p:nvSpPr>
          <p:cNvPr id="10" name="矩形 9"/>
          <p:cNvSpPr/>
          <p:nvPr/>
        </p:nvSpPr>
        <p:spPr>
          <a:xfrm>
            <a:off x="3347864" y="4286192"/>
            <a:ext cx="4680520" cy="88610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TW" altLang="en-US" sz="1600" dirty="0" smtClean="0">
                <a:solidFill>
                  <a:schemeClr val="tx2">
                    <a:lumMod val="50000"/>
                  </a:schemeClr>
                </a:solidFill>
                <a:latin typeface="微軟正黑體" pitchFamily="34" charset="-120"/>
                <a:ea typeface="微軟正黑體" pitchFamily="34" charset="-120"/>
              </a:rPr>
              <a:t>可打印料件的呆滞日期及呆滞天数分析表</a:t>
            </a:r>
            <a:endParaRPr lang="zh-TW" altLang="en-US" sz="1600" dirty="0">
              <a:solidFill>
                <a:schemeClr val="tx2">
                  <a:lumMod val="50000"/>
                </a:schemeClr>
              </a:solidFill>
              <a:latin typeface="微軟正黑體" pitchFamily="34" charset="-120"/>
              <a:ea typeface="微軟正黑體" pitchFamily="34" charset="-120"/>
            </a:endParaRPr>
          </a:p>
        </p:txBody>
      </p:sp>
      <p:cxnSp>
        <p:nvCxnSpPr>
          <p:cNvPr id="15" name="直線單箭頭接點 14"/>
          <p:cNvCxnSpPr>
            <a:stCxn id="3" idx="2"/>
            <a:endCxn id="4" idx="0"/>
          </p:cNvCxnSpPr>
          <p:nvPr/>
        </p:nvCxnSpPr>
        <p:spPr>
          <a:xfrm>
            <a:off x="2555776" y="3068960"/>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4" idx="2"/>
            <a:endCxn id="5" idx="0"/>
          </p:cNvCxnSpPr>
          <p:nvPr/>
        </p:nvCxnSpPr>
        <p:spPr>
          <a:xfrm>
            <a:off x="2555776" y="4064619"/>
            <a:ext cx="0" cy="34758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圓角矩形 39"/>
          <p:cNvSpPr/>
          <p:nvPr/>
        </p:nvSpPr>
        <p:spPr>
          <a:xfrm>
            <a:off x="170304" y="3516248"/>
            <a:ext cx="2195736" cy="2793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b="1" dirty="0" smtClean="0"/>
          </a:p>
          <a:p>
            <a:pPr algn="ctr"/>
            <a:endParaRPr lang="zh-TW" altLang="en-US" b="1" dirty="0">
              <a:latin typeface="微軟正黑體" pitchFamily="34" charset="-120"/>
              <a:ea typeface="微軟正黑體" pitchFamily="34" charset="-120"/>
            </a:endParaRPr>
          </a:p>
        </p:txBody>
      </p:sp>
      <p:sp>
        <p:nvSpPr>
          <p:cNvPr id="3" name="文字方塊 2"/>
          <p:cNvSpPr txBox="1"/>
          <p:nvPr/>
        </p:nvSpPr>
        <p:spPr>
          <a:xfrm>
            <a:off x="251520" y="1844824"/>
            <a:ext cx="8497442" cy="66103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库存查询提供动态单头的设定，除了品项、库位、储位外，另外提供多种不同维度的库存查询，可以依据不同的管理需求选定不同维度的库存信息     </a:t>
            </a:r>
            <a:endParaRPr lang="en-US" altLang="zh-TW" dirty="0" smtClean="0">
              <a:latin typeface="微軟正黑體" pitchFamily="34" charset="-120"/>
              <a:ea typeface="微軟正黑體" pitchFamily="34" charset="-120"/>
            </a:endParaRPr>
          </a:p>
        </p:txBody>
      </p:sp>
      <p:sp>
        <p:nvSpPr>
          <p:cNvPr id="6" name="文字版面配置區 5"/>
          <p:cNvSpPr>
            <a:spLocks noGrp="1"/>
          </p:cNvSpPr>
          <p:nvPr>
            <p:ph type="body" sz="quarter" idx="13"/>
          </p:nvPr>
        </p:nvSpPr>
        <p:spPr/>
        <p:txBody>
          <a:bodyPr/>
          <a:lstStyle/>
          <a:p>
            <a:r>
              <a:rPr lang="zh-TW" altLang="en-US" dirty="0" smtClean="0"/>
              <a:t>多维度库存查询</a:t>
            </a:r>
            <a:endParaRPr lang="zh-TW" altLang="en-US" dirty="0"/>
          </a:p>
        </p:txBody>
      </p:sp>
      <p:sp>
        <p:nvSpPr>
          <p:cNvPr id="19" name="圓角矩形 18"/>
          <p:cNvSpPr/>
          <p:nvPr/>
        </p:nvSpPr>
        <p:spPr bwMode="auto">
          <a:xfrm>
            <a:off x="315994" y="5072943"/>
            <a:ext cx="857256" cy="52110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库存管理特征</a:t>
            </a:r>
            <a:endParaRPr lang="zh-TW" altLang="en-US" sz="1200" b="1" dirty="0">
              <a:latin typeface="微軟正黑體" pitchFamily="34" charset="-120"/>
              <a:ea typeface="微軟正黑體" pitchFamily="34" charset="-120"/>
            </a:endParaRPr>
          </a:p>
        </p:txBody>
      </p:sp>
      <p:sp>
        <p:nvSpPr>
          <p:cNvPr id="21" name="圓角矩形 20"/>
          <p:cNvSpPr/>
          <p:nvPr/>
        </p:nvSpPr>
        <p:spPr bwMode="auto">
          <a:xfrm>
            <a:off x="1316126" y="5174356"/>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产品特征</a:t>
            </a:r>
            <a:endParaRPr lang="zh-TW" altLang="en-US" sz="1200" b="1" dirty="0">
              <a:latin typeface="微軟正黑體" pitchFamily="34" charset="-120"/>
              <a:ea typeface="微軟正黑體" pitchFamily="34" charset="-120"/>
            </a:endParaRPr>
          </a:p>
        </p:txBody>
      </p:sp>
      <p:sp>
        <p:nvSpPr>
          <p:cNvPr id="22" name="圓角矩形 21"/>
          <p:cNvSpPr/>
          <p:nvPr/>
        </p:nvSpPr>
        <p:spPr bwMode="auto">
          <a:xfrm>
            <a:off x="315994" y="5708560"/>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仓管员</a:t>
            </a:r>
            <a:endParaRPr lang="zh-TW" altLang="en-US" sz="1200" b="1" dirty="0">
              <a:latin typeface="微軟正黑體" pitchFamily="34" charset="-120"/>
              <a:ea typeface="微軟正黑體" pitchFamily="34" charset="-120"/>
            </a:endParaRPr>
          </a:p>
        </p:txBody>
      </p:sp>
      <p:sp>
        <p:nvSpPr>
          <p:cNvPr id="23" name="圓角矩形 22"/>
          <p:cNvSpPr/>
          <p:nvPr/>
        </p:nvSpPr>
        <p:spPr bwMode="auto">
          <a:xfrm>
            <a:off x="1316126" y="5708560"/>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产品分类</a:t>
            </a:r>
            <a:endParaRPr lang="zh-TW" altLang="en-US" sz="1200" b="1" dirty="0">
              <a:latin typeface="微軟正黑體" pitchFamily="34" charset="-120"/>
              <a:ea typeface="微軟正黑體" pitchFamily="34" charset="-120"/>
            </a:endParaRPr>
          </a:p>
        </p:txBody>
      </p:sp>
      <p:sp>
        <p:nvSpPr>
          <p:cNvPr id="35" name="圓角矩形 34"/>
          <p:cNvSpPr/>
          <p:nvPr/>
        </p:nvSpPr>
        <p:spPr bwMode="auto">
          <a:xfrm>
            <a:off x="324544" y="4143529"/>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料号</a:t>
            </a:r>
            <a:endParaRPr lang="zh-TW" altLang="en-US" sz="1200" b="1" dirty="0">
              <a:latin typeface="微軟正黑體" pitchFamily="34" charset="-120"/>
              <a:ea typeface="微軟正黑體" pitchFamily="34" charset="-120"/>
            </a:endParaRPr>
          </a:p>
        </p:txBody>
      </p:sp>
      <p:sp>
        <p:nvSpPr>
          <p:cNvPr id="36" name="圓角矩形 35"/>
          <p:cNvSpPr/>
          <p:nvPr/>
        </p:nvSpPr>
        <p:spPr bwMode="auto">
          <a:xfrm>
            <a:off x="1324676" y="4143529"/>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库位</a:t>
            </a:r>
            <a:endParaRPr lang="zh-TW" altLang="en-US" sz="1200" b="1" dirty="0">
              <a:latin typeface="微軟正黑體" pitchFamily="34" charset="-120"/>
              <a:ea typeface="微軟正黑體" pitchFamily="34" charset="-120"/>
            </a:endParaRPr>
          </a:p>
        </p:txBody>
      </p:sp>
      <p:sp>
        <p:nvSpPr>
          <p:cNvPr id="37" name="圓角矩形 36"/>
          <p:cNvSpPr/>
          <p:nvPr/>
        </p:nvSpPr>
        <p:spPr bwMode="auto">
          <a:xfrm>
            <a:off x="324544" y="4643595"/>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38" name="圓角矩形 37"/>
          <p:cNvSpPr/>
          <p:nvPr/>
        </p:nvSpPr>
        <p:spPr bwMode="auto">
          <a:xfrm>
            <a:off x="1324676" y="4643595"/>
            <a:ext cx="857256" cy="318280"/>
          </a:xfrm>
          <a:prstGeom prst="roundRect">
            <a:avLst/>
          </a:prstGeom>
        </p:spPr>
        <p:style>
          <a:lnRef idx="1">
            <a:schemeClr val="accent6"/>
          </a:lnRef>
          <a:fillRef idx="2">
            <a:schemeClr val="accent6"/>
          </a:fillRef>
          <a:effectRef idx="1">
            <a:schemeClr val="accent6"/>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批号</a:t>
            </a:r>
            <a:endParaRPr lang="zh-TW" altLang="en-US" sz="1200" b="1" dirty="0">
              <a:latin typeface="微軟正黑體" pitchFamily="34" charset="-120"/>
              <a:ea typeface="微軟正黑體" pitchFamily="34" charset="-120"/>
            </a:endParaRPr>
          </a:p>
        </p:txBody>
      </p:sp>
      <p:sp>
        <p:nvSpPr>
          <p:cNvPr id="41" name="文字方塊 40"/>
          <p:cNvSpPr txBox="1"/>
          <p:nvPr/>
        </p:nvSpPr>
        <p:spPr>
          <a:xfrm>
            <a:off x="648072" y="3645024"/>
            <a:ext cx="1097280" cy="386715"/>
          </a:xfrm>
          <a:prstGeom prst="rect">
            <a:avLst/>
          </a:prstGeom>
          <a:noFill/>
        </p:spPr>
        <p:txBody>
          <a:bodyPr wrap="none" rtlCol="0">
            <a:spAutoFit/>
          </a:bodyPr>
          <a:lstStyle/>
          <a:p>
            <a:r>
              <a:rPr lang="zh-TW" altLang="en-US" b="1" dirty="0" smtClean="0">
                <a:latin typeface="微軟正黑體" pitchFamily="34" charset="-120"/>
                <a:ea typeface="微軟正黑體" pitchFamily="34" charset="-120"/>
              </a:rPr>
              <a:t>动态单头</a:t>
            </a:r>
            <a:endParaRPr lang="zh-TW" altLang="en-US" b="1" dirty="0">
              <a:latin typeface="微軟正黑體" pitchFamily="34" charset="-120"/>
              <a:ea typeface="微軟正黑體" pitchFamily="34" charset="-120"/>
            </a:endParaRPr>
          </a:p>
        </p:txBody>
      </p:sp>
      <p:sp>
        <p:nvSpPr>
          <p:cNvPr id="44" name="矩形 43"/>
          <p:cNvSpPr/>
          <p:nvPr/>
        </p:nvSpPr>
        <p:spPr>
          <a:xfrm>
            <a:off x="1116982" y="5949280"/>
            <a:ext cx="345440" cy="368300"/>
          </a:xfrm>
          <a:prstGeom prst="rect">
            <a:avLst/>
          </a:prstGeom>
        </p:spPr>
        <p:txBody>
          <a:bodyPr wrap="none">
            <a:spAutoFit/>
          </a:bodyPr>
          <a:lstStyle/>
          <a:p>
            <a:pPr lvl="0" algn="ctr"/>
            <a:r>
              <a:rPr lang="en-US" altLang="zh-TW" b="1" dirty="0" smtClean="0">
                <a:solidFill>
                  <a:prstClr val="black"/>
                </a:solidFill>
                <a:latin typeface="Calibri"/>
                <a:ea typeface="SimSun"/>
              </a:rPr>
              <a:t>…</a:t>
            </a:r>
            <a:endParaRPr lang="zh-TW" altLang="en-US" b="1" dirty="0" smtClean="0">
              <a:solidFill>
                <a:prstClr val="black"/>
              </a:solidFill>
              <a:latin typeface="Calibri"/>
              <a:ea typeface="SimSun"/>
            </a:endParaRPr>
          </a:p>
        </p:txBody>
      </p:sp>
      <p:cxnSp>
        <p:nvCxnSpPr>
          <p:cNvPr id="45" name="直線單箭頭接點 44"/>
          <p:cNvCxnSpPr>
            <a:endCxn id="51" idx="1"/>
          </p:cNvCxnSpPr>
          <p:nvPr/>
        </p:nvCxnSpPr>
        <p:spPr>
          <a:xfrm flipV="1">
            <a:off x="2411760" y="3566605"/>
            <a:ext cx="1800200" cy="134976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2411760" y="4916372"/>
            <a:ext cx="1728192" cy="74487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pic>
        <p:nvPicPr>
          <p:cNvPr id="51" name="Picture 2" descr="怀旧羊皮纸背景图片"/>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1960" y="2708920"/>
            <a:ext cx="3240360" cy="1715369"/>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4494840" y="3095164"/>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料号</a:t>
            </a:r>
            <a:endParaRPr lang="zh-TW" altLang="en-US" sz="1400" dirty="0">
              <a:latin typeface="微軟正黑體" pitchFamily="34" charset="-120"/>
              <a:ea typeface="微軟正黑體" pitchFamily="34" charset="-120"/>
            </a:endParaRPr>
          </a:p>
        </p:txBody>
      </p:sp>
      <p:cxnSp>
        <p:nvCxnSpPr>
          <p:cNvPr id="53" name="直線接點 52"/>
          <p:cNvCxnSpPr/>
          <p:nvPr/>
        </p:nvCxnSpPr>
        <p:spPr>
          <a:xfrm>
            <a:off x="4494840" y="3501008"/>
            <a:ext cx="2304256" cy="0"/>
          </a:xfrm>
          <a:prstGeom prst="line">
            <a:avLst/>
          </a:prstGeom>
          <a:ln>
            <a:solidFill>
              <a:schemeClr val="tx1">
                <a:lumMod val="85000"/>
                <a:lumOff val="15000"/>
              </a:schemeClr>
            </a:solidFill>
          </a:ln>
          <a:effectLst/>
        </p:spPr>
        <p:style>
          <a:lnRef idx="1">
            <a:schemeClr val="dk1"/>
          </a:lnRef>
          <a:fillRef idx="0">
            <a:schemeClr val="dk1"/>
          </a:fillRef>
          <a:effectRef idx="0">
            <a:schemeClr val="dk1"/>
          </a:effectRef>
          <a:fontRef idx="minor">
            <a:schemeClr val="tx1"/>
          </a:fontRef>
        </p:style>
      </p:cxnSp>
      <p:sp>
        <p:nvSpPr>
          <p:cNvPr id="55" name="文字方塊 54"/>
          <p:cNvSpPr txBox="1"/>
          <p:nvPr/>
        </p:nvSpPr>
        <p:spPr>
          <a:xfrm>
            <a:off x="4998896" y="3090743"/>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品名</a:t>
            </a:r>
            <a:endParaRPr lang="zh-TW" altLang="en-US" sz="1400" dirty="0">
              <a:latin typeface="微軟正黑體" pitchFamily="34" charset="-120"/>
              <a:ea typeface="微軟正黑體" pitchFamily="34" charset="-120"/>
            </a:endParaRPr>
          </a:p>
        </p:txBody>
      </p:sp>
      <p:sp>
        <p:nvSpPr>
          <p:cNvPr id="57" name="文字方塊 56"/>
          <p:cNvSpPr txBox="1"/>
          <p:nvPr/>
        </p:nvSpPr>
        <p:spPr>
          <a:xfrm>
            <a:off x="5559720" y="3090743"/>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规格</a:t>
            </a:r>
            <a:endParaRPr lang="zh-TW" altLang="en-US" sz="1400" dirty="0">
              <a:latin typeface="微軟正黑體" pitchFamily="34" charset="-120"/>
              <a:ea typeface="微軟正黑體" pitchFamily="34" charset="-120"/>
            </a:endParaRPr>
          </a:p>
        </p:txBody>
      </p:sp>
      <p:sp>
        <p:nvSpPr>
          <p:cNvPr id="58" name="文字方塊 57"/>
          <p:cNvSpPr txBox="1"/>
          <p:nvPr/>
        </p:nvSpPr>
        <p:spPr>
          <a:xfrm>
            <a:off x="4494840" y="3573016"/>
            <a:ext cx="307086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库位元     储位元    批号   产品特征</a:t>
            </a:r>
            <a:r>
              <a:rPr lang="en-US" altLang="zh-TW" sz="1400" dirty="0" smtClean="0">
                <a:latin typeface="微軟正黑體" pitchFamily="34" charset="-120"/>
                <a:ea typeface="微軟正黑體" pitchFamily="34" charset="-120"/>
              </a:rPr>
              <a:t>…..</a:t>
            </a:r>
            <a:endParaRPr lang="zh-TW" altLang="en-US" sz="1400" dirty="0">
              <a:latin typeface="微軟正黑體" pitchFamily="34" charset="-120"/>
              <a:ea typeface="微軟正黑體" pitchFamily="34" charset="-120"/>
            </a:endParaRPr>
          </a:p>
        </p:txBody>
      </p:sp>
      <p:sp>
        <p:nvSpPr>
          <p:cNvPr id="59" name="圓角矩形 58"/>
          <p:cNvSpPr/>
          <p:nvPr/>
        </p:nvSpPr>
        <p:spPr bwMode="auto">
          <a:xfrm>
            <a:off x="2627784" y="3639473"/>
            <a:ext cx="857256" cy="318280"/>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料号</a:t>
            </a:r>
            <a:endParaRPr lang="zh-TW" altLang="en-US" sz="1200" b="1" dirty="0">
              <a:latin typeface="微軟正黑體" pitchFamily="34" charset="-120"/>
              <a:ea typeface="微軟正黑體" pitchFamily="34" charset="-120"/>
            </a:endParaRPr>
          </a:p>
        </p:txBody>
      </p:sp>
      <p:sp>
        <p:nvSpPr>
          <p:cNvPr id="61" name="圓角矩形 60"/>
          <p:cNvSpPr/>
          <p:nvPr/>
        </p:nvSpPr>
        <p:spPr bwMode="auto">
          <a:xfrm>
            <a:off x="2555776" y="5439672"/>
            <a:ext cx="857256" cy="318280"/>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料号</a:t>
            </a:r>
            <a:endParaRPr lang="zh-TW" altLang="en-US" sz="1200" b="1" dirty="0">
              <a:latin typeface="微軟正黑體" pitchFamily="34" charset="-120"/>
              <a:ea typeface="微軟正黑體" pitchFamily="34" charset="-120"/>
            </a:endParaRPr>
          </a:p>
        </p:txBody>
      </p:sp>
      <p:sp>
        <p:nvSpPr>
          <p:cNvPr id="62" name="圓角矩形 61"/>
          <p:cNvSpPr/>
          <p:nvPr/>
        </p:nvSpPr>
        <p:spPr bwMode="auto">
          <a:xfrm>
            <a:off x="2555776" y="5799712"/>
            <a:ext cx="857256" cy="318280"/>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库位</a:t>
            </a:r>
            <a:endParaRPr lang="zh-TW" altLang="en-US" sz="1200" b="1" dirty="0">
              <a:latin typeface="微軟正黑體" pitchFamily="34" charset="-120"/>
              <a:ea typeface="微軟正黑體" pitchFamily="34" charset="-120"/>
            </a:endParaRPr>
          </a:p>
        </p:txBody>
      </p:sp>
      <p:pic>
        <p:nvPicPr>
          <p:cNvPr id="64" name="Picture 2" descr="怀旧羊皮纸背景图片"/>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3968" y="4797152"/>
            <a:ext cx="3240360" cy="1715369"/>
          </a:xfrm>
          <a:prstGeom prst="rect">
            <a:avLst/>
          </a:prstGeom>
          <a:noFill/>
          <a:extLst>
            <a:ext uri="{909E8E84-426E-40DD-AFC4-6F175D3DCCD1}">
              <a14:hiddenFill xmlns:a14="http://schemas.microsoft.com/office/drawing/2010/main">
                <a:solidFill>
                  <a:srgbClr val="FFFFFF"/>
                </a:solidFill>
              </a14:hiddenFill>
            </a:ext>
          </a:extLst>
        </p:spPr>
      </p:pic>
      <p:sp>
        <p:nvSpPr>
          <p:cNvPr id="65" name="文字方塊 64"/>
          <p:cNvSpPr txBox="1"/>
          <p:nvPr/>
        </p:nvSpPr>
        <p:spPr>
          <a:xfrm>
            <a:off x="4566848" y="5183396"/>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料号</a:t>
            </a:r>
            <a:endParaRPr lang="zh-TW" altLang="en-US" sz="1400" dirty="0">
              <a:latin typeface="微軟正黑體" pitchFamily="34" charset="-120"/>
              <a:ea typeface="微軟正黑體" pitchFamily="34" charset="-120"/>
            </a:endParaRPr>
          </a:p>
        </p:txBody>
      </p:sp>
      <p:cxnSp>
        <p:nvCxnSpPr>
          <p:cNvPr id="66" name="直線接點 65"/>
          <p:cNvCxnSpPr/>
          <p:nvPr/>
        </p:nvCxnSpPr>
        <p:spPr>
          <a:xfrm>
            <a:off x="4566848" y="5589240"/>
            <a:ext cx="2304256" cy="0"/>
          </a:xfrm>
          <a:prstGeom prst="line">
            <a:avLst/>
          </a:prstGeom>
          <a:ln>
            <a:solidFill>
              <a:schemeClr val="tx1">
                <a:lumMod val="85000"/>
                <a:lumOff val="15000"/>
              </a:schemeClr>
            </a:solidFill>
          </a:ln>
          <a:effectLst/>
        </p:spPr>
        <p:style>
          <a:lnRef idx="1">
            <a:schemeClr val="dk1"/>
          </a:lnRef>
          <a:fillRef idx="0">
            <a:schemeClr val="dk1"/>
          </a:fillRef>
          <a:effectRef idx="0">
            <a:schemeClr val="dk1"/>
          </a:effectRef>
          <a:fontRef idx="minor">
            <a:schemeClr val="tx1"/>
          </a:fontRef>
        </p:style>
      </p:cxnSp>
      <p:sp>
        <p:nvSpPr>
          <p:cNvPr id="67" name="文字方塊 66"/>
          <p:cNvSpPr txBox="1"/>
          <p:nvPr/>
        </p:nvSpPr>
        <p:spPr>
          <a:xfrm>
            <a:off x="5070904" y="5178975"/>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品名</a:t>
            </a:r>
            <a:endParaRPr lang="zh-TW" altLang="en-US" sz="1400" dirty="0">
              <a:latin typeface="微軟正黑體" pitchFamily="34" charset="-120"/>
              <a:ea typeface="微軟正黑體" pitchFamily="34" charset="-120"/>
            </a:endParaRPr>
          </a:p>
        </p:txBody>
      </p:sp>
      <p:sp>
        <p:nvSpPr>
          <p:cNvPr id="68" name="文字方塊 67"/>
          <p:cNvSpPr txBox="1"/>
          <p:nvPr/>
        </p:nvSpPr>
        <p:spPr>
          <a:xfrm>
            <a:off x="5631728" y="5178975"/>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规格</a:t>
            </a:r>
            <a:endParaRPr lang="zh-TW" altLang="en-US" sz="1400" dirty="0">
              <a:latin typeface="微軟正黑體" pitchFamily="34" charset="-120"/>
              <a:ea typeface="微軟正黑體" pitchFamily="34" charset="-120"/>
            </a:endParaRPr>
          </a:p>
        </p:txBody>
      </p:sp>
      <p:sp>
        <p:nvSpPr>
          <p:cNvPr id="69" name="文字方塊 68"/>
          <p:cNvSpPr txBox="1"/>
          <p:nvPr/>
        </p:nvSpPr>
        <p:spPr>
          <a:xfrm>
            <a:off x="4566848" y="5661248"/>
            <a:ext cx="284861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批号   产品特征   库存管理特征 </a:t>
            </a:r>
            <a:r>
              <a:rPr lang="en-US" altLang="zh-TW" sz="1400" dirty="0" smtClean="0">
                <a:latin typeface="微軟正黑體" pitchFamily="34" charset="-120"/>
                <a:ea typeface="微軟正黑體" pitchFamily="34" charset="-120"/>
              </a:rPr>
              <a:t>…..</a:t>
            </a:r>
            <a:endParaRPr lang="zh-TW" altLang="en-US" sz="1400" dirty="0">
              <a:latin typeface="微軟正黑體" pitchFamily="34" charset="-120"/>
              <a:ea typeface="微軟正黑體" pitchFamily="34" charset="-120"/>
            </a:endParaRPr>
          </a:p>
        </p:txBody>
      </p:sp>
      <p:sp>
        <p:nvSpPr>
          <p:cNvPr id="70" name="文字方塊 69"/>
          <p:cNvSpPr txBox="1"/>
          <p:nvPr/>
        </p:nvSpPr>
        <p:spPr>
          <a:xfrm>
            <a:off x="6223992" y="5178975"/>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库位</a:t>
            </a:r>
            <a:endParaRPr lang="zh-TW" altLang="en-US" sz="1400" dirty="0">
              <a:latin typeface="微軟正黑體" pitchFamily="34" charset="-120"/>
              <a:ea typeface="微軟正黑體" pitchFamily="34" charset="-120"/>
            </a:endParaRPr>
          </a:p>
        </p:txBody>
      </p:sp>
      <p:sp>
        <p:nvSpPr>
          <p:cNvPr id="72" name="文字方塊 71"/>
          <p:cNvSpPr txBox="1"/>
          <p:nvPr/>
        </p:nvSpPr>
        <p:spPr>
          <a:xfrm>
            <a:off x="2195736" y="2996952"/>
            <a:ext cx="2011680" cy="386715"/>
          </a:xfrm>
          <a:prstGeom prst="rect">
            <a:avLst/>
          </a:prstGeom>
          <a:noFill/>
        </p:spPr>
        <p:txBody>
          <a:bodyPr wrap="none" rtlCol="0">
            <a:spAutoFit/>
          </a:bodyPr>
          <a:lstStyle/>
          <a:p>
            <a:r>
              <a:rPr lang="zh-TW" altLang="en-US" dirty="0" smtClean="0">
                <a:latin typeface="微軟正黑體" pitchFamily="34" charset="-120"/>
                <a:ea typeface="微軟正黑體" pitchFamily="34" charset="-120"/>
              </a:rPr>
              <a:t>动态决定单头栏位</a:t>
            </a:r>
            <a:endParaRPr lang="zh-TW" altLang="en-US" dirty="0">
              <a:latin typeface="微軟正黑體" pitchFamily="34" charset="-120"/>
              <a:ea typeface="微軟正黑體" pitchFamily="34" charset="-120"/>
            </a:endParaRPr>
          </a:p>
        </p:txBody>
      </p:sp>
      <p:sp>
        <p:nvSpPr>
          <p:cNvPr id="73" name="圓角矩形 72"/>
          <p:cNvSpPr/>
          <p:nvPr/>
        </p:nvSpPr>
        <p:spPr bwMode="auto">
          <a:xfrm>
            <a:off x="2571016" y="6174993"/>
            <a:ext cx="857256" cy="318280"/>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2075" tIns="46038" rIns="92075" bIns="46038" rtlCol="0" anchor="ctr">
            <a:spAutoFit/>
          </a:bodyPr>
          <a:lstStyle/>
          <a:p>
            <a:pPr algn="ctr" eaLnBrk="0" hangingPunct="0"/>
            <a:r>
              <a:rPr lang="zh-TW" altLang="en-US" sz="1200" b="1" dirty="0" smtClean="0">
                <a:latin typeface="微軟正黑體" pitchFamily="34" charset="-120"/>
                <a:ea typeface="微軟正黑體" pitchFamily="34" charset="-120"/>
              </a:rPr>
              <a:t>储位</a:t>
            </a:r>
            <a:endParaRPr lang="zh-TW" altLang="en-US" sz="1200" b="1" dirty="0">
              <a:latin typeface="微軟正黑體" pitchFamily="34" charset="-120"/>
              <a:ea typeface="微軟正黑體" pitchFamily="34" charset="-120"/>
            </a:endParaRPr>
          </a:p>
        </p:txBody>
      </p:sp>
      <p:sp>
        <p:nvSpPr>
          <p:cNvPr id="75" name="文字方塊 74"/>
          <p:cNvSpPr txBox="1"/>
          <p:nvPr/>
        </p:nvSpPr>
        <p:spPr>
          <a:xfrm>
            <a:off x="6804248" y="5172432"/>
            <a:ext cx="538480" cy="320675"/>
          </a:xfrm>
          <a:prstGeom prst="rect">
            <a:avLst/>
          </a:prstGeom>
          <a:noFill/>
        </p:spPr>
        <p:txBody>
          <a:bodyPr wrap="none" rtlCol="0">
            <a:spAutoFit/>
          </a:bodyPr>
          <a:lstStyle/>
          <a:p>
            <a:r>
              <a:rPr lang="zh-TW" altLang="en-US" sz="1400" dirty="0" smtClean="0">
                <a:latin typeface="微軟正黑體" pitchFamily="34" charset="-120"/>
                <a:ea typeface="微軟正黑體" pitchFamily="34" charset="-120"/>
              </a:rPr>
              <a:t>储位</a:t>
            </a:r>
            <a:endParaRPr lang="zh-TW" altLang="en-US" sz="1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smtClean="0"/>
              <a:t>库存异常调整重点管理</a:t>
            </a:r>
            <a:endParaRPr lang="zh-TW" altLang="en-US" dirty="0"/>
          </a:p>
        </p:txBody>
      </p:sp>
      <p:sp>
        <p:nvSpPr>
          <p:cNvPr id="5" name="文字方塊 4"/>
          <p:cNvSpPr txBox="1"/>
          <p:nvPr/>
        </p:nvSpPr>
        <p:spPr>
          <a:xfrm>
            <a:off x="1043608" y="4674622"/>
            <a:ext cx="2011680" cy="353695"/>
          </a:xfrm>
          <a:prstGeom prst="rect">
            <a:avLst/>
          </a:prstGeom>
          <a:noFill/>
        </p:spPr>
        <p:txBody>
          <a:bodyPr wrap="none" rtlCol="0">
            <a:spAutoFit/>
          </a:bodyPr>
          <a:lstStyle/>
          <a:p>
            <a:r>
              <a:rPr lang="zh-TW" altLang="en-US" sz="1600" dirty="0" smtClean="0">
                <a:latin typeface="微軟正黑體" pitchFamily="34" charset="-120"/>
                <a:ea typeface="微軟正黑體" pitchFamily="34" charset="-120"/>
              </a:rPr>
              <a:t>库存异常、变更需求</a:t>
            </a:r>
            <a:endParaRPr lang="zh-TW" altLang="en-US" sz="1600" dirty="0">
              <a:latin typeface="微軟正黑體" pitchFamily="34" charset="-120"/>
              <a:ea typeface="微軟正黑體" pitchFamily="34" charset="-120"/>
            </a:endParaRPr>
          </a:p>
        </p:txBody>
      </p:sp>
      <p:pic>
        <p:nvPicPr>
          <p:cNvPr id="28" name="圖片 3"/>
          <p:cNvPicPr>
            <a:picLocks noChangeAspect="1"/>
          </p:cNvPicPr>
          <p:nvPr/>
        </p:nvPicPr>
        <p:blipFill>
          <a:blip r:embed="rId1" cstate="print"/>
          <a:srcRect/>
          <a:stretch>
            <a:fillRect/>
          </a:stretch>
        </p:blipFill>
        <p:spPr bwMode="auto">
          <a:xfrm>
            <a:off x="1331640" y="3573016"/>
            <a:ext cx="1152128" cy="1152128"/>
          </a:xfrm>
          <a:prstGeom prst="rect">
            <a:avLst/>
          </a:prstGeom>
          <a:noFill/>
          <a:ln w="9525">
            <a:noFill/>
            <a:miter lim="800000"/>
            <a:headEnd/>
            <a:tailEnd/>
          </a:ln>
        </p:spPr>
      </p:pic>
      <p:sp>
        <p:nvSpPr>
          <p:cNvPr id="23" name="文字方塊 22"/>
          <p:cNvSpPr txBox="1"/>
          <p:nvPr/>
        </p:nvSpPr>
        <p:spPr>
          <a:xfrm>
            <a:off x="683568" y="1844824"/>
            <a:ext cx="8136904" cy="661035"/>
          </a:xfrm>
          <a:prstGeom prst="rect">
            <a:avLst/>
          </a:prstGeom>
          <a:noFill/>
        </p:spPr>
        <p:txBody>
          <a:bodyPr wrap="square" rtlCol="0">
            <a:spAutoFit/>
          </a:bodyPr>
          <a:lstStyle/>
          <a:p>
            <a:pPr marL="285750" indent="-285750">
              <a:spcBef>
                <a:spcPts val="1200"/>
              </a:spcBef>
              <a:buFont typeface="Wingdings" pitchFamily="2" charset="2"/>
              <a:buChar char="Ø"/>
            </a:pPr>
            <a:r>
              <a:rPr lang="zh-TW" altLang="en-US" dirty="0" smtClean="0">
                <a:latin typeface="微軟正黑體" pitchFamily="34" charset="-120"/>
                <a:ea typeface="微軟正黑體" pitchFamily="34" charset="-120"/>
              </a:rPr>
              <a:t>当有库存异常或有库存变更需求时，系统提供产品特征、库存管理特征、库存单位、批号、制造批号、制造序号等不同库存维度的异常调整     </a:t>
            </a:r>
            <a:endParaRPr lang="en-US" altLang="zh-TW" dirty="0" smtClean="0">
              <a:latin typeface="微軟正黑體" pitchFamily="34" charset="-120"/>
              <a:ea typeface="微軟正黑體" pitchFamily="34" charset="-120"/>
            </a:endParaRPr>
          </a:p>
        </p:txBody>
      </p:sp>
      <p:cxnSp>
        <p:nvCxnSpPr>
          <p:cNvPr id="26" name="直線單箭頭接點 25"/>
          <p:cNvCxnSpPr/>
          <p:nvPr/>
        </p:nvCxnSpPr>
        <p:spPr>
          <a:xfrm>
            <a:off x="2771800" y="4309939"/>
            <a:ext cx="8640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4" name="圓角矩形 53"/>
          <p:cNvSpPr/>
          <p:nvPr/>
        </p:nvSpPr>
        <p:spPr>
          <a:xfrm>
            <a:off x="4139952" y="2852936"/>
            <a:ext cx="1263713" cy="1208877"/>
          </a:xfrm>
          <a:prstGeom prst="roundRect">
            <a:avLst>
              <a:gd name="adj" fmla="val 10000"/>
            </a:avLst>
          </a:prstGeom>
          <a:blipFill rotWithShape="1">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5" name="群組 54"/>
          <p:cNvGrpSpPr/>
          <p:nvPr/>
        </p:nvGrpSpPr>
        <p:grpSpPr>
          <a:xfrm>
            <a:off x="4416444" y="3950749"/>
            <a:ext cx="1786747" cy="1786747"/>
            <a:chOff x="280258" y="1757098"/>
            <a:chExt cx="1786747" cy="1786747"/>
          </a:xfrm>
        </p:grpSpPr>
        <p:sp>
          <p:nvSpPr>
            <p:cNvPr id="56" name="圓角矩形 55"/>
            <p:cNvSpPr/>
            <p:nvPr/>
          </p:nvSpPr>
          <p:spPr>
            <a:xfrm>
              <a:off x="280258" y="1757098"/>
              <a:ext cx="1786747" cy="1786747"/>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7" name="圓角矩形 5"/>
            <p:cNvSpPr/>
            <p:nvPr/>
          </p:nvSpPr>
          <p:spPr>
            <a:xfrm>
              <a:off x="332590" y="1809430"/>
              <a:ext cx="1682083" cy="1682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TW" altLang="en-US" sz="2000" b="1" dirty="0" smtClean="0">
                  <a:effectLst>
                    <a:outerShdw blurRad="38100" dist="38100" dir="2700000" algn="tl">
                      <a:srgbClr val="000000">
                        <a:alpha val="43137"/>
                      </a:srgbClr>
                    </a:outerShdw>
                  </a:effectLst>
                  <a:latin typeface="微軟正黑體" pitchFamily="34" charset="-120"/>
                  <a:ea typeface="微軟正黑體" pitchFamily="34" charset="-120"/>
                </a:rPr>
                <a:t>变更类别</a:t>
              </a:r>
              <a:endParaRPr lang="zh-TW" altLang="en-US" sz="2000" b="1" kern="1200"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1.</a:t>
              </a:r>
              <a:r>
                <a:rPr lang="zh-TW" altLang="en-US"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产品特征</a:t>
              </a:r>
              <a:endPar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dirty="0" smtClean="0">
                  <a:effectLst>
                    <a:outerShdw blurRad="38100" dist="38100" dir="2700000" algn="tl">
                      <a:srgbClr val="000000">
                        <a:alpha val="43137"/>
                      </a:srgbClr>
                    </a:outerShdw>
                  </a:effectLst>
                  <a:latin typeface="微軟正黑體" pitchFamily="34" charset="-120"/>
                  <a:ea typeface="微軟正黑體" pitchFamily="34" charset="-120"/>
                </a:rPr>
                <a:t>2.</a:t>
              </a:r>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库存管理特征</a:t>
              </a:r>
              <a:endParaRPr lang="en-US" altLang="zh-TW" sz="12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3.</a:t>
              </a:r>
              <a:r>
                <a:rPr lang="zh-TW" altLang="en-US"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库存单位</a:t>
              </a:r>
              <a:endPar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4.</a:t>
              </a:r>
              <a:r>
                <a:rPr lang="zh-TW" altLang="en-US"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批号</a:t>
              </a:r>
              <a:endPar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dirty="0" smtClean="0">
                  <a:effectLst>
                    <a:outerShdw blurRad="38100" dist="38100" dir="2700000" algn="tl">
                      <a:srgbClr val="000000">
                        <a:alpha val="43137"/>
                      </a:srgbClr>
                    </a:outerShdw>
                  </a:effectLst>
                  <a:latin typeface="微軟正黑體" pitchFamily="34" charset="-120"/>
                  <a:ea typeface="微軟正黑體" pitchFamily="34" charset="-120"/>
                </a:rPr>
                <a:t>5.</a:t>
              </a:r>
              <a:r>
                <a:rPr lang="zh-TW" altLang="en-US" sz="1200" b="1" dirty="0" smtClean="0">
                  <a:effectLst>
                    <a:outerShdw blurRad="38100" dist="38100" dir="2700000" algn="tl">
                      <a:srgbClr val="000000">
                        <a:alpha val="43137"/>
                      </a:srgbClr>
                    </a:outerShdw>
                  </a:effectLst>
                  <a:latin typeface="微軟正黑體" pitchFamily="34" charset="-120"/>
                  <a:ea typeface="微軟正黑體" pitchFamily="34" charset="-120"/>
                </a:rPr>
                <a:t>制造批号</a:t>
              </a:r>
              <a:endParaRPr lang="en-US" altLang="zh-TW" sz="1200" b="1" dirty="0" smtClean="0">
                <a:effectLst>
                  <a:outerShdw blurRad="38100" dist="38100" dir="2700000" algn="tl">
                    <a:srgbClr val="000000">
                      <a:alpha val="43137"/>
                    </a:srgbClr>
                  </a:outerShdw>
                </a:effectLst>
                <a:latin typeface="微軟正黑體" pitchFamily="34" charset="-120"/>
                <a:ea typeface="微軟正黑體" pitchFamily="34" charset="-120"/>
              </a:endParaRPr>
            </a:p>
            <a:p>
              <a:pPr marL="114300" lvl="1" indent="-114300" algn="l" defTabSz="533400">
                <a:lnSpc>
                  <a:spcPct val="90000"/>
                </a:lnSpc>
                <a:spcBef>
                  <a:spcPct val="0"/>
                </a:spcBef>
                <a:spcAft>
                  <a:spcPct val="15000"/>
                </a:spcAft>
                <a:buChar char="•"/>
              </a:pPr>
              <a:r>
                <a:rPr lang="en-US" altLang="zh-TW"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6.</a:t>
              </a:r>
              <a:r>
                <a:rPr lang="zh-TW" altLang="en-US" sz="1200" b="1" kern="1200" dirty="0" smtClean="0">
                  <a:effectLst>
                    <a:outerShdw blurRad="38100" dist="38100" dir="2700000" algn="tl">
                      <a:srgbClr val="000000">
                        <a:alpha val="43137"/>
                      </a:srgbClr>
                    </a:outerShdw>
                  </a:effectLst>
                  <a:latin typeface="微軟正黑體" pitchFamily="34" charset="-120"/>
                  <a:ea typeface="微軟正黑體" pitchFamily="34" charset="-120"/>
                </a:rPr>
                <a:t>制造序号</a:t>
              </a:r>
              <a:endParaRPr lang="zh-TW" altLang="en-US" sz="1200" b="1" kern="1200" dirty="0">
                <a:effectLst>
                  <a:outerShdw blurRad="38100" dist="38100" dir="2700000" algn="tl">
                    <a:srgbClr val="000000">
                      <a:alpha val="43137"/>
                    </a:srgbClr>
                  </a:outerShdw>
                </a:effectLst>
                <a:latin typeface="微軟正黑體" pitchFamily="34" charset="-120"/>
                <a:ea typeface="微軟正黑體" pitchFamily="34" charset="-120"/>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3"/>
          </p:nvPr>
        </p:nvSpPr>
        <p:spPr/>
        <p:txBody>
          <a:bodyPr/>
          <a:lstStyle/>
          <a:p>
            <a:r>
              <a:rPr lang="zh-TW" altLang="en-US" dirty="0" smtClean="0">
                <a:latin typeface="微軟正黑體" pitchFamily="34" charset="-120"/>
                <a:ea typeface="微軟正黑體" pitchFamily="34" charset="-120"/>
              </a:rPr>
              <a:t>模块效益与结语</a:t>
            </a:r>
            <a:endParaRPr lang="zh-TW" altLang="en-US" dirty="0">
              <a:latin typeface="微軟正黑體" pitchFamily="34" charset="-120"/>
              <a:ea typeface="微軟正黑體" pitchFamily="34" charset="-120"/>
            </a:endParaRPr>
          </a:p>
        </p:txBody>
      </p:sp>
      <p:sp>
        <p:nvSpPr>
          <p:cNvPr id="17" name="文字方塊 16"/>
          <p:cNvSpPr txBox="1"/>
          <p:nvPr/>
        </p:nvSpPr>
        <p:spPr>
          <a:xfrm>
            <a:off x="1115616" y="1772816"/>
            <a:ext cx="7560840" cy="3383280"/>
          </a:xfrm>
          <a:prstGeom prst="rect">
            <a:avLst/>
          </a:prstGeom>
          <a:noFill/>
        </p:spPr>
        <p:txBody>
          <a:bodyPr wrap="square" rtlCol="0">
            <a:spAutoFit/>
          </a:bodyPr>
          <a:lstStyle/>
          <a:p>
            <a:pPr marL="285750" indent="-285750">
              <a:lnSpc>
                <a:spcPct val="150000"/>
              </a:lnSpc>
              <a:buFont typeface="Wingdings" pitchFamily="2" charset="2"/>
              <a:buChar char="Ø"/>
            </a:pPr>
            <a:r>
              <a:rPr lang="zh-TW" altLang="en-US" sz="2400" dirty="0" smtClean="0">
                <a:latin typeface="微軟正黑體" pitchFamily="34" charset="-120"/>
                <a:ea typeface="微軟正黑體" pitchFamily="34" charset="-120"/>
              </a:rPr>
              <a:t>库位元编码原则集团统一控管</a:t>
            </a:r>
            <a:endParaRPr lang="en-US" altLang="zh-TW" sz="2400" dirty="0" smtClean="0">
              <a:latin typeface="微軟正黑體" pitchFamily="34" charset="-120"/>
              <a:ea typeface="微軟正黑體" pitchFamily="34" charset="-120"/>
            </a:endParaRPr>
          </a:p>
          <a:p>
            <a:pPr marL="285750" indent="-285750">
              <a:lnSpc>
                <a:spcPct val="150000"/>
              </a:lnSpc>
              <a:buFont typeface="Wingdings" pitchFamily="2" charset="2"/>
              <a:buChar char="Ø"/>
            </a:pPr>
            <a:r>
              <a:rPr lang="zh-TW" altLang="en-US" sz="2400" dirty="0" smtClean="0">
                <a:latin typeface="微軟正黑體" pitchFamily="34" charset="-120"/>
                <a:ea typeface="微軟正黑體" pitchFamily="34" charset="-120"/>
              </a:rPr>
              <a:t>产品特征管理减少一物多料状况</a:t>
            </a:r>
            <a:endParaRPr lang="en-US" altLang="zh-TW" sz="2400" dirty="0" smtClean="0">
              <a:latin typeface="微軟正黑體" pitchFamily="34" charset="-120"/>
              <a:ea typeface="微軟正黑體" pitchFamily="34" charset="-120"/>
            </a:endParaRPr>
          </a:p>
          <a:p>
            <a:pPr marL="285750" indent="-285750">
              <a:lnSpc>
                <a:spcPct val="150000"/>
              </a:lnSpc>
              <a:buFont typeface="Wingdings" pitchFamily="2" charset="2"/>
              <a:buChar char="Ø"/>
            </a:pPr>
            <a:r>
              <a:rPr lang="zh-TW" altLang="en-US" sz="2400" dirty="0" smtClean="0">
                <a:latin typeface="微軟正黑體" pitchFamily="34" charset="-120"/>
                <a:ea typeface="微軟正黑體" pitchFamily="34" charset="-120"/>
              </a:rPr>
              <a:t>批号</a:t>
            </a:r>
            <a:r>
              <a:rPr lang="en-US" altLang="zh-TW" sz="2400" dirty="0" smtClean="0">
                <a:latin typeface="微軟正黑體" pitchFamily="34" charset="-120"/>
                <a:ea typeface="微軟正黑體" pitchFamily="34" charset="-120"/>
              </a:rPr>
              <a:t>/</a:t>
            </a:r>
            <a:r>
              <a:rPr lang="zh-TW" altLang="en-US" sz="2400" dirty="0" smtClean="0">
                <a:latin typeface="微軟正黑體" pitchFamily="34" charset="-120"/>
                <a:ea typeface="微軟正黑體" pitchFamily="34" charset="-120"/>
              </a:rPr>
              <a:t>制造批序号管理有效监控与追踪有效期与质量</a:t>
            </a:r>
            <a:endParaRPr lang="en-US" altLang="zh-TW" sz="2400" dirty="0">
              <a:latin typeface="微軟正黑體" pitchFamily="34" charset="-120"/>
              <a:ea typeface="微軟正黑體" pitchFamily="34" charset="-120"/>
            </a:endParaRPr>
          </a:p>
          <a:p>
            <a:pPr marL="285750" indent="-285750">
              <a:lnSpc>
                <a:spcPct val="150000"/>
              </a:lnSpc>
              <a:buFont typeface="Wingdings" pitchFamily="2" charset="2"/>
              <a:buChar char="Ø"/>
            </a:pPr>
            <a:r>
              <a:rPr lang="zh-TW" altLang="en-US" sz="2400" dirty="0" smtClean="0">
                <a:latin typeface="微軟正黑體" pitchFamily="34" charset="-120"/>
                <a:ea typeface="微軟正黑體" pitchFamily="34" charset="-120"/>
              </a:rPr>
              <a:t>多元存货</a:t>
            </a:r>
            <a:r>
              <a:rPr lang="en-US" altLang="zh-TW" sz="2400" dirty="0" smtClean="0"/>
              <a:t>Allocate</a:t>
            </a:r>
            <a:r>
              <a:rPr lang="zh-TW" altLang="en-US" sz="2400" dirty="0" smtClean="0"/>
              <a:t>因应各种需求的分配</a:t>
            </a:r>
            <a:endParaRPr lang="en-US" altLang="zh-TW" sz="2400" dirty="0" smtClean="0"/>
          </a:p>
          <a:p>
            <a:pPr marL="285750" indent="-285750">
              <a:lnSpc>
                <a:spcPct val="150000"/>
              </a:lnSpc>
              <a:buFont typeface="Wingdings" pitchFamily="2" charset="2"/>
              <a:buChar char="Ø"/>
            </a:pPr>
            <a:endParaRPr lang="en-US" altLang="zh-TW" sz="2400" dirty="0" smtClean="0">
              <a:latin typeface="微軟正黑體" pitchFamily="34" charset="-120"/>
              <a:ea typeface="微軟正黑體" pitchFamily="34" charset="-120"/>
            </a:endParaRPr>
          </a:p>
          <a:p>
            <a:pPr marL="285750" indent="-285750">
              <a:lnSpc>
                <a:spcPct val="150000"/>
              </a:lnSpc>
              <a:buFont typeface="Wingdings" pitchFamily="2" charset="2"/>
              <a:buChar char="Ø"/>
            </a:pPr>
            <a:endParaRPr lang="zh-TW" altLang="en-US" sz="2400"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owerpointpresentationwriting.com/blog/wp-content/uploads/2013/05/powerpoint-them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42474" y="1124744"/>
            <a:ext cx="3572459" cy="3572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矩形 2"/>
          <p:cNvSpPr/>
          <p:nvPr/>
        </p:nvSpPr>
        <p:spPr>
          <a:xfrm>
            <a:off x="2432709" y="4581128"/>
            <a:ext cx="4185285" cy="1844040"/>
          </a:xfrm>
          <a:prstGeom prst="rect">
            <a:avLst/>
          </a:prstGeom>
          <a:noFill/>
        </p:spPr>
        <p:txBody>
          <a:bodyPr wrap="none" lIns="91440" tIns="45720" rIns="91440" bIns="45720">
            <a:spAutoFit/>
          </a:bodyPr>
          <a:lstStyle/>
          <a:p>
            <a:pPr algn="ctr"/>
            <a:r>
              <a:rPr lang="en-US" altLang="zh-TW" sz="115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rPr>
              <a:t>Q &amp; A</a:t>
            </a:r>
            <a:endParaRPr lang="zh-TW" altLang="en-US" sz="115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482720"/>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库位组织</a:t>
            </a:r>
            <a:endParaRPr lang="zh-TW" altLang="en-US" sz="2400" b="1" dirty="0">
              <a:latin typeface="微軟正黑體" pitchFamily="34" charset="-120"/>
              <a:ea typeface="微軟正黑體" pitchFamily="34" charset="-120"/>
            </a:endParaRPr>
          </a:p>
        </p:txBody>
      </p:sp>
      <p:sp>
        <p:nvSpPr>
          <p:cNvPr id="13" name="矩形 12"/>
          <p:cNvSpPr/>
          <p:nvPr/>
        </p:nvSpPr>
        <p:spPr>
          <a:xfrm>
            <a:off x="1803982" y="1226129"/>
            <a:ext cx="928694" cy="5000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企业</a:t>
            </a:r>
            <a:endParaRPr lang="zh-TW" altLang="en-US" sz="1400" dirty="0">
              <a:latin typeface="微軟正黑體" pitchFamily="34" charset="-120"/>
              <a:ea typeface="微軟正黑體" pitchFamily="34" charset="-120"/>
            </a:endParaRPr>
          </a:p>
        </p:txBody>
      </p:sp>
      <p:sp>
        <p:nvSpPr>
          <p:cNvPr id="14" name="矩形 13"/>
          <p:cNvSpPr/>
          <p:nvPr/>
        </p:nvSpPr>
        <p:spPr>
          <a:xfrm>
            <a:off x="844387" y="1974480"/>
            <a:ext cx="928694" cy="5000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tLang="zh-TW" sz="1400" dirty="0" smtClean="0">
              <a:latin typeface="微軟正黑體" pitchFamily="34" charset="-120"/>
              <a:ea typeface="微軟正黑體" pitchFamily="34" charset="-120"/>
            </a:endParaRPr>
          </a:p>
          <a:p>
            <a:pPr algn="ctr"/>
            <a:r>
              <a:rPr lang="zh-TW" altLang="en-US" sz="1400" dirty="0" smtClean="0">
                <a:latin typeface="微軟正黑體" pitchFamily="34" charset="-120"/>
                <a:ea typeface="微軟正黑體" pitchFamily="34" charset="-120"/>
              </a:rPr>
              <a:t>营运据点</a:t>
            </a:r>
            <a:endParaRPr lang="en-US" altLang="zh-TW" sz="1400" dirty="0" smtClean="0">
              <a:latin typeface="微軟正黑體" pitchFamily="34" charset="-120"/>
              <a:ea typeface="微軟正黑體" pitchFamily="34" charset="-120"/>
            </a:endParaRPr>
          </a:p>
          <a:p>
            <a:pPr algn="ctr"/>
            <a:endParaRPr lang="zh-TW" altLang="en-US" sz="1400" dirty="0">
              <a:latin typeface="微軟正黑體" pitchFamily="34" charset="-120"/>
              <a:ea typeface="微軟正黑體" pitchFamily="34" charset="-120"/>
            </a:endParaRPr>
          </a:p>
        </p:txBody>
      </p:sp>
      <p:sp>
        <p:nvSpPr>
          <p:cNvPr id="16" name="矩形 15"/>
          <p:cNvSpPr/>
          <p:nvPr/>
        </p:nvSpPr>
        <p:spPr>
          <a:xfrm>
            <a:off x="111794" y="2856558"/>
            <a:ext cx="928694" cy="53710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库位</a:t>
            </a:r>
            <a:endParaRPr lang="en-US" altLang="zh-TW" sz="1400" dirty="0" smtClean="0">
              <a:latin typeface="微軟正黑體" pitchFamily="34" charset="-120"/>
              <a:ea typeface="微軟正黑體" pitchFamily="34" charset="-120"/>
            </a:endParaRPr>
          </a:p>
        </p:txBody>
      </p:sp>
      <p:sp>
        <p:nvSpPr>
          <p:cNvPr id="17" name="矩形 16"/>
          <p:cNvSpPr/>
          <p:nvPr/>
        </p:nvSpPr>
        <p:spPr>
          <a:xfrm>
            <a:off x="2763577" y="1974480"/>
            <a:ext cx="928694" cy="5000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tLang="zh-TW" sz="1400" dirty="0" smtClean="0">
              <a:latin typeface="微軟正黑體" pitchFamily="34" charset="-120"/>
              <a:ea typeface="微軟正黑體" pitchFamily="34" charset="-120"/>
            </a:endParaRPr>
          </a:p>
          <a:p>
            <a:pPr algn="ctr"/>
            <a:r>
              <a:rPr lang="zh-TW" altLang="en-US" sz="1400" dirty="0" smtClean="0">
                <a:latin typeface="微軟正黑體" pitchFamily="34" charset="-120"/>
                <a:ea typeface="微軟正黑體" pitchFamily="34" charset="-120"/>
              </a:rPr>
              <a:t>营运据点</a:t>
            </a:r>
            <a:endParaRPr lang="en-US" altLang="zh-TW" sz="1400" dirty="0" smtClean="0">
              <a:latin typeface="微軟正黑體" pitchFamily="34" charset="-120"/>
              <a:ea typeface="微軟正黑體" pitchFamily="34" charset="-120"/>
            </a:endParaRPr>
          </a:p>
          <a:p>
            <a:pPr algn="ctr"/>
            <a:endParaRPr lang="zh-TW" altLang="en-US" sz="1400" dirty="0">
              <a:latin typeface="微軟正黑體" pitchFamily="34" charset="-120"/>
              <a:ea typeface="微軟正黑體" pitchFamily="34" charset="-120"/>
            </a:endParaRPr>
          </a:p>
        </p:txBody>
      </p:sp>
      <p:sp>
        <p:nvSpPr>
          <p:cNvPr id="18" name="矩形 17"/>
          <p:cNvSpPr/>
          <p:nvPr/>
        </p:nvSpPr>
        <p:spPr>
          <a:xfrm>
            <a:off x="1677968" y="2856558"/>
            <a:ext cx="928694" cy="53710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库位</a:t>
            </a:r>
            <a:endParaRPr lang="en-US" altLang="zh-TW" sz="1400" dirty="0" smtClean="0">
              <a:latin typeface="微軟正黑體" pitchFamily="34" charset="-120"/>
              <a:ea typeface="微軟正黑體" pitchFamily="34" charset="-120"/>
            </a:endParaRPr>
          </a:p>
        </p:txBody>
      </p:sp>
      <p:sp>
        <p:nvSpPr>
          <p:cNvPr id="22" name="矩形 21"/>
          <p:cNvSpPr/>
          <p:nvPr/>
        </p:nvSpPr>
        <p:spPr>
          <a:xfrm>
            <a:off x="938296" y="3738308"/>
            <a:ext cx="928694" cy="5000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储位</a:t>
            </a:r>
            <a:endParaRPr lang="zh-TW" altLang="en-US" sz="1400" dirty="0">
              <a:latin typeface="微軟正黑體" pitchFamily="34" charset="-120"/>
              <a:ea typeface="微軟正黑體" pitchFamily="34" charset="-120"/>
            </a:endParaRPr>
          </a:p>
        </p:txBody>
      </p:sp>
      <p:sp>
        <p:nvSpPr>
          <p:cNvPr id="23" name="矩形 22"/>
          <p:cNvSpPr/>
          <p:nvPr/>
        </p:nvSpPr>
        <p:spPr>
          <a:xfrm>
            <a:off x="2543657" y="3738308"/>
            <a:ext cx="928694" cy="5000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储位</a:t>
            </a:r>
            <a:endParaRPr lang="zh-TW" altLang="en-US" sz="1400" dirty="0">
              <a:latin typeface="微軟正黑體" pitchFamily="34" charset="-120"/>
              <a:ea typeface="微軟正黑體" pitchFamily="34" charset="-120"/>
            </a:endParaRPr>
          </a:p>
        </p:txBody>
      </p:sp>
      <p:cxnSp>
        <p:nvCxnSpPr>
          <p:cNvPr id="24" name="肘形接點 23"/>
          <p:cNvCxnSpPr>
            <a:stCxn id="13" idx="2"/>
            <a:endCxn id="14" idx="0"/>
          </p:cNvCxnSpPr>
          <p:nvPr/>
        </p:nvCxnSpPr>
        <p:spPr>
          <a:xfrm rot="5400000">
            <a:off x="1664390" y="1370540"/>
            <a:ext cx="248285" cy="95959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肘形接點 24"/>
          <p:cNvCxnSpPr>
            <a:stCxn id="13" idx="2"/>
            <a:endCxn id="17" idx="0"/>
          </p:cNvCxnSpPr>
          <p:nvPr/>
        </p:nvCxnSpPr>
        <p:spPr>
          <a:xfrm rot="16200000" flipH="1">
            <a:off x="2623984" y="1370539"/>
            <a:ext cx="248285" cy="95959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肘形接點 25"/>
          <p:cNvCxnSpPr>
            <a:stCxn id="16" idx="0"/>
            <a:endCxn id="14" idx="2"/>
          </p:cNvCxnSpPr>
          <p:nvPr/>
        </p:nvCxnSpPr>
        <p:spPr>
          <a:xfrm rot="5400000" flipH="1" flipV="1">
            <a:off x="751431" y="2299256"/>
            <a:ext cx="382012" cy="73259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肘形接點 26"/>
          <p:cNvCxnSpPr>
            <a:stCxn id="18" idx="0"/>
            <a:endCxn id="14" idx="2"/>
          </p:cNvCxnSpPr>
          <p:nvPr/>
        </p:nvCxnSpPr>
        <p:spPr>
          <a:xfrm rot="16200000" flipV="1">
            <a:off x="1534519" y="2248761"/>
            <a:ext cx="382012" cy="83358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23" idx="0"/>
            <a:endCxn id="18" idx="2"/>
          </p:cNvCxnSpPr>
          <p:nvPr/>
        </p:nvCxnSpPr>
        <p:spPr>
          <a:xfrm rot="16200000" flipV="1">
            <a:off x="2402839" y="3133142"/>
            <a:ext cx="344642" cy="8656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肘形接點 28"/>
          <p:cNvCxnSpPr>
            <a:stCxn id="18" idx="2"/>
            <a:endCxn id="22" idx="0"/>
          </p:cNvCxnSpPr>
          <p:nvPr/>
        </p:nvCxnSpPr>
        <p:spPr>
          <a:xfrm rot="5400000">
            <a:off x="1600158" y="3196151"/>
            <a:ext cx="344642" cy="73967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427070" y="1334893"/>
            <a:ext cx="2621280" cy="48450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2400" b="1" cap="all" dirty="0" smtClean="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库位结构设计特色</a:t>
            </a:r>
            <a:endParaRPr lang="zh-TW" altLang="en-US" sz="2400" b="1" cap="all" dirty="0">
              <a:ln w="0"/>
              <a:gradFill flip="none">
                <a:gsLst>
                  <a:gs pos="0">
                    <a:schemeClr val="tx1"/>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31" name="文字方塊 30"/>
          <p:cNvSpPr txBox="1"/>
          <p:nvPr/>
        </p:nvSpPr>
        <p:spPr>
          <a:xfrm>
            <a:off x="4270824" y="1914700"/>
            <a:ext cx="4643439" cy="2106295"/>
          </a:xfrm>
          <a:prstGeom prst="rect">
            <a:avLst/>
          </a:prstGeom>
          <a:noFill/>
        </p:spPr>
        <p:txBody>
          <a:bodyPr wrap="square" rtlCol="0">
            <a:spAutoFit/>
          </a:bodyPr>
          <a:lstStyle/>
          <a:p>
            <a:pPr>
              <a:spcBef>
                <a:spcPts val="1200"/>
              </a:spcBef>
              <a:buFont typeface="Wingdings" pitchFamily="2" charset="2"/>
              <a:buChar char="l"/>
            </a:pPr>
            <a:r>
              <a:rPr lang="zh-TW" altLang="en-US" sz="1600" dirty="0" smtClean="0">
                <a:latin typeface="微軟正黑體" pitchFamily="34" charset="-120"/>
                <a:ea typeface="微軟正黑體" pitchFamily="34" charset="-120"/>
              </a:rPr>
              <a:t>提供多层结构的仓库组织</a:t>
            </a:r>
            <a:endParaRPr lang="en-US" altLang="zh-TW" sz="1600" dirty="0" smtClean="0">
              <a:latin typeface="微軟正黑體" pitchFamily="34" charset="-120"/>
              <a:ea typeface="微軟正黑體" pitchFamily="34" charset="-120"/>
            </a:endParaRPr>
          </a:p>
          <a:p>
            <a:pPr>
              <a:spcBef>
                <a:spcPts val="1200"/>
              </a:spcBef>
              <a:buFont typeface="Wingdings" pitchFamily="2" charset="2"/>
              <a:buChar char="l"/>
            </a:pPr>
            <a:r>
              <a:rPr lang="zh-TW" altLang="en-US" sz="1600" dirty="0" smtClean="0">
                <a:latin typeface="微軟正黑體" pitchFamily="34" charset="-120"/>
                <a:ea typeface="微軟正黑體" pitchFamily="34" charset="-120"/>
              </a:rPr>
              <a:t>集团统一规划库位编号与名称</a:t>
            </a:r>
            <a:endParaRPr lang="en-US" altLang="zh-TW" sz="1600" dirty="0" smtClean="0">
              <a:latin typeface="微軟正黑體" pitchFamily="34" charset="-120"/>
              <a:ea typeface="微軟正黑體" pitchFamily="34" charset="-120"/>
            </a:endParaRPr>
          </a:p>
          <a:p>
            <a:pPr>
              <a:spcBef>
                <a:spcPts val="1200"/>
              </a:spcBef>
              <a:buFont typeface="Wingdings" pitchFamily="2" charset="2"/>
              <a:buChar char="l"/>
            </a:pPr>
            <a:r>
              <a:rPr lang="zh-TW" altLang="en-US" sz="1600" dirty="0" smtClean="0">
                <a:latin typeface="微軟正黑體" pitchFamily="34" charset="-120"/>
                <a:ea typeface="微軟正黑體" pitchFamily="34" charset="-120"/>
              </a:rPr>
              <a:t>各据点维护使用库位元的管理属性，例如成本库否、 </a:t>
            </a:r>
            <a:endParaRPr lang="en-US" altLang="zh-TW" sz="1600" dirty="0" smtClean="0">
              <a:latin typeface="微軟正黑體" pitchFamily="34" charset="-120"/>
              <a:ea typeface="微軟正黑體" pitchFamily="34" charset="-120"/>
            </a:endParaRPr>
          </a:p>
          <a:p>
            <a:pPr>
              <a:spcBef>
                <a:spcPts val="600"/>
              </a:spcBef>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可用否、</a:t>
            </a:r>
            <a:r>
              <a:rPr lang="en-US" altLang="zh-TW" sz="1600" dirty="0" smtClean="0">
                <a:latin typeface="微軟正黑體" pitchFamily="34" charset="-120"/>
                <a:ea typeface="微軟正黑體" pitchFamily="34" charset="-120"/>
              </a:rPr>
              <a:t>MRP</a:t>
            </a:r>
            <a:r>
              <a:rPr lang="zh-TW" altLang="en-US" sz="1600" dirty="0" smtClean="0">
                <a:latin typeface="微軟正黑體" pitchFamily="34" charset="-120"/>
                <a:ea typeface="微軟正黑體" pitchFamily="34" charset="-120"/>
              </a:rPr>
              <a:t>可用否等属性</a:t>
            </a:r>
            <a:endParaRPr lang="en-US" altLang="zh-TW" sz="1600" dirty="0" smtClean="0">
              <a:latin typeface="微軟正黑體" pitchFamily="34" charset="-120"/>
              <a:ea typeface="微軟正黑體" pitchFamily="34" charset="-120"/>
            </a:endParaRPr>
          </a:p>
          <a:p>
            <a:pPr>
              <a:spcBef>
                <a:spcPts val="1200"/>
              </a:spcBef>
              <a:buFont typeface="Wingdings" pitchFamily="2" charset="2"/>
              <a:buChar char="l"/>
            </a:pPr>
            <a:r>
              <a:rPr lang="zh-TW" altLang="en-US" sz="1600" dirty="0" smtClean="0">
                <a:latin typeface="微軟正黑體" pitchFamily="34" charset="-120"/>
                <a:ea typeface="微軟正黑體" pitchFamily="34" charset="-120"/>
              </a:rPr>
              <a:t>提供弹性的库位元管理标签功能</a:t>
            </a:r>
            <a:endParaRPr lang="zh-TW" altLang="en-US" sz="1600" dirty="0">
              <a:latin typeface="微軟正黑體" pitchFamily="34" charset="-120"/>
              <a:ea typeface="微軟正黑體" pitchFamily="34" charset="-120"/>
            </a:endParaRPr>
          </a:p>
        </p:txBody>
      </p:sp>
      <p:sp>
        <p:nvSpPr>
          <p:cNvPr id="32" name="矩形 31"/>
          <p:cNvSpPr/>
          <p:nvPr/>
        </p:nvSpPr>
        <p:spPr>
          <a:xfrm>
            <a:off x="229522" y="4653911"/>
            <a:ext cx="928694" cy="50006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批号</a:t>
            </a:r>
            <a:endParaRPr lang="zh-TW" altLang="en-US" sz="1400" dirty="0">
              <a:latin typeface="微軟正黑體" pitchFamily="34" charset="-120"/>
              <a:ea typeface="微軟正黑體" pitchFamily="34" charset="-120"/>
            </a:endParaRPr>
          </a:p>
        </p:txBody>
      </p:sp>
      <p:sp>
        <p:nvSpPr>
          <p:cNvPr id="33" name="矩形 32"/>
          <p:cNvSpPr/>
          <p:nvPr/>
        </p:nvSpPr>
        <p:spPr>
          <a:xfrm>
            <a:off x="1834883" y="4653911"/>
            <a:ext cx="928694" cy="50006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批号</a:t>
            </a:r>
            <a:endParaRPr lang="zh-TW" altLang="en-US" sz="1400" dirty="0">
              <a:latin typeface="微軟正黑體" pitchFamily="34" charset="-120"/>
              <a:ea typeface="微軟正黑體" pitchFamily="34" charset="-120"/>
            </a:endParaRPr>
          </a:p>
        </p:txBody>
      </p:sp>
      <p:cxnSp>
        <p:nvCxnSpPr>
          <p:cNvPr id="34" name="肘形接點 33"/>
          <p:cNvCxnSpPr>
            <a:stCxn id="22" idx="2"/>
            <a:endCxn id="32" idx="0"/>
          </p:cNvCxnSpPr>
          <p:nvPr/>
        </p:nvCxnSpPr>
        <p:spPr>
          <a:xfrm rot="5400000">
            <a:off x="840488" y="4091755"/>
            <a:ext cx="415537" cy="70877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肘形接點 34"/>
          <p:cNvCxnSpPr>
            <a:stCxn id="33" idx="0"/>
            <a:endCxn id="22" idx="2"/>
          </p:cNvCxnSpPr>
          <p:nvPr/>
        </p:nvCxnSpPr>
        <p:spPr>
          <a:xfrm rot="16200000" flipV="1">
            <a:off x="1643169" y="3997849"/>
            <a:ext cx="415537" cy="8965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121443" y="5589240"/>
            <a:ext cx="928694" cy="50006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制造批</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序号</a:t>
            </a:r>
            <a:endParaRPr lang="zh-TW" altLang="en-US" sz="1400" dirty="0">
              <a:latin typeface="微軟正黑體" pitchFamily="34" charset="-120"/>
              <a:ea typeface="微軟正黑體" pitchFamily="34" charset="-120"/>
            </a:endParaRPr>
          </a:p>
        </p:txBody>
      </p:sp>
      <p:sp>
        <p:nvSpPr>
          <p:cNvPr id="37" name="矩形 36"/>
          <p:cNvSpPr/>
          <p:nvPr/>
        </p:nvSpPr>
        <p:spPr>
          <a:xfrm>
            <a:off x="2642442" y="5589240"/>
            <a:ext cx="928694" cy="50006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1400" dirty="0" smtClean="0">
                <a:latin typeface="微軟正黑體" pitchFamily="34" charset="-120"/>
                <a:ea typeface="微軟正黑體" pitchFamily="34" charset="-120"/>
              </a:rPr>
              <a:t>制造批</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序号</a:t>
            </a:r>
            <a:endParaRPr lang="zh-TW" altLang="en-US" sz="1400" dirty="0">
              <a:latin typeface="微軟正黑體" pitchFamily="34" charset="-120"/>
              <a:ea typeface="微軟正黑體" pitchFamily="34" charset="-120"/>
            </a:endParaRPr>
          </a:p>
        </p:txBody>
      </p:sp>
      <p:cxnSp>
        <p:nvCxnSpPr>
          <p:cNvPr id="38" name="肘形接點 37"/>
          <p:cNvCxnSpPr>
            <a:stCxn id="37" idx="0"/>
            <a:endCxn id="33" idx="2"/>
          </p:cNvCxnSpPr>
          <p:nvPr/>
        </p:nvCxnSpPr>
        <p:spPr>
          <a:xfrm rot="16200000" flipV="1">
            <a:off x="2485379" y="4967829"/>
            <a:ext cx="435263" cy="80755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肘形接點 38"/>
          <p:cNvCxnSpPr>
            <a:stCxn id="36" idx="0"/>
            <a:endCxn id="33" idx="2"/>
          </p:cNvCxnSpPr>
          <p:nvPr/>
        </p:nvCxnSpPr>
        <p:spPr>
          <a:xfrm rot="5400000" flipH="1" flipV="1">
            <a:off x="1724879" y="5014889"/>
            <a:ext cx="435263" cy="71344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库位管理标签</a:t>
            </a:r>
            <a:r>
              <a:rPr lang="en-US" altLang="zh-TW" sz="2400" b="1" dirty="0" smtClean="0">
                <a:latin typeface="微軟正黑體" pitchFamily="34" charset="-120"/>
                <a:ea typeface="微軟正黑體" pitchFamily="34" charset="-120"/>
              </a:rPr>
              <a:t>(Tag)</a:t>
            </a:r>
            <a:endParaRPr lang="en-US" altLang="zh-TW" sz="2400" b="1" dirty="0" smtClean="0">
              <a:latin typeface="微軟正黑體" pitchFamily="34" charset="-120"/>
              <a:ea typeface="微軟正黑體" pitchFamily="34" charset="-120"/>
            </a:endParaRPr>
          </a:p>
        </p:txBody>
      </p:sp>
      <p:sp>
        <p:nvSpPr>
          <p:cNvPr id="36" name="文字方塊 35"/>
          <p:cNvSpPr txBox="1"/>
          <p:nvPr/>
        </p:nvSpPr>
        <p:spPr>
          <a:xfrm>
            <a:off x="394492" y="996260"/>
            <a:ext cx="4643439" cy="673735"/>
          </a:xfrm>
          <a:prstGeom prst="rect">
            <a:avLst/>
          </a:prstGeom>
          <a:noFill/>
        </p:spPr>
        <p:txBody>
          <a:bodyPr wrap="square" rtlCol="0">
            <a:spAutoFit/>
          </a:bodyPr>
          <a:lstStyle/>
          <a:p>
            <a:pPr marL="285750" indent="-285750">
              <a:spcBef>
                <a:spcPts val="600"/>
              </a:spcBef>
              <a:buFont typeface="Wingdings" pitchFamily="2" charset="2"/>
              <a:buChar char="Ø"/>
            </a:pPr>
            <a:r>
              <a:rPr lang="zh-TW" altLang="en-US" sz="1600" dirty="0" smtClean="0">
                <a:latin typeface="微軟正黑體" pitchFamily="34" charset="-120"/>
                <a:ea typeface="微軟正黑體" pitchFamily="34" charset="-120"/>
              </a:rPr>
              <a:t> 库位分类管理是多维度的</a:t>
            </a:r>
            <a:endParaRPr lang="en-US" altLang="zh-TW" sz="1600" dirty="0">
              <a:latin typeface="微軟正黑體" pitchFamily="34" charset="-120"/>
              <a:ea typeface="微軟正黑體" pitchFamily="34" charset="-120"/>
            </a:endParaRPr>
          </a:p>
          <a:p>
            <a:pPr marL="285750" indent="-285750">
              <a:spcBef>
                <a:spcPts val="600"/>
              </a:spcBef>
              <a:buFont typeface="Wingdings" pitchFamily="2" charset="2"/>
              <a:buChar char="Ø"/>
            </a:pPr>
            <a:r>
              <a:rPr lang="zh-TW" altLang="en-US" sz="1600" dirty="0" smtClean="0">
                <a:latin typeface="微軟正黑體" pitchFamily="34" charset="-120"/>
                <a:ea typeface="微軟正黑體" pitchFamily="34" charset="-120"/>
              </a:rPr>
              <a:t>库位分类管理是交错复杂的</a:t>
            </a:r>
            <a:endParaRPr lang="en-US" altLang="zh-TW" sz="1600" dirty="0" smtClean="0">
              <a:latin typeface="微軟正黑體" pitchFamily="34" charset="-120"/>
              <a:ea typeface="微軟正黑體" pitchFamily="34" charset="-120"/>
            </a:endParaRPr>
          </a:p>
        </p:txBody>
      </p:sp>
      <p:sp>
        <p:nvSpPr>
          <p:cNvPr id="37" name="流程圖: 磁碟 36"/>
          <p:cNvSpPr/>
          <p:nvPr/>
        </p:nvSpPr>
        <p:spPr>
          <a:xfrm>
            <a:off x="1662426" y="1812092"/>
            <a:ext cx="864096"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a:latin typeface="微軟正黑體" pitchFamily="34" charset="-120"/>
                <a:ea typeface="微軟正黑體" pitchFamily="34" charset="-120"/>
              </a:rPr>
              <a:t>成品</a:t>
            </a:r>
            <a:r>
              <a:rPr lang="zh-TW" altLang="en-US" sz="1200" dirty="0" smtClean="0">
                <a:latin typeface="微軟正黑體" pitchFamily="34" charset="-120"/>
                <a:ea typeface="微軟正黑體" pitchFamily="34" charset="-120"/>
              </a:rPr>
              <a:t>良</a:t>
            </a:r>
            <a:endParaRPr lang="en-US" altLang="zh-TW" sz="1200" dirty="0" smtClean="0">
              <a:latin typeface="微軟正黑體" pitchFamily="34" charset="-120"/>
              <a:ea typeface="微軟正黑體" pitchFamily="34" charset="-120"/>
            </a:endParaRPr>
          </a:p>
          <a:p>
            <a:pPr algn="ctr"/>
            <a:r>
              <a:rPr lang="zh-TW" altLang="en-US" sz="1200" dirty="0" smtClean="0">
                <a:latin typeface="微軟正黑體" pitchFamily="34" charset="-120"/>
                <a:ea typeface="微軟正黑體" pitchFamily="34" charset="-120"/>
              </a:rPr>
              <a:t>品库</a:t>
            </a:r>
            <a:endParaRPr lang="zh-TW" altLang="en-US" sz="1200" dirty="0">
              <a:latin typeface="微軟正黑體" pitchFamily="34" charset="-120"/>
              <a:ea typeface="微軟正黑體" pitchFamily="34" charset="-120"/>
            </a:endParaRPr>
          </a:p>
        </p:txBody>
      </p:sp>
      <p:sp>
        <p:nvSpPr>
          <p:cNvPr id="38" name="流程圖: 磁碟 37"/>
          <p:cNvSpPr/>
          <p:nvPr/>
        </p:nvSpPr>
        <p:spPr>
          <a:xfrm>
            <a:off x="1662426" y="3642269"/>
            <a:ext cx="792966" cy="83216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smtClean="0">
                <a:latin typeface="微軟正黑體" pitchFamily="34" charset="-120"/>
                <a:ea typeface="微軟正黑體" pitchFamily="34" charset="-120"/>
              </a:rPr>
              <a:t>成品不良品库</a:t>
            </a:r>
            <a:endParaRPr lang="zh-TW" altLang="en-US" sz="1200" dirty="0">
              <a:latin typeface="微軟正黑體" pitchFamily="34" charset="-120"/>
              <a:ea typeface="微軟正黑體" pitchFamily="34" charset="-120"/>
            </a:endParaRPr>
          </a:p>
        </p:txBody>
      </p:sp>
      <p:sp>
        <p:nvSpPr>
          <p:cNvPr id="39" name="圓角矩形 38"/>
          <p:cNvSpPr/>
          <p:nvPr/>
        </p:nvSpPr>
        <p:spPr>
          <a:xfrm>
            <a:off x="6107529" y="1394189"/>
            <a:ext cx="2141375"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Wingdings" pitchFamily="2" charset="2"/>
              <a:buChar char="l"/>
            </a:pPr>
            <a:r>
              <a:rPr lang="zh-TW" altLang="en-US" sz="1400" dirty="0" smtClean="0">
                <a:latin typeface="微軟正黑體" pitchFamily="34" charset="-120"/>
                <a:ea typeface="微軟正黑體" pitchFamily="34" charset="-120"/>
              </a:rPr>
              <a:t>成品</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半成品</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a:latin typeface="微軟正黑體" pitchFamily="34" charset="-120"/>
                <a:ea typeface="微軟正黑體" pitchFamily="34" charset="-120"/>
              </a:rPr>
              <a:t>原物料</a:t>
            </a:r>
            <a:endParaRPr lang="zh-TW" altLang="en-US" sz="1400" dirty="0">
              <a:latin typeface="微軟正黑體" pitchFamily="34" charset="-120"/>
              <a:ea typeface="微軟正黑體" pitchFamily="34" charset="-120"/>
            </a:endParaRPr>
          </a:p>
        </p:txBody>
      </p:sp>
      <p:sp>
        <p:nvSpPr>
          <p:cNvPr id="40" name="圓角矩形 39"/>
          <p:cNvSpPr/>
          <p:nvPr/>
        </p:nvSpPr>
        <p:spPr>
          <a:xfrm>
            <a:off x="7600832" y="1394189"/>
            <a:ext cx="648072"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1400" b="1" dirty="0" smtClean="0">
                <a:latin typeface="微軟正黑體" pitchFamily="34" charset="-120"/>
                <a:ea typeface="微軟正黑體" pitchFamily="34" charset="-120"/>
              </a:rPr>
              <a:t>依</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品</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类</a:t>
            </a:r>
            <a:endParaRPr lang="zh-TW" altLang="en-US" sz="1400" b="1" dirty="0">
              <a:latin typeface="微軟正黑體" pitchFamily="34" charset="-120"/>
              <a:ea typeface="微軟正黑體" pitchFamily="34" charset="-120"/>
            </a:endParaRPr>
          </a:p>
        </p:txBody>
      </p:sp>
      <p:sp>
        <p:nvSpPr>
          <p:cNvPr id="41" name="流程圖: 磁碟 40"/>
          <p:cNvSpPr/>
          <p:nvPr/>
        </p:nvSpPr>
        <p:spPr>
          <a:xfrm>
            <a:off x="1733556" y="5330388"/>
            <a:ext cx="792966" cy="83216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smtClean="0">
                <a:latin typeface="微軟正黑體" pitchFamily="34" charset="-120"/>
                <a:ea typeface="微軟正黑體" pitchFamily="34" charset="-120"/>
              </a:rPr>
              <a:t>原料客供良品库</a:t>
            </a:r>
            <a:endParaRPr lang="zh-TW" altLang="en-US" sz="1200" dirty="0">
              <a:latin typeface="微軟正黑體" pitchFamily="34" charset="-120"/>
              <a:ea typeface="微軟正黑體" pitchFamily="34" charset="-120"/>
            </a:endParaRPr>
          </a:p>
        </p:txBody>
      </p:sp>
      <p:sp>
        <p:nvSpPr>
          <p:cNvPr id="42" name="圓角矩形 41"/>
          <p:cNvSpPr/>
          <p:nvPr/>
        </p:nvSpPr>
        <p:spPr>
          <a:xfrm>
            <a:off x="6107526" y="2810108"/>
            <a:ext cx="2141375" cy="11521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Wingdings" pitchFamily="2" charset="2"/>
              <a:buChar char="l"/>
            </a:pPr>
            <a:r>
              <a:rPr lang="zh-TW" altLang="en-US" sz="1400" dirty="0">
                <a:latin typeface="微軟正黑體" pitchFamily="34" charset="-120"/>
                <a:ea typeface="微軟正黑體" pitchFamily="34" charset="-120"/>
              </a:rPr>
              <a:t>良品</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a:latin typeface="微軟正黑體" pitchFamily="34" charset="-120"/>
                <a:ea typeface="微軟正黑體" pitchFamily="34" charset="-120"/>
              </a:rPr>
              <a:t>不良品</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报废品</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呆滞品</a:t>
            </a:r>
            <a:endParaRPr lang="zh-TW" altLang="en-US" sz="1400" dirty="0">
              <a:latin typeface="微軟正黑體" pitchFamily="34" charset="-120"/>
              <a:ea typeface="微軟正黑體" pitchFamily="34" charset="-120"/>
            </a:endParaRPr>
          </a:p>
        </p:txBody>
      </p:sp>
      <p:sp>
        <p:nvSpPr>
          <p:cNvPr id="43" name="圓角矩形 42"/>
          <p:cNvSpPr/>
          <p:nvPr/>
        </p:nvSpPr>
        <p:spPr>
          <a:xfrm>
            <a:off x="7600829" y="2810108"/>
            <a:ext cx="648072" cy="11521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1400" b="1" dirty="0" smtClean="0">
                <a:latin typeface="微軟正黑體" pitchFamily="34" charset="-120"/>
                <a:ea typeface="微軟正黑體" pitchFamily="34" charset="-120"/>
              </a:rPr>
              <a:t>依</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物</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品</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状</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态</a:t>
            </a:r>
            <a:endParaRPr lang="zh-TW" altLang="en-US" sz="1400" b="1" dirty="0">
              <a:latin typeface="微軟正黑體" pitchFamily="34" charset="-120"/>
              <a:ea typeface="微軟正黑體" pitchFamily="34" charset="-120"/>
            </a:endParaRPr>
          </a:p>
        </p:txBody>
      </p:sp>
      <p:sp>
        <p:nvSpPr>
          <p:cNvPr id="44" name="圓角矩形 43"/>
          <p:cNvSpPr/>
          <p:nvPr/>
        </p:nvSpPr>
        <p:spPr>
          <a:xfrm>
            <a:off x="6119478" y="4593273"/>
            <a:ext cx="2141375" cy="15692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Wingdings" pitchFamily="2" charset="2"/>
              <a:buChar char="l"/>
            </a:pPr>
            <a:r>
              <a:rPr lang="en-US" altLang="zh-TW" sz="1400" dirty="0" smtClean="0">
                <a:latin typeface="微軟正黑體" pitchFamily="34" charset="-120"/>
                <a:ea typeface="微軟正黑體" pitchFamily="34" charset="-120"/>
              </a:rPr>
              <a:t>VMI</a:t>
            </a:r>
            <a:r>
              <a:rPr lang="zh-TW" altLang="en-US" sz="1400" dirty="0" smtClean="0">
                <a:latin typeface="微軟正黑體" pitchFamily="34" charset="-120"/>
                <a:ea typeface="微軟正黑體" pitchFamily="34" charset="-120"/>
              </a:rPr>
              <a:t>库</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客供库</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线边库</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在途库</a:t>
            </a:r>
            <a:endParaRPr lang="en-US" altLang="zh-TW" sz="1400" dirty="0" smtClean="0">
              <a:latin typeface="微軟正黑體" pitchFamily="34" charset="-120"/>
              <a:ea typeface="微軟正黑體" pitchFamily="34" charset="-120"/>
            </a:endParaRPr>
          </a:p>
          <a:p>
            <a:pPr marL="285750" indent="-285750">
              <a:buFont typeface="Wingdings" pitchFamily="2" charset="2"/>
              <a:buChar char="l"/>
            </a:pPr>
            <a:r>
              <a:rPr lang="zh-TW" altLang="en-US" sz="1400" dirty="0" smtClean="0">
                <a:latin typeface="微軟正黑體" pitchFamily="34" charset="-120"/>
                <a:ea typeface="微軟正黑體" pitchFamily="34" charset="-120"/>
              </a:rPr>
              <a:t>寄销库</a:t>
            </a:r>
            <a:endParaRPr lang="zh-TW" altLang="en-US" sz="1400" dirty="0">
              <a:latin typeface="微軟正黑體" pitchFamily="34" charset="-120"/>
              <a:ea typeface="微軟正黑體" pitchFamily="34" charset="-120"/>
            </a:endParaRPr>
          </a:p>
        </p:txBody>
      </p:sp>
      <p:sp>
        <p:nvSpPr>
          <p:cNvPr id="45" name="圓角矩形 44"/>
          <p:cNvSpPr/>
          <p:nvPr/>
        </p:nvSpPr>
        <p:spPr>
          <a:xfrm>
            <a:off x="7612781" y="4593274"/>
            <a:ext cx="648072" cy="15692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1400" b="1" dirty="0" smtClean="0">
                <a:latin typeface="微軟正黑體" pitchFamily="34" charset="-120"/>
                <a:ea typeface="微軟正黑體" pitchFamily="34" charset="-120"/>
              </a:rPr>
              <a:t>依</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业</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务</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行</a:t>
            </a:r>
            <a:endParaRPr lang="en-US" altLang="zh-TW" sz="1400" b="1" dirty="0" smtClean="0">
              <a:latin typeface="微軟正黑體" pitchFamily="34" charset="-120"/>
              <a:ea typeface="微軟正黑體" pitchFamily="34" charset="-120"/>
            </a:endParaRPr>
          </a:p>
          <a:p>
            <a:pPr algn="ctr"/>
            <a:r>
              <a:rPr lang="zh-TW" altLang="en-US" sz="1400" b="1" dirty="0" smtClean="0">
                <a:latin typeface="微軟正黑體" pitchFamily="34" charset="-120"/>
                <a:ea typeface="微軟正黑體" pitchFamily="34" charset="-120"/>
              </a:rPr>
              <a:t>为</a:t>
            </a:r>
            <a:endParaRPr lang="zh-TW" altLang="en-US" sz="1400" b="1" dirty="0">
              <a:latin typeface="微軟正黑體" pitchFamily="34" charset="-120"/>
              <a:ea typeface="微軟正黑體" pitchFamily="34" charset="-120"/>
            </a:endParaRPr>
          </a:p>
        </p:txBody>
      </p:sp>
      <p:cxnSp>
        <p:nvCxnSpPr>
          <p:cNvPr id="46" name="直線接點 45"/>
          <p:cNvCxnSpPr>
            <a:stCxn id="37" idx="4"/>
          </p:cNvCxnSpPr>
          <p:nvPr/>
        </p:nvCxnSpPr>
        <p:spPr>
          <a:xfrm flipV="1">
            <a:off x="2526522" y="1657980"/>
            <a:ext cx="3773669" cy="5861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stCxn id="37" idx="4"/>
          </p:cNvCxnSpPr>
          <p:nvPr/>
        </p:nvCxnSpPr>
        <p:spPr>
          <a:xfrm>
            <a:off x="2526522" y="2244140"/>
            <a:ext cx="3773669" cy="7819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a:stCxn id="38" idx="4"/>
          </p:cNvCxnSpPr>
          <p:nvPr/>
        </p:nvCxnSpPr>
        <p:spPr>
          <a:xfrm flipV="1">
            <a:off x="2455392" y="1657980"/>
            <a:ext cx="3844799" cy="240037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stCxn id="38" idx="4"/>
          </p:cNvCxnSpPr>
          <p:nvPr/>
        </p:nvCxnSpPr>
        <p:spPr>
          <a:xfrm flipV="1">
            <a:off x="2455392" y="3242156"/>
            <a:ext cx="3844799" cy="816194"/>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stCxn id="41" idx="4"/>
          </p:cNvCxnSpPr>
          <p:nvPr/>
        </p:nvCxnSpPr>
        <p:spPr>
          <a:xfrm flipV="1">
            <a:off x="2526522" y="2053190"/>
            <a:ext cx="3809234" cy="369327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1" idx="4"/>
          </p:cNvCxnSpPr>
          <p:nvPr/>
        </p:nvCxnSpPr>
        <p:spPr>
          <a:xfrm flipV="1">
            <a:off x="2526522" y="3026132"/>
            <a:ext cx="3809234" cy="2720337"/>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stCxn id="41" idx="4"/>
          </p:cNvCxnSpPr>
          <p:nvPr/>
        </p:nvCxnSpPr>
        <p:spPr>
          <a:xfrm flipV="1">
            <a:off x="2526522" y="5042356"/>
            <a:ext cx="3809234" cy="704113"/>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down)">
                                      <p:cBhvr>
                                        <p:cTn id="14" dur="500"/>
                                        <p:tgtEl>
                                          <p:spTgt spid="48"/>
                                        </p:tgtEl>
                                      </p:cBhvr>
                                    </p:animEffect>
                                  </p:childTnLst>
                                </p:cTn>
                              </p:par>
                              <p:par>
                                <p:cTn id="15" presetID="22" presetClass="entr" presetSubtype="4"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par>
                                <p:cTn id="22" presetID="22" presetClass="entr" presetSubtype="4"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par>
                                <p:cTn id="25" presetID="22" presetClass="entr" presetSubtype="4"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99243" y="543501"/>
            <a:ext cx="3816424" cy="484505"/>
          </a:xfrm>
          <a:prstGeom prst="rect">
            <a:avLst/>
          </a:prstGeom>
          <a:noFill/>
        </p:spPr>
        <p:txBody>
          <a:bodyPr wrap="square" rtlCol="0">
            <a:spAutoFit/>
          </a:bodyPr>
          <a:lstStyle/>
          <a:p>
            <a:r>
              <a:rPr lang="zh-TW" altLang="en-US" sz="2400" b="1" dirty="0" smtClean="0">
                <a:latin typeface="微軟正黑體" pitchFamily="34" charset="-120"/>
                <a:ea typeface="微軟正黑體" pitchFamily="34" charset="-120"/>
              </a:rPr>
              <a:t>库位管理标签</a:t>
            </a:r>
            <a:r>
              <a:rPr lang="en-US" altLang="zh-TW" sz="2400" b="1" dirty="0" smtClean="0">
                <a:latin typeface="微軟正黑體" pitchFamily="34" charset="-120"/>
                <a:ea typeface="微軟正黑體" pitchFamily="34" charset="-120"/>
              </a:rPr>
              <a:t>(Tag)</a:t>
            </a:r>
            <a:endParaRPr lang="en-US" altLang="zh-TW" sz="2400" b="1" dirty="0" smtClean="0">
              <a:latin typeface="微軟正黑體" pitchFamily="34" charset="-120"/>
              <a:ea typeface="微軟正黑體" pitchFamily="34" charset="-120"/>
            </a:endParaRPr>
          </a:p>
        </p:txBody>
      </p:sp>
      <p:sp>
        <p:nvSpPr>
          <p:cNvPr id="4" name="矩形 3"/>
          <p:cNvSpPr/>
          <p:nvPr/>
        </p:nvSpPr>
        <p:spPr>
          <a:xfrm>
            <a:off x="92347" y="4193356"/>
            <a:ext cx="8693416" cy="24760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 name="矩形 4"/>
          <p:cNvSpPr/>
          <p:nvPr/>
        </p:nvSpPr>
        <p:spPr>
          <a:xfrm>
            <a:off x="95080" y="1968567"/>
            <a:ext cx="8693416" cy="22247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文字方塊 5"/>
          <p:cNvSpPr txBox="1"/>
          <p:nvPr/>
        </p:nvSpPr>
        <p:spPr>
          <a:xfrm>
            <a:off x="330290" y="1005166"/>
            <a:ext cx="7937544" cy="1633855"/>
          </a:xfrm>
          <a:prstGeom prst="rect">
            <a:avLst/>
          </a:prstGeom>
          <a:noFill/>
        </p:spPr>
        <p:txBody>
          <a:bodyPr wrap="square" rtlCol="0">
            <a:spAutoFit/>
          </a:bodyPr>
          <a:lstStyle/>
          <a:p>
            <a:pPr marL="285750" indent="-285750">
              <a:spcBef>
                <a:spcPts val="600"/>
              </a:spcBef>
              <a:buFont typeface="Wingdings" pitchFamily="2" charset="2"/>
              <a:buChar char="Ø"/>
            </a:pPr>
            <a:r>
              <a:rPr lang="zh-TW" altLang="en-US" sz="1600" dirty="0" smtClean="0">
                <a:latin typeface="微軟正黑體" pitchFamily="34" charset="-120"/>
                <a:ea typeface="微軟正黑體" pitchFamily="34" charset="-120"/>
              </a:rPr>
              <a:t> 集团统一制定企业库位管理标签</a:t>
            </a:r>
            <a:endParaRPr lang="en-US" altLang="zh-TW" sz="1600" dirty="0" smtClean="0">
              <a:latin typeface="微軟正黑體" pitchFamily="34" charset="-120"/>
              <a:ea typeface="微軟正黑體" pitchFamily="34" charset="-120"/>
            </a:endParaRPr>
          </a:p>
          <a:p>
            <a:pPr marL="285750" indent="-285750">
              <a:spcBef>
                <a:spcPts val="600"/>
              </a:spcBef>
              <a:buFont typeface="Wingdings" pitchFamily="2" charset="2"/>
              <a:buChar char="Ø"/>
            </a:pPr>
            <a:r>
              <a:rPr lang="zh-TW" altLang="en-US" sz="1600" dirty="0" smtClean="0">
                <a:latin typeface="微軟正黑體" pitchFamily="34" charset="-120"/>
                <a:ea typeface="微軟正黑體" pitchFamily="34" charset="-120"/>
              </a:rPr>
              <a:t>各公司仓管员对库位</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储位赋予管理标签</a:t>
            </a:r>
            <a:endParaRPr lang="en-US" altLang="zh-TW" sz="1600" dirty="0" smtClean="0">
              <a:latin typeface="微軟正黑體" pitchFamily="34" charset="-120"/>
              <a:ea typeface="微軟正黑體" pitchFamily="34" charset="-120"/>
            </a:endParaRPr>
          </a:p>
          <a:p>
            <a:pPr marL="285750" indent="-285750">
              <a:spcBef>
                <a:spcPts val="600"/>
              </a:spcBef>
              <a:buFont typeface="Wingdings" pitchFamily="2" charset="2"/>
              <a:buChar char="Ø"/>
            </a:pPr>
            <a:r>
              <a:rPr lang="zh-TW" altLang="en-US" sz="1600" dirty="0" smtClean="0">
                <a:latin typeface="微軟正黑體" pitchFamily="34" charset="-120"/>
                <a:ea typeface="微軟正黑體" pitchFamily="34" charset="-120"/>
              </a:rPr>
              <a:t>库存管理标签快速查询库存</a:t>
            </a:r>
            <a:endParaRPr lang="en-US" altLang="zh-TW" sz="1600" dirty="0" smtClean="0">
              <a:latin typeface="微軟正黑體" pitchFamily="34" charset="-120"/>
              <a:ea typeface="微軟正黑體" pitchFamily="34" charset="-120"/>
            </a:endParaRPr>
          </a:p>
          <a:p>
            <a:pPr marL="285750" indent="-285750">
              <a:spcBef>
                <a:spcPts val="600"/>
              </a:spcBef>
              <a:buFont typeface="Wingdings" pitchFamily="2" charset="2"/>
              <a:buChar char="Ø"/>
            </a:pPr>
            <a:endParaRPr lang="en-US" altLang="zh-TW" sz="1600" dirty="0" smtClean="0">
              <a:latin typeface="微軟正黑體" pitchFamily="34" charset="-120"/>
              <a:ea typeface="微軟正黑體" pitchFamily="34" charset="-120"/>
            </a:endParaRPr>
          </a:p>
          <a:p>
            <a:pPr marL="285750" indent="-285750">
              <a:spcBef>
                <a:spcPts val="600"/>
              </a:spcBef>
              <a:buFont typeface="Wingdings" pitchFamily="2" charset="2"/>
              <a:buChar char="Ø"/>
            </a:pPr>
            <a:endParaRPr lang="en-US" altLang="zh-TW" sz="1600" dirty="0" smtClean="0">
              <a:latin typeface="微軟正黑體" pitchFamily="34" charset="-120"/>
              <a:ea typeface="微軟正黑體" pitchFamily="34" charset="-120"/>
            </a:endParaRPr>
          </a:p>
        </p:txBody>
      </p:sp>
      <p:sp>
        <p:nvSpPr>
          <p:cNvPr id="7" name="流程圖: 磁碟 6"/>
          <p:cNvSpPr/>
          <p:nvPr/>
        </p:nvSpPr>
        <p:spPr>
          <a:xfrm>
            <a:off x="1691680" y="4509120"/>
            <a:ext cx="1152128" cy="181295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a:latin typeface="微軟正黑體" pitchFamily="34" charset="-120"/>
                <a:ea typeface="微軟正黑體" pitchFamily="34" charset="-120"/>
              </a:rPr>
              <a:t>成品</a:t>
            </a:r>
            <a:r>
              <a:rPr lang="zh-TW" altLang="en-US" sz="1200" dirty="0" smtClean="0">
                <a:latin typeface="微軟正黑體" pitchFamily="34" charset="-120"/>
                <a:ea typeface="微軟正黑體" pitchFamily="34" charset="-120"/>
              </a:rPr>
              <a:t>良</a:t>
            </a:r>
            <a:endParaRPr lang="en-US" altLang="zh-TW" sz="1200" dirty="0" smtClean="0">
              <a:latin typeface="微軟正黑體" pitchFamily="34" charset="-120"/>
              <a:ea typeface="微軟正黑體" pitchFamily="34" charset="-120"/>
            </a:endParaRPr>
          </a:p>
          <a:p>
            <a:pPr algn="ctr"/>
            <a:r>
              <a:rPr lang="zh-TW" altLang="en-US" sz="1200" dirty="0" smtClean="0">
                <a:latin typeface="微軟正黑體" pitchFamily="34" charset="-120"/>
                <a:ea typeface="微軟正黑體" pitchFamily="34" charset="-120"/>
              </a:rPr>
              <a:t>品库</a:t>
            </a:r>
            <a:endParaRPr lang="zh-TW" altLang="en-US" sz="1200" dirty="0">
              <a:latin typeface="微軟正黑體" pitchFamily="34" charset="-120"/>
              <a:ea typeface="微軟正黑體" pitchFamily="34" charset="-120"/>
            </a:endParaRPr>
          </a:p>
        </p:txBody>
      </p:sp>
      <p:sp>
        <p:nvSpPr>
          <p:cNvPr id="8" name="流程圖: 磁碟 7"/>
          <p:cNvSpPr/>
          <p:nvPr/>
        </p:nvSpPr>
        <p:spPr>
          <a:xfrm>
            <a:off x="4139951" y="4509119"/>
            <a:ext cx="1152000" cy="1814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smtClean="0">
                <a:latin typeface="微軟正黑體" pitchFamily="34" charset="-120"/>
                <a:ea typeface="微軟正黑體" pitchFamily="34" charset="-120"/>
              </a:rPr>
              <a:t>成品不良品库</a:t>
            </a:r>
            <a:endParaRPr lang="zh-TW" altLang="en-US" sz="1200" dirty="0">
              <a:latin typeface="微軟正黑體" pitchFamily="34" charset="-120"/>
              <a:ea typeface="微軟正黑體" pitchFamily="34" charset="-120"/>
            </a:endParaRPr>
          </a:p>
        </p:txBody>
      </p:sp>
      <p:sp>
        <p:nvSpPr>
          <p:cNvPr id="9" name="流程圖: 磁碟 8"/>
          <p:cNvSpPr/>
          <p:nvPr/>
        </p:nvSpPr>
        <p:spPr>
          <a:xfrm>
            <a:off x="6589933" y="4507672"/>
            <a:ext cx="1152000" cy="1814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200" dirty="0" smtClean="0">
                <a:latin typeface="微軟正黑體" pitchFamily="34" charset="-120"/>
                <a:ea typeface="微軟正黑體" pitchFamily="34" charset="-120"/>
              </a:rPr>
              <a:t>原料客供良品库</a:t>
            </a:r>
            <a:endParaRPr lang="zh-TW" altLang="en-US" sz="1200" dirty="0">
              <a:latin typeface="微軟正黑體" pitchFamily="34" charset="-120"/>
              <a:ea typeface="微軟正黑體" pitchFamily="34" charset="-120"/>
            </a:endParaRPr>
          </a:p>
        </p:txBody>
      </p:sp>
      <p:sp>
        <p:nvSpPr>
          <p:cNvPr id="10" name="爆炸 2 9"/>
          <p:cNvSpPr/>
          <p:nvPr/>
        </p:nvSpPr>
        <p:spPr>
          <a:xfrm>
            <a:off x="1218886" y="2167264"/>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成品</a:t>
            </a:r>
            <a:endParaRPr lang="zh-TW" altLang="en-US" sz="1000" b="1" dirty="0">
              <a:latin typeface="微軟正黑體" pitchFamily="34" charset="-120"/>
              <a:ea typeface="微軟正黑體" pitchFamily="34" charset="-120"/>
            </a:endParaRPr>
          </a:p>
        </p:txBody>
      </p:sp>
      <p:sp>
        <p:nvSpPr>
          <p:cNvPr id="11" name="爆炸 2 10"/>
          <p:cNvSpPr/>
          <p:nvPr/>
        </p:nvSpPr>
        <p:spPr>
          <a:xfrm>
            <a:off x="2628583" y="2142242"/>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半成品</a:t>
            </a:r>
            <a:endParaRPr lang="zh-TW" altLang="en-US" sz="1000" b="1" dirty="0">
              <a:latin typeface="微軟正黑體" pitchFamily="34" charset="-120"/>
              <a:ea typeface="微軟正黑體" pitchFamily="34" charset="-120"/>
            </a:endParaRPr>
          </a:p>
        </p:txBody>
      </p:sp>
      <p:sp>
        <p:nvSpPr>
          <p:cNvPr id="12" name="爆炸 2 11"/>
          <p:cNvSpPr/>
          <p:nvPr/>
        </p:nvSpPr>
        <p:spPr>
          <a:xfrm>
            <a:off x="4013550" y="2068306"/>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原物料</a:t>
            </a:r>
            <a:endParaRPr lang="zh-TW" altLang="en-US" sz="1000" b="1" dirty="0">
              <a:latin typeface="微軟正黑體" pitchFamily="34" charset="-120"/>
              <a:ea typeface="微軟正黑體" pitchFamily="34" charset="-120"/>
            </a:endParaRPr>
          </a:p>
        </p:txBody>
      </p:sp>
      <p:sp>
        <p:nvSpPr>
          <p:cNvPr id="13" name="矩形 12"/>
          <p:cNvSpPr/>
          <p:nvPr/>
        </p:nvSpPr>
        <p:spPr>
          <a:xfrm>
            <a:off x="247105" y="2388465"/>
            <a:ext cx="543739" cy="1403350"/>
          </a:xfrm>
          <a:prstGeom prst="rect">
            <a:avLst/>
          </a:prstGeom>
          <a:noFill/>
          <a:ln>
            <a:noFill/>
          </a:ln>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集</a:t>
            </a:r>
            <a:endParaRPr lang="en-US" altLang="zh-TW"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a:p>
            <a:pPr algn="ctr"/>
            <a:r>
              <a:rPr lang="zh-TW" alt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团</a:t>
            </a:r>
            <a:endParaRPr lang="en-US" altLang="zh-TW"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a:p>
            <a:pPr algn="ctr"/>
            <a:r>
              <a:rPr lang="zh-TW" alt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层</a:t>
            </a:r>
            <a:endParaRPr lang="zh-TW"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14" name="矩形 13"/>
          <p:cNvSpPr/>
          <p:nvPr/>
        </p:nvSpPr>
        <p:spPr>
          <a:xfrm>
            <a:off x="216672" y="4714884"/>
            <a:ext cx="487680" cy="1216025"/>
          </a:xfrm>
          <a:prstGeom prst="rect">
            <a:avLst/>
          </a:prstGeom>
          <a:noFill/>
          <a:ln>
            <a:noFill/>
          </a:ln>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据</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a:p>
            <a:pPr algn="ctr"/>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点</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a:p>
            <a:pPr algn="ctr"/>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层</a:t>
            </a:r>
            <a:endParaRPr lang="zh-TW" alt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endParaRPr>
          </a:p>
        </p:txBody>
      </p:sp>
      <p:sp>
        <p:nvSpPr>
          <p:cNvPr id="15" name="爆炸 2 14"/>
          <p:cNvSpPr/>
          <p:nvPr/>
        </p:nvSpPr>
        <p:spPr>
          <a:xfrm>
            <a:off x="5523272" y="2071999"/>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良品</a:t>
            </a:r>
            <a:endParaRPr lang="zh-TW" altLang="en-US" sz="1000" b="1" dirty="0">
              <a:latin typeface="微軟正黑體" pitchFamily="34" charset="-120"/>
              <a:ea typeface="微軟正黑體" pitchFamily="34" charset="-120"/>
            </a:endParaRPr>
          </a:p>
        </p:txBody>
      </p:sp>
      <p:sp>
        <p:nvSpPr>
          <p:cNvPr id="16" name="爆炸 2 15"/>
          <p:cNvSpPr/>
          <p:nvPr/>
        </p:nvSpPr>
        <p:spPr>
          <a:xfrm>
            <a:off x="7092280" y="2066994"/>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不良品</a:t>
            </a:r>
            <a:endParaRPr lang="zh-TW" altLang="en-US" sz="1000" b="1" dirty="0">
              <a:latin typeface="微軟正黑體" pitchFamily="34" charset="-120"/>
              <a:ea typeface="微軟正黑體" pitchFamily="34" charset="-120"/>
            </a:endParaRPr>
          </a:p>
        </p:txBody>
      </p:sp>
      <p:sp>
        <p:nvSpPr>
          <p:cNvPr id="17" name="爆炸 2 16"/>
          <p:cNvSpPr/>
          <p:nvPr/>
        </p:nvSpPr>
        <p:spPr>
          <a:xfrm>
            <a:off x="1218886" y="2841195"/>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报废品</a:t>
            </a:r>
            <a:endParaRPr lang="zh-TW" altLang="en-US" sz="1000" b="1" dirty="0">
              <a:latin typeface="微軟正黑體" pitchFamily="34" charset="-120"/>
              <a:ea typeface="微軟正黑體" pitchFamily="34" charset="-120"/>
            </a:endParaRPr>
          </a:p>
        </p:txBody>
      </p:sp>
      <p:sp>
        <p:nvSpPr>
          <p:cNvPr id="18" name="爆炸 2 17"/>
          <p:cNvSpPr/>
          <p:nvPr/>
        </p:nvSpPr>
        <p:spPr>
          <a:xfrm>
            <a:off x="2700553" y="2810206"/>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呆滞品</a:t>
            </a:r>
            <a:endParaRPr lang="en-US" altLang="zh-TW" sz="1000" b="1" dirty="0" smtClean="0">
              <a:latin typeface="微軟正黑體" pitchFamily="34" charset="-120"/>
              <a:ea typeface="微軟正黑體" pitchFamily="34" charset="-120"/>
            </a:endParaRPr>
          </a:p>
        </p:txBody>
      </p:sp>
      <p:sp>
        <p:nvSpPr>
          <p:cNvPr id="19" name="爆炸 2 18"/>
          <p:cNvSpPr/>
          <p:nvPr/>
        </p:nvSpPr>
        <p:spPr>
          <a:xfrm>
            <a:off x="4070612" y="2800252"/>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b="1" dirty="0" smtClean="0">
                <a:latin typeface="微軟正黑體" pitchFamily="34" charset="-120"/>
                <a:ea typeface="微軟正黑體" pitchFamily="34" charset="-120"/>
              </a:rPr>
              <a:t>VMI</a:t>
            </a:r>
            <a:r>
              <a:rPr lang="zh-TW" altLang="en-US" sz="1000" b="1" dirty="0" smtClean="0">
                <a:latin typeface="微軟正黑體" pitchFamily="34" charset="-120"/>
                <a:ea typeface="微軟正黑體" pitchFamily="34" charset="-120"/>
              </a:rPr>
              <a:t>库</a:t>
            </a:r>
            <a:endParaRPr lang="zh-TW" altLang="en-US" sz="1000" b="1" dirty="0">
              <a:latin typeface="微軟正黑體" pitchFamily="34" charset="-120"/>
              <a:ea typeface="微軟正黑體" pitchFamily="34" charset="-120"/>
            </a:endParaRPr>
          </a:p>
        </p:txBody>
      </p:sp>
      <p:sp>
        <p:nvSpPr>
          <p:cNvPr id="20" name="爆炸 2 19"/>
          <p:cNvSpPr/>
          <p:nvPr/>
        </p:nvSpPr>
        <p:spPr>
          <a:xfrm>
            <a:off x="5526130" y="2785184"/>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客供库</a:t>
            </a:r>
            <a:endParaRPr lang="zh-TW" altLang="en-US" sz="1000" b="1" dirty="0">
              <a:latin typeface="微軟正黑體" pitchFamily="34" charset="-120"/>
              <a:ea typeface="微軟正黑體" pitchFamily="34" charset="-120"/>
            </a:endParaRPr>
          </a:p>
        </p:txBody>
      </p:sp>
      <p:sp>
        <p:nvSpPr>
          <p:cNvPr id="21" name="爆炸 2 20"/>
          <p:cNvSpPr/>
          <p:nvPr/>
        </p:nvSpPr>
        <p:spPr>
          <a:xfrm>
            <a:off x="7063272" y="2841195"/>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寄销库</a:t>
            </a:r>
            <a:endParaRPr lang="zh-TW" altLang="en-US" sz="1000" b="1" dirty="0">
              <a:latin typeface="微軟正黑體" pitchFamily="34" charset="-120"/>
              <a:ea typeface="微軟正黑體" pitchFamily="34" charset="-120"/>
            </a:endParaRPr>
          </a:p>
        </p:txBody>
      </p:sp>
      <p:sp>
        <p:nvSpPr>
          <p:cNvPr id="22" name="爆炸 2 21"/>
          <p:cNvSpPr/>
          <p:nvPr/>
        </p:nvSpPr>
        <p:spPr>
          <a:xfrm>
            <a:off x="1236427" y="3495025"/>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线边库</a:t>
            </a:r>
            <a:endParaRPr lang="zh-TW" altLang="en-US" sz="1000" b="1" dirty="0">
              <a:latin typeface="微軟正黑體" pitchFamily="34" charset="-120"/>
              <a:ea typeface="微軟正黑體" pitchFamily="34" charset="-120"/>
            </a:endParaRPr>
          </a:p>
        </p:txBody>
      </p:sp>
      <p:sp>
        <p:nvSpPr>
          <p:cNvPr id="23" name="爆炸 2 22"/>
          <p:cNvSpPr/>
          <p:nvPr/>
        </p:nvSpPr>
        <p:spPr>
          <a:xfrm>
            <a:off x="2656228" y="3466875"/>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在途库</a:t>
            </a:r>
            <a:endParaRPr lang="zh-TW" altLang="en-US" sz="1000" b="1" dirty="0">
              <a:latin typeface="微軟正黑體" pitchFamily="34" charset="-120"/>
              <a:ea typeface="微軟正黑體" pitchFamily="34" charset="-120"/>
            </a:endParaRPr>
          </a:p>
        </p:txBody>
      </p:sp>
      <p:sp>
        <p:nvSpPr>
          <p:cNvPr id="24" name="爆炸 2 23"/>
          <p:cNvSpPr/>
          <p:nvPr/>
        </p:nvSpPr>
        <p:spPr>
          <a:xfrm>
            <a:off x="2549533" y="4845666"/>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成品</a:t>
            </a:r>
            <a:endParaRPr lang="zh-TW" altLang="en-US" sz="1000" b="1" dirty="0">
              <a:latin typeface="微軟正黑體" pitchFamily="34" charset="-120"/>
              <a:ea typeface="微軟正黑體" pitchFamily="34" charset="-120"/>
            </a:endParaRPr>
          </a:p>
        </p:txBody>
      </p:sp>
      <p:sp>
        <p:nvSpPr>
          <p:cNvPr id="25" name="爆炸 2 24"/>
          <p:cNvSpPr/>
          <p:nvPr/>
        </p:nvSpPr>
        <p:spPr>
          <a:xfrm>
            <a:off x="4983315" y="4771930"/>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成品</a:t>
            </a:r>
            <a:endParaRPr lang="zh-TW" altLang="en-US" sz="1000" b="1" dirty="0">
              <a:latin typeface="微軟正黑體" pitchFamily="34" charset="-120"/>
              <a:ea typeface="微軟正黑體" pitchFamily="34" charset="-120"/>
            </a:endParaRPr>
          </a:p>
        </p:txBody>
      </p:sp>
      <p:sp>
        <p:nvSpPr>
          <p:cNvPr id="26" name="爆炸 2 25"/>
          <p:cNvSpPr/>
          <p:nvPr/>
        </p:nvSpPr>
        <p:spPr>
          <a:xfrm>
            <a:off x="7468737" y="4782749"/>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原物料</a:t>
            </a:r>
            <a:endParaRPr lang="zh-TW" altLang="en-US" sz="1000" b="1" dirty="0">
              <a:latin typeface="微軟正黑體" pitchFamily="34" charset="-120"/>
              <a:ea typeface="微軟正黑體" pitchFamily="34" charset="-120"/>
            </a:endParaRPr>
          </a:p>
        </p:txBody>
      </p:sp>
      <p:sp>
        <p:nvSpPr>
          <p:cNvPr id="27" name="爆炸 2 26"/>
          <p:cNvSpPr/>
          <p:nvPr/>
        </p:nvSpPr>
        <p:spPr>
          <a:xfrm>
            <a:off x="2549533" y="5315048"/>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良品</a:t>
            </a:r>
            <a:endParaRPr lang="zh-TW" altLang="en-US" sz="1000" b="1" dirty="0">
              <a:latin typeface="微軟正黑體" pitchFamily="34" charset="-120"/>
              <a:ea typeface="微軟正黑體" pitchFamily="34" charset="-120"/>
            </a:endParaRPr>
          </a:p>
        </p:txBody>
      </p:sp>
      <p:sp>
        <p:nvSpPr>
          <p:cNvPr id="28" name="爆炸 2 27"/>
          <p:cNvSpPr/>
          <p:nvPr/>
        </p:nvSpPr>
        <p:spPr>
          <a:xfrm>
            <a:off x="7468737" y="5272271"/>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良品</a:t>
            </a:r>
            <a:endParaRPr lang="zh-TW" altLang="en-US" sz="1000" b="1" dirty="0">
              <a:latin typeface="微軟正黑體" pitchFamily="34" charset="-120"/>
              <a:ea typeface="微軟正黑體" pitchFamily="34" charset="-120"/>
            </a:endParaRPr>
          </a:p>
        </p:txBody>
      </p:sp>
      <p:sp>
        <p:nvSpPr>
          <p:cNvPr id="29" name="爆炸 2 28"/>
          <p:cNvSpPr/>
          <p:nvPr/>
        </p:nvSpPr>
        <p:spPr>
          <a:xfrm>
            <a:off x="5010295" y="5315048"/>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a:latin typeface="微軟正黑體" pitchFamily="34" charset="-120"/>
                <a:ea typeface="微軟正黑體" pitchFamily="34" charset="-120"/>
              </a:rPr>
              <a:t>不良品</a:t>
            </a:r>
            <a:endParaRPr lang="zh-TW" altLang="en-US" sz="1000" b="1" dirty="0">
              <a:latin typeface="微軟正黑體" pitchFamily="34" charset="-120"/>
              <a:ea typeface="微軟正黑體" pitchFamily="34" charset="-120"/>
            </a:endParaRPr>
          </a:p>
        </p:txBody>
      </p:sp>
      <p:sp>
        <p:nvSpPr>
          <p:cNvPr id="30" name="爆炸 2 29"/>
          <p:cNvSpPr/>
          <p:nvPr/>
        </p:nvSpPr>
        <p:spPr>
          <a:xfrm>
            <a:off x="7468737" y="5705113"/>
            <a:ext cx="1357322" cy="642942"/>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000" b="1" dirty="0" smtClean="0">
                <a:latin typeface="微軟正黑體" pitchFamily="34" charset="-120"/>
                <a:ea typeface="微軟正黑體" pitchFamily="34" charset="-120"/>
              </a:rPr>
              <a:t>客供库</a:t>
            </a:r>
            <a:endParaRPr lang="zh-TW" altLang="en-US" sz="1000" b="1" dirty="0">
              <a:latin typeface="微軟正黑體" pitchFamily="34" charset="-120"/>
              <a:ea typeface="微軟正黑體"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85618" y="1599772"/>
            <a:ext cx="1380008" cy="1991786"/>
          </a:xfrm>
          <a:prstGeom prst="rect">
            <a:avLst/>
          </a:prstGeom>
          <a:solidFill>
            <a:schemeClr val="accent1">
              <a:lumMod val="40000"/>
              <a:lumOff val="60000"/>
            </a:schemeClr>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accent1">
                    <a:lumMod val="50000"/>
                  </a:schemeClr>
                </a:solidFill>
                <a:latin typeface="微軟正黑體" pitchFamily="34" charset="-120"/>
                <a:ea typeface="微軟正黑體" pitchFamily="34" charset="-120"/>
              </a:rPr>
              <a:t>集团层</a:t>
            </a:r>
            <a:endParaRPr lang="zh-TW" altLang="en-US" sz="2000" dirty="0">
              <a:solidFill>
                <a:schemeClr val="accent1">
                  <a:lumMod val="50000"/>
                </a:schemeClr>
              </a:solidFill>
              <a:latin typeface="微軟正黑體" pitchFamily="34" charset="-120"/>
              <a:ea typeface="微軟正黑體" pitchFamily="34" charset="-120"/>
            </a:endParaRPr>
          </a:p>
        </p:txBody>
      </p:sp>
      <p:sp>
        <p:nvSpPr>
          <p:cNvPr id="6" name="矩形 5"/>
          <p:cNvSpPr/>
          <p:nvPr/>
        </p:nvSpPr>
        <p:spPr>
          <a:xfrm>
            <a:off x="2765625" y="1599772"/>
            <a:ext cx="5228841" cy="1991786"/>
          </a:xfrm>
          <a:prstGeom prst="rect">
            <a:avLst/>
          </a:prstGeom>
          <a:solidFill>
            <a:srgbClr val="FFFFCC"/>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385618" y="3588478"/>
            <a:ext cx="1380008" cy="3027416"/>
          </a:xfrm>
          <a:prstGeom prst="rect">
            <a:avLst/>
          </a:prstGeom>
          <a:solidFill>
            <a:schemeClr val="accent1">
              <a:lumMod val="40000"/>
              <a:lumOff val="60000"/>
            </a:schemeClr>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accent1">
                    <a:lumMod val="50000"/>
                  </a:schemeClr>
                </a:solidFill>
                <a:latin typeface="微軟正黑體" pitchFamily="34" charset="-120"/>
                <a:ea typeface="微軟正黑體" pitchFamily="34" charset="-120"/>
              </a:rPr>
              <a:t>营运</a:t>
            </a:r>
            <a:endParaRPr lang="en-US" altLang="zh-TW" sz="2000" dirty="0" smtClean="0">
              <a:solidFill>
                <a:schemeClr val="accent1">
                  <a:lumMod val="50000"/>
                </a:schemeClr>
              </a:solidFill>
              <a:latin typeface="微軟正黑體" pitchFamily="34" charset="-120"/>
              <a:ea typeface="微軟正黑體" pitchFamily="34" charset="-120"/>
            </a:endParaRPr>
          </a:p>
          <a:p>
            <a:pPr algn="ctr"/>
            <a:r>
              <a:rPr lang="zh-TW" altLang="en-US" sz="2000" dirty="0" smtClean="0">
                <a:solidFill>
                  <a:schemeClr val="accent1">
                    <a:lumMod val="50000"/>
                  </a:schemeClr>
                </a:solidFill>
                <a:latin typeface="微軟正黑體" pitchFamily="34" charset="-120"/>
                <a:ea typeface="微軟正黑體" pitchFamily="34" charset="-120"/>
              </a:rPr>
              <a:t>据点层</a:t>
            </a:r>
            <a:endParaRPr lang="zh-TW" altLang="en-US" sz="2000" dirty="0">
              <a:solidFill>
                <a:schemeClr val="accent1">
                  <a:lumMod val="50000"/>
                </a:schemeClr>
              </a:solidFill>
              <a:latin typeface="微軟正黑體" pitchFamily="34" charset="-120"/>
              <a:ea typeface="微軟正黑體" pitchFamily="34" charset="-120"/>
            </a:endParaRPr>
          </a:p>
        </p:txBody>
      </p:sp>
      <p:sp>
        <p:nvSpPr>
          <p:cNvPr id="18" name="矩形 17"/>
          <p:cNvSpPr/>
          <p:nvPr/>
        </p:nvSpPr>
        <p:spPr>
          <a:xfrm>
            <a:off x="2765625" y="3588478"/>
            <a:ext cx="5228841" cy="3027416"/>
          </a:xfrm>
          <a:prstGeom prst="rect">
            <a:avLst/>
          </a:prstGeom>
          <a:solidFill>
            <a:srgbClr val="FFFFCC"/>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角矩形 2"/>
          <p:cNvSpPr/>
          <p:nvPr/>
        </p:nvSpPr>
        <p:spPr>
          <a:xfrm>
            <a:off x="5459314" y="1863366"/>
            <a:ext cx="1690102"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latin typeface="微軟正黑體" pitchFamily="34" charset="-120"/>
                <a:ea typeface="微軟正黑體" pitchFamily="34" charset="-120"/>
              </a:rPr>
              <a:t>库存管理标签</a:t>
            </a:r>
            <a:endParaRPr lang="en-US" altLang="zh-TW" dirty="0" smtClean="0">
              <a:latin typeface="微軟正黑體" pitchFamily="34" charset="-120"/>
              <a:ea typeface="微軟正黑體" pitchFamily="34" charset="-120"/>
            </a:endParaRPr>
          </a:p>
          <a:p>
            <a:pPr algn="ctr"/>
            <a:r>
              <a:rPr lang="en-US" altLang="zh-TW" sz="1400" dirty="0" smtClean="0">
                <a:latin typeface="微軟正黑體" pitchFamily="34" charset="-120"/>
                <a:ea typeface="微軟正黑體" pitchFamily="34" charset="-120"/>
              </a:rPr>
              <a:t>(aini003)</a:t>
            </a:r>
            <a:endParaRPr lang="en-US" altLang="zh-TW" sz="1400" dirty="0" smtClean="0">
              <a:latin typeface="微軟正黑體" pitchFamily="34" charset="-120"/>
              <a:ea typeface="微軟正黑體" pitchFamily="34" charset="-120"/>
            </a:endParaRPr>
          </a:p>
        </p:txBody>
      </p:sp>
      <p:sp>
        <p:nvSpPr>
          <p:cNvPr id="4" name="圓角矩形 3"/>
          <p:cNvSpPr/>
          <p:nvPr/>
        </p:nvSpPr>
        <p:spPr>
          <a:xfrm>
            <a:off x="4250050" y="3768498"/>
            <a:ext cx="158417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latin typeface="微軟正黑體" pitchFamily="34" charset="-120"/>
                <a:ea typeface="微軟正黑體" pitchFamily="34" charset="-120"/>
              </a:rPr>
              <a:t>库位</a:t>
            </a:r>
            <a:endParaRPr lang="en-US" altLang="zh-TW" dirty="0" smtClean="0">
              <a:latin typeface="微軟正黑體" pitchFamily="34" charset="-120"/>
              <a:ea typeface="微軟正黑體" pitchFamily="34" charset="-120"/>
            </a:endParaRPr>
          </a:p>
          <a:p>
            <a:pPr algn="ctr"/>
            <a:r>
              <a:rPr lang="zh-TW" altLang="en-US" dirty="0" smtClean="0">
                <a:latin typeface="微軟正黑體" pitchFamily="34" charset="-120"/>
                <a:ea typeface="微軟正黑體" pitchFamily="34" charset="-120"/>
              </a:rPr>
              <a:t>基本资料</a:t>
            </a:r>
            <a:endParaRPr lang="en-US" altLang="zh-TW" dirty="0">
              <a:latin typeface="微軟正黑體" pitchFamily="34" charset="-120"/>
              <a:ea typeface="微軟正黑體" pitchFamily="34" charset="-120"/>
            </a:endParaRPr>
          </a:p>
          <a:p>
            <a:pPr algn="ctr"/>
            <a:r>
              <a:rPr lang="en-US" altLang="zh-TW" sz="1400" dirty="0" smtClean="0">
                <a:latin typeface="微軟正黑體" pitchFamily="34" charset="-120"/>
                <a:ea typeface="微軟正黑體" pitchFamily="34" charset="-120"/>
              </a:rPr>
              <a:t>(aini001)</a:t>
            </a:r>
            <a:endParaRPr lang="zh-TW" altLang="en-US" sz="1400" dirty="0">
              <a:latin typeface="微軟正黑體" pitchFamily="34" charset="-120"/>
              <a:ea typeface="微軟正黑體" pitchFamily="34" charset="-120"/>
            </a:endParaRPr>
          </a:p>
        </p:txBody>
      </p:sp>
      <p:sp>
        <p:nvSpPr>
          <p:cNvPr id="5" name="圓角矩形 4"/>
          <p:cNvSpPr/>
          <p:nvPr/>
        </p:nvSpPr>
        <p:spPr>
          <a:xfrm>
            <a:off x="4250050" y="5400244"/>
            <a:ext cx="158417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latin typeface="微軟正黑體" pitchFamily="34" charset="-120"/>
                <a:ea typeface="微軟正黑體" pitchFamily="34" charset="-120"/>
              </a:rPr>
              <a:t>储位</a:t>
            </a:r>
            <a:endParaRPr lang="en-US" altLang="zh-TW" dirty="0" smtClean="0">
              <a:latin typeface="微軟正黑體" pitchFamily="34" charset="-120"/>
              <a:ea typeface="微軟正黑體" pitchFamily="34" charset="-120"/>
            </a:endParaRPr>
          </a:p>
          <a:p>
            <a:pPr algn="ctr"/>
            <a:r>
              <a:rPr lang="zh-TW" altLang="en-US" dirty="0" smtClean="0">
                <a:latin typeface="微軟正黑體" pitchFamily="34" charset="-120"/>
                <a:ea typeface="微軟正黑體" pitchFamily="34" charset="-120"/>
              </a:rPr>
              <a:t>基本资料</a:t>
            </a:r>
            <a:endParaRPr lang="en-US" altLang="zh-TW" dirty="0">
              <a:latin typeface="微軟正黑體" pitchFamily="34" charset="-120"/>
              <a:ea typeface="微軟正黑體" pitchFamily="34" charset="-120"/>
            </a:endParaRPr>
          </a:p>
          <a:p>
            <a:pPr algn="ctr"/>
            <a:r>
              <a:rPr lang="en-US" altLang="zh-TW" sz="1400" dirty="0" smtClean="0">
                <a:latin typeface="微軟正黑體" pitchFamily="34" charset="-120"/>
                <a:ea typeface="微軟正黑體" pitchFamily="34" charset="-120"/>
              </a:rPr>
              <a:t>(aini002)</a:t>
            </a:r>
            <a:endParaRPr lang="zh-TW" altLang="en-US" sz="1400" dirty="0">
              <a:latin typeface="微軟正黑體" pitchFamily="34" charset="-120"/>
              <a:ea typeface="微軟正黑體" pitchFamily="34" charset="-120"/>
            </a:endParaRPr>
          </a:p>
        </p:txBody>
      </p:sp>
      <p:cxnSp>
        <p:nvCxnSpPr>
          <p:cNvPr id="10" name="直線單箭頭接點 9"/>
          <p:cNvCxnSpPr>
            <a:stCxn id="4" idx="2"/>
            <a:endCxn id="5" idx="0"/>
          </p:cNvCxnSpPr>
          <p:nvPr/>
        </p:nvCxnSpPr>
        <p:spPr>
          <a:xfrm>
            <a:off x="5042138" y="4632594"/>
            <a:ext cx="0" cy="767650"/>
          </a:xfrm>
          <a:prstGeom prst="straightConnector1">
            <a:avLst/>
          </a:prstGeom>
          <a:ln w="31750">
            <a:solidFill>
              <a:schemeClr val="accent1"/>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3061918" y="1863366"/>
            <a:ext cx="158417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latin typeface="微軟正黑體" pitchFamily="34" charset="-120"/>
                <a:ea typeface="微軟正黑體" pitchFamily="34" charset="-120"/>
              </a:rPr>
              <a:t>集团库位维护作业</a:t>
            </a:r>
            <a:r>
              <a:rPr lang="en-US" altLang="zh-TW" sz="1400" dirty="0" smtClean="0">
                <a:latin typeface="微軟正黑體" pitchFamily="34" charset="-120"/>
                <a:ea typeface="微軟正黑體" pitchFamily="34" charset="-120"/>
              </a:rPr>
              <a:t>(aini005)</a:t>
            </a:r>
            <a:endParaRPr lang="en-US" altLang="zh-TW" sz="1400" dirty="0" smtClean="0">
              <a:latin typeface="微軟正黑體" pitchFamily="34" charset="-120"/>
              <a:ea typeface="微軟正黑體" pitchFamily="34" charset="-120"/>
            </a:endParaRPr>
          </a:p>
        </p:txBody>
      </p:sp>
      <p:cxnSp>
        <p:nvCxnSpPr>
          <p:cNvPr id="9" name="肘形接點 8"/>
          <p:cNvCxnSpPr>
            <a:stCxn id="12" idx="2"/>
            <a:endCxn id="4" idx="0"/>
          </p:cNvCxnSpPr>
          <p:nvPr/>
        </p:nvCxnSpPr>
        <p:spPr>
          <a:xfrm rot="16200000" flipH="1">
            <a:off x="3927554" y="2653914"/>
            <a:ext cx="1041036" cy="1188132"/>
          </a:xfrm>
          <a:prstGeom prst="bentConnector3">
            <a:avLst/>
          </a:prstGeom>
          <a:ln w="31750">
            <a:solidFill>
              <a:schemeClr val="accent1"/>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 idx="2"/>
            <a:endCxn id="4" idx="0"/>
          </p:cNvCxnSpPr>
          <p:nvPr/>
        </p:nvCxnSpPr>
        <p:spPr>
          <a:xfrm rot="5400000">
            <a:off x="5152734" y="2616867"/>
            <a:ext cx="1041036" cy="1262227"/>
          </a:xfrm>
          <a:prstGeom prst="bentConnector3">
            <a:avLst>
              <a:gd name="adj1" fmla="val 50000"/>
            </a:avLst>
          </a:prstGeom>
          <a:ln w="31750">
            <a:solidFill>
              <a:schemeClr val="accent1"/>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文字版面配置區 6"/>
          <p:cNvSpPr>
            <a:spLocks noGrp="1"/>
          </p:cNvSpPr>
          <p:nvPr>
            <p:ph type="body" sz="quarter" idx="13"/>
          </p:nvPr>
        </p:nvSpPr>
        <p:spPr/>
        <p:txBody>
          <a:bodyPr/>
          <a:lstStyle/>
          <a:p>
            <a:r>
              <a:rPr lang="zh-TW" altLang="en-US" dirty="0" smtClean="0"/>
              <a:t>库位元建立流程</a:t>
            </a:r>
            <a:endParaRPr lang="zh-TW"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383928" y="3158391"/>
          <a:ext cx="6120680" cy="3008089"/>
        </p:xfrm>
        <a:graphic>
          <a:graphicData uri="http://schemas.openxmlformats.org/drawingml/2006/table">
            <a:tbl>
              <a:tblPr firstRow="1" bandRow="1">
                <a:tableStyleId>{5C22544A-7EE6-4342-B048-85BDC9FD1C3A}</a:tableStyleId>
              </a:tblPr>
              <a:tblGrid>
                <a:gridCol w="1759696"/>
                <a:gridCol w="1530170"/>
                <a:gridCol w="1530171"/>
                <a:gridCol w="1300643"/>
              </a:tblGrid>
              <a:tr h="630649">
                <a:tc>
                  <a:txBody>
                    <a:bodyPr/>
                    <a:lstStyle/>
                    <a:p>
                      <a:pPr algn="ctr"/>
                      <a:r>
                        <a:rPr lang="zh-TW" altLang="en-US" sz="2000" dirty="0" smtClean="0">
                          <a:latin typeface="微軟正黑體" pitchFamily="34" charset="-120"/>
                          <a:ea typeface="微軟正黑體" pitchFamily="34" charset="-120"/>
                        </a:rPr>
                        <a:t>库位</a:t>
                      </a:r>
                      <a:endParaRPr lang="zh-TW" altLang="en-US" sz="2000" dirty="0">
                        <a:latin typeface="微軟正黑體" pitchFamily="34" charset="-120"/>
                        <a:ea typeface="微軟正黑體" pitchFamily="34" charset="-120"/>
                      </a:endParaRPr>
                    </a:p>
                  </a:txBody>
                  <a:tcPr anchor="ctr"/>
                </a:tc>
                <a:tc>
                  <a:txBody>
                    <a:bodyPr/>
                    <a:lstStyle/>
                    <a:p>
                      <a:pPr algn="ctr"/>
                      <a:r>
                        <a:rPr lang="zh-TW" altLang="en-US" sz="2000" dirty="0" smtClean="0">
                          <a:latin typeface="微軟正黑體" pitchFamily="34" charset="-120"/>
                          <a:ea typeface="微軟正黑體" pitchFamily="34" charset="-120"/>
                        </a:rPr>
                        <a:t>库存可用否</a:t>
                      </a:r>
                      <a:endParaRPr lang="zh-TW" altLang="en-US" sz="2000" dirty="0">
                        <a:latin typeface="微軟正黑體" pitchFamily="34" charset="-120"/>
                        <a:ea typeface="微軟正黑體" pitchFamily="34" charset="-120"/>
                      </a:endParaRPr>
                    </a:p>
                  </a:txBody>
                  <a:tcPr anchor="ctr"/>
                </a:tc>
                <a:tc>
                  <a:txBody>
                    <a:bodyPr/>
                    <a:lstStyle/>
                    <a:p>
                      <a:pPr algn="ctr"/>
                      <a:r>
                        <a:rPr lang="en-US" altLang="zh-TW" sz="2000" dirty="0" smtClean="0">
                          <a:latin typeface="微軟正黑體" pitchFamily="34" charset="-120"/>
                          <a:ea typeface="微軟正黑體" pitchFamily="34" charset="-120"/>
                        </a:rPr>
                        <a:t>MRP</a:t>
                      </a:r>
                      <a:r>
                        <a:rPr lang="zh-TW" altLang="en-US" sz="2000" dirty="0" smtClean="0">
                          <a:latin typeface="微軟正黑體" pitchFamily="34" charset="-120"/>
                          <a:ea typeface="微軟正黑體" pitchFamily="34" charset="-120"/>
                        </a:rPr>
                        <a:t>可用否</a:t>
                      </a:r>
                      <a:endParaRPr lang="zh-TW" altLang="en-US" sz="2000" dirty="0">
                        <a:latin typeface="微軟正黑體" pitchFamily="34" charset="-120"/>
                        <a:ea typeface="微軟正黑體" pitchFamily="34" charset="-120"/>
                      </a:endParaRPr>
                    </a:p>
                  </a:txBody>
                  <a:tcPr anchor="ctr"/>
                </a:tc>
                <a:tc>
                  <a:txBody>
                    <a:bodyPr/>
                    <a:lstStyle/>
                    <a:p>
                      <a:pPr algn="ctr"/>
                      <a:r>
                        <a:rPr lang="zh-TW" altLang="en-US" sz="2000" dirty="0" smtClean="0">
                          <a:latin typeface="微軟正黑體" pitchFamily="34" charset="-120"/>
                          <a:ea typeface="微軟正黑體" pitchFamily="34" charset="-120"/>
                        </a:rPr>
                        <a:t>成本库否</a:t>
                      </a:r>
                      <a:endParaRPr lang="zh-TW" altLang="en-US" sz="2000" dirty="0">
                        <a:latin typeface="微軟正黑體" pitchFamily="34" charset="-120"/>
                        <a:ea typeface="微軟正黑體" pitchFamily="34" charset="-120"/>
                      </a:endParaRPr>
                    </a:p>
                  </a:txBody>
                  <a:tcPr anchor="ctr"/>
                </a:tc>
              </a:tr>
              <a:tr h="370840">
                <a:tc>
                  <a:txBody>
                    <a:bodyPr/>
                    <a:lstStyle/>
                    <a:p>
                      <a:r>
                        <a:rPr lang="zh-TW" altLang="en-US" sz="2000" dirty="0" smtClean="0">
                          <a:latin typeface="微軟正黑體" pitchFamily="34" charset="-120"/>
                          <a:ea typeface="微軟正黑體" pitchFamily="34" charset="-120"/>
                        </a:rPr>
                        <a:t>待报废库</a:t>
                      </a:r>
                      <a:endParaRPr lang="zh-TW" altLang="en-US" sz="2000" dirty="0">
                        <a:latin typeface="微軟正黑體" pitchFamily="34" charset="-120"/>
                        <a:ea typeface="微軟正黑體" pitchFamily="34" charset="-120"/>
                      </a:endParaRPr>
                    </a:p>
                  </a:txBody>
                  <a:tcPr/>
                </a:tc>
                <a:tc>
                  <a:txBody>
                    <a:bodyPr/>
                    <a:lstStyle/>
                    <a:p>
                      <a:pPr algn="ctr"/>
                      <a:r>
                        <a:rPr lang="zh-TW" altLang="en-US" sz="2000" dirty="0" smtClean="0">
                          <a:latin typeface="微軟正黑體" pitchFamily="34" charset="-120"/>
                          <a:ea typeface="微軟正黑體" pitchFamily="34" charset="-120"/>
                        </a:rPr>
                        <a:t> </a:t>
                      </a: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zh-TW" altLang="en-US" sz="2000" dirty="0" smtClean="0">
                          <a:latin typeface="微軟正黑體" pitchFamily="34" charset="-120"/>
                          <a:ea typeface="微軟正黑體" pitchFamily="34" charset="-120"/>
                        </a:rPr>
                        <a:t> </a:t>
                      </a: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r>
              <a:tr h="370840">
                <a:tc>
                  <a:txBody>
                    <a:bodyPr/>
                    <a:lstStyle/>
                    <a:p>
                      <a:r>
                        <a:rPr lang="zh-TW" altLang="en-US" sz="2000" dirty="0" smtClean="0">
                          <a:latin typeface="微軟正黑體" pitchFamily="34" charset="-120"/>
                          <a:ea typeface="微軟正黑體" pitchFamily="34" charset="-120"/>
                        </a:rPr>
                        <a:t>报废库</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r>
              <a:tr h="370840">
                <a:tc>
                  <a:txBody>
                    <a:bodyPr/>
                    <a:lstStyle/>
                    <a:p>
                      <a:r>
                        <a:rPr lang="zh-TW" altLang="en-US" sz="2000" dirty="0" smtClean="0">
                          <a:latin typeface="微軟正黑體" pitchFamily="34" charset="-120"/>
                          <a:ea typeface="微軟正黑體" pitchFamily="34" charset="-120"/>
                        </a:rPr>
                        <a:t>不良品库</a:t>
                      </a:r>
                      <a:endParaRPr lang="en-US" altLang="zh-TW" sz="2000" dirty="0" smtClean="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r>
              <a:tr h="370840">
                <a:tc>
                  <a:txBody>
                    <a:bodyPr/>
                    <a:lstStyle/>
                    <a:p>
                      <a:r>
                        <a:rPr lang="zh-TW" altLang="en-US" sz="2000" dirty="0" smtClean="0">
                          <a:latin typeface="微軟正黑體" pitchFamily="34" charset="-120"/>
                          <a:ea typeface="微軟正黑體" pitchFamily="34" charset="-120"/>
                        </a:rPr>
                        <a:t>客户供货库</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r>
              <a:tr h="370840">
                <a:tc>
                  <a:txBody>
                    <a:bodyPr/>
                    <a:lstStyle/>
                    <a:p>
                      <a:r>
                        <a:rPr lang="zh-TW" altLang="en-US" sz="2000" dirty="0" smtClean="0">
                          <a:latin typeface="微軟正黑體" pitchFamily="34" charset="-120"/>
                          <a:ea typeface="微軟正黑體" pitchFamily="34" charset="-120"/>
                        </a:rPr>
                        <a:t>线边库</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Y</a:t>
                      </a:r>
                      <a:endParaRPr lang="zh-TW" altLang="en-US" sz="2000" dirty="0">
                        <a:latin typeface="微軟正黑體" pitchFamily="34" charset="-120"/>
                        <a:ea typeface="微軟正黑體" pitchFamily="34" charset="-120"/>
                      </a:endParaRPr>
                    </a:p>
                  </a:txBody>
                  <a:tcPr/>
                </a:tc>
              </a:tr>
              <a:tr h="370840">
                <a:tc>
                  <a:txBody>
                    <a:bodyPr/>
                    <a:lstStyle/>
                    <a:p>
                      <a:r>
                        <a:rPr lang="zh-TW" altLang="en-US" sz="2000" dirty="0" smtClean="0">
                          <a:latin typeface="微軟正黑體" pitchFamily="34" charset="-120"/>
                          <a:ea typeface="微軟正黑體" pitchFamily="34" charset="-120"/>
                        </a:rPr>
                        <a:t>维修库</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c>
                  <a:txBody>
                    <a:bodyPr/>
                    <a:lstStyle/>
                    <a:p>
                      <a:pPr algn="ctr"/>
                      <a:r>
                        <a:rPr lang="en-US" altLang="zh-TW" sz="2000" dirty="0" smtClean="0">
                          <a:latin typeface="微軟正黑體" pitchFamily="34" charset="-120"/>
                          <a:ea typeface="微軟正黑體" pitchFamily="34" charset="-120"/>
                        </a:rPr>
                        <a:t>N</a:t>
                      </a:r>
                      <a:endParaRPr lang="zh-TW" altLang="en-US" sz="2000" dirty="0">
                        <a:latin typeface="微軟正黑體" pitchFamily="34" charset="-120"/>
                        <a:ea typeface="微軟正黑體" pitchFamily="34" charset="-120"/>
                      </a:endParaRPr>
                    </a:p>
                  </a:txBody>
                  <a:tcPr/>
                </a:tc>
              </a:tr>
            </a:tbl>
          </a:graphicData>
        </a:graphic>
      </p:graphicFrame>
      <p:sp>
        <p:nvSpPr>
          <p:cNvPr id="40" name="文字方塊 39"/>
          <p:cNvSpPr txBox="1"/>
          <p:nvPr/>
        </p:nvSpPr>
        <p:spPr>
          <a:xfrm>
            <a:off x="1403648" y="1772816"/>
            <a:ext cx="7671147" cy="1181100"/>
          </a:xfrm>
          <a:prstGeom prst="rect">
            <a:avLst/>
          </a:prstGeom>
          <a:noFill/>
        </p:spPr>
        <p:txBody>
          <a:bodyPr wrap="square" rtlCol="0">
            <a:spAutoFit/>
          </a:bodyPr>
          <a:lstStyle/>
          <a:p>
            <a:pPr marL="285750" indent="-285750">
              <a:spcBef>
                <a:spcPts val="600"/>
              </a:spcBef>
              <a:buFont typeface="Wingdings" pitchFamily="2" charset="2"/>
              <a:buChar char="Ø"/>
            </a:pPr>
            <a:r>
              <a:rPr lang="zh-TW" altLang="en-US" sz="2000" dirty="0" smtClean="0">
                <a:latin typeface="微軟正黑體" pitchFamily="34" charset="-120"/>
                <a:ea typeface="微軟正黑體" pitchFamily="34" charset="-120"/>
              </a:rPr>
              <a:t>库存可用否  </a:t>
            </a:r>
            <a:r>
              <a:rPr lang="en-US" altLang="zh-TW" sz="2000" dirty="0" smtClean="0">
                <a:latin typeface="微軟正黑體" pitchFamily="34" charset="-120"/>
                <a:ea typeface="微軟正黑體" pitchFamily="34" charset="-120"/>
              </a:rPr>
              <a:t>:</a:t>
            </a:r>
            <a:r>
              <a:rPr lang="zh-TW" altLang="en-US" sz="2000" dirty="0" smtClean="0">
                <a:latin typeface="微軟正黑體" pitchFamily="34" charset="-120"/>
                <a:ea typeface="微軟正黑體" pitchFamily="34" charset="-120"/>
              </a:rPr>
              <a:t>  是否为库存可用量 </a:t>
            </a:r>
            <a:endParaRPr lang="en-US" altLang="zh-TW" sz="2000" dirty="0" smtClean="0">
              <a:latin typeface="微軟正黑體" pitchFamily="34" charset="-120"/>
              <a:ea typeface="微軟正黑體" pitchFamily="34" charset="-120"/>
            </a:endParaRPr>
          </a:p>
          <a:p>
            <a:pPr marL="285750" indent="-285750">
              <a:spcBef>
                <a:spcPts val="600"/>
              </a:spcBef>
              <a:buFont typeface="Wingdings" pitchFamily="2" charset="2"/>
              <a:buChar char="Ø"/>
            </a:pPr>
            <a:r>
              <a:rPr lang="en-US" altLang="zh-TW" sz="2000" dirty="0" smtClean="0">
                <a:latin typeface="微軟正黑體" pitchFamily="34" charset="-120"/>
                <a:ea typeface="微軟正黑體" pitchFamily="34" charset="-120"/>
              </a:rPr>
              <a:t>MRP</a:t>
            </a:r>
            <a:r>
              <a:rPr lang="zh-TW" altLang="en-US" sz="2000" dirty="0" smtClean="0">
                <a:latin typeface="微軟正黑體" pitchFamily="34" charset="-120"/>
                <a:ea typeface="微軟正黑體" pitchFamily="34" charset="-120"/>
              </a:rPr>
              <a:t>可用否 </a:t>
            </a:r>
            <a:r>
              <a:rPr lang="en-US" altLang="zh-TW" sz="2000" dirty="0" smtClean="0">
                <a:latin typeface="微軟正黑體" pitchFamily="34" charset="-120"/>
                <a:ea typeface="微軟正黑體" pitchFamily="34" charset="-120"/>
              </a:rPr>
              <a:t>:</a:t>
            </a:r>
            <a:r>
              <a:rPr lang="zh-TW" altLang="en-US" sz="2000" dirty="0" smtClean="0">
                <a:latin typeface="微軟正黑體" pitchFamily="34" charset="-120"/>
                <a:ea typeface="微軟正黑體" pitchFamily="34" charset="-120"/>
              </a:rPr>
              <a:t> 是否纳入</a:t>
            </a:r>
            <a:r>
              <a:rPr lang="en-US" altLang="zh-TW" sz="2000" dirty="0" smtClean="0">
                <a:latin typeface="微軟正黑體" pitchFamily="34" charset="-120"/>
                <a:ea typeface="微軟正黑體" pitchFamily="34" charset="-120"/>
              </a:rPr>
              <a:t>MRP</a:t>
            </a:r>
            <a:r>
              <a:rPr lang="zh-TW" altLang="en-US" sz="2000" dirty="0" smtClean="0">
                <a:latin typeface="微軟正黑體" pitchFamily="34" charset="-120"/>
                <a:ea typeface="微軟正黑體" pitchFamily="34" charset="-120"/>
              </a:rPr>
              <a:t>模拟计算的供给量</a:t>
            </a:r>
            <a:endParaRPr lang="en-US" altLang="zh-TW" sz="2000" dirty="0" smtClean="0">
              <a:latin typeface="微軟正黑體" pitchFamily="34" charset="-120"/>
              <a:ea typeface="微軟正黑體" pitchFamily="34" charset="-120"/>
            </a:endParaRPr>
          </a:p>
          <a:p>
            <a:pPr marL="285750" indent="-285750">
              <a:spcBef>
                <a:spcPts val="600"/>
              </a:spcBef>
              <a:buFont typeface="Wingdings" pitchFamily="2" charset="2"/>
              <a:buChar char="Ø"/>
            </a:pPr>
            <a:r>
              <a:rPr lang="zh-TW" altLang="en-US" sz="2000" dirty="0" smtClean="0">
                <a:latin typeface="微軟正黑體" pitchFamily="34" charset="-120"/>
                <a:ea typeface="微軟正黑體" pitchFamily="34" charset="-120"/>
              </a:rPr>
              <a:t>成本库否      </a:t>
            </a:r>
            <a:r>
              <a:rPr lang="en-US" altLang="zh-TW" sz="2000" dirty="0" smtClean="0">
                <a:latin typeface="微軟正黑體" pitchFamily="34" charset="-120"/>
                <a:ea typeface="微軟正黑體" pitchFamily="34" charset="-120"/>
              </a:rPr>
              <a:t>:</a:t>
            </a:r>
            <a:r>
              <a:rPr lang="zh-TW" altLang="en-US" sz="2000" dirty="0" smtClean="0">
                <a:latin typeface="微軟正黑體" pitchFamily="34" charset="-120"/>
                <a:ea typeface="微軟正黑體" pitchFamily="34" charset="-120"/>
              </a:rPr>
              <a:t> 是否纳入成本计算</a:t>
            </a:r>
            <a:endParaRPr lang="en-US" altLang="zh-TW" sz="2000" dirty="0" smtClean="0">
              <a:latin typeface="微軟正黑體" pitchFamily="34" charset="-120"/>
              <a:ea typeface="微軟正黑體" pitchFamily="34" charset="-120"/>
            </a:endParaRPr>
          </a:p>
        </p:txBody>
      </p:sp>
      <p:sp>
        <p:nvSpPr>
          <p:cNvPr id="4" name="文字版面配置區 3"/>
          <p:cNvSpPr>
            <a:spLocks noGrp="1"/>
          </p:cNvSpPr>
          <p:nvPr>
            <p:ph type="body" sz="quarter" idx="13"/>
          </p:nvPr>
        </p:nvSpPr>
        <p:spPr/>
        <p:txBody>
          <a:bodyPr/>
          <a:lstStyle/>
          <a:p>
            <a:r>
              <a:rPr lang="zh-TW" altLang="en-US" dirty="0" smtClean="0"/>
              <a:t>库位元属性资料</a:t>
            </a:r>
            <a:endParaRPr lang="zh-TW"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简体">
      <a:majorFont>
        <a:latin typeface="Calibri"/>
        <a:ea typeface="SimHei"/>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6069</Words>
  <Application>WPS 演示</Application>
  <PresentationFormat>如螢幕大小 (4:3)</PresentationFormat>
  <Paragraphs>1560</Paragraphs>
  <Slides>48</Slides>
  <Notes>6</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1_Office 佈景主題</vt:lpstr>
      <vt:lpstr>T100 ERP 库存管理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charley@dsc.com.tw</dc:creator>
  <cp:lastModifiedBy>ZW</cp:lastModifiedBy>
  <cp:revision>528</cp:revision>
  <dcterms:created xsi:type="dcterms:W3CDTF">2011-03-01T07:14:00Z</dcterms:created>
  <dcterms:modified xsi:type="dcterms:W3CDTF">2018-05-17T07:35:37Z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2052-10.8.0.5603</vt:lpwstr>
  </property>
</Properties>
</file>