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57"/>
    <a:srgbClr val="8A00A0"/>
    <a:srgbClr val="6E007F"/>
    <a:srgbClr val="B000CE"/>
    <a:srgbClr val="EE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09F3E5-FD94-40B1-BC09-3F4B62FDF177}">
  <a:tblStyle styleId="{FE09F3E5-FD94-40B1-BC09-3F4B62FDF1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43"/>
  </p:normalViewPr>
  <p:slideViewPr>
    <p:cSldViewPr snapToGrid="0" snapToObjects="1">
      <p:cViewPr>
        <p:scale>
          <a:sx n="176" d="100"/>
          <a:sy n="176" d="100"/>
        </p:scale>
        <p:origin x="544" y="-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1703" y="-9525"/>
            <a:ext cx="3429000" cy="64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</a:t>
            </a:r>
            <a:r>
              <a:rPr lang="en-IN" sz="16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KS                                                                    </a:t>
            </a:r>
            <a:endParaRPr sz="16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Indian Institute of Technology Madras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1703" y="493720"/>
            <a:ext cx="3429000" cy="24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Ph: 9486720117.                    </a:t>
            </a:r>
            <a:r>
              <a:rPr lang="en-IN" sz="105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kapeleshh@gmail.com</a:t>
            </a:r>
            <a:r>
              <a:rPr lang="en-IN" sz="105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4099362146"/>
              </p:ext>
            </p:extLst>
          </p:nvPr>
        </p:nvGraphicFramePr>
        <p:xfrm>
          <a:off x="190107" y="939604"/>
          <a:ext cx="6256775" cy="1419290"/>
        </p:xfrm>
        <a:graphic>
          <a:graphicData uri="http://schemas.openxmlformats.org/drawingml/2006/table">
            <a:tbl>
              <a:tblPr>
                <a:noFill/>
                <a:tableStyleId>{FE09F3E5-FD94-40B1-BC09-3F4B62FDF177}</a:tableStyleId>
              </a:tblPr>
              <a:tblGrid>
                <a:gridCol w="154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>
                          <a:highlight>
                            <a:srgbClr val="FFFFFF"/>
                          </a:highlight>
                        </a:rPr>
                        <a:t>Program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Institution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%/GPA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u="none" strike="noStrike" cap="none" dirty="0">
                          <a:highlight>
                            <a:srgbClr val="FFFFFF"/>
                          </a:highlight>
                        </a:rPr>
                        <a:t>Year of completion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Biological Eng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g.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 (D</a:t>
                      </a:r>
                      <a:r>
                        <a:rPr lang="en-IN" sz="1200">
                          <a:highlight>
                            <a:srgbClr val="FFFFFF"/>
                          </a:highlight>
                        </a:rPr>
                        <a:t>ual Degree</a:t>
                      </a: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Indian Institute of  Technology Madras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7.31/10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highlight>
                            <a:srgbClr val="FFFFFF"/>
                          </a:highlight>
                        </a:rPr>
                        <a:t>2020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25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Semester Abroad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Korea Advanced Institute of Science and Technology, (KAIST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2018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/>
                        <a:t> 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XII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Narayana Junior College, Hyderabad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96.10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highlight>
                            <a:srgbClr val="FFFFFF"/>
                          </a:highlight>
                        </a:rPr>
                        <a:t>2014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100" marR="611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 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/>
          <p:nvPr/>
        </p:nvSpPr>
        <p:spPr>
          <a:xfrm>
            <a:off x="1419090" y="4858051"/>
            <a:ext cx="5529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 R&amp;D India Ltd.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10 Weeks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Tested the efficacy of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3M’s breakthrough innovation in topical application category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Analysed 85 patents to do the IP landscaping on topical antimicrobials.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76523" y="5495542"/>
            <a:ext cx="6003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B2B marketing platform for cut flowers, with a lean supply chain network. </a:t>
            </a:r>
            <a:endParaRPr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Spearheaded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procurement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logistics for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farmers and  pickup at door-step</a:t>
            </a:r>
            <a:endParaRPr sz="1100" dirty="0"/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Operationalized pivot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 -retail florist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11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farm-to-weddings›</a:t>
            </a: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57522"/>
            <a:ext cx="669914" cy="5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419090" y="4203911"/>
            <a:ext cx="57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Prof. Yu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Chuan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jack </a:t>
            </a:r>
            <a:r>
              <a:rPr lang="en-IN" sz="1100" b="1" u="sng" dirty="0" err="1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Li,President</a:t>
            </a:r>
            <a:r>
              <a:rPr lang="en-IN" sz="1100" b="1" u="sng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International Medical Informatics Association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6 Weeks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92% </a:t>
            </a:r>
            <a:r>
              <a:rPr lang="en-IN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roc_auc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predicting 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Chronic Kidney Disease,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1 year before onset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8 ML &amp; DL models 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electronic health records from Insurance claims data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406381" y="6816431"/>
            <a:ext cx="5733600" cy="4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Teaching internship at Avanti fellows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De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2015 -Jan 2016  </a:t>
            </a:r>
            <a:endParaRPr lang="en-IN" sz="11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Enabled 95% students to get admission into IIT and NIT with personal mentoring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Conceptualized IIT-JEE preparation for 80 class XI and XII students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98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419090" y="6142347"/>
            <a:ext cx="552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0" u="sng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International Honours Program, Taipei Medical University</a:t>
            </a:r>
            <a:r>
              <a:rPr lang="en-IN" sz="1100" b="1" i="0" u="sng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1100" b="1" i="0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2 </a:t>
            </a:r>
            <a:r>
              <a:rPr lang="en-IN" sz="1100" b="1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IN" sz="11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Thorough insight on National health insurance policy of Taiwan and smart hospitals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462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Learnt several data visualisation and modelling techniques in  SQL and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Tableu</a:t>
            </a:r>
            <a:r>
              <a:rPr lang="en-IN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                                           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-169890" y="2293666"/>
            <a:ext cx="3764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358775" marR="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Selected (1 of 40) to work with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 of Korean society of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Bioinformatics - Prof. DH Lee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Developed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prediction model for</a:t>
            </a:r>
            <a:r>
              <a:rPr lang="en-IN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dementia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with 83% accuracy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Govt.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Improving the quality of medical treatment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Electronic medical records.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Developing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a Machine learning(ML)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model to prevent and to control the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epidemic outbreak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in India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53251" y="2464602"/>
            <a:ext cx="3585547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58775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Appreciated by a professor known as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political critic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: for a case study on Indian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education system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and its deviation from </a:t>
            </a: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Gandhian ideologies. 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  <a:p>
            <a:pPr marL="360000" marR="0" lvl="0" indent="-24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IN" sz="1100" b="1" dirty="0">
                <a:latin typeface="Calibri"/>
                <a:ea typeface="Calibri"/>
                <a:cs typeface="Calibri"/>
                <a:sym typeface="Calibri"/>
              </a:rPr>
              <a:t>Psychology Project: </a:t>
            </a:r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Demonstrated the spatial proximity between co-workers and communication with their superiors.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2247" y="7688645"/>
            <a:ext cx="7056400" cy="637073"/>
            <a:chOff x="-27855" y="2171975"/>
            <a:chExt cx="6872638" cy="646331"/>
          </a:xfrm>
        </p:grpSpPr>
        <p:sp>
          <p:nvSpPr>
            <p:cNvPr id="105" name="Google Shape;105;p13"/>
            <p:cNvSpPr/>
            <p:nvPr/>
          </p:nvSpPr>
          <p:spPr>
            <a:xfrm>
              <a:off x="-27855" y="2213253"/>
              <a:ext cx="1482562" cy="5517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22000">
                  <a:srgbClr val="640076"/>
                </a:gs>
                <a:gs pos="20000">
                  <a:srgbClr val="640076"/>
                </a:gs>
                <a:gs pos="0">
                  <a:srgbClr val="8A00A0">
                    <a:shade val="30000"/>
                    <a:satMod val="115000"/>
                  </a:srgbClr>
                </a:gs>
                <a:gs pos="39000">
                  <a:srgbClr val="8A00A0">
                    <a:shade val="67500"/>
                    <a:satMod val="115000"/>
                  </a:srgbClr>
                </a:gs>
                <a:gs pos="61000">
                  <a:srgbClr val="8A00A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National-level dept. fest, 2017</a:t>
              </a:r>
              <a:endParaRPr sz="1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604901" y="2171975"/>
              <a:ext cx="52398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Core member, Marketing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Biofest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 2017  </a:t>
              </a:r>
              <a:endParaRPr sz="12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Recorded an all-time best footfall of 1400 with 350% YoY increase with a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Collaborated with an NGO and raised funds of Rs.11000 with 1000+ students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1758848" y="8275917"/>
            <a:ext cx="5191376" cy="785610"/>
            <a:chOff x="1610639" y="538333"/>
            <a:chExt cx="5191376" cy="910101"/>
          </a:xfrm>
        </p:grpSpPr>
        <p:sp>
          <p:nvSpPr>
            <p:cNvPr id="110" name="Google Shape;110;p13"/>
            <p:cNvSpPr/>
            <p:nvPr/>
          </p:nvSpPr>
          <p:spPr>
            <a:xfrm>
              <a:off x="1610639" y="538333"/>
              <a:ext cx="4524300" cy="27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Strategist, Media &amp; Student Relations, </a:t>
              </a:r>
              <a:r>
                <a:rPr lang="en-IN" sz="1200" b="1" i="0" u="sng" strike="noStrike" cap="none" dirty="0" err="1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Shaastra</a:t>
              </a:r>
              <a:r>
                <a:rPr lang="en-IN" sz="1200" b="1" i="0" u="sng" strike="noStrike" cap="none" dirty="0">
                  <a:solidFill>
                    <a:schemeClr val="tx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2018</a:t>
              </a:r>
              <a:endParaRPr sz="32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610639" y="541068"/>
              <a:ext cx="5191376" cy="907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Achieved a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2000+ turnout</a:t>
              </a: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18 cities for Junior Quiz at 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zero-cost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0" indent="-114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IN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Managed Campus Ambassador Network of 400 students across the country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-80765" y="8897125"/>
            <a:ext cx="2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68036" y="9151451"/>
            <a:ext cx="3270585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150km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 8hours,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100km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finisher within 6 hours, </a:t>
            </a:r>
            <a:r>
              <a:rPr lang="en-I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year</a:t>
            </a:r>
            <a:endParaRPr sz="1100" dirty="0"/>
          </a:p>
          <a:p>
            <a:pPr marL="271463" marR="0" lvl="0" indent="-79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 country and 4 rivers cycling trail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1500kms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3" marR="0" lvl="0" indent="-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536152" y="9061527"/>
            <a:ext cx="2679000" cy="125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collegiate sportsfest</a:t>
            </a:r>
            <a:r>
              <a:rPr lang="en-IN" sz="1100" dirty="0">
                <a:ea typeface="Calibri"/>
              </a:rPr>
              <a:t>, 2015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place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State-level, 2009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times District Champion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2005-10</a:t>
            </a:r>
            <a:endParaRPr sz="1100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 rot="10800000" flipH="1">
            <a:off x="-3246525" y="9258288"/>
            <a:ext cx="236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91;p13">
            <a:extLst>
              <a:ext uri="{FF2B5EF4-FFF2-40B4-BE49-F238E27FC236}">
                <a16:creationId xmlns:a16="http://schemas.microsoft.com/office/drawing/2014/main" id="{68935375-3822-EA4E-8F7F-8AA6C2608B24}"/>
              </a:ext>
            </a:extLst>
          </p:cNvPr>
          <p:cNvCxnSpPr>
            <a:cxnSpLocks/>
          </p:cNvCxnSpPr>
          <p:nvPr/>
        </p:nvCxnSpPr>
        <p:spPr>
          <a:xfrm flipH="1">
            <a:off x="4536152" y="9263998"/>
            <a:ext cx="1" cy="728501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91;p13">
            <a:extLst>
              <a:ext uri="{FF2B5EF4-FFF2-40B4-BE49-F238E27FC236}">
                <a16:creationId xmlns:a16="http://schemas.microsoft.com/office/drawing/2014/main" id="{0BC28801-C11B-254E-8725-AE55E7B40031}"/>
              </a:ext>
            </a:extLst>
          </p:cNvPr>
          <p:cNvCxnSpPr>
            <a:cxnSpLocks/>
          </p:cNvCxnSpPr>
          <p:nvPr/>
        </p:nvCxnSpPr>
        <p:spPr>
          <a:xfrm>
            <a:off x="640174" y="9200839"/>
            <a:ext cx="0" cy="698108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4A041AB4-9CB3-F346-972B-E21B4791E404}"/>
              </a:ext>
            </a:extLst>
          </p:cNvPr>
          <p:cNvSpPr/>
          <p:nvPr/>
        </p:nvSpPr>
        <p:spPr>
          <a:xfrm>
            <a:off x="111703" y="6826737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B939479-35F5-E242-9BA9-E1EEEF9208D7}"/>
              </a:ext>
            </a:extLst>
          </p:cNvPr>
          <p:cNvSpPr/>
          <p:nvPr/>
        </p:nvSpPr>
        <p:spPr>
          <a:xfrm>
            <a:off x="109060" y="6202278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D271D7DA-3C2C-534D-9556-5860872E36E8}"/>
              </a:ext>
            </a:extLst>
          </p:cNvPr>
          <p:cNvSpPr/>
          <p:nvPr/>
        </p:nvSpPr>
        <p:spPr>
          <a:xfrm>
            <a:off x="114206" y="5542910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Arial"/>
              <a:cs typeface="Calibri"/>
              <a:sym typeface="Calibri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9D85A6F3-58B2-AB43-9BFD-C93B607C083A}"/>
              </a:ext>
            </a:extLst>
          </p:cNvPr>
          <p:cNvSpPr/>
          <p:nvPr/>
        </p:nvSpPr>
        <p:spPr>
          <a:xfrm>
            <a:off x="109059" y="4902795"/>
            <a:ext cx="1232355" cy="514953"/>
          </a:xfrm>
          <a:prstGeom prst="homePlate">
            <a:avLst/>
          </a:prstGeom>
          <a:solidFill>
            <a:srgbClr val="8A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14D8CE6D-9023-E346-8279-A1086D383943}"/>
              </a:ext>
            </a:extLst>
          </p:cNvPr>
          <p:cNvSpPr/>
          <p:nvPr/>
        </p:nvSpPr>
        <p:spPr>
          <a:xfrm>
            <a:off x="109059" y="4255755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(Taiwan Govt. project)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12643-3CF5-494F-B2C3-A309E32FF740}"/>
              </a:ext>
            </a:extLst>
          </p:cNvPr>
          <p:cNvSpPr/>
          <p:nvPr/>
        </p:nvSpPr>
        <p:spPr>
          <a:xfrm>
            <a:off x="-272638" y="896546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Extra-curricular Activities</a:t>
            </a:r>
            <a:endParaRPr lang="en-IN" b="1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1FE42E-7958-DC40-8155-F24D5C3EE9C5}"/>
              </a:ext>
            </a:extLst>
          </p:cNvPr>
          <p:cNvSpPr/>
          <p:nvPr/>
        </p:nvSpPr>
        <p:spPr>
          <a:xfrm>
            <a:off x="-247004" y="7464241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Positions of 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3D1DDD-BD8B-D648-B08A-B9488D450372}"/>
              </a:ext>
            </a:extLst>
          </p:cNvPr>
          <p:cNvSpPr/>
          <p:nvPr/>
        </p:nvSpPr>
        <p:spPr>
          <a:xfrm>
            <a:off x="-402149" y="395823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Professional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E70E22-5366-AD43-89F5-66B4C84F7E02}"/>
              </a:ext>
            </a:extLst>
          </p:cNvPr>
          <p:cNvSpPr/>
          <p:nvPr/>
        </p:nvSpPr>
        <p:spPr>
          <a:xfrm>
            <a:off x="-126133" y="765590"/>
            <a:ext cx="7441285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77BF6-CB56-1249-91FE-2BDCACB3DB8A}"/>
              </a:ext>
            </a:extLst>
          </p:cNvPr>
          <p:cNvSpPr/>
          <p:nvPr/>
        </p:nvSpPr>
        <p:spPr>
          <a:xfrm>
            <a:off x="-2190" y="2388189"/>
            <a:ext cx="3429000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Informatics Projects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A7C4C4-DB4B-364E-A633-544ADD98DA31}"/>
              </a:ext>
            </a:extLst>
          </p:cNvPr>
          <p:cNvSpPr/>
          <p:nvPr/>
        </p:nvSpPr>
        <p:spPr>
          <a:xfrm>
            <a:off x="3413335" y="2387867"/>
            <a:ext cx="3489303" cy="192639"/>
          </a:xfrm>
          <a:prstGeom prst="rect">
            <a:avLst/>
          </a:prstGeom>
          <a:solidFill>
            <a:srgbClr val="4C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30192-D409-9E4D-A9C1-8D6503EA6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39" y="9261683"/>
            <a:ext cx="618644" cy="536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3ECD8-8CAE-444C-BCC1-D68475B3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10" y="9127785"/>
            <a:ext cx="834243" cy="834243"/>
          </a:xfrm>
          <a:prstGeom prst="rect">
            <a:avLst/>
          </a:prstGeom>
        </p:spPr>
      </p:pic>
      <p:sp>
        <p:nvSpPr>
          <p:cNvPr id="48" name="Pentagon 47">
            <a:extLst>
              <a:ext uri="{FF2B5EF4-FFF2-40B4-BE49-F238E27FC236}">
                <a16:creationId xmlns:a16="http://schemas.microsoft.com/office/drawing/2014/main" id="{B0C89978-F67A-3944-BB2D-6CC679AD680B}"/>
              </a:ext>
            </a:extLst>
          </p:cNvPr>
          <p:cNvSpPr/>
          <p:nvPr/>
        </p:nvSpPr>
        <p:spPr>
          <a:xfrm>
            <a:off x="109058" y="4918451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(Product Dev)  </a:t>
            </a:r>
          </a:p>
          <a:p>
            <a:pPr lvl="0" algn="ctr">
              <a:buSzPts val="1200"/>
            </a:pPr>
            <a:endParaRPr lang="en-IN" sz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5A74D34E-5854-9349-ABF6-309810B6CF16}"/>
              </a:ext>
            </a:extLst>
          </p:cNvPr>
          <p:cNvSpPr/>
          <p:nvPr/>
        </p:nvSpPr>
        <p:spPr>
          <a:xfrm>
            <a:off x="118223" y="5544138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Director &amp; COO, </a:t>
            </a:r>
            <a:r>
              <a:rPr lang="en-IN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Eufloria</a:t>
            </a: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Marketing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74648E1-19A2-CF4D-9D63-14A3A69CEB2A}"/>
              </a:ext>
            </a:extLst>
          </p:cNvPr>
          <p:cNvSpPr/>
          <p:nvPr/>
        </p:nvSpPr>
        <p:spPr>
          <a:xfrm>
            <a:off x="109056" y="6827609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Social Work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CA84A569-84DC-474C-BE1E-5F3C5C09E1C7}"/>
              </a:ext>
            </a:extLst>
          </p:cNvPr>
          <p:cNvSpPr/>
          <p:nvPr/>
        </p:nvSpPr>
        <p:spPr>
          <a:xfrm>
            <a:off x="109057" y="6218160"/>
            <a:ext cx="1232355" cy="514953"/>
          </a:xfrm>
          <a:prstGeom prst="homePlate">
            <a:avLst/>
          </a:prstGeom>
          <a:gradFill flip="none" rotWithShape="1">
            <a:gsLst>
              <a:gs pos="20000">
                <a:srgbClr val="68007B"/>
              </a:gs>
              <a:gs pos="0">
                <a:srgbClr val="8A00A0">
                  <a:shade val="30000"/>
                  <a:satMod val="115000"/>
                </a:srgbClr>
              </a:gs>
              <a:gs pos="38000">
                <a:srgbClr val="8A00A0">
                  <a:shade val="67500"/>
                  <a:satMod val="115000"/>
                </a:srgbClr>
              </a:gs>
              <a:gs pos="60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200"/>
            </a:pPr>
            <a:endParaRPr lang="en-IN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Big Data in</a:t>
            </a:r>
          </a:p>
          <a:p>
            <a:pPr lvl="0" algn="ctr">
              <a:buSzPts val="1200"/>
            </a:pPr>
            <a:r>
              <a:rPr lang="en-IN" sz="12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healthcare</a:t>
            </a:r>
            <a:endParaRPr lang="en-IN" sz="1200" dirty="0">
              <a:solidFill>
                <a:schemeClr val="bg1"/>
              </a:solidFill>
              <a:ea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Google Shape;105;p13">
            <a:extLst>
              <a:ext uri="{FF2B5EF4-FFF2-40B4-BE49-F238E27FC236}">
                <a16:creationId xmlns:a16="http://schemas.microsoft.com/office/drawing/2014/main" id="{188A179C-49A7-4241-AB70-CC0FDE950971}"/>
              </a:ext>
            </a:extLst>
          </p:cNvPr>
          <p:cNvSpPr/>
          <p:nvPr/>
        </p:nvSpPr>
        <p:spPr>
          <a:xfrm>
            <a:off x="118223" y="8348179"/>
            <a:ext cx="1522203" cy="5438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22000">
                <a:srgbClr val="640076"/>
              </a:gs>
              <a:gs pos="20000">
                <a:srgbClr val="640076"/>
              </a:gs>
              <a:gs pos="0">
                <a:srgbClr val="8A00A0">
                  <a:shade val="30000"/>
                  <a:satMod val="115000"/>
                </a:srgbClr>
              </a:gs>
              <a:gs pos="39000">
                <a:srgbClr val="8A00A0">
                  <a:shade val="67500"/>
                  <a:satMod val="115000"/>
                </a:srgbClr>
              </a:gs>
              <a:gs pos="61000">
                <a:srgbClr val="8A0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200"/>
            </a:pPr>
            <a:r>
              <a:rPr lang="en-IN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National-level tech fest, 2016 -2018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24765C-9D00-2A4B-9E83-76E8AD49CF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66" y="2387868"/>
            <a:ext cx="3338" cy="1593918"/>
          </a:xfrm>
          <a:prstGeom prst="line">
            <a:avLst/>
          </a:prstGeom>
          <a:ln w="34925">
            <a:solidFill>
              <a:srgbClr val="4C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535</Words>
  <Application>Microsoft Macintosh PowerPoint</Application>
  <PresentationFormat>A4 Paper (210x297 mm)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Kapeleshh KS</cp:lastModifiedBy>
  <cp:revision>27</cp:revision>
  <cp:lastPrinted>2019-12-02T01:56:43Z</cp:lastPrinted>
  <dcterms:modified xsi:type="dcterms:W3CDTF">2020-06-09T19:57:10Z</dcterms:modified>
</cp:coreProperties>
</file>