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066" autoAdjust="0"/>
  </p:normalViewPr>
  <p:slideViewPr>
    <p:cSldViewPr snapToGrid="0">
      <p:cViewPr varScale="1">
        <p:scale>
          <a:sx n="100" d="100"/>
          <a:sy n="100" d="100"/>
        </p:scale>
        <p:origin x="-848" y="4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67892E-B727-A544-A25A-A6BD23AEA75B}" type="datetimeFigureOut">
              <a:rPr lang="en-US" smtClean="0"/>
              <a:t>10/3/15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5A9B6F-1E28-A941-A0BF-C40F2A12F7A9}" type="slidenum">
              <a:rPr lang="en-US" smtClean="0"/>
              <a:t>‹#›</a:t>
            </a:fld>
            <a:endParaRPr lang="en-US"/>
          </a:p>
        </p:txBody>
      </p:sp>
    </p:spTree>
    <p:extLst>
      <p:ext uri="{BB962C8B-B14F-4D97-AF65-F5344CB8AC3E}">
        <p14:creationId xmlns:p14="http://schemas.microsoft.com/office/powerpoint/2010/main" val="13129588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user opens the app, they</a:t>
            </a:r>
            <a:r>
              <a:rPr lang="en-US" baseline="0" dirty="0" smtClean="0"/>
              <a:t> may either login or create a new account. Their phone number is used to send text message notifications.</a:t>
            </a:r>
            <a:endParaRPr lang="en-US" dirty="0"/>
          </a:p>
        </p:txBody>
      </p:sp>
      <p:sp>
        <p:nvSpPr>
          <p:cNvPr id="4" name="Slide Number Placeholder 3"/>
          <p:cNvSpPr>
            <a:spLocks noGrp="1"/>
          </p:cNvSpPr>
          <p:nvPr>
            <p:ph type="sldNum" sz="quarter" idx="10"/>
          </p:nvPr>
        </p:nvSpPr>
        <p:spPr/>
        <p:txBody>
          <a:bodyPr/>
          <a:lstStyle/>
          <a:p>
            <a:fld id="{5A5A9B6F-1E28-A941-A0BF-C40F2A12F7A9}" type="slidenum">
              <a:rPr lang="en-US" smtClean="0"/>
              <a:t>1</a:t>
            </a:fld>
            <a:endParaRPr lang="en-US"/>
          </a:p>
        </p:txBody>
      </p:sp>
    </p:spTree>
    <p:extLst>
      <p:ext uri="{BB962C8B-B14F-4D97-AF65-F5344CB8AC3E}">
        <p14:creationId xmlns:p14="http://schemas.microsoft.com/office/powerpoint/2010/main" val="354256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 using this app are either honorable dog owners or honorable regular denizens of earth. If they happen to be a</a:t>
            </a:r>
            <a:r>
              <a:rPr lang="en-US" baseline="0" dirty="0" smtClean="0"/>
              <a:t> dog owner, they will be prompted to set up their dog’s profile immediately.</a:t>
            </a:r>
            <a:endParaRPr lang="en-US" dirty="0"/>
          </a:p>
        </p:txBody>
      </p:sp>
      <p:sp>
        <p:nvSpPr>
          <p:cNvPr id="4" name="Slide Number Placeholder 3"/>
          <p:cNvSpPr>
            <a:spLocks noGrp="1"/>
          </p:cNvSpPr>
          <p:nvPr>
            <p:ph type="sldNum" sz="quarter" idx="10"/>
          </p:nvPr>
        </p:nvSpPr>
        <p:spPr/>
        <p:txBody>
          <a:bodyPr/>
          <a:lstStyle/>
          <a:p>
            <a:fld id="{5A5A9B6F-1E28-A941-A0BF-C40F2A12F7A9}" type="slidenum">
              <a:rPr lang="en-US" smtClean="0"/>
              <a:t>2</a:t>
            </a:fld>
            <a:endParaRPr lang="en-US"/>
          </a:p>
        </p:txBody>
      </p:sp>
    </p:spTree>
    <p:extLst>
      <p:ext uri="{BB962C8B-B14F-4D97-AF65-F5344CB8AC3E}">
        <p14:creationId xmlns:p14="http://schemas.microsoft.com/office/powerpoint/2010/main" val="477665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what users will typically see when they enter the app. The Pet My Pet logo will be relocated to a small bar on the top to make room for the dog listing, along with a settings button for dog owners . When users open the app, the “Find dogs in your area” button will open a listing of dogs in their vicinity, showing the dog’s profile picture, their name under it, and next to that, their owner’s name, the distance of the dog away from the user, and the amount of “playtime” remaining. The “Start playtime button” is meant for the use of dog owners. Pressing it will activate a window that asks them to enter the amount of play time they plan to make their dog available to other users. If the user is not yet a dog owner, then it will show an option to become a registered dog owner, after which being pressed will take them through the process of setting up their dog’s profile.</a:t>
            </a:r>
            <a:endParaRPr lang="en-US" dirty="0"/>
          </a:p>
        </p:txBody>
      </p:sp>
      <p:sp>
        <p:nvSpPr>
          <p:cNvPr id="4" name="Slide Number Placeholder 3"/>
          <p:cNvSpPr>
            <a:spLocks noGrp="1"/>
          </p:cNvSpPr>
          <p:nvPr>
            <p:ph type="sldNum" sz="quarter" idx="10"/>
          </p:nvPr>
        </p:nvSpPr>
        <p:spPr/>
        <p:txBody>
          <a:bodyPr/>
          <a:lstStyle/>
          <a:p>
            <a:fld id="{5A5A9B6F-1E28-A941-A0BF-C40F2A12F7A9}" type="slidenum">
              <a:rPr lang="en-US" smtClean="0"/>
              <a:t>4</a:t>
            </a:fld>
            <a:endParaRPr lang="en-US"/>
          </a:p>
        </p:txBody>
      </p:sp>
    </p:spTree>
    <p:extLst>
      <p:ext uri="{BB962C8B-B14F-4D97-AF65-F5344CB8AC3E}">
        <p14:creationId xmlns:p14="http://schemas.microsoft.com/office/powerpoint/2010/main" val="359485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71C8A6-8591-4EB8-AF3A-CCD2BBB113E4}" type="datetimeFigureOut">
              <a:rPr lang="en-US" smtClean="0"/>
              <a:t>10/3/15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1064638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71C8A6-8591-4EB8-AF3A-CCD2BBB113E4}" type="datetimeFigureOut">
              <a:rPr lang="en-US" smtClean="0"/>
              <a:t>10/3/15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4196689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71C8A6-8591-4EB8-AF3A-CCD2BBB113E4}" type="datetimeFigureOut">
              <a:rPr lang="en-US" smtClean="0"/>
              <a:t>10/3/15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2054303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71C8A6-8591-4EB8-AF3A-CCD2BBB113E4}" type="datetimeFigureOut">
              <a:rPr lang="en-US" smtClean="0"/>
              <a:t>10/3/15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2808036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71C8A6-8591-4EB8-AF3A-CCD2BBB113E4}" type="datetimeFigureOut">
              <a:rPr lang="en-US" smtClean="0"/>
              <a:t>10/3/15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996805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71C8A6-8591-4EB8-AF3A-CCD2BBB113E4}" type="datetimeFigureOut">
              <a:rPr lang="en-US" smtClean="0"/>
              <a:t>10/3/15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2523360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71C8A6-8591-4EB8-AF3A-CCD2BBB113E4}" type="datetimeFigureOut">
              <a:rPr lang="en-US" smtClean="0"/>
              <a:t>10/3/15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1189537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71C8A6-8591-4EB8-AF3A-CCD2BBB113E4}" type="datetimeFigureOut">
              <a:rPr lang="en-US" smtClean="0"/>
              <a:t>10/3/15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3484376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1C8A6-8591-4EB8-AF3A-CCD2BBB113E4}" type="datetimeFigureOut">
              <a:rPr lang="en-US" smtClean="0"/>
              <a:t>10/3/15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288679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71C8A6-8591-4EB8-AF3A-CCD2BBB113E4}" type="datetimeFigureOut">
              <a:rPr lang="en-US" smtClean="0"/>
              <a:t>10/3/15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69372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71C8A6-8591-4EB8-AF3A-CCD2BBB113E4}" type="datetimeFigureOut">
              <a:rPr lang="en-US" smtClean="0"/>
              <a:t>10/3/15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8114118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1C8A6-8591-4EB8-AF3A-CCD2BBB113E4}" type="datetimeFigureOut">
              <a:rPr lang="en-US" smtClean="0"/>
              <a:t>10/3/15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01683-36B8-4956-95E2-218B955C35F9}" type="slidenum">
              <a:rPr lang="en-US" smtClean="0"/>
              <a:t>‹#›</a:t>
            </a:fld>
            <a:endParaRPr lang="en-US"/>
          </a:p>
        </p:txBody>
      </p:sp>
    </p:spTree>
    <p:extLst>
      <p:ext uri="{BB962C8B-B14F-4D97-AF65-F5344CB8AC3E}">
        <p14:creationId xmlns:p14="http://schemas.microsoft.com/office/powerpoint/2010/main" val="1766283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396373"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n w="28575">
                <a:solidFill>
                  <a:schemeClr val="tx1"/>
                </a:solidFill>
              </a:ln>
            </a:endParaRPr>
          </a:p>
        </p:txBody>
      </p:sp>
      <p:pic>
        <p:nvPicPr>
          <p:cNvPr id="20" name="Picture 19"/>
          <p:cNvPicPr>
            <a:picLocks noChangeAspect="1"/>
          </p:cNvPicPr>
          <p:nvPr/>
        </p:nvPicPr>
        <p:blipFill>
          <a:blip r:embed="rId3"/>
          <a:stretch>
            <a:fillRect/>
          </a:stretch>
        </p:blipFill>
        <p:spPr>
          <a:xfrm>
            <a:off x="7610567" y="490134"/>
            <a:ext cx="2638021" cy="2187627"/>
          </a:xfrm>
          <a:prstGeom prst="rect">
            <a:avLst/>
          </a:prstGeom>
        </p:spPr>
      </p:pic>
      <p:sp>
        <p:nvSpPr>
          <p:cNvPr id="6" name="Rounded Rectangle 5"/>
          <p:cNvSpPr/>
          <p:nvPr/>
        </p:nvSpPr>
        <p:spPr>
          <a:xfrm>
            <a:off x="7004050" y="2807920"/>
            <a:ext cx="3822700"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6">
                    <a:lumMod val="60000"/>
                    <a:lumOff val="40000"/>
                  </a:schemeClr>
                </a:solidFill>
              </a:rPr>
              <a:t>Name</a:t>
            </a:r>
            <a:endParaRPr lang="en-US" dirty="0">
              <a:solidFill>
                <a:schemeClr val="accent6">
                  <a:lumMod val="60000"/>
                  <a:lumOff val="40000"/>
                </a:schemeClr>
              </a:solidFill>
            </a:endParaRPr>
          </a:p>
        </p:txBody>
      </p:sp>
      <p:sp>
        <p:nvSpPr>
          <p:cNvPr id="9" name="Rounded Rectangle 8"/>
          <p:cNvSpPr/>
          <p:nvPr/>
        </p:nvSpPr>
        <p:spPr>
          <a:xfrm>
            <a:off x="7004050" y="3742941"/>
            <a:ext cx="3822700"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6">
                    <a:lumMod val="60000"/>
                    <a:lumOff val="40000"/>
                  </a:schemeClr>
                </a:solidFill>
              </a:rPr>
              <a:t>Phone Number</a:t>
            </a:r>
          </a:p>
        </p:txBody>
      </p:sp>
      <p:sp>
        <p:nvSpPr>
          <p:cNvPr id="10" name="Rounded Rectangle 9"/>
          <p:cNvSpPr/>
          <p:nvPr/>
        </p:nvSpPr>
        <p:spPr>
          <a:xfrm>
            <a:off x="7004050" y="4671191"/>
            <a:ext cx="3822700"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6">
                    <a:lumMod val="60000"/>
                    <a:lumOff val="40000"/>
                  </a:schemeClr>
                </a:solidFill>
              </a:rPr>
              <a:t>Username</a:t>
            </a:r>
            <a:endParaRPr lang="en-US" dirty="0">
              <a:solidFill>
                <a:schemeClr val="accent6">
                  <a:lumMod val="60000"/>
                  <a:lumOff val="40000"/>
                </a:schemeClr>
              </a:solidFill>
            </a:endParaRPr>
          </a:p>
        </p:txBody>
      </p:sp>
      <p:sp>
        <p:nvSpPr>
          <p:cNvPr id="11" name="Rounded Rectangle 10"/>
          <p:cNvSpPr/>
          <p:nvPr/>
        </p:nvSpPr>
        <p:spPr>
          <a:xfrm>
            <a:off x="7004050" y="5599441"/>
            <a:ext cx="3822700"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6">
                    <a:lumMod val="60000"/>
                    <a:lumOff val="40000"/>
                  </a:schemeClr>
                </a:solidFill>
              </a:rPr>
              <a:t>Password</a:t>
            </a:r>
            <a:endParaRPr lang="en-US" dirty="0">
              <a:solidFill>
                <a:schemeClr val="accent6">
                  <a:lumMod val="60000"/>
                  <a:lumOff val="40000"/>
                </a:schemeClr>
              </a:solidFill>
            </a:endParaRPr>
          </a:p>
        </p:txBody>
      </p:sp>
      <p:sp>
        <p:nvSpPr>
          <p:cNvPr id="17" name="Rectangle 16"/>
          <p:cNvSpPr/>
          <p:nvPr/>
        </p:nvSpPr>
        <p:spPr>
          <a:xfrm>
            <a:off x="630236"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n w="28575">
                <a:solidFill>
                  <a:schemeClr val="tx1"/>
                </a:solidFill>
              </a:ln>
            </a:endParaRPr>
          </a:p>
        </p:txBody>
      </p:sp>
      <p:sp>
        <p:nvSpPr>
          <p:cNvPr id="21" name="Rounded Rectangle 20"/>
          <p:cNvSpPr/>
          <p:nvPr/>
        </p:nvSpPr>
        <p:spPr>
          <a:xfrm>
            <a:off x="1233486" y="3500037"/>
            <a:ext cx="3822700"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6">
                    <a:lumMod val="60000"/>
                    <a:lumOff val="40000"/>
                  </a:schemeClr>
                </a:solidFill>
              </a:rPr>
              <a:t>Username</a:t>
            </a:r>
            <a:endParaRPr lang="en-US" dirty="0">
              <a:solidFill>
                <a:schemeClr val="accent6">
                  <a:lumMod val="60000"/>
                  <a:lumOff val="40000"/>
                </a:schemeClr>
              </a:solidFill>
            </a:endParaRPr>
          </a:p>
        </p:txBody>
      </p:sp>
      <p:sp>
        <p:nvSpPr>
          <p:cNvPr id="22" name="Rounded Rectangle 21"/>
          <p:cNvSpPr/>
          <p:nvPr/>
        </p:nvSpPr>
        <p:spPr>
          <a:xfrm>
            <a:off x="1233486" y="4428287"/>
            <a:ext cx="3822700"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6">
                    <a:lumMod val="60000"/>
                    <a:lumOff val="40000"/>
                  </a:schemeClr>
                </a:solidFill>
              </a:rPr>
              <a:t>Password</a:t>
            </a:r>
            <a:endParaRPr lang="en-US" dirty="0">
              <a:solidFill>
                <a:schemeClr val="accent6">
                  <a:lumMod val="60000"/>
                  <a:lumOff val="40000"/>
                </a:schemeClr>
              </a:solidFill>
            </a:endParaRPr>
          </a:p>
        </p:txBody>
      </p:sp>
      <p:sp>
        <p:nvSpPr>
          <p:cNvPr id="23" name="Rounded Rectangle 22"/>
          <p:cNvSpPr/>
          <p:nvPr/>
        </p:nvSpPr>
        <p:spPr>
          <a:xfrm>
            <a:off x="1233486" y="5436033"/>
            <a:ext cx="3822700" cy="52065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50000"/>
                  </a:schemeClr>
                </a:solidFill>
              </a:rPr>
              <a:t>Login</a:t>
            </a:r>
            <a:endParaRPr lang="en-US" dirty="0">
              <a:solidFill>
                <a:schemeClr val="accent6">
                  <a:lumMod val="50000"/>
                </a:schemeClr>
              </a:solidFill>
            </a:endParaRPr>
          </a:p>
        </p:txBody>
      </p:sp>
      <p:sp>
        <p:nvSpPr>
          <p:cNvPr id="24" name="Rounded Rectangle 23"/>
          <p:cNvSpPr/>
          <p:nvPr/>
        </p:nvSpPr>
        <p:spPr>
          <a:xfrm>
            <a:off x="2478086" y="5956688"/>
            <a:ext cx="1333500" cy="6350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50000"/>
                  </a:schemeClr>
                </a:solidFill>
              </a:rPr>
              <a:t>Register</a:t>
            </a:r>
            <a:endParaRPr lang="en-US" dirty="0">
              <a:solidFill>
                <a:schemeClr val="accent6">
                  <a:lumMod val="50000"/>
                </a:schemeClr>
              </a:solidFill>
            </a:endParaRPr>
          </a:p>
        </p:txBody>
      </p:sp>
      <p:sp>
        <p:nvSpPr>
          <p:cNvPr id="15" name="Rounded Rectangle 14"/>
          <p:cNvSpPr/>
          <p:nvPr/>
        </p:nvSpPr>
        <p:spPr>
          <a:xfrm>
            <a:off x="7004050" y="6527691"/>
            <a:ext cx="3822700" cy="52065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50000"/>
                  </a:schemeClr>
                </a:solidFill>
              </a:rPr>
              <a:t>Register</a:t>
            </a:r>
            <a:endParaRPr lang="en-US" dirty="0">
              <a:solidFill>
                <a:schemeClr val="accent6">
                  <a:lumMod val="50000"/>
                </a:schemeClr>
              </a:solidFill>
            </a:endParaRPr>
          </a:p>
        </p:txBody>
      </p:sp>
      <p:pic>
        <p:nvPicPr>
          <p:cNvPr id="2" name="Picture 1"/>
          <p:cNvPicPr>
            <a:picLocks noChangeAspect="1"/>
          </p:cNvPicPr>
          <p:nvPr/>
        </p:nvPicPr>
        <p:blipFill>
          <a:blip r:embed="rId3"/>
          <a:stretch>
            <a:fillRect/>
          </a:stretch>
        </p:blipFill>
        <p:spPr>
          <a:xfrm>
            <a:off x="1844430" y="490134"/>
            <a:ext cx="2638021" cy="2187627"/>
          </a:xfrm>
          <a:prstGeom prst="rect">
            <a:avLst/>
          </a:prstGeom>
        </p:spPr>
      </p:pic>
    </p:spTree>
    <p:extLst>
      <p:ext uri="{BB962C8B-B14F-4D97-AF65-F5344CB8AC3E}">
        <p14:creationId xmlns:p14="http://schemas.microsoft.com/office/powerpoint/2010/main" val="3907645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6396372"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n w="28575">
                <a:solidFill>
                  <a:schemeClr val="tx1"/>
                </a:solidFill>
              </a:ln>
            </a:endParaRPr>
          </a:p>
        </p:txBody>
      </p:sp>
      <p:pic>
        <p:nvPicPr>
          <p:cNvPr id="41" name="Picture 40"/>
          <p:cNvPicPr>
            <a:picLocks noChangeAspect="1"/>
          </p:cNvPicPr>
          <p:nvPr/>
        </p:nvPicPr>
        <p:blipFill>
          <a:blip r:embed="rId3"/>
          <a:stretch>
            <a:fillRect/>
          </a:stretch>
        </p:blipFill>
        <p:spPr>
          <a:xfrm>
            <a:off x="7610566" y="490134"/>
            <a:ext cx="2638021" cy="2187627"/>
          </a:xfrm>
          <a:prstGeom prst="rect">
            <a:avLst/>
          </a:prstGeom>
        </p:spPr>
      </p:pic>
      <p:sp>
        <p:nvSpPr>
          <p:cNvPr id="38" name="Rectangle 37"/>
          <p:cNvSpPr/>
          <p:nvPr/>
        </p:nvSpPr>
        <p:spPr>
          <a:xfrm>
            <a:off x="630236"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n w="28575">
                <a:solidFill>
                  <a:schemeClr val="tx1"/>
                </a:solidFill>
              </a:ln>
            </a:endParaRPr>
          </a:p>
        </p:txBody>
      </p:sp>
      <p:pic>
        <p:nvPicPr>
          <p:cNvPr id="39" name="Picture 38"/>
          <p:cNvPicPr>
            <a:picLocks noChangeAspect="1"/>
          </p:cNvPicPr>
          <p:nvPr/>
        </p:nvPicPr>
        <p:blipFill>
          <a:blip r:embed="rId3"/>
          <a:stretch>
            <a:fillRect/>
          </a:stretch>
        </p:blipFill>
        <p:spPr>
          <a:xfrm>
            <a:off x="1844430" y="490134"/>
            <a:ext cx="2638021" cy="2187627"/>
          </a:xfrm>
          <a:prstGeom prst="rect">
            <a:avLst/>
          </a:prstGeom>
        </p:spPr>
      </p:pic>
      <p:sp>
        <p:nvSpPr>
          <p:cNvPr id="3" name="Rounded Rectangle 2"/>
          <p:cNvSpPr/>
          <p:nvPr/>
        </p:nvSpPr>
        <p:spPr>
          <a:xfrm>
            <a:off x="1003215" y="2849384"/>
            <a:ext cx="4301019" cy="4727631"/>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1376753" y="3190884"/>
            <a:ext cx="3500581" cy="369332"/>
          </a:xfrm>
          <a:prstGeom prst="rect">
            <a:avLst/>
          </a:prstGeom>
          <a:noFill/>
        </p:spPr>
        <p:txBody>
          <a:bodyPr wrap="square" rtlCol="0">
            <a:spAutoFit/>
          </a:bodyPr>
          <a:lstStyle/>
          <a:p>
            <a:pPr algn="ctr"/>
            <a:r>
              <a:rPr lang="en-US" dirty="0" smtClean="0">
                <a:solidFill>
                  <a:schemeClr val="accent6">
                    <a:lumMod val="50000"/>
                  </a:schemeClr>
                </a:solidFill>
              </a:rPr>
              <a:t>Are you a dog owner?</a:t>
            </a:r>
            <a:endParaRPr lang="en-US" dirty="0">
              <a:solidFill>
                <a:schemeClr val="accent6">
                  <a:lumMod val="50000"/>
                </a:schemeClr>
              </a:solidFill>
            </a:endParaRPr>
          </a:p>
        </p:txBody>
      </p:sp>
      <p:sp>
        <p:nvSpPr>
          <p:cNvPr id="12" name="Rounded Rectangle 11"/>
          <p:cNvSpPr/>
          <p:nvPr/>
        </p:nvSpPr>
        <p:spPr>
          <a:xfrm>
            <a:off x="1212141" y="3899286"/>
            <a:ext cx="1648090" cy="52065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50000"/>
                  </a:schemeClr>
                </a:solidFill>
              </a:rPr>
              <a:t>Yes</a:t>
            </a:r>
            <a:endParaRPr lang="en-US" dirty="0">
              <a:solidFill>
                <a:schemeClr val="accent6">
                  <a:lumMod val="50000"/>
                </a:schemeClr>
              </a:solidFill>
            </a:endParaRPr>
          </a:p>
        </p:txBody>
      </p:sp>
      <p:sp>
        <p:nvSpPr>
          <p:cNvPr id="14" name="Rounded Rectangle 13"/>
          <p:cNvSpPr/>
          <p:nvPr/>
        </p:nvSpPr>
        <p:spPr>
          <a:xfrm>
            <a:off x="3317609" y="3891608"/>
            <a:ext cx="1648090" cy="52065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50000"/>
                  </a:schemeClr>
                </a:solidFill>
              </a:rPr>
              <a:t>No</a:t>
            </a:r>
            <a:endParaRPr lang="en-US" dirty="0">
              <a:solidFill>
                <a:schemeClr val="accent6">
                  <a:lumMod val="50000"/>
                </a:schemeClr>
              </a:solidFill>
            </a:endParaRPr>
          </a:p>
        </p:txBody>
      </p:sp>
      <p:sp>
        <p:nvSpPr>
          <p:cNvPr id="33" name="Rounded Rectangle 32"/>
          <p:cNvSpPr/>
          <p:nvPr/>
        </p:nvSpPr>
        <p:spPr>
          <a:xfrm>
            <a:off x="6705317" y="2852378"/>
            <a:ext cx="4301019" cy="4745982"/>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7110873" y="3204551"/>
            <a:ext cx="3500581" cy="369332"/>
          </a:xfrm>
          <a:prstGeom prst="rect">
            <a:avLst/>
          </a:prstGeom>
          <a:noFill/>
        </p:spPr>
        <p:txBody>
          <a:bodyPr wrap="square" rtlCol="0">
            <a:spAutoFit/>
          </a:bodyPr>
          <a:lstStyle/>
          <a:p>
            <a:pPr algn="ctr"/>
            <a:r>
              <a:rPr lang="en-US" dirty="0" smtClean="0">
                <a:solidFill>
                  <a:schemeClr val="accent6">
                    <a:lumMod val="50000"/>
                  </a:schemeClr>
                </a:solidFill>
              </a:rPr>
              <a:t>Set up your dog’s profile!</a:t>
            </a:r>
            <a:endParaRPr lang="en-US" dirty="0">
              <a:solidFill>
                <a:schemeClr val="accent6">
                  <a:lumMod val="50000"/>
                </a:schemeClr>
              </a:solidFill>
            </a:endParaRPr>
          </a:p>
        </p:txBody>
      </p:sp>
      <p:sp>
        <p:nvSpPr>
          <p:cNvPr id="36" name="Rounded Rectangle 35"/>
          <p:cNvSpPr/>
          <p:nvPr/>
        </p:nvSpPr>
        <p:spPr>
          <a:xfrm>
            <a:off x="6943275" y="3766834"/>
            <a:ext cx="3822700"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6">
                    <a:lumMod val="60000"/>
                    <a:lumOff val="40000"/>
                  </a:schemeClr>
                </a:solidFill>
              </a:rPr>
              <a:t>Your dog’s </a:t>
            </a:r>
            <a:r>
              <a:rPr lang="en-US" dirty="0">
                <a:solidFill>
                  <a:schemeClr val="accent6">
                    <a:lumMod val="60000"/>
                    <a:lumOff val="40000"/>
                  </a:schemeClr>
                </a:solidFill>
              </a:rPr>
              <a:t>n</a:t>
            </a:r>
            <a:r>
              <a:rPr lang="en-US" dirty="0" smtClean="0">
                <a:solidFill>
                  <a:schemeClr val="accent6">
                    <a:lumMod val="60000"/>
                    <a:lumOff val="40000"/>
                  </a:schemeClr>
                </a:solidFill>
              </a:rPr>
              <a:t>ame</a:t>
            </a:r>
            <a:endParaRPr lang="en-US" dirty="0">
              <a:solidFill>
                <a:schemeClr val="accent6">
                  <a:lumMod val="60000"/>
                  <a:lumOff val="40000"/>
                </a:schemeClr>
              </a:solidFill>
            </a:endParaRPr>
          </a:p>
        </p:txBody>
      </p:sp>
      <p:sp>
        <p:nvSpPr>
          <p:cNvPr id="37" name="Rounded Rectangle 36"/>
          <p:cNvSpPr/>
          <p:nvPr/>
        </p:nvSpPr>
        <p:spPr>
          <a:xfrm>
            <a:off x="8021197" y="4539599"/>
            <a:ext cx="1648090" cy="52065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50000"/>
                  </a:schemeClr>
                </a:solidFill>
              </a:rPr>
              <a:t>Enter</a:t>
            </a:r>
            <a:endParaRPr lang="en-US" dirty="0">
              <a:solidFill>
                <a:schemeClr val="accent6">
                  <a:lumMod val="50000"/>
                </a:schemeClr>
              </a:solidFill>
            </a:endParaRPr>
          </a:p>
        </p:txBody>
      </p:sp>
    </p:spTree>
    <p:extLst>
      <p:ext uri="{BB962C8B-B14F-4D97-AF65-F5344CB8AC3E}">
        <p14:creationId xmlns:p14="http://schemas.microsoft.com/office/powerpoint/2010/main" val="3336920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396372"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n w="28575">
                <a:solidFill>
                  <a:schemeClr val="tx1"/>
                </a:solidFill>
              </a:ln>
            </a:endParaRPr>
          </a:p>
        </p:txBody>
      </p:sp>
      <p:pic>
        <p:nvPicPr>
          <p:cNvPr id="61" name="Picture 60"/>
          <p:cNvPicPr>
            <a:picLocks noChangeAspect="1"/>
          </p:cNvPicPr>
          <p:nvPr/>
        </p:nvPicPr>
        <p:blipFill>
          <a:blip r:embed="rId2"/>
          <a:stretch>
            <a:fillRect/>
          </a:stretch>
        </p:blipFill>
        <p:spPr>
          <a:xfrm>
            <a:off x="7610566" y="490134"/>
            <a:ext cx="2638021" cy="2187627"/>
          </a:xfrm>
          <a:prstGeom prst="rect">
            <a:avLst/>
          </a:prstGeom>
        </p:spPr>
      </p:pic>
      <p:sp>
        <p:nvSpPr>
          <p:cNvPr id="62" name="Rounded Rectangle 61"/>
          <p:cNvSpPr/>
          <p:nvPr/>
        </p:nvSpPr>
        <p:spPr>
          <a:xfrm>
            <a:off x="6705317" y="2852378"/>
            <a:ext cx="4301019" cy="4745982"/>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TextBox 62"/>
          <p:cNvSpPr txBox="1"/>
          <p:nvPr/>
        </p:nvSpPr>
        <p:spPr>
          <a:xfrm>
            <a:off x="7110873" y="3204551"/>
            <a:ext cx="3500581" cy="369332"/>
          </a:xfrm>
          <a:prstGeom prst="rect">
            <a:avLst/>
          </a:prstGeom>
          <a:noFill/>
        </p:spPr>
        <p:txBody>
          <a:bodyPr wrap="square" rtlCol="0">
            <a:spAutoFit/>
          </a:bodyPr>
          <a:lstStyle/>
          <a:p>
            <a:pPr algn="ctr"/>
            <a:r>
              <a:rPr lang="en-US" dirty="0" smtClean="0">
                <a:solidFill>
                  <a:schemeClr val="accent6">
                    <a:lumMod val="50000"/>
                  </a:schemeClr>
                </a:solidFill>
              </a:rPr>
              <a:t>Set up your dog’s profile!</a:t>
            </a:r>
            <a:endParaRPr lang="en-US" dirty="0">
              <a:solidFill>
                <a:schemeClr val="accent6">
                  <a:lumMod val="50000"/>
                </a:schemeClr>
              </a:solidFill>
            </a:endParaRPr>
          </a:p>
        </p:txBody>
      </p:sp>
      <p:sp>
        <p:nvSpPr>
          <p:cNvPr id="56" name="Rectangle 55"/>
          <p:cNvSpPr/>
          <p:nvPr/>
        </p:nvSpPr>
        <p:spPr>
          <a:xfrm>
            <a:off x="630236"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n w="28575">
                <a:solidFill>
                  <a:schemeClr val="tx1"/>
                </a:solidFill>
              </a:ln>
            </a:endParaRPr>
          </a:p>
        </p:txBody>
      </p:sp>
      <p:sp>
        <p:nvSpPr>
          <p:cNvPr id="58" name="Rounded Rectangle 57"/>
          <p:cNvSpPr/>
          <p:nvPr/>
        </p:nvSpPr>
        <p:spPr>
          <a:xfrm>
            <a:off x="1016873" y="2852378"/>
            <a:ext cx="4301019" cy="4724638"/>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1422429" y="3204551"/>
            <a:ext cx="3500581" cy="369332"/>
          </a:xfrm>
          <a:prstGeom prst="rect">
            <a:avLst/>
          </a:prstGeom>
          <a:noFill/>
        </p:spPr>
        <p:txBody>
          <a:bodyPr wrap="square" rtlCol="0">
            <a:spAutoFit/>
          </a:bodyPr>
          <a:lstStyle/>
          <a:p>
            <a:pPr algn="ctr"/>
            <a:r>
              <a:rPr lang="en-US" dirty="0" smtClean="0">
                <a:solidFill>
                  <a:schemeClr val="accent6">
                    <a:lumMod val="50000"/>
                  </a:schemeClr>
                </a:solidFill>
              </a:rPr>
              <a:t>Set up your dog’s profile!</a:t>
            </a:r>
            <a:endParaRPr lang="en-US" dirty="0">
              <a:solidFill>
                <a:schemeClr val="accent6">
                  <a:lumMod val="50000"/>
                </a:schemeClr>
              </a:solidFill>
            </a:endParaRPr>
          </a:p>
        </p:txBody>
      </p:sp>
      <p:pic>
        <p:nvPicPr>
          <p:cNvPr id="57" name="Picture 56"/>
          <p:cNvPicPr>
            <a:picLocks noChangeAspect="1"/>
          </p:cNvPicPr>
          <p:nvPr/>
        </p:nvPicPr>
        <p:blipFill>
          <a:blip r:embed="rId2"/>
          <a:stretch>
            <a:fillRect/>
          </a:stretch>
        </p:blipFill>
        <p:spPr>
          <a:xfrm>
            <a:off x="1844430" y="490134"/>
            <a:ext cx="2638021" cy="2187627"/>
          </a:xfrm>
          <a:prstGeom prst="rect">
            <a:avLst/>
          </a:prstGeom>
        </p:spPr>
      </p:pic>
      <p:sp>
        <p:nvSpPr>
          <p:cNvPr id="41" name="Rounded Rectangle 40"/>
          <p:cNvSpPr/>
          <p:nvPr/>
        </p:nvSpPr>
        <p:spPr>
          <a:xfrm>
            <a:off x="1590204" y="3777836"/>
            <a:ext cx="3159060" cy="2337136"/>
          </a:xfrm>
          <a:prstGeom prst="round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ounded Rectangle 41"/>
          <p:cNvSpPr/>
          <p:nvPr/>
        </p:nvSpPr>
        <p:spPr>
          <a:xfrm>
            <a:off x="2294588" y="4332773"/>
            <a:ext cx="1699912" cy="1123539"/>
          </a:xfrm>
          <a:prstGeom prst="roundRec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2753506" y="4524865"/>
            <a:ext cx="811110" cy="757702"/>
          </a:xfrm>
          <a:prstGeom prst="ellipse">
            <a:avLst/>
          </a:prstGeom>
          <a:solidFill>
            <a:schemeClr val="accent6">
              <a:lumMod val="50000"/>
            </a:schemeClr>
          </a:solidFill>
          <a:ln w="57150" cmpd="sng">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ed Rectangle 43"/>
          <p:cNvSpPr/>
          <p:nvPr/>
        </p:nvSpPr>
        <p:spPr>
          <a:xfrm>
            <a:off x="2732160" y="4108663"/>
            <a:ext cx="843129" cy="288140"/>
          </a:xfrm>
          <a:prstGeom prst="roundRec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2927251" y="4684943"/>
            <a:ext cx="455933" cy="448218"/>
          </a:xfrm>
          <a:prstGeom prst="ellipse">
            <a:avLst/>
          </a:prstGeom>
          <a:solidFill>
            <a:schemeClr val="accent6">
              <a:lumMod val="60000"/>
              <a:lumOff val="40000"/>
            </a:schemeClr>
          </a:solidFill>
          <a:ln w="57150" cmpd="sng">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1382723" y="5576696"/>
            <a:ext cx="3500581" cy="369332"/>
          </a:xfrm>
          <a:prstGeom prst="rect">
            <a:avLst/>
          </a:prstGeom>
          <a:noFill/>
        </p:spPr>
        <p:txBody>
          <a:bodyPr wrap="square" rtlCol="0">
            <a:spAutoFit/>
          </a:bodyPr>
          <a:lstStyle/>
          <a:p>
            <a:pPr algn="ctr"/>
            <a:r>
              <a:rPr lang="en-US" dirty="0" smtClean="0">
                <a:solidFill>
                  <a:schemeClr val="accent6">
                    <a:lumMod val="50000"/>
                  </a:schemeClr>
                </a:solidFill>
              </a:rPr>
              <a:t>Upload a picture of your dog!</a:t>
            </a:r>
            <a:endParaRPr lang="en-US" dirty="0">
              <a:solidFill>
                <a:schemeClr val="accent6">
                  <a:lumMod val="50000"/>
                </a:schemeClr>
              </a:solidFill>
            </a:endParaRPr>
          </a:p>
        </p:txBody>
      </p:sp>
      <p:sp>
        <p:nvSpPr>
          <p:cNvPr id="47" name="Rounded Rectangle 46"/>
          <p:cNvSpPr/>
          <p:nvPr/>
        </p:nvSpPr>
        <p:spPr>
          <a:xfrm>
            <a:off x="2335739" y="6474198"/>
            <a:ext cx="1648090" cy="52065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50000"/>
                  </a:schemeClr>
                </a:solidFill>
              </a:rPr>
              <a:t>Skip this step</a:t>
            </a:r>
            <a:endParaRPr lang="en-US" dirty="0">
              <a:solidFill>
                <a:schemeClr val="accent6">
                  <a:lumMod val="50000"/>
                </a:schemeClr>
              </a:solidFill>
            </a:endParaRPr>
          </a:p>
        </p:txBody>
      </p:sp>
      <p:sp>
        <p:nvSpPr>
          <p:cNvPr id="49" name="Rounded Rectangle 48"/>
          <p:cNvSpPr/>
          <p:nvPr/>
        </p:nvSpPr>
        <p:spPr>
          <a:xfrm>
            <a:off x="6932603" y="3713475"/>
            <a:ext cx="3822700"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6">
                    <a:lumMod val="60000"/>
                    <a:lumOff val="40000"/>
                  </a:schemeClr>
                </a:solidFill>
              </a:rPr>
              <a:t>Your dog’s </a:t>
            </a:r>
            <a:r>
              <a:rPr lang="en-US" dirty="0" smtClean="0">
                <a:solidFill>
                  <a:schemeClr val="accent6">
                    <a:lumMod val="60000"/>
                    <a:lumOff val="40000"/>
                  </a:schemeClr>
                </a:solidFill>
              </a:rPr>
              <a:t>gender</a:t>
            </a:r>
            <a:endParaRPr lang="en-US" dirty="0">
              <a:solidFill>
                <a:schemeClr val="accent6">
                  <a:lumMod val="60000"/>
                  <a:lumOff val="40000"/>
                </a:schemeClr>
              </a:solidFill>
            </a:endParaRPr>
          </a:p>
        </p:txBody>
      </p:sp>
      <p:sp>
        <p:nvSpPr>
          <p:cNvPr id="50" name="Rounded Rectangle 49"/>
          <p:cNvSpPr/>
          <p:nvPr/>
        </p:nvSpPr>
        <p:spPr>
          <a:xfrm>
            <a:off x="7925146" y="6129705"/>
            <a:ext cx="1648090" cy="52065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50000"/>
                  </a:schemeClr>
                </a:solidFill>
              </a:rPr>
              <a:t>Enter</a:t>
            </a:r>
            <a:endParaRPr lang="en-US" dirty="0">
              <a:solidFill>
                <a:schemeClr val="accent6">
                  <a:lumMod val="50000"/>
                </a:schemeClr>
              </a:solidFill>
            </a:endParaRPr>
          </a:p>
        </p:txBody>
      </p:sp>
      <p:sp>
        <p:nvSpPr>
          <p:cNvPr id="51" name="Rounded Rectangle 50"/>
          <p:cNvSpPr/>
          <p:nvPr/>
        </p:nvSpPr>
        <p:spPr>
          <a:xfrm>
            <a:off x="6935588" y="4506186"/>
            <a:ext cx="3822700"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6">
                    <a:lumMod val="60000"/>
                    <a:lumOff val="40000"/>
                  </a:schemeClr>
                </a:solidFill>
              </a:rPr>
              <a:t>Your dog’s </a:t>
            </a:r>
            <a:r>
              <a:rPr lang="en-US" dirty="0" smtClean="0">
                <a:solidFill>
                  <a:schemeClr val="accent6">
                    <a:lumMod val="60000"/>
                    <a:lumOff val="40000"/>
                  </a:schemeClr>
                </a:solidFill>
              </a:rPr>
              <a:t>breed</a:t>
            </a:r>
            <a:endParaRPr lang="en-US" dirty="0">
              <a:solidFill>
                <a:schemeClr val="accent6">
                  <a:lumMod val="60000"/>
                  <a:lumOff val="40000"/>
                </a:schemeClr>
              </a:solidFill>
            </a:endParaRPr>
          </a:p>
        </p:txBody>
      </p:sp>
      <p:sp>
        <p:nvSpPr>
          <p:cNvPr id="52" name="Rounded Rectangle 51"/>
          <p:cNvSpPr/>
          <p:nvPr/>
        </p:nvSpPr>
        <p:spPr>
          <a:xfrm>
            <a:off x="6938573" y="5298897"/>
            <a:ext cx="3822700"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6">
                    <a:lumMod val="60000"/>
                    <a:lumOff val="40000"/>
                  </a:schemeClr>
                </a:solidFill>
              </a:rPr>
              <a:t>Your dog’s </a:t>
            </a:r>
            <a:r>
              <a:rPr lang="en-US" dirty="0" smtClean="0">
                <a:solidFill>
                  <a:schemeClr val="accent6">
                    <a:lumMod val="60000"/>
                    <a:lumOff val="40000"/>
                  </a:schemeClr>
                </a:solidFill>
              </a:rPr>
              <a:t>temperament</a:t>
            </a:r>
            <a:endParaRPr lang="en-US" dirty="0">
              <a:solidFill>
                <a:schemeClr val="accent6">
                  <a:lumMod val="60000"/>
                  <a:lumOff val="40000"/>
                </a:schemeClr>
              </a:solidFill>
            </a:endParaRPr>
          </a:p>
        </p:txBody>
      </p:sp>
      <p:sp>
        <p:nvSpPr>
          <p:cNvPr id="53" name="Rounded Rectangle 52"/>
          <p:cNvSpPr/>
          <p:nvPr/>
        </p:nvSpPr>
        <p:spPr>
          <a:xfrm>
            <a:off x="7931116" y="6768422"/>
            <a:ext cx="1648090" cy="52065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50000"/>
                  </a:schemeClr>
                </a:solidFill>
              </a:rPr>
              <a:t>Skip this step</a:t>
            </a:r>
            <a:endParaRPr lang="en-US" dirty="0">
              <a:solidFill>
                <a:schemeClr val="accent6">
                  <a:lumMod val="50000"/>
                </a:schemeClr>
              </a:solidFill>
            </a:endParaRPr>
          </a:p>
        </p:txBody>
      </p:sp>
    </p:spTree>
    <p:extLst>
      <p:ext uri="{BB962C8B-B14F-4D97-AF65-F5344CB8AC3E}">
        <p14:creationId xmlns:p14="http://schemas.microsoft.com/office/powerpoint/2010/main" val="2527372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6396372"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n w="28575">
                <a:solidFill>
                  <a:schemeClr val="tx1"/>
                </a:solidFill>
              </a:ln>
            </a:endParaRPr>
          </a:p>
        </p:txBody>
      </p:sp>
      <p:sp>
        <p:nvSpPr>
          <p:cNvPr id="38" name="Rectangle 37"/>
          <p:cNvSpPr/>
          <p:nvPr/>
        </p:nvSpPr>
        <p:spPr>
          <a:xfrm>
            <a:off x="630236"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n w="28575">
                <a:solidFill>
                  <a:schemeClr val="tx1"/>
                </a:solidFill>
              </a:ln>
            </a:endParaRPr>
          </a:p>
        </p:txBody>
      </p:sp>
      <p:sp>
        <p:nvSpPr>
          <p:cNvPr id="15" name="Rounded Rectangle 14"/>
          <p:cNvSpPr/>
          <p:nvPr/>
        </p:nvSpPr>
        <p:spPr>
          <a:xfrm>
            <a:off x="1016873" y="889000"/>
            <a:ext cx="4301019" cy="5855612"/>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629678" y="6947377"/>
            <a:ext cx="2508038" cy="821733"/>
          </a:xfrm>
          <a:prstGeom prst="rect">
            <a:avLst/>
          </a:prstGeom>
          <a:solidFill>
            <a:schemeClr val="accent6">
              <a:lumMod val="60000"/>
              <a:lumOff val="4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632665" y="7185152"/>
            <a:ext cx="2515724" cy="369332"/>
          </a:xfrm>
          <a:prstGeom prst="rect">
            <a:avLst/>
          </a:prstGeom>
          <a:noFill/>
        </p:spPr>
        <p:txBody>
          <a:bodyPr wrap="square" rtlCol="0">
            <a:spAutoFit/>
          </a:bodyPr>
          <a:lstStyle/>
          <a:p>
            <a:pPr algn="ctr"/>
            <a:r>
              <a:rPr lang="en-US" dirty="0" smtClean="0">
                <a:solidFill>
                  <a:schemeClr val="accent6">
                    <a:lumMod val="50000"/>
                  </a:schemeClr>
                </a:solidFill>
              </a:rPr>
              <a:t>Find dogs in your area</a:t>
            </a:r>
            <a:endParaRPr lang="en-US" dirty="0">
              <a:solidFill>
                <a:schemeClr val="accent6">
                  <a:lumMod val="50000"/>
                </a:schemeClr>
              </a:solidFill>
            </a:endParaRPr>
          </a:p>
        </p:txBody>
      </p:sp>
      <p:sp>
        <p:nvSpPr>
          <p:cNvPr id="20" name="Rectangle 19"/>
          <p:cNvSpPr/>
          <p:nvPr/>
        </p:nvSpPr>
        <p:spPr>
          <a:xfrm>
            <a:off x="3151375" y="6950371"/>
            <a:ext cx="2508038" cy="821733"/>
          </a:xfrm>
          <a:prstGeom prst="rect">
            <a:avLst/>
          </a:prstGeom>
          <a:solidFill>
            <a:schemeClr val="bg1">
              <a:lumMod val="95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TextBox 18"/>
          <p:cNvSpPr txBox="1"/>
          <p:nvPr/>
        </p:nvSpPr>
        <p:spPr>
          <a:xfrm>
            <a:off x="3140703" y="7185152"/>
            <a:ext cx="2515724" cy="369332"/>
          </a:xfrm>
          <a:prstGeom prst="rect">
            <a:avLst/>
          </a:prstGeom>
          <a:noFill/>
        </p:spPr>
        <p:txBody>
          <a:bodyPr wrap="square" rtlCol="0">
            <a:spAutoFit/>
          </a:bodyPr>
          <a:lstStyle/>
          <a:p>
            <a:pPr algn="ctr"/>
            <a:r>
              <a:rPr lang="en-US" dirty="0" smtClean="0">
                <a:solidFill>
                  <a:schemeClr val="accent6">
                    <a:lumMod val="50000"/>
                  </a:schemeClr>
                </a:solidFill>
              </a:rPr>
              <a:t>Start playtime</a:t>
            </a:r>
            <a:endParaRPr lang="en-US" dirty="0">
              <a:solidFill>
                <a:schemeClr val="accent6">
                  <a:lumMod val="50000"/>
                </a:schemeClr>
              </a:solidFill>
            </a:endParaRPr>
          </a:p>
        </p:txBody>
      </p:sp>
      <p:sp>
        <p:nvSpPr>
          <p:cNvPr id="23" name="Rectangle 22"/>
          <p:cNvSpPr/>
          <p:nvPr/>
        </p:nvSpPr>
        <p:spPr>
          <a:xfrm>
            <a:off x="6398801" y="6953366"/>
            <a:ext cx="2508038" cy="821733"/>
          </a:xfrm>
          <a:prstGeom prst="rect">
            <a:avLst/>
          </a:prstGeom>
          <a:solidFill>
            <a:schemeClr val="bg1">
              <a:lumMod val="95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TextBox 21"/>
          <p:cNvSpPr txBox="1"/>
          <p:nvPr/>
        </p:nvSpPr>
        <p:spPr>
          <a:xfrm>
            <a:off x="6388129" y="7188146"/>
            <a:ext cx="2515724" cy="369332"/>
          </a:xfrm>
          <a:prstGeom prst="rect">
            <a:avLst/>
          </a:prstGeom>
          <a:noFill/>
        </p:spPr>
        <p:txBody>
          <a:bodyPr wrap="square" rtlCol="0">
            <a:spAutoFit/>
          </a:bodyPr>
          <a:lstStyle/>
          <a:p>
            <a:pPr algn="ctr"/>
            <a:r>
              <a:rPr lang="en-US" dirty="0" smtClean="0">
                <a:solidFill>
                  <a:schemeClr val="accent6">
                    <a:lumMod val="50000"/>
                  </a:schemeClr>
                </a:solidFill>
              </a:rPr>
              <a:t>Find dogs in your area</a:t>
            </a:r>
            <a:endParaRPr lang="en-US" dirty="0">
              <a:solidFill>
                <a:schemeClr val="accent6">
                  <a:lumMod val="50000"/>
                </a:schemeClr>
              </a:solidFill>
            </a:endParaRPr>
          </a:p>
        </p:txBody>
      </p:sp>
      <p:sp>
        <p:nvSpPr>
          <p:cNvPr id="25" name="Rectangle 24"/>
          <p:cNvSpPr/>
          <p:nvPr/>
        </p:nvSpPr>
        <p:spPr>
          <a:xfrm>
            <a:off x="8925198" y="6950371"/>
            <a:ext cx="2508038" cy="821733"/>
          </a:xfrm>
          <a:prstGeom prst="rect">
            <a:avLst/>
          </a:prstGeom>
          <a:solidFill>
            <a:schemeClr val="accent6">
              <a:lumMod val="60000"/>
              <a:lumOff val="4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Rounded Rectangle 28"/>
          <p:cNvSpPr/>
          <p:nvPr/>
        </p:nvSpPr>
        <p:spPr>
          <a:xfrm>
            <a:off x="4876800" y="1295400"/>
            <a:ext cx="279400" cy="5054600"/>
          </a:xfrm>
          <a:prstGeom prst="round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TextBox 23"/>
          <p:cNvSpPr txBox="1"/>
          <p:nvPr/>
        </p:nvSpPr>
        <p:spPr>
          <a:xfrm>
            <a:off x="8896167" y="7188146"/>
            <a:ext cx="2515724" cy="369332"/>
          </a:xfrm>
          <a:prstGeom prst="rect">
            <a:avLst/>
          </a:prstGeom>
          <a:noFill/>
        </p:spPr>
        <p:txBody>
          <a:bodyPr wrap="square" rtlCol="0">
            <a:spAutoFit/>
          </a:bodyPr>
          <a:lstStyle/>
          <a:p>
            <a:pPr algn="ctr"/>
            <a:r>
              <a:rPr lang="en-US" dirty="0" smtClean="0">
                <a:solidFill>
                  <a:schemeClr val="accent6">
                    <a:lumMod val="50000"/>
                  </a:schemeClr>
                </a:solidFill>
              </a:rPr>
              <a:t>Start play time</a:t>
            </a:r>
            <a:endParaRPr lang="en-US" dirty="0">
              <a:solidFill>
                <a:schemeClr val="accent6">
                  <a:lumMod val="50000"/>
                </a:schemeClr>
              </a:solidFill>
            </a:endParaRPr>
          </a:p>
        </p:txBody>
      </p:sp>
      <p:sp>
        <p:nvSpPr>
          <p:cNvPr id="9" name="Rounded Rectangle 8"/>
          <p:cNvSpPr/>
          <p:nvPr/>
        </p:nvSpPr>
        <p:spPr>
          <a:xfrm>
            <a:off x="4940300" y="3822700"/>
            <a:ext cx="152400" cy="1206500"/>
          </a:xfrm>
          <a:prstGeom prst="round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Rounded Rectangle 29"/>
          <p:cNvSpPr/>
          <p:nvPr/>
        </p:nvSpPr>
        <p:spPr>
          <a:xfrm>
            <a:off x="6769973" y="889000"/>
            <a:ext cx="4301019" cy="585470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1382732" y="3263900"/>
            <a:ext cx="1055667" cy="838200"/>
          </a:xfrm>
          <a:prstGeom prst="rect">
            <a:avLst/>
          </a:prstGeom>
        </p:spPr>
      </p:pic>
      <p:pic>
        <p:nvPicPr>
          <p:cNvPr id="13" name="Picture 12"/>
          <p:cNvPicPr>
            <a:picLocks noChangeAspect="1"/>
          </p:cNvPicPr>
          <p:nvPr/>
        </p:nvPicPr>
        <p:blipFill>
          <a:blip r:embed="rId4"/>
          <a:stretch>
            <a:fillRect/>
          </a:stretch>
        </p:blipFill>
        <p:spPr>
          <a:xfrm>
            <a:off x="685800" y="3657600"/>
            <a:ext cx="2438400" cy="2438400"/>
          </a:xfrm>
          <a:prstGeom prst="rect">
            <a:avLst/>
          </a:prstGeom>
        </p:spPr>
      </p:pic>
      <p:pic>
        <p:nvPicPr>
          <p:cNvPr id="16" name="Picture 15"/>
          <p:cNvPicPr>
            <a:picLocks noChangeAspect="1"/>
          </p:cNvPicPr>
          <p:nvPr/>
        </p:nvPicPr>
        <p:blipFill rotWithShape="1">
          <a:blip r:embed="rId5"/>
          <a:srcRect t="-1" b="33694"/>
          <a:stretch/>
        </p:blipFill>
        <p:spPr>
          <a:xfrm>
            <a:off x="1460500" y="5739562"/>
            <a:ext cx="850900" cy="539496"/>
          </a:xfrm>
          <a:prstGeom prst="rect">
            <a:avLst/>
          </a:prstGeom>
          <a:scene3d>
            <a:camera prst="orthographicFront">
              <a:rot lat="0" lon="10800000" rev="0"/>
            </a:camera>
            <a:lightRig rig="threePt" dir="t"/>
          </a:scene3d>
        </p:spPr>
      </p:pic>
      <p:sp>
        <p:nvSpPr>
          <p:cNvPr id="17" name="TextBox 16"/>
          <p:cNvSpPr txBox="1"/>
          <p:nvPr/>
        </p:nvSpPr>
        <p:spPr>
          <a:xfrm>
            <a:off x="1384300" y="4102100"/>
            <a:ext cx="1016000" cy="369332"/>
          </a:xfrm>
          <a:prstGeom prst="rect">
            <a:avLst/>
          </a:prstGeom>
          <a:noFill/>
        </p:spPr>
        <p:txBody>
          <a:bodyPr wrap="square" rtlCol="0">
            <a:spAutoFit/>
          </a:bodyPr>
          <a:lstStyle/>
          <a:p>
            <a:pPr algn="ctr"/>
            <a:r>
              <a:rPr lang="en-US" dirty="0">
                <a:solidFill>
                  <a:schemeClr val="accent6">
                    <a:lumMod val="50000"/>
                  </a:schemeClr>
                </a:solidFill>
              </a:rPr>
              <a:t>L</a:t>
            </a:r>
            <a:r>
              <a:rPr lang="en-US" dirty="0" smtClean="0">
                <a:solidFill>
                  <a:schemeClr val="accent6">
                    <a:lumMod val="50000"/>
                  </a:schemeClr>
                </a:solidFill>
              </a:rPr>
              <a:t>ucky</a:t>
            </a:r>
            <a:endParaRPr lang="en-US" dirty="0">
              <a:solidFill>
                <a:schemeClr val="accent6">
                  <a:lumMod val="50000"/>
                </a:schemeClr>
              </a:solidFill>
            </a:endParaRPr>
          </a:p>
        </p:txBody>
      </p:sp>
      <p:sp>
        <p:nvSpPr>
          <p:cNvPr id="42" name="TextBox 41"/>
          <p:cNvSpPr txBox="1"/>
          <p:nvPr/>
        </p:nvSpPr>
        <p:spPr>
          <a:xfrm>
            <a:off x="1397000" y="5321300"/>
            <a:ext cx="1016000" cy="369332"/>
          </a:xfrm>
          <a:prstGeom prst="rect">
            <a:avLst/>
          </a:prstGeom>
          <a:noFill/>
        </p:spPr>
        <p:txBody>
          <a:bodyPr wrap="square" rtlCol="0">
            <a:spAutoFit/>
          </a:bodyPr>
          <a:lstStyle/>
          <a:p>
            <a:pPr algn="ctr"/>
            <a:r>
              <a:rPr lang="en-US" dirty="0" smtClean="0">
                <a:solidFill>
                  <a:srgbClr val="385723"/>
                </a:solidFill>
              </a:rPr>
              <a:t>Ducky</a:t>
            </a:r>
            <a:endParaRPr lang="en-US" dirty="0">
              <a:solidFill>
                <a:srgbClr val="385723"/>
              </a:solidFill>
            </a:endParaRPr>
          </a:p>
        </p:txBody>
      </p:sp>
      <p:sp>
        <p:nvSpPr>
          <p:cNvPr id="26" name="TextBox 25"/>
          <p:cNvSpPr txBox="1"/>
          <p:nvPr/>
        </p:nvSpPr>
        <p:spPr>
          <a:xfrm>
            <a:off x="2540000" y="3263900"/>
            <a:ext cx="2260600" cy="923330"/>
          </a:xfrm>
          <a:prstGeom prst="rect">
            <a:avLst/>
          </a:prstGeom>
          <a:noFill/>
        </p:spPr>
        <p:txBody>
          <a:bodyPr wrap="square" rtlCol="0">
            <a:spAutoFit/>
          </a:bodyPr>
          <a:lstStyle/>
          <a:p>
            <a:r>
              <a:rPr lang="en-US" dirty="0" smtClean="0">
                <a:solidFill>
                  <a:srgbClr val="385723"/>
                </a:solidFill>
              </a:rPr>
              <a:t>Owner: Nan</a:t>
            </a:r>
          </a:p>
          <a:p>
            <a:r>
              <a:rPr lang="en-US" dirty="0" smtClean="0">
                <a:solidFill>
                  <a:srgbClr val="385723"/>
                </a:solidFill>
              </a:rPr>
              <a:t>Distance: 100 </a:t>
            </a:r>
            <a:r>
              <a:rPr lang="en-US" dirty="0" err="1" smtClean="0">
                <a:solidFill>
                  <a:srgbClr val="385723"/>
                </a:solidFill>
              </a:rPr>
              <a:t>ft</a:t>
            </a:r>
            <a:endParaRPr lang="en-US" dirty="0" smtClean="0">
              <a:solidFill>
                <a:srgbClr val="385723"/>
              </a:solidFill>
            </a:endParaRPr>
          </a:p>
          <a:p>
            <a:r>
              <a:rPr lang="en-US" dirty="0" smtClean="0">
                <a:solidFill>
                  <a:srgbClr val="385723"/>
                </a:solidFill>
              </a:rPr>
              <a:t>Playtime Left: 25 min</a:t>
            </a:r>
            <a:endParaRPr lang="en-US" dirty="0">
              <a:solidFill>
                <a:srgbClr val="385723"/>
              </a:solidFill>
            </a:endParaRPr>
          </a:p>
        </p:txBody>
      </p:sp>
      <p:sp>
        <p:nvSpPr>
          <p:cNvPr id="43" name="TextBox 42"/>
          <p:cNvSpPr txBox="1"/>
          <p:nvPr/>
        </p:nvSpPr>
        <p:spPr>
          <a:xfrm>
            <a:off x="2540000" y="4470400"/>
            <a:ext cx="2260600" cy="923330"/>
          </a:xfrm>
          <a:prstGeom prst="rect">
            <a:avLst/>
          </a:prstGeom>
          <a:noFill/>
        </p:spPr>
        <p:txBody>
          <a:bodyPr wrap="square" rtlCol="0">
            <a:spAutoFit/>
          </a:bodyPr>
          <a:lstStyle/>
          <a:p>
            <a:r>
              <a:rPr lang="en-US" dirty="0" smtClean="0">
                <a:solidFill>
                  <a:srgbClr val="385723"/>
                </a:solidFill>
              </a:rPr>
              <a:t>Owner: Dan</a:t>
            </a:r>
          </a:p>
          <a:p>
            <a:r>
              <a:rPr lang="en-US" dirty="0" smtClean="0">
                <a:solidFill>
                  <a:srgbClr val="385723"/>
                </a:solidFill>
              </a:rPr>
              <a:t>Distance: 500 </a:t>
            </a:r>
            <a:r>
              <a:rPr lang="en-US" dirty="0" err="1" smtClean="0">
                <a:solidFill>
                  <a:srgbClr val="385723"/>
                </a:solidFill>
              </a:rPr>
              <a:t>ft</a:t>
            </a:r>
            <a:endParaRPr lang="en-US" dirty="0" smtClean="0">
              <a:solidFill>
                <a:srgbClr val="385723"/>
              </a:solidFill>
            </a:endParaRPr>
          </a:p>
          <a:p>
            <a:r>
              <a:rPr lang="en-US" dirty="0" smtClean="0">
                <a:solidFill>
                  <a:srgbClr val="385723"/>
                </a:solidFill>
              </a:rPr>
              <a:t>Playtime Left: 160 min</a:t>
            </a:r>
            <a:endParaRPr lang="en-US" dirty="0">
              <a:solidFill>
                <a:srgbClr val="385723"/>
              </a:solidFill>
            </a:endParaRPr>
          </a:p>
        </p:txBody>
      </p:sp>
      <p:sp>
        <p:nvSpPr>
          <p:cNvPr id="44" name="TextBox 43"/>
          <p:cNvSpPr txBox="1"/>
          <p:nvPr/>
        </p:nvSpPr>
        <p:spPr>
          <a:xfrm>
            <a:off x="2540000" y="5689600"/>
            <a:ext cx="2260600" cy="646331"/>
          </a:xfrm>
          <a:prstGeom prst="rect">
            <a:avLst/>
          </a:prstGeom>
          <a:noFill/>
        </p:spPr>
        <p:txBody>
          <a:bodyPr wrap="square" rtlCol="0">
            <a:spAutoFit/>
          </a:bodyPr>
          <a:lstStyle/>
          <a:p>
            <a:r>
              <a:rPr lang="en-US" dirty="0" smtClean="0">
                <a:solidFill>
                  <a:srgbClr val="385723"/>
                </a:solidFill>
              </a:rPr>
              <a:t>Owner: Fran</a:t>
            </a:r>
          </a:p>
          <a:p>
            <a:r>
              <a:rPr lang="en-US" dirty="0" smtClean="0">
                <a:solidFill>
                  <a:srgbClr val="385723"/>
                </a:solidFill>
              </a:rPr>
              <a:t>Distance: 600 </a:t>
            </a:r>
            <a:r>
              <a:rPr lang="en-US" dirty="0" err="1" smtClean="0">
                <a:solidFill>
                  <a:srgbClr val="385723"/>
                </a:solidFill>
              </a:rPr>
              <a:t>ft</a:t>
            </a:r>
            <a:endParaRPr lang="en-US" dirty="0" smtClean="0">
              <a:solidFill>
                <a:srgbClr val="385723"/>
              </a:solidFill>
            </a:endParaRPr>
          </a:p>
        </p:txBody>
      </p:sp>
      <p:sp>
        <p:nvSpPr>
          <p:cNvPr id="45" name="TextBox 44"/>
          <p:cNvSpPr txBox="1"/>
          <p:nvPr/>
        </p:nvSpPr>
        <p:spPr>
          <a:xfrm>
            <a:off x="7174373" y="1363051"/>
            <a:ext cx="3500581" cy="369332"/>
          </a:xfrm>
          <a:prstGeom prst="rect">
            <a:avLst/>
          </a:prstGeom>
          <a:noFill/>
        </p:spPr>
        <p:txBody>
          <a:bodyPr wrap="square" rtlCol="0">
            <a:spAutoFit/>
          </a:bodyPr>
          <a:lstStyle/>
          <a:p>
            <a:pPr algn="ctr"/>
            <a:r>
              <a:rPr lang="en-US" dirty="0" smtClean="0">
                <a:solidFill>
                  <a:schemeClr val="accent6">
                    <a:lumMod val="50000"/>
                  </a:schemeClr>
                </a:solidFill>
              </a:rPr>
              <a:t>How long would you like to play?</a:t>
            </a:r>
            <a:endParaRPr lang="en-US" dirty="0">
              <a:solidFill>
                <a:schemeClr val="accent6">
                  <a:lumMod val="50000"/>
                </a:schemeClr>
              </a:solidFill>
            </a:endParaRPr>
          </a:p>
        </p:txBody>
      </p:sp>
      <p:sp>
        <p:nvSpPr>
          <p:cNvPr id="46" name="Rounded Rectangle 45"/>
          <p:cNvSpPr/>
          <p:nvPr/>
        </p:nvSpPr>
        <p:spPr>
          <a:xfrm>
            <a:off x="7006775" y="1925334"/>
            <a:ext cx="3822700"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6">
                    <a:lumMod val="60000"/>
                    <a:lumOff val="40000"/>
                  </a:schemeClr>
                </a:solidFill>
              </a:rPr>
              <a:t>Enter desired playtime in minutes</a:t>
            </a:r>
            <a:endParaRPr lang="en-US" dirty="0">
              <a:solidFill>
                <a:schemeClr val="accent6">
                  <a:lumMod val="60000"/>
                  <a:lumOff val="40000"/>
                </a:schemeClr>
              </a:solidFill>
            </a:endParaRPr>
          </a:p>
        </p:txBody>
      </p:sp>
      <p:sp>
        <p:nvSpPr>
          <p:cNvPr id="47" name="Rounded Rectangle 46"/>
          <p:cNvSpPr/>
          <p:nvPr/>
        </p:nvSpPr>
        <p:spPr>
          <a:xfrm>
            <a:off x="8084697" y="2698099"/>
            <a:ext cx="1648090" cy="52065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50000"/>
                  </a:schemeClr>
                </a:solidFill>
              </a:rPr>
              <a:t>Enter</a:t>
            </a:r>
            <a:endParaRPr lang="en-US" dirty="0">
              <a:solidFill>
                <a:schemeClr val="accent6">
                  <a:lumMod val="50000"/>
                </a:schemeClr>
              </a:solidFill>
            </a:endParaRPr>
          </a:p>
        </p:txBody>
      </p:sp>
    </p:spTree>
    <p:extLst>
      <p:ext uri="{BB962C8B-B14F-4D97-AF65-F5344CB8AC3E}">
        <p14:creationId xmlns:p14="http://schemas.microsoft.com/office/powerpoint/2010/main" val="1101328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lumMod val="50000"/>
          </a:schemeClr>
        </a:solidFill>
        <a:ln>
          <a:solidFill>
            <a:srgbClr val="385723"/>
          </a:solid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132</TotalTime>
  <Words>384</Words>
  <Application>Microsoft Macintosh PowerPoint</Application>
  <PresentationFormat>Custom</PresentationFormat>
  <Paragraphs>47</Paragraphs>
  <Slides>4</Slides>
  <Notes>3</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christine sun</dc:creator>
  <cp:lastModifiedBy>Christie</cp:lastModifiedBy>
  <cp:revision>16</cp:revision>
  <dcterms:created xsi:type="dcterms:W3CDTF">2015-10-04T02:05:22Z</dcterms:created>
  <dcterms:modified xsi:type="dcterms:W3CDTF">2015-10-04T04:30:18Z</dcterms:modified>
</cp:coreProperties>
</file>