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413" r:id="rId2"/>
    <p:sldId id="414" r:id="rId3"/>
    <p:sldId id="305" r:id="rId4"/>
    <p:sldId id="404" r:id="rId5"/>
    <p:sldId id="405" r:id="rId6"/>
    <p:sldId id="412" r:id="rId7"/>
    <p:sldId id="415" r:id="rId8"/>
    <p:sldId id="416" r:id="rId9"/>
    <p:sldId id="417" r:id="rId10"/>
    <p:sldId id="4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0"/>
    <p:restoredTop sz="92571"/>
  </p:normalViewPr>
  <p:slideViewPr>
    <p:cSldViewPr snapToGrid="0" snapToObjects="1">
      <p:cViewPr varScale="1">
        <p:scale>
          <a:sx n="114" d="100"/>
          <a:sy n="114" d="100"/>
        </p:scale>
        <p:origin x="168" y="6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4D68C-DE5E-49CA-9488-27C479139975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E15A-FEFC-4E93-826E-780E6711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6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4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6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53066"/>
            <a:ext cx="10058400" cy="4989690"/>
          </a:xfrm>
        </p:spPr>
        <p:txBody>
          <a:bodyPr/>
          <a:lstStyle>
            <a:lvl1pPr>
              <a:spcAft>
                <a:spcPts val="10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58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7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50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63069"/>
            <a:ext cx="10058400" cy="4970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211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R and ggplot2 for graphics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Bootcamp 2018</a:t>
            </a:r>
          </a:p>
          <a:p>
            <a:r>
              <a:rPr lang="en-US" cap="none" dirty="0"/>
              <a:t>Michael Hallquist</a:t>
            </a:r>
          </a:p>
        </p:txBody>
      </p:sp>
    </p:spTree>
    <p:extLst>
      <p:ext uri="{BB962C8B-B14F-4D97-AF65-F5344CB8AC3E}">
        <p14:creationId xmlns:p14="http://schemas.microsoft.com/office/powerpoint/2010/main" val="162279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graphic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1365705"/>
            <a:ext cx="7904480" cy="5571724"/>
          </a:xfrm>
        </p:spPr>
        <p:txBody>
          <a:bodyPr>
            <a:normAutofit/>
          </a:bodyPr>
          <a:lstStyle/>
          <a:p>
            <a:r>
              <a:rPr lang="en-US" dirty="0"/>
              <a:t>Vector graphics: </a:t>
            </a:r>
          </a:p>
          <a:p>
            <a:pPr lvl="1"/>
            <a:r>
              <a:rPr lang="en-US" dirty="0"/>
              <a:t>.pdf (for publication)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svg</a:t>
            </a:r>
            <a:r>
              <a:rPr lang="en-US" dirty="0"/>
              <a:t> (for edits in Illustrator or </a:t>
            </a:r>
            <a:r>
              <a:rPr lang="en-US" dirty="0" err="1"/>
              <a:t>Inkscape</a:t>
            </a:r>
            <a:r>
              <a:rPr lang="en-US" dirty="0"/>
              <a:t>) -&gt; export to PDF?</a:t>
            </a:r>
          </a:p>
          <a:p>
            <a:pPr lvl="1"/>
            <a:r>
              <a:rPr lang="en-US" dirty="0"/>
              <a:t>Get aspect ratio and relative font size right</a:t>
            </a:r>
          </a:p>
          <a:p>
            <a:r>
              <a:rPr lang="en-US" dirty="0"/>
              <a:t>Bitmap graphics: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png</a:t>
            </a:r>
            <a:r>
              <a:rPr lang="en-US" dirty="0"/>
              <a:t> (lossless compression) for charts and text</a:t>
            </a:r>
          </a:p>
          <a:p>
            <a:pPr lvl="1"/>
            <a:r>
              <a:rPr lang="en-US" dirty="0"/>
              <a:t>.jpg (Quality 90+) for photos or complex illustrations with tonal gradients.</a:t>
            </a:r>
          </a:p>
          <a:p>
            <a:pPr lvl="1"/>
            <a:r>
              <a:rPr lang="en-US" dirty="0"/>
              <a:t>Minimum DPI for printing of 240. 300-600 preferred.</a:t>
            </a:r>
          </a:p>
          <a:p>
            <a:pPr lvl="1"/>
            <a:r>
              <a:rPr lang="en-US" dirty="0"/>
              <a:t>Minimum DPI of 150 for displaying on screen.</a:t>
            </a:r>
          </a:p>
          <a:p>
            <a:pPr lvl="1"/>
            <a:r>
              <a:rPr lang="en-US" dirty="0"/>
              <a:t>Need to get width and height exactly right since resizing involves interpolation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43" y="1491036"/>
            <a:ext cx="3573057" cy="2471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440" y="4490720"/>
            <a:ext cx="3972560" cy="19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layered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software packages, each graph type is treated separately (scatter plot, pie chart, bar chart).</a:t>
            </a:r>
          </a:p>
          <a:p>
            <a:r>
              <a:rPr lang="en-US" dirty="0"/>
              <a:t>This leads to the burden of needing to learn the syntax or interface of each plot type.</a:t>
            </a:r>
          </a:p>
          <a:p>
            <a:r>
              <a:rPr lang="en-US" dirty="0"/>
              <a:t>It also obscures the reality that data can typically be visualized in many different ways (and trying out a few is usually beneficial)</a:t>
            </a:r>
          </a:p>
          <a:p>
            <a:r>
              <a:rPr lang="en-US" dirty="0"/>
              <a:t>A related challenge is implementing consistent decisions for colors, axis labeling, grid lines, etc.</a:t>
            </a:r>
          </a:p>
          <a:p>
            <a:r>
              <a:rPr lang="en-US" dirty="0"/>
              <a:t>A good grammar will allow us to gain insight into the composition of complicated graphics, and reveal unexpected connections between seemingly different graphics (Cox, 1978)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layered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dataset</a:t>
            </a:r>
          </a:p>
          <a:p>
            <a:r>
              <a:rPr lang="en-US" dirty="0"/>
              <a:t>Layer: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 mappings</a:t>
            </a:r>
          </a:p>
          <a:p>
            <a:pPr lvl="1"/>
            <a:r>
              <a:rPr lang="en-US" dirty="0"/>
              <a:t>Statistical transformation</a:t>
            </a:r>
          </a:p>
          <a:p>
            <a:pPr lvl="1"/>
            <a:r>
              <a:rPr lang="en-US" dirty="0"/>
              <a:t>Geometric object</a:t>
            </a:r>
          </a:p>
          <a:p>
            <a:pPr lvl="1"/>
            <a:r>
              <a:rPr lang="en-US" dirty="0"/>
              <a:t>Position adjustment</a:t>
            </a:r>
          </a:p>
          <a:p>
            <a:r>
              <a:rPr lang="en-US" dirty="0"/>
              <a:t>Scale (one for each aesthetic mapping)</a:t>
            </a:r>
          </a:p>
          <a:p>
            <a:r>
              <a:rPr lang="en-US" dirty="0"/>
              <a:t>Coordinate system</a:t>
            </a:r>
          </a:p>
          <a:p>
            <a:r>
              <a:rPr lang="en-US" dirty="0"/>
              <a:t>Facet specification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components of graphical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Mapping: A set of rules for translating a given variable into an attribute of the graph (e.g., age is mapped to the x axis) </a:t>
            </a:r>
          </a:p>
          <a:p>
            <a:r>
              <a:rPr lang="en-US" dirty="0"/>
              <a:t>Data: A dataset to be used when drawing marks (using a </a:t>
            </a:r>
            <a:r>
              <a:rPr lang="en-US" dirty="0" err="1"/>
              <a:t>geom</a:t>
            </a:r>
            <a:r>
              <a:rPr lang="en-US" dirty="0"/>
              <a:t>_ or stat_ function). If none is specified, the base dataset is used.</a:t>
            </a:r>
          </a:p>
          <a:p>
            <a:r>
              <a:rPr lang="en-US" dirty="0" err="1"/>
              <a:t>Geom</a:t>
            </a:r>
            <a:r>
              <a:rPr lang="en-US" dirty="0"/>
              <a:t>: The graphical primitive to draw on the figure according to the mapping (e.g., point, text, or boxplot).</a:t>
            </a:r>
          </a:p>
          <a:p>
            <a:r>
              <a:rPr lang="en-US" dirty="0"/>
              <a:t>Stat: The statistical transformation or computation to use to draw marks onto the figure. (Mutually exclusive with </a:t>
            </a:r>
            <a:r>
              <a:rPr lang="en-US" dirty="0" err="1"/>
              <a:t>geom</a:t>
            </a:r>
            <a:r>
              <a:rPr lang="en-US" dirty="0"/>
              <a:t>)</a:t>
            </a:r>
          </a:p>
          <a:p>
            <a:r>
              <a:rPr lang="en-US" dirty="0"/>
              <a:t>Position: Method used to adjust overlapping data (e.g., stack, dodge)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Long/molten format for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with visualization reflect that data are not sufficiently wrangled and/or tidy.</a:t>
            </a:r>
          </a:p>
          <a:p>
            <a:r>
              <a:rPr lang="en-US" dirty="0" err="1"/>
              <a:t>Ggplot</a:t>
            </a:r>
            <a:r>
              <a:rPr lang="en-US" dirty="0"/>
              <a:t> prefers data in a long format where each row is an observation and columns denote variables that can be mapped to the graph.</a:t>
            </a:r>
          </a:p>
          <a:p>
            <a:r>
              <a:rPr lang="en-US" dirty="0"/>
              <a:t>Thus, a response variable, </a:t>
            </a:r>
            <a:r>
              <a:rPr lang="en-US" i="1" dirty="0"/>
              <a:t>height,</a:t>
            </a:r>
            <a:r>
              <a:rPr lang="en-US" dirty="0"/>
              <a:t> that will mapped to the y axis needs to be in one variable, even if another variable, </a:t>
            </a:r>
            <a:r>
              <a:rPr lang="en-US" i="1" dirty="0"/>
              <a:t>sex</a:t>
            </a:r>
            <a:r>
              <a:rPr lang="en-US" dirty="0"/>
              <a:t>, is included for faceting. This allows for a simple tabular key-value lookup.</a:t>
            </a:r>
          </a:p>
          <a:p>
            <a:r>
              <a:rPr lang="en-US" dirty="0"/>
              <a:t>Remember the </a:t>
            </a:r>
            <a:r>
              <a:rPr lang="en-US" i="1" dirty="0"/>
              <a:t>gather</a:t>
            </a:r>
            <a:r>
              <a:rPr lang="en-US" dirty="0"/>
              <a:t> function from </a:t>
            </a:r>
            <a:r>
              <a:rPr lang="en-US" i="1" dirty="0" err="1"/>
              <a:t>tidyr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6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3635" y="261102"/>
            <a:ext cx="10508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ggplot</a:t>
            </a:r>
            <a:r>
              <a:rPr lang="en-US" sz="3200" dirty="0"/>
              <a:t>(dataset, </a:t>
            </a:r>
            <a:r>
              <a:rPr lang="en-US" sz="3200" dirty="0" err="1"/>
              <a:t>aes</a:t>
            </a:r>
            <a:r>
              <a:rPr lang="en-US" sz="3200" dirty="0"/>
              <a:t>(x=weight, y=height)) + </a:t>
            </a:r>
            <a:r>
              <a:rPr lang="en-US" sz="3200" dirty="0" err="1"/>
              <a:t>geom_jitter</a:t>
            </a:r>
            <a:r>
              <a:rPr lang="en-US" sz="3200" dirty="0"/>
              <a:t>() + </a:t>
            </a:r>
            <a:r>
              <a:rPr lang="en-US" sz="3200" dirty="0" err="1"/>
              <a:t>facet_wrap</a:t>
            </a:r>
            <a:r>
              <a:rPr lang="en-US" sz="3200" dirty="0"/>
              <a:t>(~SEX) + </a:t>
            </a:r>
            <a:r>
              <a:rPr lang="en-US" sz="3200" dirty="0" err="1"/>
              <a:t>theme_bw</a:t>
            </a:r>
            <a:r>
              <a:rPr lang="en-US" sz="3200" dirty="0"/>
              <a:t>(</a:t>
            </a:r>
            <a:r>
              <a:rPr lang="en-US" sz="3200" dirty="0" err="1"/>
              <a:t>base_size</a:t>
            </a:r>
            <a:r>
              <a:rPr lang="en-US" sz="3200" dirty="0"/>
              <a:t>=26)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428" y="1338320"/>
            <a:ext cx="8135190" cy="5074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1" y="1690254"/>
            <a:ext cx="231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graphics devices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graphic: uses polygons based on control points that have positions in a Cartesian coordinate system.</a:t>
            </a:r>
          </a:p>
          <a:p>
            <a:pPr lvl="1"/>
            <a:r>
              <a:rPr lang="en-US" dirty="0"/>
              <a:t>Simply put: Plotting information is with respect to the Cartesian plane, not the display device. Hence, vector graphics can be rescaled to any device without loss of fidelity.</a:t>
            </a:r>
          </a:p>
          <a:p>
            <a:r>
              <a:rPr lang="en-US" dirty="0"/>
              <a:t>Bitmap (raster) graphic: image is a rectangular grid of pixels (irreducible units) where each pixel has specific graphical properties (hue, saturation, brightness [HSB]). </a:t>
            </a:r>
          </a:p>
          <a:p>
            <a:pPr lvl="1"/>
            <a:r>
              <a:rPr lang="en-US" dirty="0"/>
              <a:t>The dimensions of the image can only be changed by resampling (and potentially interpolating) the original rectangular pixel grid.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0" y="5467866"/>
            <a:ext cx="2247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9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versus bitmap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possible, prefer vector graphics:</a:t>
            </a:r>
          </a:p>
          <a:p>
            <a:pPr lvl="1"/>
            <a:r>
              <a:rPr lang="en-US" dirty="0"/>
              <a:t>Typically smaller file size</a:t>
            </a:r>
          </a:p>
          <a:p>
            <a:pPr lvl="1"/>
            <a:r>
              <a:rPr lang="en-US" dirty="0"/>
              <a:t>Can be easily edited after the fact (e.g., in </a:t>
            </a:r>
            <a:r>
              <a:rPr lang="en-US" dirty="0" err="1"/>
              <a:t>Inkscape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Avoids concerns about resolution/dots per inch (DPI)</a:t>
            </a:r>
          </a:p>
          <a:p>
            <a:r>
              <a:rPr lang="en-US" dirty="0"/>
              <a:t>At times bitmap will be better:</a:t>
            </a:r>
          </a:p>
          <a:p>
            <a:pPr lvl="1"/>
            <a:r>
              <a:rPr lang="en-US" dirty="0"/>
              <a:t>Journal requires TIFF at 600 DPI (check your proofs!!)</a:t>
            </a:r>
          </a:p>
          <a:p>
            <a:pPr lvl="1"/>
            <a:r>
              <a:rPr lang="en-US" dirty="0"/>
              <a:t>Graphic contains photographs or other visually graded media</a:t>
            </a:r>
          </a:p>
          <a:p>
            <a:pPr lvl="1"/>
            <a:r>
              <a:rPr lang="en-US" dirty="0"/>
              <a:t>There are many points to display (50k+)</a:t>
            </a:r>
          </a:p>
          <a:p>
            <a:pPr lvl="1"/>
            <a:r>
              <a:rPr lang="en-US" dirty="0"/>
              <a:t>Small file size is paramount (e.g., for email)</a:t>
            </a:r>
          </a:p>
          <a:p>
            <a:pPr lvl="1"/>
            <a:r>
              <a:rPr lang="en-US" dirty="0"/>
              <a:t>Potential font embedding issues</a:t>
            </a:r>
          </a:p>
          <a:p>
            <a:pPr lvl="1"/>
            <a:r>
              <a:rPr lang="en-US" dirty="0"/>
              <a:t>Microsoft Office files (they're getting better)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Bitmaps: </a:t>
            </a:r>
            <a:r>
              <a:rPr lang="en-US" dirty="0" err="1"/>
              <a:t>lossy</a:t>
            </a:r>
            <a:r>
              <a:rPr lang="en-US" dirty="0"/>
              <a:t> versus lossless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41306"/>
            <a:ext cx="10058400" cy="4989690"/>
          </a:xfrm>
        </p:spPr>
        <p:txBody>
          <a:bodyPr/>
          <a:lstStyle/>
          <a:p>
            <a:r>
              <a:rPr lang="en-US" dirty="0"/>
              <a:t>Bitmap graphics can be compressed by not storing each pixel's unique HSB value on the file system (technically related to projection to a lower dimension subspace).</a:t>
            </a:r>
          </a:p>
          <a:p>
            <a:r>
              <a:rPr lang="en-US" dirty="0" err="1"/>
              <a:t>Lossy</a:t>
            </a:r>
            <a:r>
              <a:rPr lang="en-US" dirty="0"/>
              <a:t> compression: Original HSB values discarded in favor of size optimization. Most common: .jpg</a:t>
            </a:r>
          </a:p>
          <a:p>
            <a:r>
              <a:rPr lang="en-US" dirty="0"/>
              <a:t>Lossless compression: Original HSB values preserved and reconstructed for display (less efficient, but no loss of information). Most common: .</a:t>
            </a:r>
            <a:r>
              <a:rPr lang="en-US" dirty="0" err="1"/>
              <a:t>png</a:t>
            </a:r>
            <a:r>
              <a:rPr lang="en-US" dirty="0"/>
              <a:t>, .gif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2" y="4856480"/>
            <a:ext cx="5745478" cy="1915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4955627"/>
            <a:ext cx="5410200" cy="18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55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4143</TotalTime>
  <Words>811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Overview of R and ggplot2 for graphics</vt:lpstr>
      <vt:lpstr>A layered grammar of graphics</vt:lpstr>
      <vt:lpstr>A layered grammar of graphics</vt:lpstr>
      <vt:lpstr>5 components of graphical layers</vt:lpstr>
      <vt:lpstr>Long/molten format for ggplot</vt:lpstr>
      <vt:lpstr>PowerPoint Presentation</vt:lpstr>
      <vt:lpstr>Introduction to graphics devices in R</vt:lpstr>
      <vt:lpstr>Vector versus bitmap graphics</vt:lpstr>
      <vt:lpstr>Bitmaps: lossy versus lossless</vt:lpstr>
      <vt:lpstr>Recommendations for graphic output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Hallquist</dc:creator>
  <cp:lastModifiedBy>Michael Hallquist</cp:lastModifiedBy>
  <cp:revision>291</cp:revision>
  <cp:lastPrinted>2016-10-20T14:06:18Z</cp:lastPrinted>
  <dcterms:created xsi:type="dcterms:W3CDTF">2016-08-23T10:47:43Z</dcterms:created>
  <dcterms:modified xsi:type="dcterms:W3CDTF">2018-08-17T12:23:34Z</dcterms:modified>
</cp:coreProperties>
</file>