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3" r:id="rId3"/>
    <p:sldId id="328" r:id="rId4"/>
    <p:sldId id="329" r:id="rId5"/>
    <p:sldId id="330" r:id="rId6"/>
    <p:sldId id="333" r:id="rId7"/>
    <p:sldId id="334" r:id="rId8"/>
    <p:sldId id="335" r:id="rId9"/>
    <p:sldId id="336" r:id="rId10"/>
    <p:sldId id="331" r:id="rId11"/>
    <p:sldId id="338" r:id="rId12"/>
    <p:sldId id="339" r:id="rId13"/>
    <p:sldId id="337" r:id="rId14"/>
    <p:sldId id="340" r:id="rId15"/>
    <p:sldId id="341" r:id="rId16"/>
    <p:sldId id="342" r:id="rId17"/>
    <p:sldId id="344" r:id="rId18"/>
    <p:sldId id="346" r:id="rId19"/>
    <p:sldId id="347" r:id="rId20"/>
    <p:sldId id="348" r:id="rId21"/>
    <p:sldId id="349" r:id="rId22"/>
    <p:sldId id="352" r:id="rId23"/>
    <p:sldId id="351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9CD6"/>
    <a:srgbClr val="E5D465"/>
    <a:srgbClr val="1233B5"/>
    <a:srgbClr val="1F2342"/>
    <a:srgbClr val="0070C0"/>
    <a:srgbClr val="E8F8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34" autoAdjust="0"/>
  </p:normalViewPr>
  <p:slideViewPr>
    <p:cSldViewPr snapToGrid="0">
      <p:cViewPr varScale="1">
        <p:scale>
          <a:sx n="82" d="100"/>
          <a:sy n="82" d="100"/>
        </p:scale>
        <p:origin x="7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95F7A-769A-6AF0-A79F-C4717E22B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032E66-1E55-CFDA-6BFA-3EC0580F2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47B6DA-030B-07A7-810A-DCD64F375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E157-29D8-450A-B3E9-4EF76321A657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6BC01B-B7FF-A6D4-8CCF-C95B6B7C0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BE7FAA-8A9C-C9AB-61B2-E064E04D9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D6EC-7424-42F4-BBB2-A11882AAB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915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F1BF3-CAA3-73FF-1A1E-7F7EA7D5E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0BD629-3F39-1791-C0C0-6A0DE802C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E97E00-1070-C486-7D56-9A92865FE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E157-29D8-450A-B3E9-4EF76321A657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479791-7E19-33A6-7162-D19974AE5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6B3E16-6239-63F6-331D-BD471932B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D6EC-7424-42F4-BBB2-A11882AAB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41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251E09C-BB63-59EB-FE50-64C82FB2C0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A86D90-1367-8B8D-57B0-46057A534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41DA32-628E-3A8D-EDEE-A2A27E292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E157-29D8-450A-B3E9-4EF76321A657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7BA345-8542-68FE-83B1-9BC568636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E8033E-D41E-447A-59D7-E565F2101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D6EC-7424-42F4-BBB2-A11882AAB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09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37D10F-180B-387D-DD0D-9D56A643C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F46CCB-798E-BE73-E4DF-79D0454A1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A103EC-C583-A3E2-4018-F67B2AF41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E157-29D8-450A-B3E9-4EF76321A657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5DAD8A-17DB-7C43-0911-7060DCD2A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080525-2662-90A3-4665-0F0E7023D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D6EC-7424-42F4-BBB2-A11882AAB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70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478F0-3488-D84A-510B-A326C3ACC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1EFBBF-A62A-173A-0CA5-956C50F80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C4A1F5-F66A-2EB2-9A10-03462F314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E157-29D8-450A-B3E9-4EF76321A657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FFB04F-2EBB-BDA2-9C81-E9AE0F5FA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E9EB77-9DAE-9F5C-5768-D4E6F103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D6EC-7424-42F4-BBB2-A11882AAB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18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87284-D42A-FC6E-33A9-58552F69A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4A6DF0-D214-3C24-421B-264CA9B0CF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B66E2C-66E1-5541-8EA3-585AFEB06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0773CB-B7EE-0B66-9163-5F4414FF9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E157-29D8-450A-B3E9-4EF76321A657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6B5B6E-B742-3579-A116-824C83471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3FE32E-4257-7F3C-D1E7-F164CFAB7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D6EC-7424-42F4-BBB2-A11882AAB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095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CF874-9E5B-5A57-A1D9-D114268CB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B22682-5B24-9723-4126-B30B8733F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E3AADE-7BA0-B460-2D17-A14946817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F72B31-AF58-8404-9BE0-76584C6F1D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F20856-D5BF-58DB-FBF1-4B413C056C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A0FD41-BFCE-266C-44C1-DD55CC709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E157-29D8-450A-B3E9-4EF76321A657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04BD6C2-2430-DDCD-042D-26E8123C0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CD105F6-2059-26F0-EC70-3E97F814C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D6EC-7424-42F4-BBB2-A11882AAB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606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04AFC1-B4FF-213E-99BA-CDBBEB5E1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6586DE-DB16-E5F0-8B05-F6E6A6646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E157-29D8-450A-B3E9-4EF76321A657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FC670C-6EC9-B719-8405-F91D51847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013DC8-D0C4-7A7A-1C27-1F0E502E5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D6EC-7424-42F4-BBB2-A11882AAB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530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5C8FC0-3C27-2D0A-B89B-D6707CE59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E157-29D8-450A-B3E9-4EF76321A657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626190-D68A-573F-DE9B-B43B545BE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37D9C2-138C-C6A5-FD03-F9BEB6C43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D6EC-7424-42F4-BBB2-A11882AAB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252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54FD9A-A901-95D7-65D9-EE9192BBB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35CD16-F180-7DC5-4F9E-AB67024C6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5C5E20-8B03-D3AF-3E56-F39810087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1FA35E-4973-8EFC-8F94-7963A78E1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E157-29D8-450A-B3E9-4EF76321A657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E0ECFB-0CD0-24E0-7EA7-5EE7F50BD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D7A3D0-0B1C-F6E9-6AAD-CC53F3F3D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D6EC-7424-42F4-BBB2-A11882AAB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84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2B769-2ECE-92D9-FCC0-BAC238DB6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798C0C-422D-8C2B-7E37-DE35354C0E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089071-7B36-70A8-E06A-9F99BF13E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62B943-AD8F-24FF-3097-BA797A638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E157-29D8-450A-B3E9-4EF76321A657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784C65-E5BC-E908-A720-9F35D3723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8C606F-C7FC-0FC0-136E-9A8BB3F13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D6EC-7424-42F4-BBB2-A11882AAB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654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C11E229-F3B6-F69E-AFB3-D118400FA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2A3767-E4CF-643E-B94D-67D3CDCE7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B6471E-7765-C762-6E10-5CE91C9C75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3E157-29D8-450A-B3E9-4EF76321A657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DED7DB-74AE-F897-C056-F23B7355E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6A9390-710D-BCA8-20B5-AB2949B98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AD6EC-7424-42F4-BBB2-A11882AAB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000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F2342"/>
            </a:gs>
            <a:gs pos="100000">
              <a:srgbClr val="1233B5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A854750-B0CC-D0AE-DDD7-B861995E79C8}"/>
              </a:ext>
            </a:extLst>
          </p:cNvPr>
          <p:cNvSpPr txBox="1"/>
          <p:nvPr/>
        </p:nvSpPr>
        <p:spPr>
          <a:xfrm>
            <a:off x="2478832" y="2967335"/>
            <a:ext cx="72343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ANA</a:t>
            </a:r>
            <a:r>
              <a:rPr lang="ko-KR" altLang="en-US" sz="5400" b="1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5400" b="1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2023 </a:t>
            </a:r>
            <a:r>
              <a:rPr lang="ko-KR" altLang="en-US" sz="6000" b="1" dirty="0">
                <a:gradFill>
                  <a:gsLst>
                    <a:gs pos="0">
                      <a:srgbClr val="E8F8A3"/>
                    </a:gs>
                    <a:gs pos="100000">
                      <a:srgbClr val="E5D465"/>
                    </a:gs>
                  </a:gsLst>
                  <a:lin ang="5400000" scaled="0"/>
                </a:gra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신입생</a:t>
            </a:r>
            <a:r>
              <a:rPr lang="ko-KR" altLang="en-US" sz="5400" b="1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교육</a:t>
            </a: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EBD2A423-DAC2-D25A-4D4C-796F5E2F5D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2" t="8730" r="40469" b="24571"/>
          <a:stretch/>
        </p:blipFill>
        <p:spPr>
          <a:xfrm>
            <a:off x="185640" y="86793"/>
            <a:ext cx="1709677" cy="1437207"/>
          </a:xfrm>
          <a:prstGeom prst="rect">
            <a:avLst/>
          </a:prstGeom>
        </p:spPr>
      </p:pic>
      <p:pic>
        <p:nvPicPr>
          <p:cNvPr id="14" name="그림 13" descr="텍스트, 시계, 실루엣이(가) 표시된 사진&#10;&#10;자동 생성된 설명">
            <a:extLst>
              <a:ext uri="{FF2B5EF4-FFF2-40B4-BE49-F238E27FC236}">
                <a16:creationId xmlns:a16="http://schemas.microsoft.com/office/drawing/2014/main" id="{546A65E3-1CA0-3955-C642-B9E83E7F94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0" t="11509" r="42500" b="25266"/>
          <a:stretch/>
        </p:blipFill>
        <p:spPr>
          <a:xfrm>
            <a:off x="381000" y="247650"/>
            <a:ext cx="1414808" cy="12573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E67822-7FFB-4382-5710-3F5A34A69D59}"/>
              </a:ext>
            </a:extLst>
          </p:cNvPr>
          <p:cNvSpPr txBox="1"/>
          <p:nvPr/>
        </p:nvSpPr>
        <p:spPr>
          <a:xfrm>
            <a:off x="2478832" y="3798332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</a:t>
            </a:r>
            <a:r>
              <a:rPr lang="ko-KR" altLang="en-US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차 교재</a:t>
            </a:r>
          </a:p>
        </p:txBody>
      </p:sp>
    </p:spTree>
    <p:extLst>
      <p:ext uri="{BB962C8B-B14F-4D97-AF65-F5344CB8AC3E}">
        <p14:creationId xmlns:p14="http://schemas.microsoft.com/office/powerpoint/2010/main" val="1703846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F2342"/>
            </a:gs>
            <a:gs pos="100000">
              <a:srgbClr val="1233B5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A854750-B0CC-D0AE-DDD7-B861995E79C8}"/>
              </a:ext>
            </a:extLst>
          </p:cNvPr>
          <p:cNvSpPr txBox="1"/>
          <p:nvPr/>
        </p:nvSpPr>
        <p:spPr>
          <a:xfrm>
            <a:off x="185640" y="1684857"/>
            <a:ext cx="56950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b="1" dirty="0">
                <a:gradFill>
                  <a:gsLst>
                    <a:gs pos="0">
                      <a:srgbClr val="E8F8A3"/>
                    </a:gs>
                    <a:gs pos="100000">
                      <a:srgbClr val="E5D465"/>
                    </a:gs>
                  </a:gsLst>
                  <a:lin ang="5400000" scaled="0"/>
                </a:gra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동기 비동기</a:t>
            </a:r>
            <a:endParaRPr lang="ko-KR" altLang="en-US" sz="5400" b="1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EBD2A423-DAC2-D25A-4D4C-796F5E2F5D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2" t="8730" r="40469" b="24571"/>
          <a:stretch/>
        </p:blipFill>
        <p:spPr>
          <a:xfrm>
            <a:off x="185640" y="86793"/>
            <a:ext cx="1709677" cy="1437207"/>
          </a:xfrm>
          <a:prstGeom prst="rect">
            <a:avLst/>
          </a:prstGeom>
        </p:spPr>
      </p:pic>
      <p:pic>
        <p:nvPicPr>
          <p:cNvPr id="14" name="그림 13" descr="텍스트, 시계, 실루엣이(가) 표시된 사진&#10;&#10;자동 생성된 설명">
            <a:extLst>
              <a:ext uri="{FF2B5EF4-FFF2-40B4-BE49-F238E27FC236}">
                <a16:creationId xmlns:a16="http://schemas.microsoft.com/office/drawing/2014/main" id="{546A65E3-1CA0-3955-C642-B9E83E7F94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0" t="11509" r="42500" b="25266"/>
          <a:stretch/>
        </p:blipFill>
        <p:spPr>
          <a:xfrm>
            <a:off x="381000" y="247650"/>
            <a:ext cx="1414808" cy="12573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077D8A-F68B-DF82-FBE4-DE692D489DF1}"/>
              </a:ext>
            </a:extLst>
          </p:cNvPr>
          <p:cNvSpPr txBox="1"/>
          <p:nvPr/>
        </p:nvSpPr>
        <p:spPr>
          <a:xfrm>
            <a:off x="1040477" y="3169153"/>
            <a:ext cx="106881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비동기란 동시에 일어나지 않는다는 의미이다</a:t>
            </a:r>
            <a:r>
              <a:rPr lang="en-US" altLang="ko-KR" sz="28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.</a:t>
            </a:r>
          </a:p>
          <a:p>
            <a:r>
              <a:rPr lang="ko-KR" altLang="en-US" sz="28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비동기 방식은</a:t>
            </a:r>
            <a:r>
              <a:rPr lang="en-US" altLang="ko-KR" sz="28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, </a:t>
            </a:r>
            <a:r>
              <a:rPr lang="ko-KR" altLang="en-US" sz="28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필요에 따라서 꼭 순서대로 실행되지 않아도 된다</a:t>
            </a:r>
            <a:r>
              <a:rPr lang="en-US" altLang="ko-KR" sz="28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.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promise</a:t>
            </a:r>
            <a:r>
              <a:rPr lang="ko-KR" altLang="en-US" sz="28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라는 문법을 통해 비동기를 배워보자</a:t>
            </a:r>
            <a:r>
              <a:rPr lang="en-US" altLang="ko-KR" sz="28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5C338-DC71-179F-D60E-8E125BF230FD}"/>
              </a:ext>
            </a:extLst>
          </p:cNvPr>
          <p:cNvSpPr txBox="1"/>
          <p:nvPr/>
        </p:nvSpPr>
        <p:spPr>
          <a:xfrm>
            <a:off x="1088404" y="4976918"/>
            <a:ext cx="8045320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altLang="ko-KR" sz="2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let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promise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= </a:t>
            </a:r>
            <a:r>
              <a:rPr lang="en-US" altLang="ko-KR" sz="2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new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Promise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((</a:t>
            </a:r>
            <a:r>
              <a:rPr lang="en-US" altLang="ko-KR" sz="24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res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 </a:t>
            </a:r>
            <a:r>
              <a:rPr lang="en-US" altLang="ko-KR" sz="240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rej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 </a:t>
            </a:r>
            <a:r>
              <a:rPr lang="en-US" altLang="ko-KR" sz="2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=&gt;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{</a:t>
            </a:r>
            <a:endParaRPr lang="ko-KR" altLang="ko-KR" sz="24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});</a:t>
            </a:r>
            <a:endParaRPr lang="ko-KR" altLang="ko-KR" sz="24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00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F2342"/>
            </a:gs>
            <a:gs pos="100000">
              <a:srgbClr val="1233B5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A854750-B0CC-D0AE-DDD7-B861995E79C8}"/>
              </a:ext>
            </a:extLst>
          </p:cNvPr>
          <p:cNvSpPr txBox="1"/>
          <p:nvPr/>
        </p:nvSpPr>
        <p:spPr>
          <a:xfrm>
            <a:off x="185640" y="1684857"/>
            <a:ext cx="56950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>
                <a:gradFill>
                  <a:gsLst>
                    <a:gs pos="0">
                      <a:srgbClr val="E8F8A3"/>
                    </a:gs>
                    <a:gs pos="100000">
                      <a:srgbClr val="E5D465"/>
                    </a:gs>
                  </a:gsLst>
                  <a:lin ang="5400000" scaled="0"/>
                </a:gra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promise</a:t>
            </a:r>
            <a:endParaRPr lang="ko-KR" altLang="en-US" sz="5400" b="1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EBD2A423-DAC2-D25A-4D4C-796F5E2F5D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2" t="8730" r="40469" b="24571"/>
          <a:stretch/>
        </p:blipFill>
        <p:spPr>
          <a:xfrm>
            <a:off x="185640" y="86793"/>
            <a:ext cx="1709677" cy="1437207"/>
          </a:xfrm>
          <a:prstGeom prst="rect">
            <a:avLst/>
          </a:prstGeom>
        </p:spPr>
      </p:pic>
      <p:pic>
        <p:nvPicPr>
          <p:cNvPr id="14" name="그림 13" descr="텍스트, 시계, 실루엣이(가) 표시된 사진&#10;&#10;자동 생성된 설명">
            <a:extLst>
              <a:ext uri="{FF2B5EF4-FFF2-40B4-BE49-F238E27FC236}">
                <a16:creationId xmlns:a16="http://schemas.microsoft.com/office/drawing/2014/main" id="{546A65E3-1CA0-3955-C642-B9E83E7F94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0" t="11509" r="42500" b="25266"/>
          <a:stretch/>
        </p:blipFill>
        <p:spPr>
          <a:xfrm>
            <a:off x="381000" y="247650"/>
            <a:ext cx="1414808" cy="12573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077D8A-F68B-DF82-FBE4-DE692D489DF1}"/>
              </a:ext>
            </a:extLst>
          </p:cNvPr>
          <p:cNvSpPr txBox="1"/>
          <p:nvPr/>
        </p:nvSpPr>
        <p:spPr>
          <a:xfrm>
            <a:off x="1040477" y="3169153"/>
            <a:ext cx="106881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프라미스</a:t>
            </a:r>
            <a:r>
              <a:rPr lang="en-US" altLang="ko-KR" sz="28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(promise)</a:t>
            </a:r>
            <a:r>
              <a:rPr lang="ko-KR" altLang="en-US" sz="28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는 ‘제작 </a:t>
            </a:r>
            <a:r>
              <a:rPr lang="ko-KR" altLang="en-US" sz="2800" b="1" dirty="0" err="1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코드’와</a:t>
            </a:r>
            <a:r>
              <a:rPr lang="ko-KR" altLang="en-US" sz="28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‘소비 </a:t>
            </a:r>
            <a:r>
              <a:rPr lang="ko-KR" altLang="en-US" sz="2800" b="1" dirty="0" err="1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코드’를</a:t>
            </a:r>
            <a:r>
              <a:rPr lang="ko-KR" altLang="en-US" sz="28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연결해 주는 특별한 자바스크립트 객체이다</a:t>
            </a:r>
            <a:r>
              <a:rPr lang="en-US" altLang="ko-KR" sz="28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5C338-DC71-179F-D60E-8E125BF230FD}"/>
              </a:ext>
            </a:extLst>
          </p:cNvPr>
          <p:cNvSpPr txBox="1"/>
          <p:nvPr/>
        </p:nvSpPr>
        <p:spPr>
          <a:xfrm>
            <a:off x="1088404" y="4123260"/>
            <a:ext cx="8045320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altLang="ko-KR" sz="2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let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promise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= </a:t>
            </a:r>
            <a:r>
              <a:rPr lang="en-US" altLang="ko-KR" sz="2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new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Promise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((</a:t>
            </a:r>
            <a:r>
              <a:rPr lang="en-US" altLang="ko-KR" sz="24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res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 </a:t>
            </a:r>
            <a:r>
              <a:rPr lang="en-US" altLang="ko-KR" sz="240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rej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 </a:t>
            </a:r>
            <a:r>
              <a:rPr lang="en-US" altLang="ko-KR" sz="2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=&gt;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{</a:t>
            </a: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altLang="ko-KR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 </a:t>
            </a:r>
            <a:r>
              <a:rPr lang="en-US" altLang="ko-KR" sz="18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// executor (</a:t>
            </a:r>
            <a:r>
              <a:rPr lang="ko-KR" altLang="ko-KR" sz="18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제작</a:t>
            </a:r>
            <a:r>
              <a:rPr lang="ko-KR" altLang="ko-KR" sz="1800" dirty="0">
                <a:solidFill>
                  <a:srgbClr val="6A9955"/>
                </a:solidFill>
                <a:effectLst/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18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코드</a:t>
            </a:r>
            <a:r>
              <a:rPr lang="en-US" altLang="ko-KR" sz="18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 , Promise</a:t>
            </a:r>
            <a:r>
              <a:rPr lang="ko-KR" altLang="ko-KR" sz="18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가</a:t>
            </a:r>
            <a:r>
              <a:rPr lang="ko-KR" altLang="ko-KR" sz="1800" dirty="0">
                <a:solidFill>
                  <a:srgbClr val="6A9955"/>
                </a:solidFill>
                <a:effectLst/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18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만들어질</a:t>
            </a:r>
            <a:r>
              <a:rPr lang="ko-KR" altLang="ko-KR" sz="1800" dirty="0">
                <a:solidFill>
                  <a:srgbClr val="6A9955"/>
                </a:solidFill>
                <a:effectLst/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18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때</a:t>
            </a:r>
            <a:r>
              <a:rPr lang="ko-KR" altLang="ko-KR" sz="1800" dirty="0">
                <a:solidFill>
                  <a:srgbClr val="6A9955"/>
                </a:solidFill>
                <a:effectLst/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18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자동적으로</a:t>
            </a:r>
            <a:r>
              <a:rPr lang="ko-KR" altLang="ko-KR" sz="1800" dirty="0">
                <a:solidFill>
                  <a:srgbClr val="6A9955"/>
                </a:solidFill>
                <a:effectLst/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18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실행됨</a:t>
            </a:r>
            <a:endParaRPr lang="en-US" altLang="ko-KR" sz="2400" dirty="0">
              <a:solidFill>
                <a:srgbClr val="D4D4D4"/>
              </a:solidFill>
              <a:effectLst/>
              <a:latin typeface="Consolas" panose="020B0609020204030204" pitchFamily="49" charset="0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});</a:t>
            </a:r>
            <a:endParaRPr lang="ko-KR" altLang="ko-KR" sz="24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DABA1C-BB14-4F1C-400B-378286F98EAA}"/>
              </a:ext>
            </a:extLst>
          </p:cNvPr>
          <p:cNvSpPr txBox="1"/>
          <p:nvPr/>
        </p:nvSpPr>
        <p:spPr>
          <a:xfrm>
            <a:off x="1088404" y="4942310"/>
            <a:ext cx="108653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new Promise</a:t>
            </a:r>
            <a:r>
              <a:rPr lang="ko-KR" altLang="en-US" sz="2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에 전달되는 함수는 </a:t>
            </a:r>
            <a:r>
              <a:rPr lang="en-US" altLang="ko-KR" sz="2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executor(</a:t>
            </a:r>
            <a:r>
              <a:rPr lang="ko-KR" altLang="en-US" sz="2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실행자</a:t>
            </a:r>
            <a:r>
              <a:rPr lang="en-US" altLang="ko-KR" sz="2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실행 함수</a:t>
            </a:r>
            <a:r>
              <a:rPr lang="en-US" altLang="ko-KR" sz="2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)</a:t>
            </a:r>
            <a:r>
              <a:rPr lang="ko-KR" altLang="en-US" sz="2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라고 부른다</a:t>
            </a:r>
            <a:r>
              <a:rPr lang="en-US" altLang="ko-KR" sz="2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. </a:t>
            </a:r>
            <a:endParaRPr lang="ko-KR" altLang="en-US" sz="2400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9856B8-8560-DE9B-2D52-386183B9119D}"/>
              </a:ext>
            </a:extLst>
          </p:cNvPr>
          <p:cNvSpPr txBox="1"/>
          <p:nvPr/>
        </p:nvSpPr>
        <p:spPr>
          <a:xfrm>
            <a:off x="1088404" y="5384055"/>
            <a:ext cx="105179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res(value) – </a:t>
            </a:r>
            <a:r>
              <a:rPr lang="ko-KR" altLang="en-US" sz="2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일이 성공적으로 끝난 경우 그 결과를 나타내는 </a:t>
            </a:r>
            <a:r>
              <a:rPr lang="en-US" altLang="ko-KR" sz="2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value</a:t>
            </a:r>
            <a:r>
              <a:rPr lang="ko-KR" altLang="en-US" sz="2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와 함께 호출</a:t>
            </a:r>
            <a:endParaRPr lang="en-US" altLang="ko-KR" sz="2400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r>
              <a:rPr lang="en-US" altLang="ko-KR" sz="2400" dirty="0" err="1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rej</a:t>
            </a:r>
            <a:r>
              <a:rPr lang="en-US" altLang="ko-KR" sz="2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(error) – </a:t>
            </a:r>
            <a:r>
              <a:rPr lang="ko-KR" altLang="en-US" sz="2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에러 발생 시 에러 객체를 나타내는 </a:t>
            </a:r>
            <a:r>
              <a:rPr lang="en-US" altLang="ko-KR" sz="2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error</a:t>
            </a:r>
            <a:r>
              <a:rPr lang="ko-KR" altLang="en-US" sz="2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와 함께 호출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0D8A3D-34A3-353F-5DFA-52C5C2A1FA26}"/>
              </a:ext>
            </a:extLst>
          </p:cNvPr>
          <p:cNvSpPr txBox="1"/>
          <p:nvPr/>
        </p:nvSpPr>
        <p:spPr>
          <a:xfrm>
            <a:off x="1088404" y="6187499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 err="1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프라미스는</a:t>
            </a:r>
            <a:r>
              <a:rPr lang="ko-KR" altLang="en-US" sz="2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성공 또는 실패만 한다</a:t>
            </a:r>
            <a:r>
              <a:rPr lang="en-US" altLang="ko-KR" sz="2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.</a:t>
            </a:r>
            <a:endParaRPr lang="ko-KR" altLang="en-US" sz="2400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5504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F2342"/>
            </a:gs>
            <a:gs pos="100000">
              <a:srgbClr val="1233B5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EBD2A423-DAC2-D25A-4D4C-796F5E2F5D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2" t="8730" r="40469" b="24571"/>
          <a:stretch/>
        </p:blipFill>
        <p:spPr>
          <a:xfrm>
            <a:off x="185640" y="86793"/>
            <a:ext cx="1709677" cy="1437207"/>
          </a:xfrm>
          <a:prstGeom prst="rect">
            <a:avLst/>
          </a:prstGeom>
        </p:spPr>
      </p:pic>
      <p:pic>
        <p:nvPicPr>
          <p:cNvPr id="14" name="그림 13" descr="텍스트, 시계, 실루엣이(가) 표시된 사진&#10;&#10;자동 생성된 설명">
            <a:extLst>
              <a:ext uri="{FF2B5EF4-FFF2-40B4-BE49-F238E27FC236}">
                <a16:creationId xmlns:a16="http://schemas.microsoft.com/office/drawing/2014/main" id="{546A65E3-1CA0-3955-C642-B9E83E7F94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0" t="11509" r="42500" b="25266"/>
          <a:stretch/>
        </p:blipFill>
        <p:spPr>
          <a:xfrm>
            <a:off x="381000" y="247650"/>
            <a:ext cx="1414808" cy="1257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A082BC-EB25-78BD-6893-8161ADF1D4B4}"/>
              </a:ext>
            </a:extLst>
          </p:cNvPr>
          <p:cNvSpPr txBox="1"/>
          <p:nvPr/>
        </p:nvSpPr>
        <p:spPr>
          <a:xfrm>
            <a:off x="531845" y="1794753"/>
            <a:ext cx="911600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executor</a:t>
            </a:r>
            <a:r>
              <a:rPr lang="ko-KR" altLang="en-US" sz="28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는 </a:t>
            </a:r>
            <a:r>
              <a:rPr lang="en-US" altLang="ko-KR" sz="28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res</a:t>
            </a:r>
            <a:r>
              <a:rPr lang="ko-KR" altLang="en-US" sz="28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나 </a:t>
            </a:r>
            <a:r>
              <a:rPr lang="en-US" altLang="ko-KR" sz="2800" dirty="0" err="1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rej</a:t>
            </a:r>
            <a:r>
              <a:rPr lang="ko-KR" altLang="en-US" sz="28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중 하나를 반드시 호출해야 한다</a:t>
            </a:r>
            <a:r>
              <a:rPr lang="en-US" altLang="ko-KR" sz="28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.</a:t>
            </a:r>
          </a:p>
          <a:p>
            <a:r>
              <a:rPr lang="ko-KR" altLang="en-US" sz="28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이때 변경된 상태는 더 이상 변하지 않는다</a:t>
            </a:r>
            <a:r>
              <a:rPr lang="en-US" altLang="ko-KR" sz="28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.</a:t>
            </a:r>
          </a:p>
          <a:p>
            <a:r>
              <a:rPr lang="ko-KR" altLang="en-US" sz="28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처리가 끝난 </a:t>
            </a:r>
            <a:r>
              <a:rPr lang="ko-KR" altLang="en-US" sz="2800" dirty="0" err="1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프라미스에</a:t>
            </a:r>
            <a:r>
              <a:rPr lang="ko-KR" altLang="en-US" sz="28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res</a:t>
            </a:r>
            <a:r>
              <a:rPr lang="ko-KR" altLang="en-US" sz="28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와 </a:t>
            </a:r>
            <a:r>
              <a:rPr lang="en-US" altLang="ko-KR" sz="2800" dirty="0" err="1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rej</a:t>
            </a:r>
            <a:r>
              <a:rPr lang="ko-KR" altLang="en-US" sz="28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를 호출하면 무시된다</a:t>
            </a:r>
            <a:r>
              <a:rPr lang="en-US" altLang="ko-KR" sz="28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09BE2B-C167-74F1-2A6D-CA249E2A7159}"/>
              </a:ext>
            </a:extLst>
          </p:cNvPr>
          <p:cNvSpPr txBox="1"/>
          <p:nvPr/>
        </p:nvSpPr>
        <p:spPr>
          <a:xfrm>
            <a:off x="531845" y="3429000"/>
            <a:ext cx="7158913" cy="2349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altLang="ko-KR" sz="2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let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promise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= </a:t>
            </a:r>
            <a:r>
              <a:rPr lang="en-US" altLang="ko-KR" sz="2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new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Promise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((</a:t>
            </a:r>
            <a:r>
              <a:rPr lang="en-US" altLang="ko-KR" sz="24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res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 </a:t>
            </a:r>
            <a:r>
              <a:rPr lang="en-US" altLang="ko-KR" sz="240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rej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 </a:t>
            </a:r>
            <a:r>
              <a:rPr lang="en-US" altLang="ko-KR" sz="2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=&gt;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{</a:t>
            </a:r>
            <a:endParaRPr lang="ko-KR" altLang="ko-KR" sz="24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 </a:t>
            </a:r>
            <a:r>
              <a:rPr lang="en-US" altLang="ko-KR" sz="24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res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24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'</a:t>
            </a:r>
            <a:r>
              <a:rPr lang="ko-KR" altLang="ko-KR" sz="24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완료</a:t>
            </a:r>
            <a:r>
              <a:rPr lang="en-US" altLang="ko-KR" sz="24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'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);</a:t>
            </a:r>
            <a:endParaRPr lang="ko-KR" altLang="ko-KR" sz="24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endParaRPr lang="ko-KR" altLang="ko-KR" sz="24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 </a:t>
            </a:r>
            <a:r>
              <a:rPr lang="en-US" altLang="ko-KR" sz="240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rej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24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"error"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); </a:t>
            </a:r>
            <a:r>
              <a:rPr lang="en-US" altLang="ko-KR" sz="24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// </a:t>
            </a:r>
            <a:r>
              <a:rPr lang="ko-KR" altLang="ko-KR" sz="24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무시</a:t>
            </a:r>
            <a:endParaRPr lang="ko-KR" altLang="ko-KR" sz="24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});</a:t>
            </a:r>
            <a:endParaRPr lang="ko-KR" altLang="ko-KR" sz="24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A21872-FA6F-3975-2AF4-450A1CA40CAF}"/>
              </a:ext>
            </a:extLst>
          </p:cNvPr>
          <p:cNvSpPr txBox="1"/>
          <p:nvPr/>
        </p:nvSpPr>
        <p:spPr>
          <a:xfrm>
            <a:off x="531845" y="5702943"/>
            <a:ext cx="85748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executor</a:t>
            </a:r>
            <a:r>
              <a:rPr lang="ko-KR" altLang="en-US" sz="2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에 의해 처리가 끝난 일은 결과 혹은 에러만 가질 수 있다</a:t>
            </a:r>
            <a:r>
              <a:rPr lang="en-US" altLang="ko-KR" sz="2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.</a:t>
            </a:r>
            <a:endParaRPr lang="ko-KR" altLang="en-US" sz="2400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3481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F2342"/>
            </a:gs>
            <a:gs pos="100000">
              <a:srgbClr val="1233B5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A854750-B0CC-D0AE-DDD7-B861995E79C8}"/>
              </a:ext>
            </a:extLst>
          </p:cNvPr>
          <p:cNvSpPr txBox="1"/>
          <p:nvPr/>
        </p:nvSpPr>
        <p:spPr>
          <a:xfrm>
            <a:off x="185641" y="1684857"/>
            <a:ext cx="57952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b="1" dirty="0">
                <a:gradFill>
                  <a:gsLst>
                    <a:gs pos="0">
                      <a:srgbClr val="E8F8A3"/>
                    </a:gs>
                    <a:gs pos="100000">
                      <a:srgbClr val="E5D465"/>
                    </a:gs>
                  </a:gsLst>
                  <a:lin ang="5400000" scaled="0"/>
                </a:gra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제작코드</a:t>
            </a:r>
            <a:endParaRPr lang="ko-KR" altLang="en-US" sz="5400" b="1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EBD2A423-DAC2-D25A-4D4C-796F5E2F5D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2" t="8730" r="40469" b="24571"/>
          <a:stretch/>
        </p:blipFill>
        <p:spPr>
          <a:xfrm>
            <a:off x="185640" y="86793"/>
            <a:ext cx="1709677" cy="1437207"/>
          </a:xfrm>
          <a:prstGeom prst="rect">
            <a:avLst/>
          </a:prstGeom>
        </p:spPr>
      </p:pic>
      <p:pic>
        <p:nvPicPr>
          <p:cNvPr id="14" name="그림 13" descr="텍스트, 시계, 실루엣이(가) 표시된 사진&#10;&#10;자동 생성된 설명">
            <a:extLst>
              <a:ext uri="{FF2B5EF4-FFF2-40B4-BE49-F238E27FC236}">
                <a16:creationId xmlns:a16="http://schemas.microsoft.com/office/drawing/2014/main" id="{546A65E3-1CA0-3955-C642-B9E83E7F94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0" t="11509" r="42500" b="25266"/>
          <a:stretch/>
        </p:blipFill>
        <p:spPr>
          <a:xfrm>
            <a:off x="381000" y="247650"/>
            <a:ext cx="1414808" cy="12573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077D8A-F68B-DF82-FBE4-DE692D489DF1}"/>
              </a:ext>
            </a:extLst>
          </p:cNvPr>
          <p:cNvSpPr txBox="1"/>
          <p:nvPr/>
        </p:nvSpPr>
        <p:spPr>
          <a:xfrm>
            <a:off x="1040477" y="3169153"/>
            <a:ext cx="10688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원격에서 스크립트를 불러오는 것과 같은 시간이 걸리는 일을 한다</a:t>
            </a:r>
            <a:r>
              <a:rPr lang="en-US" altLang="ko-KR" sz="28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5C338-DC71-179F-D60E-8E125BF230FD}"/>
              </a:ext>
            </a:extLst>
          </p:cNvPr>
          <p:cNvSpPr txBox="1"/>
          <p:nvPr/>
        </p:nvSpPr>
        <p:spPr>
          <a:xfrm>
            <a:off x="1088403" y="4976918"/>
            <a:ext cx="10966747" cy="132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dirty="0">
                <a:solidFill>
                  <a:schemeClr val="bg1"/>
                </a:solidFill>
                <a:effectLst/>
                <a:latin typeface="Noto Sans KR Black" panose="020B0A00000000000000" pitchFamily="34" charset="-127"/>
                <a:ea typeface="Noto Sans KR Black" panose="020B0A00000000000000" pitchFamily="34" charset="-127"/>
                <a:cs typeface="Times New Roman" panose="02020603050405020304" pitchFamily="18" charset="0"/>
              </a:rPr>
              <a:t>’</a:t>
            </a:r>
            <a:r>
              <a:rPr lang="ko-KR" altLang="ko-KR" sz="2400" dirty="0">
                <a:solidFill>
                  <a:schemeClr val="bg1"/>
                </a:solidFill>
                <a:effectLst/>
                <a:latin typeface="Noto Sans KR Black" panose="020B0A00000000000000" pitchFamily="34" charset="-127"/>
                <a:ea typeface="Noto Sans KR Black" panose="020B0A00000000000000" pitchFamily="34" charset="-127"/>
                <a:cs typeface="Times New Roman" panose="02020603050405020304" pitchFamily="18" charset="0"/>
              </a:rPr>
              <a:t>제작 코드</a:t>
            </a:r>
            <a:r>
              <a:rPr lang="en-US" altLang="ko-KR" sz="2400" dirty="0">
                <a:solidFill>
                  <a:schemeClr val="bg1"/>
                </a:solidFill>
                <a:effectLst/>
                <a:latin typeface="Noto Sans KR Black" panose="020B0A00000000000000" pitchFamily="34" charset="-127"/>
                <a:ea typeface="Noto Sans KR Black" panose="020B0A00000000000000" pitchFamily="34" charset="-127"/>
                <a:cs typeface="Times New Roman" panose="02020603050405020304" pitchFamily="18" charset="0"/>
              </a:rPr>
              <a:t>’</a:t>
            </a:r>
            <a:r>
              <a:rPr lang="ko-KR" altLang="ko-KR" sz="2400" dirty="0">
                <a:solidFill>
                  <a:schemeClr val="bg1"/>
                </a:solidFill>
                <a:effectLst/>
                <a:latin typeface="Noto Sans KR Black" panose="020B0A00000000000000" pitchFamily="34" charset="-127"/>
                <a:ea typeface="Noto Sans KR Black" panose="020B0A00000000000000" pitchFamily="34" charset="-127"/>
                <a:cs typeface="Times New Roman" panose="02020603050405020304" pitchFamily="18" charset="0"/>
              </a:rPr>
              <a:t>의 결과를 기다렸다가 이를 소비합니다</a:t>
            </a:r>
            <a:r>
              <a:rPr lang="en-US" altLang="ko-KR" sz="2400" dirty="0">
                <a:solidFill>
                  <a:schemeClr val="bg1"/>
                </a:solidFill>
                <a:effectLst/>
                <a:latin typeface="Noto Sans KR Black" panose="020B0A00000000000000" pitchFamily="34" charset="-127"/>
                <a:ea typeface="Noto Sans KR Black" panose="020B0A00000000000000" pitchFamily="34" charset="-127"/>
                <a:cs typeface="Times New Roman" panose="02020603050405020304" pitchFamily="18" charset="0"/>
              </a:rPr>
              <a:t>.</a:t>
            </a:r>
            <a:endParaRPr lang="ko-KR" altLang="ko-KR" sz="2400" dirty="0">
              <a:solidFill>
                <a:schemeClr val="bg1"/>
              </a:solidFill>
              <a:effectLst/>
              <a:latin typeface="Noto Sans KR Black" panose="020B0A00000000000000" pitchFamily="34" charset="-127"/>
              <a:ea typeface="Noto Sans KR Black" panose="020B0A00000000000000" pitchFamily="34" charset="-127"/>
              <a:cs typeface="Times New Roman" panose="02020603050405020304" pitchFamily="18" charset="0"/>
            </a:endParaRPr>
          </a:p>
          <a:p>
            <a:r>
              <a:rPr lang="en-US" altLang="ko-KR" sz="2400" dirty="0">
                <a:solidFill>
                  <a:schemeClr val="bg1"/>
                </a:solidFill>
                <a:effectLst/>
                <a:latin typeface="Noto Sans KR Black" panose="020B0A00000000000000" pitchFamily="34" charset="-127"/>
                <a:ea typeface="Noto Sans KR Black" panose="020B0A00000000000000" pitchFamily="34" charset="-127"/>
                <a:cs typeface="Times New Roman" panose="02020603050405020304" pitchFamily="18" charset="0"/>
              </a:rPr>
              <a:t>’</a:t>
            </a:r>
            <a:r>
              <a:rPr lang="ko-KR" altLang="ko-KR" sz="2400" dirty="0" err="1">
                <a:solidFill>
                  <a:schemeClr val="bg1"/>
                </a:solidFill>
                <a:effectLst/>
                <a:latin typeface="Noto Sans KR Black" panose="020B0A00000000000000" pitchFamily="34" charset="-127"/>
                <a:ea typeface="Noto Sans KR Black" panose="020B0A00000000000000" pitchFamily="34" charset="-127"/>
                <a:cs typeface="Times New Roman" panose="02020603050405020304" pitchFamily="18" charset="0"/>
              </a:rPr>
              <a:t>프라미스</a:t>
            </a:r>
            <a:r>
              <a:rPr lang="en-US" altLang="ko-KR" sz="2400" dirty="0">
                <a:solidFill>
                  <a:schemeClr val="bg1"/>
                </a:solidFill>
                <a:effectLst/>
                <a:latin typeface="Noto Sans KR Black" panose="020B0A00000000000000" pitchFamily="34" charset="-127"/>
                <a:ea typeface="Noto Sans KR Black" panose="020B0A00000000000000" pitchFamily="34" charset="-127"/>
                <a:cs typeface="Times New Roman" panose="02020603050405020304" pitchFamily="18" charset="0"/>
              </a:rPr>
              <a:t>’</a:t>
            </a:r>
            <a:r>
              <a:rPr lang="ko-KR" altLang="ko-KR" sz="2400" dirty="0">
                <a:solidFill>
                  <a:schemeClr val="bg1"/>
                </a:solidFill>
                <a:effectLst/>
                <a:latin typeface="Noto Sans KR Black" panose="020B0A00000000000000" pitchFamily="34" charset="-127"/>
                <a:ea typeface="Noto Sans KR Black" panose="020B0A00000000000000" pitchFamily="34" charset="-127"/>
                <a:cs typeface="Times New Roman" panose="02020603050405020304" pitchFamily="18" charset="0"/>
              </a:rPr>
              <a:t>는 시간이 얼마나 걸리든 상관없이 약속한 결과를 만들어 내는 </a:t>
            </a:r>
            <a:r>
              <a:rPr lang="en-US" altLang="ko-KR" sz="2400" dirty="0">
                <a:solidFill>
                  <a:schemeClr val="bg1"/>
                </a:solidFill>
                <a:effectLst/>
                <a:latin typeface="Noto Sans KR Black" panose="020B0A00000000000000" pitchFamily="34" charset="-127"/>
                <a:ea typeface="Noto Sans KR Black" panose="020B0A00000000000000" pitchFamily="34" charset="-127"/>
                <a:cs typeface="Times New Roman" panose="02020603050405020304" pitchFamily="18" charset="0"/>
              </a:rPr>
              <a:t>‘</a:t>
            </a:r>
            <a:r>
              <a:rPr lang="ko-KR" altLang="ko-KR" sz="2400" dirty="0">
                <a:solidFill>
                  <a:schemeClr val="bg1"/>
                </a:solidFill>
                <a:effectLst/>
                <a:latin typeface="Noto Sans KR Black" panose="020B0A00000000000000" pitchFamily="34" charset="-127"/>
                <a:ea typeface="Noto Sans KR Black" panose="020B0A00000000000000" pitchFamily="34" charset="-127"/>
                <a:cs typeface="Times New Roman" panose="02020603050405020304" pitchFamily="18" charset="0"/>
              </a:rPr>
              <a:t>제작 코드</a:t>
            </a:r>
            <a:r>
              <a:rPr lang="en-US" altLang="ko-KR" sz="2400" dirty="0">
                <a:solidFill>
                  <a:schemeClr val="bg1"/>
                </a:solidFill>
                <a:effectLst/>
                <a:latin typeface="Noto Sans KR Black" panose="020B0A00000000000000" pitchFamily="34" charset="-127"/>
                <a:ea typeface="Noto Sans KR Black" panose="020B0A00000000000000" pitchFamily="34" charset="-127"/>
                <a:cs typeface="Times New Roman" panose="02020603050405020304" pitchFamily="18" charset="0"/>
              </a:rPr>
              <a:t>’</a:t>
            </a:r>
            <a:r>
              <a:rPr lang="ko-KR" altLang="ko-KR" sz="2400" dirty="0">
                <a:solidFill>
                  <a:schemeClr val="bg1"/>
                </a:solidFill>
                <a:effectLst/>
                <a:latin typeface="Noto Sans KR Black" panose="020B0A00000000000000" pitchFamily="34" charset="-127"/>
                <a:ea typeface="Noto Sans KR Black" panose="020B0A00000000000000" pitchFamily="34" charset="-127"/>
                <a:cs typeface="Times New Roman" panose="02020603050405020304" pitchFamily="18" charset="0"/>
              </a:rPr>
              <a:t>가 준비되었을 </a:t>
            </a:r>
            <a:r>
              <a:rPr lang="ko-KR" altLang="ko-KR" sz="2400" dirty="0" err="1">
                <a:solidFill>
                  <a:schemeClr val="bg1"/>
                </a:solidFill>
                <a:effectLst/>
                <a:latin typeface="Noto Sans KR Black" panose="020B0A00000000000000" pitchFamily="34" charset="-127"/>
                <a:ea typeface="Noto Sans KR Black" panose="020B0A00000000000000" pitchFamily="34" charset="-127"/>
                <a:cs typeface="Times New Roman" panose="02020603050405020304" pitchFamily="18" charset="0"/>
              </a:rPr>
              <a:t>떄</a:t>
            </a:r>
            <a:r>
              <a:rPr lang="en-US" altLang="ko-KR" sz="2400" dirty="0">
                <a:solidFill>
                  <a:schemeClr val="bg1"/>
                </a:solidFill>
                <a:effectLst/>
                <a:latin typeface="Noto Sans KR Black" panose="020B0A00000000000000" pitchFamily="34" charset="-127"/>
                <a:ea typeface="Noto Sans KR Black" panose="020B0A00000000000000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solidFill>
                  <a:schemeClr val="bg1"/>
                </a:solidFill>
                <a:effectLst/>
                <a:latin typeface="Noto Sans KR Black" panose="020B0A00000000000000" pitchFamily="34" charset="-127"/>
                <a:ea typeface="Noto Sans KR Black" panose="020B0A00000000000000" pitchFamily="34" charset="-127"/>
                <a:cs typeface="Times New Roman" panose="02020603050405020304" pitchFamily="18" charset="0"/>
              </a:rPr>
              <a:t>모든 소비 코드가 결과를 사용할 수 있도록 해준다</a:t>
            </a:r>
            <a:r>
              <a:rPr lang="en-US" altLang="ko-KR" sz="2400" dirty="0">
                <a:solidFill>
                  <a:schemeClr val="bg1"/>
                </a:solidFill>
                <a:effectLst/>
                <a:latin typeface="Noto Sans KR Black" panose="020B0A00000000000000" pitchFamily="34" charset="-127"/>
                <a:ea typeface="Noto Sans KR Black" panose="020B0A00000000000000" pitchFamily="34" charset="-127"/>
                <a:cs typeface="Times New Roman" panose="02020603050405020304" pitchFamily="18" charset="0"/>
              </a:rPr>
              <a:t>.</a:t>
            </a:r>
            <a:endParaRPr lang="ko-KR" altLang="ko-KR" sz="3200" dirty="0">
              <a:solidFill>
                <a:schemeClr val="bg1"/>
              </a:solidFill>
              <a:effectLst/>
              <a:latin typeface="Noto Sans KR Black" panose="020B0A00000000000000" pitchFamily="34" charset="-127"/>
              <a:ea typeface="Noto Sans KR Black" panose="020B0A00000000000000" pitchFamily="34" charset="-127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A6AE71-53EC-6A3D-DFB9-1A60A976AC4D}"/>
              </a:ext>
            </a:extLst>
          </p:cNvPr>
          <p:cNvSpPr txBox="1"/>
          <p:nvPr/>
        </p:nvSpPr>
        <p:spPr>
          <a:xfrm>
            <a:off x="1088404" y="3853230"/>
            <a:ext cx="6097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200" b="1" dirty="0">
                <a:gradFill>
                  <a:gsLst>
                    <a:gs pos="0">
                      <a:srgbClr val="E8F8A3"/>
                    </a:gs>
                    <a:gs pos="100000">
                      <a:srgbClr val="E5D465"/>
                    </a:gs>
                  </a:gsLst>
                  <a:lin ang="5400000" scaled="0"/>
                </a:gra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소비코드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484239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F2342"/>
            </a:gs>
            <a:gs pos="100000">
              <a:srgbClr val="1233B5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A854750-B0CC-D0AE-DDD7-B861995E79C8}"/>
              </a:ext>
            </a:extLst>
          </p:cNvPr>
          <p:cNvSpPr txBox="1"/>
          <p:nvPr/>
        </p:nvSpPr>
        <p:spPr>
          <a:xfrm>
            <a:off x="185640" y="1684857"/>
            <a:ext cx="103859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>
                <a:gradFill>
                  <a:gsLst>
                    <a:gs pos="0">
                      <a:srgbClr val="E8F8A3"/>
                    </a:gs>
                    <a:gs pos="100000">
                      <a:srgbClr val="E5D465"/>
                    </a:gs>
                  </a:gsLst>
                  <a:lin ang="5400000" scaled="0"/>
                </a:gra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then, catch, finally</a:t>
            </a:r>
            <a:endParaRPr lang="ko-KR" altLang="en-US" sz="5400" b="1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EBD2A423-DAC2-D25A-4D4C-796F5E2F5D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2" t="8730" r="40469" b="24571"/>
          <a:stretch/>
        </p:blipFill>
        <p:spPr>
          <a:xfrm>
            <a:off x="185640" y="86793"/>
            <a:ext cx="1709677" cy="1437207"/>
          </a:xfrm>
          <a:prstGeom prst="rect">
            <a:avLst/>
          </a:prstGeom>
        </p:spPr>
      </p:pic>
      <p:pic>
        <p:nvPicPr>
          <p:cNvPr id="14" name="그림 13" descr="텍스트, 시계, 실루엣이(가) 표시된 사진&#10;&#10;자동 생성된 설명">
            <a:extLst>
              <a:ext uri="{FF2B5EF4-FFF2-40B4-BE49-F238E27FC236}">
                <a16:creationId xmlns:a16="http://schemas.microsoft.com/office/drawing/2014/main" id="{546A65E3-1CA0-3955-C642-B9E83E7F94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0" t="11509" r="42500" b="25266"/>
          <a:stretch/>
        </p:blipFill>
        <p:spPr>
          <a:xfrm>
            <a:off x="381000" y="247650"/>
            <a:ext cx="1414808" cy="12573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077D8A-F68B-DF82-FBE4-DE692D489DF1}"/>
              </a:ext>
            </a:extLst>
          </p:cNvPr>
          <p:cNvSpPr txBox="1"/>
          <p:nvPr/>
        </p:nvSpPr>
        <p:spPr>
          <a:xfrm>
            <a:off x="396384" y="3008296"/>
            <a:ext cx="106881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프라미스</a:t>
            </a:r>
            <a:r>
              <a:rPr lang="ko-KR" altLang="en-US" sz="28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객체는 </a:t>
            </a:r>
            <a:r>
              <a:rPr lang="en-US" altLang="ko-KR" sz="28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executor(‘</a:t>
            </a:r>
            <a:r>
              <a:rPr lang="ko-KR" altLang="en-US" sz="28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제작 코드’</a:t>
            </a:r>
            <a:r>
              <a:rPr lang="en-US" altLang="ko-KR" sz="28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)</a:t>
            </a:r>
            <a:r>
              <a:rPr lang="ko-KR" altLang="en-US" sz="28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와 결과나 에러를 받을 소비 함수를 이어주는 역할을 한다</a:t>
            </a:r>
            <a:r>
              <a:rPr lang="en-US" altLang="ko-KR" sz="28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. </a:t>
            </a:r>
            <a:r>
              <a:rPr lang="ko-KR" altLang="en-US" sz="28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소비함수는 </a:t>
            </a:r>
            <a:r>
              <a:rPr lang="en-US" altLang="ko-KR" sz="28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.then, .catch, .finally </a:t>
            </a:r>
            <a:r>
              <a:rPr lang="ko-KR" altLang="en-US" sz="28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메서드를 사용해 등록된다</a:t>
            </a:r>
            <a:r>
              <a:rPr lang="en-US" altLang="ko-KR" sz="28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D70B89-ECF7-D741-8A01-4263496B299C}"/>
              </a:ext>
            </a:extLst>
          </p:cNvPr>
          <p:cNvSpPr txBox="1"/>
          <p:nvPr/>
        </p:nvSpPr>
        <p:spPr>
          <a:xfrm>
            <a:off x="396385" y="5485897"/>
            <a:ext cx="31119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.then</a:t>
            </a:r>
            <a:r>
              <a:rPr lang="ko-KR" altLang="en-US" sz="2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은 </a:t>
            </a:r>
            <a:r>
              <a:rPr lang="ko-KR" altLang="en-US" sz="2400" dirty="0" err="1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프라미스에서</a:t>
            </a:r>
            <a:r>
              <a:rPr lang="ko-KR" altLang="en-US" sz="2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가장 중요하고 기본이 되는 메서드입니다</a:t>
            </a:r>
            <a:r>
              <a:rPr lang="en-US" altLang="ko-KR" sz="2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.</a:t>
            </a:r>
            <a:endParaRPr lang="ko-KR" altLang="en-US" sz="2400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C5E720-28FE-73C5-5989-0156BBF25008}"/>
              </a:ext>
            </a:extLst>
          </p:cNvPr>
          <p:cNvSpPr txBox="1"/>
          <p:nvPr/>
        </p:nvSpPr>
        <p:spPr>
          <a:xfrm>
            <a:off x="381000" y="4289066"/>
            <a:ext cx="609755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600" b="1" dirty="0">
                <a:gradFill>
                  <a:gsLst>
                    <a:gs pos="0">
                      <a:srgbClr val="E8F8A3"/>
                    </a:gs>
                    <a:gs pos="100000">
                      <a:srgbClr val="E5D465"/>
                    </a:gs>
                  </a:gsLst>
                  <a:lin ang="5400000" scaled="0"/>
                </a:gra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then</a:t>
            </a:r>
            <a:endParaRPr lang="ko-KR" altLang="en-US" sz="6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BBC7E1-5D8A-4CF7-1B3B-D67C5C96D502}"/>
              </a:ext>
            </a:extLst>
          </p:cNvPr>
          <p:cNvSpPr txBox="1"/>
          <p:nvPr/>
        </p:nvSpPr>
        <p:spPr>
          <a:xfrm>
            <a:off x="3508311" y="4882719"/>
            <a:ext cx="6097554" cy="1405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altLang="ko-KR" sz="240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promise</a:t>
            </a:r>
            <a:r>
              <a:rPr lang="en-US" altLang="ko-KR" sz="240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r>
              <a:rPr lang="en-US" altLang="ko-KR" sz="240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then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((</a:t>
            </a:r>
            <a:r>
              <a:rPr lang="en-US" altLang="ko-KR" sz="24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res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 </a:t>
            </a:r>
            <a:r>
              <a:rPr lang="en-US" altLang="ko-KR" sz="2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=&gt;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{</a:t>
            </a:r>
            <a:endParaRPr lang="ko-KR" altLang="ko-KR" sz="24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 </a:t>
            </a:r>
            <a:r>
              <a:rPr lang="en-US" altLang="ko-KR" sz="24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console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r>
              <a:rPr lang="en-US" altLang="ko-KR" sz="24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log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24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res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); </a:t>
            </a:r>
            <a:r>
              <a:rPr lang="en-US" altLang="ko-KR" sz="24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//</a:t>
            </a:r>
            <a:r>
              <a:rPr lang="ko-KR" altLang="ko-KR" sz="24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완료</a:t>
            </a:r>
            <a:endParaRPr lang="ko-KR" altLang="ko-KR" sz="24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});</a:t>
            </a:r>
            <a:endParaRPr lang="ko-KR" altLang="ko-KR" sz="24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49B67C5-357A-3176-B889-FEB8BA37B629}"/>
              </a:ext>
            </a:extLst>
          </p:cNvPr>
          <p:cNvSpPr txBox="1"/>
          <p:nvPr/>
        </p:nvSpPr>
        <p:spPr>
          <a:xfrm>
            <a:off x="7618446" y="4935397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.res</a:t>
            </a:r>
            <a:r>
              <a:rPr lang="ko-KR" altLang="en-US" sz="2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에는 실행 결과가 들어있다</a:t>
            </a:r>
            <a:r>
              <a:rPr lang="en-US" altLang="ko-KR" sz="2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.</a:t>
            </a:r>
            <a:endParaRPr lang="ko-KR" altLang="en-US" sz="2400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4016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F2342"/>
            </a:gs>
            <a:gs pos="100000">
              <a:srgbClr val="1233B5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EBD2A423-DAC2-D25A-4D4C-796F5E2F5D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2" t="8730" r="40469" b="24571"/>
          <a:stretch/>
        </p:blipFill>
        <p:spPr>
          <a:xfrm>
            <a:off x="185640" y="86793"/>
            <a:ext cx="1709677" cy="1437207"/>
          </a:xfrm>
          <a:prstGeom prst="rect">
            <a:avLst/>
          </a:prstGeom>
        </p:spPr>
      </p:pic>
      <p:pic>
        <p:nvPicPr>
          <p:cNvPr id="14" name="그림 13" descr="텍스트, 시계, 실루엣이(가) 표시된 사진&#10;&#10;자동 생성된 설명">
            <a:extLst>
              <a:ext uri="{FF2B5EF4-FFF2-40B4-BE49-F238E27FC236}">
                <a16:creationId xmlns:a16="http://schemas.microsoft.com/office/drawing/2014/main" id="{546A65E3-1CA0-3955-C642-B9E83E7F94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0" t="11509" r="42500" b="25266"/>
          <a:stretch/>
        </p:blipFill>
        <p:spPr>
          <a:xfrm>
            <a:off x="381000" y="247650"/>
            <a:ext cx="1414808" cy="12573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2C5E720-28FE-73C5-5989-0156BBF25008}"/>
              </a:ext>
            </a:extLst>
          </p:cNvPr>
          <p:cNvSpPr txBox="1"/>
          <p:nvPr/>
        </p:nvSpPr>
        <p:spPr>
          <a:xfrm>
            <a:off x="459534" y="1554130"/>
            <a:ext cx="609755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600" b="1" dirty="0">
                <a:gradFill>
                  <a:gsLst>
                    <a:gs pos="0">
                      <a:srgbClr val="E8F8A3"/>
                    </a:gs>
                    <a:gs pos="100000">
                      <a:srgbClr val="E5D465"/>
                    </a:gs>
                  </a:gsLst>
                  <a:lin ang="5400000" scaled="0"/>
                </a:gra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catch</a:t>
            </a:r>
            <a:endParaRPr lang="ko-KR" altLang="en-US" sz="6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E398B-207D-5818-83FB-0CDBE5E0AFF5}"/>
              </a:ext>
            </a:extLst>
          </p:cNvPr>
          <p:cNvSpPr txBox="1"/>
          <p:nvPr/>
        </p:nvSpPr>
        <p:spPr>
          <a:xfrm>
            <a:off x="459534" y="2662126"/>
            <a:ext cx="6858000" cy="2375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dirty="0">
                <a:solidFill>
                  <a:schemeClr val="bg1"/>
                </a:solidFill>
                <a:effectLst/>
                <a:latin typeface="Noto Sans KR Black" panose="020B0A00000000000000" pitchFamily="34" charset="-127"/>
                <a:ea typeface="Noto Sans KR Black" panose="020B0A00000000000000" pitchFamily="34" charset="-127"/>
                <a:cs typeface="Times New Roman" panose="02020603050405020304" pitchFamily="18" charset="0"/>
              </a:rPr>
              <a:t> .catch</a:t>
            </a:r>
            <a:r>
              <a:rPr lang="ko-KR" altLang="ko-KR" sz="2400" dirty="0">
                <a:solidFill>
                  <a:schemeClr val="bg1"/>
                </a:solidFill>
                <a:effectLst/>
                <a:latin typeface="Noto Sans KR Black" panose="020B0A00000000000000" pitchFamily="34" charset="-127"/>
                <a:ea typeface="Noto Sans KR Black" panose="020B0A00000000000000" pitchFamily="34" charset="-127"/>
                <a:cs typeface="Times New Roman" panose="02020603050405020304" pitchFamily="18" charset="0"/>
              </a:rPr>
              <a:t>는 에러가 발생한 경우를 다룬다</a:t>
            </a:r>
            <a:r>
              <a:rPr lang="en-US" altLang="ko-KR" sz="2400" dirty="0">
                <a:solidFill>
                  <a:schemeClr val="bg1"/>
                </a:solidFill>
                <a:effectLst/>
                <a:latin typeface="Noto Sans KR Black" panose="020B0A00000000000000" pitchFamily="34" charset="-127"/>
                <a:ea typeface="Noto Sans KR Black" panose="020B0A00000000000000" pitchFamily="34" charset="-127"/>
                <a:cs typeface="Times New Roman" panose="02020603050405020304" pitchFamily="18" charset="0"/>
              </a:rPr>
              <a:t>.</a:t>
            </a:r>
            <a:endParaRPr lang="ko-KR" altLang="ko-KR" sz="2400" dirty="0">
              <a:solidFill>
                <a:schemeClr val="bg1"/>
              </a:solidFill>
              <a:effectLst/>
              <a:latin typeface="Noto Sans KR Black" panose="020B0A00000000000000" pitchFamily="34" charset="-127"/>
              <a:ea typeface="Noto Sans KR Black" panose="020B0A00000000000000" pitchFamily="34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altLang="ko-KR" sz="240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promise</a:t>
            </a:r>
            <a:r>
              <a:rPr lang="en-US" altLang="ko-KR" sz="240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r>
              <a:rPr lang="en-US" altLang="ko-KR" sz="240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catch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((</a:t>
            </a:r>
            <a:r>
              <a:rPr lang="en-US" altLang="ko-KR" sz="24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err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 </a:t>
            </a:r>
            <a:r>
              <a:rPr lang="en-US" altLang="ko-KR" sz="2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=&gt;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{</a:t>
            </a:r>
            <a:endParaRPr lang="ko-KR" altLang="ko-KR" sz="24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 </a:t>
            </a:r>
            <a:r>
              <a:rPr lang="en-US" altLang="ko-KR" sz="24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console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r>
              <a:rPr lang="en-US" altLang="ko-KR" sz="24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log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24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err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); </a:t>
            </a:r>
            <a:r>
              <a:rPr lang="en-US" altLang="ko-KR" sz="24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// </a:t>
            </a:r>
            <a:r>
              <a:rPr lang="ko-KR" altLang="ko-KR" sz="24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오류</a:t>
            </a:r>
            <a:r>
              <a:rPr lang="ko-KR" altLang="ko-KR" sz="2400" dirty="0">
                <a:solidFill>
                  <a:srgbClr val="6A9955"/>
                </a:solidFill>
                <a:effectLst/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24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발생</a:t>
            </a:r>
            <a:r>
              <a:rPr lang="en-US" altLang="ko-KR" sz="24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!</a:t>
            </a:r>
            <a:endParaRPr lang="ko-KR" altLang="ko-KR" sz="24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});</a:t>
            </a:r>
            <a:endParaRPr lang="ko-KR" altLang="ko-KR" sz="24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dirty="0">
                <a:solidFill>
                  <a:schemeClr val="bg1"/>
                </a:solidFill>
                <a:effectLst/>
                <a:latin typeface="Noto Sans KR Black" panose="020B0A00000000000000" pitchFamily="34" charset="-127"/>
                <a:ea typeface="Noto Sans KR Black" panose="020B0A00000000000000" pitchFamily="34" charset="-127"/>
                <a:cs typeface="Times New Roman" panose="02020603050405020304" pitchFamily="18" charset="0"/>
              </a:rPr>
              <a:t>err</a:t>
            </a:r>
            <a:r>
              <a:rPr lang="ko-KR" altLang="ko-KR" sz="2400" b="1" dirty="0">
                <a:solidFill>
                  <a:schemeClr val="bg1"/>
                </a:solidFill>
                <a:effectLst/>
                <a:latin typeface="Noto Sans KR Black" panose="020B0A00000000000000" pitchFamily="34" charset="-127"/>
                <a:ea typeface="Noto Sans KR Black" panose="020B0A00000000000000" pitchFamily="34" charset="-127"/>
                <a:cs typeface="Times New Roman" panose="02020603050405020304" pitchFamily="18" charset="0"/>
              </a:rPr>
              <a:t>에는 에러가 들어있다</a:t>
            </a:r>
            <a:r>
              <a:rPr lang="en-US" altLang="ko-KR" sz="2400" b="1" dirty="0">
                <a:solidFill>
                  <a:schemeClr val="bg1"/>
                </a:solidFill>
                <a:effectLst/>
                <a:latin typeface="Noto Sans KR Black" panose="020B0A00000000000000" pitchFamily="34" charset="-127"/>
                <a:ea typeface="Noto Sans KR Black" panose="020B0A00000000000000" pitchFamily="34" charset="-127"/>
                <a:cs typeface="Times New Roman" panose="02020603050405020304" pitchFamily="18" charset="0"/>
              </a:rPr>
              <a:t>.</a:t>
            </a:r>
            <a:endParaRPr lang="ko-KR" altLang="ko-KR" sz="2400" b="1" dirty="0">
              <a:solidFill>
                <a:schemeClr val="bg1"/>
              </a:solidFill>
              <a:effectLst/>
              <a:latin typeface="Noto Sans KR Black" panose="020B0A00000000000000" pitchFamily="34" charset="-127"/>
              <a:ea typeface="Noto Sans KR Black" panose="020B0A00000000000000" pitchFamily="34" charset="-127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DAA1B3-AA71-56A4-E305-AF49790BC669}"/>
              </a:ext>
            </a:extLst>
          </p:cNvPr>
          <p:cNvSpPr txBox="1"/>
          <p:nvPr/>
        </p:nvSpPr>
        <p:spPr>
          <a:xfrm>
            <a:off x="6094446" y="1554130"/>
            <a:ext cx="609755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600" b="1" dirty="0">
                <a:gradFill>
                  <a:gsLst>
                    <a:gs pos="0">
                      <a:srgbClr val="E8F8A3"/>
                    </a:gs>
                    <a:gs pos="100000">
                      <a:srgbClr val="E5D465"/>
                    </a:gs>
                  </a:gsLst>
                  <a:lin ang="5400000" scaled="0"/>
                </a:gra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finally</a:t>
            </a:r>
            <a:endParaRPr lang="ko-KR" altLang="en-US" sz="6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BDA93A-25D7-B1DD-A896-49F933C9E468}"/>
              </a:ext>
            </a:extLst>
          </p:cNvPr>
          <p:cNvSpPr txBox="1"/>
          <p:nvPr/>
        </p:nvSpPr>
        <p:spPr>
          <a:xfrm>
            <a:off x="6094446" y="2657371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.finally</a:t>
            </a:r>
            <a:r>
              <a:rPr lang="ko-KR" altLang="en-US" sz="2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는 </a:t>
            </a:r>
            <a:r>
              <a:rPr lang="ko-KR" altLang="en-US" sz="2400" dirty="0" err="1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프라미스가</a:t>
            </a:r>
            <a:r>
              <a:rPr lang="ko-KR" altLang="en-US" sz="2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처리되면 항상 실행된다</a:t>
            </a:r>
            <a:r>
              <a:rPr lang="en-US" altLang="ko-KR" sz="2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.</a:t>
            </a:r>
            <a:endParaRPr lang="ko-KR" altLang="en-US" sz="2400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FB63B3-40BB-F8E4-2953-C26912EE62F9}"/>
              </a:ext>
            </a:extLst>
          </p:cNvPr>
          <p:cNvSpPr txBox="1"/>
          <p:nvPr/>
        </p:nvSpPr>
        <p:spPr>
          <a:xfrm>
            <a:off x="6094446" y="3137046"/>
            <a:ext cx="6176864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altLang="ko-KR" sz="240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promise</a:t>
            </a:r>
            <a:r>
              <a:rPr lang="en-US" altLang="ko-KR" sz="240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r>
              <a:rPr lang="en-US" altLang="ko-KR" sz="240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finally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(() </a:t>
            </a:r>
            <a:r>
              <a:rPr lang="en-US" altLang="ko-KR" sz="2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=&gt;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{</a:t>
            </a:r>
            <a:endParaRPr lang="ko-KR" altLang="ko-KR" sz="24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 </a:t>
            </a:r>
            <a:r>
              <a:rPr lang="en-US" altLang="ko-KR" sz="24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console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r>
              <a:rPr lang="en-US" altLang="ko-KR" sz="24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log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24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"</a:t>
            </a:r>
            <a:r>
              <a:rPr lang="ko-KR" altLang="ko-KR" sz="24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처리</a:t>
            </a:r>
            <a:r>
              <a:rPr lang="ko-KR" altLang="ko-KR" sz="2400" dirty="0">
                <a:solidFill>
                  <a:srgbClr val="CE9178"/>
                </a:solidFill>
                <a:effectLst/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24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완료</a:t>
            </a:r>
            <a:r>
              <a:rPr lang="en-US" altLang="ko-KR" sz="24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"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);</a:t>
            </a:r>
            <a:endParaRPr lang="ko-KR" altLang="ko-KR" sz="24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});</a:t>
            </a:r>
            <a:endParaRPr lang="ko-KR" altLang="ko-KR" sz="24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altLang="ko-KR" sz="2400" dirty="0">
                <a:solidFill>
                  <a:schemeClr val="bg1"/>
                </a:solidFill>
                <a:effectLst/>
                <a:latin typeface="Noto Sans KR Black" panose="020B0A00000000000000" pitchFamily="34" charset="-127"/>
                <a:ea typeface="Noto Sans KR Black" panose="020B0A00000000000000" pitchFamily="34" charset="-127"/>
                <a:cs typeface="Times New Roman" panose="02020603050405020304" pitchFamily="18" charset="0"/>
              </a:rPr>
              <a:t>finally</a:t>
            </a:r>
            <a:r>
              <a:rPr lang="ko-KR" altLang="ko-KR" sz="2400" dirty="0">
                <a:solidFill>
                  <a:schemeClr val="bg1"/>
                </a:solidFill>
                <a:effectLst/>
                <a:latin typeface="Noto Sans KR Black" panose="020B0A00000000000000" pitchFamily="34" charset="-127"/>
                <a:ea typeface="Noto Sans KR Black" panose="020B0A00000000000000" pitchFamily="34" charset="-127"/>
                <a:cs typeface="Times New Roman" panose="02020603050405020304" pitchFamily="18" charset="0"/>
              </a:rPr>
              <a:t>에는 인수가 없다</a:t>
            </a:r>
            <a:r>
              <a:rPr lang="en-US" altLang="ko-KR" sz="2400" dirty="0">
                <a:solidFill>
                  <a:schemeClr val="bg1"/>
                </a:solidFill>
                <a:effectLst/>
                <a:latin typeface="Noto Sans KR Black" panose="020B0A00000000000000" pitchFamily="34" charset="-127"/>
                <a:ea typeface="Noto Sans KR Black" panose="020B0A00000000000000" pitchFamily="34" charset="-127"/>
                <a:cs typeface="Times New Roman" panose="02020603050405020304" pitchFamily="18" charset="0"/>
              </a:rPr>
              <a:t>.</a:t>
            </a:r>
            <a:endParaRPr lang="ko-KR" altLang="ko-KR" sz="2400" dirty="0">
              <a:solidFill>
                <a:schemeClr val="bg1"/>
              </a:solidFill>
              <a:effectLst/>
              <a:latin typeface="Noto Sans KR Black" panose="020B0A00000000000000" pitchFamily="34" charset="-127"/>
              <a:ea typeface="Noto Sans KR Black" panose="020B0A00000000000000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596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F2342"/>
            </a:gs>
            <a:gs pos="100000">
              <a:srgbClr val="1233B5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EBD2A423-DAC2-D25A-4D4C-796F5E2F5D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2" t="8730" r="40469" b="24571"/>
          <a:stretch/>
        </p:blipFill>
        <p:spPr>
          <a:xfrm>
            <a:off x="185640" y="86793"/>
            <a:ext cx="1709677" cy="1437207"/>
          </a:xfrm>
          <a:prstGeom prst="rect">
            <a:avLst/>
          </a:prstGeom>
        </p:spPr>
      </p:pic>
      <p:pic>
        <p:nvPicPr>
          <p:cNvPr id="14" name="그림 13" descr="텍스트, 시계, 실루엣이(가) 표시된 사진&#10;&#10;자동 생성된 설명">
            <a:extLst>
              <a:ext uri="{FF2B5EF4-FFF2-40B4-BE49-F238E27FC236}">
                <a16:creationId xmlns:a16="http://schemas.microsoft.com/office/drawing/2014/main" id="{546A65E3-1CA0-3955-C642-B9E83E7F94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0" t="11509" r="42500" b="25266"/>
          <a:stretch/>
        </p:blipFill>
        <p:spPr>
          <a:xfrm>
            <a:off x="381000" y="247650"/>
            <a:ext cx="1414808" cy="12573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2C5E720-28FE-73C5-5989-0156BBF25008}"/>
              </a:ext>
            </a:extLst>
          </p:cNvPr>
          <p:cNvSpPr txBox="1"/>
          <p:nvPr/>
        </p:nvSpPr>
        <p:spPr>
          <a:xfrm>
            <a:off x="459534" y="1554130"/>
            <a:ext cx="609755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600" b="1" dirty="0">
                <a:gradFill>
                  <a:gsLst>
                    <a:gs pos="0">
                      <a:srgbClr val="E8F8A3"/>
                    </a:gs>
                    <a:gs pos="100000">
                      <a:srgbClr val="E5D465"/>
                    </a:gs>
                  </a:gsLst>
                  <a:lin ang="5400000" scaled="0"/>
                </a:gra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async</a:t>
            </a:r>
            <a:endParaRPr lang="ko-KR" altLang="en-US" sz="6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E398B-207D-5818-83FB-0CDBE5E0AFF5}"/>
              </a:ext>
            </a:extLst>
          </p:cNvPr>
          <p:cNvSpPr txBox="1"/>
          <p:nvPr/>
        </p:nvSpPr>
        <p:spPr>
          <a:xfrm>
            <a:off x="459534" y="2662126"/>
            <a:ext cx="6858000" cy="2873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dirty="0">
                <a:solidFill>
                  <a:schemeClr val="bg1"/>
                </a:solidFill>
                <a:effectLst/>
                <a:latin typeface="Noto Sans KR Black" panose="020B0A00000000000000" pitchFamily="34" charset="-127"/>
                <a:ea typeface="Noto Sans KR Black" panose="020B0A00000000000000" pitchFamily="34" charset="-127"/>
                <a:cs typeface="Times New Roman" panose="02020603050405020304" pitchFamily="18" charset="0"/>
              </a:rPr>
              <a:t>async</a:t>
            </a:r>
            <a:r>
              <a:rPr lang="ko-KR" altLang="en-US" sz="2400" dirty="0">
                <a:solidFill>
                  <a:schemeClr val="bg1"/>
                </a:solidFill>
                <a:effectLst/>
                <a:latin typeface="Noto Sans KR Black" panose="020B0A00000000000000" pitchFamily="34" charset="-127"/>
                <a:ea typeface="Noto Sans KR Black" panose="020B0A00000000000000" pitchFamily="34" charset="-127"/>
                <a:cs typeface="Times New Roman" panose="02020603050405020304" pitchFamily="18" charset="0"/>
              </a:rPr>
              <a:t>는 </a:t>
            </a:r>
            <a:r>
              <a:rPr lang="en-US" altLang="ko-KR" sz="2400" dirty="0">
                <a:solidFill>
                  <a:schemeClr val="bg1"/>
                </a:solidFill>
                <a:effectLst/>
                <a:latin typeface="Noto Sans KR Black" panose="020B0A00000000000000" pitchFamily="34" charset="-127"/>
                <a:ea typeface="Noto Sans KR Black" panose="020B0A00000000000000" pitchFamily="34" charset="-127"/>
                <a:cs typeface="Times New Roman" panose="02020603050405020304" pitchFamily="18" charset="0"/>
              </a:rPr>
              <a:t>function </a:t>
            </a:r>
            <a:r>
              <a:rPr lang="ko-KR" altLang="en-US" sz="2400" dirty="0">
                <a:solidFill>
                  <a:schemeClr val="bg1"/>
                </a:solidFill>
                <a:effectLst/>
                <a:latin typeface="Noto Sans KR Black" panose="020B0A00000000000000" pitchFamily="34" charset="-127"/>
                <a:ea typeface="Noto Sans KR Black" panose="020B0A00000000000000" pitchFamily="34" charset="-127"/>
                <a:cs typeface="Times New Roman" panose="02020603050405020304" pitchFamily="18" charset="0"/>
              </a:rPr>
              <a:t>앞에 위치한다</a:t>
            </a:r>
            <a:r>
              <a:rPr lang="en-US" altLang="ko-KR" sz="2400" dirty="0">
                <a:solidFill>
                  <a:schemeClr val="bg1"/>
                </a:solidFill>
                <a:effectLst/>
                <a:latin typeface="Noto Sans KR Black" panose="020B0A00000000000000" pitchFamily="34" charset="-127"/>
                <a:ea typeface="Noto Sans KR Black" panose="020B0A00000000000000" pitchFamily="34" charset="-127"/>
                <a:cs typeface="Times New Roman" panose="02020603050405020304" pitchFamily="18" charset="0"/>
              </a:rPr>
              <a:t>.</a:t>
            </a:r>
          </a:p>
          <a:p>
            <a:pPr>
              <a:spcAft>
                <a:spcPts val="800"/>
              </a:spcAft>
            </a:pPr>
            <a:r>
              <a:rPr lang="en-US" altLang="ko-KR" sz="2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async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function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240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func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() {</a:t>
            </a:r>
            <a:endParaRPr lang="ko-KR" altLang="ko-KR" sz="24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 </a:t>
            </a:r>
            <a:r>
              <a:rPr lang="en-US" altLang="ko-KR" sz="240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return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1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;</a:t>
            </a:r>
            <a:endParaRPr lang="ko-KR" altLang="ko-KR" sz="24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}</a:t>
            </a:r>
            <a:endParaRPr lang="ko-KR" altLang="ko-KR" sz="24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dirty="0">
                <a:solidFill>
                  <a:schemeClr val="bg1"/>
                </a:solidFill>
                <a:effectLst/>
                <a:latin typeface="Noto Sans KR Black" panose="020B0A00000000000000" pitchFamily="34" charset="-127"/>
                <a:ea typeface="Noto Sans KR Black" panose="020B0A00000000000000" pitchFamily="34" charset="-127"/>
                <a:cs typeface="Times New Roman" panose="02020603050405020304" pitchFamily="18" charset="0"/>
              </a:rPr>
              <a:t>function </a:t>
            </a:r>
            <a:r>
              <a:rPr lang="ko-KR" altLang="en-US" sz="2400" dirty="0">
                <a:solidFill>
                  <a:schemeClr val="bg1"/>
                </a:solidFill>
                <a:effectLst/>
                <a:latin typeface="Noto Sans KR Black" panose="020B0A00000000000000" pitchFamily="34" charset="-127"/>
                <a:ea typeface="Noto Sans KR Black" panose="020B0A00000000000000" pitchFamily="34" charset="-127"/>
                <a:cs typeface="Times New Roman" panose="02020603050405020304" pitchFamily="18" charset="0"/>
              </a:rPr>
              <a:t>앞에 </a:t>
            </a:r>
            <a:r>
              <a:rPr lang="en-US" altLang="ko-KR" sz="2400" dirty="0">
                <a:solidFill>
                  <a:schemeClr val="bg1"/>
                </a:solidFill>
                <a:effectLst/>
                <a:latin typeface="Noto Sans KR Black" panose="020B0A00000000000000" pitchFamily="34" charset="-127"/>
                <a:ea typeface="Noto Sans KR Black" panose="020B0A00000000000000" pitchFamily="34" charset="-127"/>
                <a:cs typeface="Times New Roman" panose="02020603050405020304" pitchFamily="18" charset="0"/>
              </a:rPr>
              <a:t>async</a:t>
            </a:r>
            <a:r>
              <a:rPr lang="ko-KR" altLang="en-US" sz="2400" dirty="0">
                <a:solidFill>
                  <a:schemeClr val="bg1"/>
                </a:solidFill>
                <a:effectLst/>
                <a:latin typeface="Noto Sans KR Black" panose="020B0A00000000000000" pitchFamily="34" charset="-127"/>
                <a:ea typeface="Noto Sans KR Black" panose="020B0A00000000000000" pitchFamily="34" charset="-127"/>
                <a:cs typeface="Times New Roman" panose="02020603050405020304" pitchFamily="18" charset="0"/>
              </a:rPr>
              <a:t>를 붙이면 </a:t>
            </a:r>
            <a:endParaRPr lang="en-US" altLang="ko-KR" sz="2400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en-US" sz="2400" dirty="0">
                <a:solidFill>
                  <a:schemeClr val="bg1"/>
                </a:solidFill>
                <a:effectLst/>
                <a:latin typeface="Noto Sans KR Black" panose="020B0A00000000000000" pitchFamily="34" charset="-127"/>
                <a:ea typeface="Noto Sans KR Black" panose="020B0A00000000000000" pitchFamily="34" charset="-127"/>
                <a:cs typeface="Times New Roman" panose="02020603050405020304" pitchFamily="18" charset="0"/>
              </a:rPr>
              <a:t>해당 함수는 항상 </a:t>
            </a:r>
            <a:r>
              <a:rPr lang="ko-KR" altLang="en-US" sz="2400" dirty="0" err="1">
                <a:solidFill>
                  <a:schemeClr val="bg1"/>
                </a:solidFill>
                <a:effectLst/>
                <a:latin typeface="Noto Sans KR Black" panose="020B0A00000000000000" pitchFamily="34" charset="-127"/>
                <a:ea typeface="Noto Sans KR Black" panose="020B0A00000000000000" pitchFamily="34" charset="-127"/>
                <a:cs typeface="Times New Roman" panose="02020603050405020304" pitchFamily="18" charset="0"/>
              </a:rPr>
              <a:t>프라미스를</a:t>
            </a:r>
            <a:r>
              <a:rPr lang="ko-KR" altLang="en-US" sz="2400" dirty="0">
                <a:solidFill>
                  <a:schemeClr val="bg1"/>
                </a:solidFill>
                <a:effectLst/>
                <a:latin typeface="Noto Sans KR Black" panose="020B0A00000000000000" pitchFamily="34" charset="-127"/>
                <a:ea typeface="Noto Sans KR Black" panose="020B0A00000000000000" pitchFamily="34" charset="-127"/>
                <a:cs typeface="Times New Roman" panose="02020603050405020304" pitchFamily="18" charset="0"/>
              </a:rPr>
              <a:t> 반환한다</a:t>
            </a:r>
            <a:r>
              <a:rPr lang="en-US" altLang="ko-KR" sz="2400" dirty="0">
                <a:solidFill>
                  <a:schemeClr val="bg1"/>
                </a:solidFill>
                <a:effectLst/>
                <a:latin typeface="Noto Sans KR Black" panose="020B0A00000000000000" pitchFamily="34" charset="-127"/>
                <a:ea typeface="Noto Sans KR Black" panose="020B0A00000000000000" pitchFamily="34" charset="-127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BDA93A-25D7-B1DD-A896-49F933C9E468}"/>
              </a:ext>
            </a:extLst>
          </p:cNvPr>
          <p:cNvSpPr txBox="1"/>
          <p:nvPr/>
        </p:nvSpPr>
        <p:spPr>
          <a:xfrm>
            <a:off x="6094446" y="2657371"/>
            <a:ext cx="60975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함수를 호출하면 </a:t>
            </a:r>
            <a:r>
              <a:rPr lang="en-US" altLang="ko-KR" sz="2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result</a:t>
            </a:r>
            <a:r>
              <a:rPr lang="ko-KR" altLang="en-US" sz="2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가 </a:t>
            </a:r>
            <a:r>
              <a:rPr lang="en-US" altLang="ko-KR" sz="2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1</a:t>
            </a:r>
            <a:r>
              <a:rPr lang="ko-KR" altLang="en-US" sz="2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인 </a:t>
            </a:r>
            <a:endParaRPr lang="en-US" altLang="ko-KR" sz="2400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r>
              <a:rPr lang="ko-KR" altLang="en-US" sz="2400" dirty="0" err="1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프라미스가</a:t>
            </a:r>
            <a:r>
              <a:rPr lang="ko-KR" altLang="en-US" sz="2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반환된다</a:t>
            </a:r>
            <a:r>
              <a:rPr lang="en-US" altLang="ko-KR" sz="2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.</a:t>
            </a:r>
            <a:endParaRPr lang="ko-KR" altLang="en-US" sz="2400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FB63B3-40BB-F8E4-2953-C26912EE62F9}"/>
              </a:ext>
            </a:extLst>
          </p:cNvPr>
          <p:cNvSpPr txBox="1"/>
          <p:nvPr/>
        </p:nvSpPr>
        <p:spPr>
          <a:xfrm>
            <a:off x="6094446" y="3337306"/>
            <a:ext cx="6176864" cy="2349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altLang="ko-KR" sz="2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async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function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240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func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() {</a:t>
            </a:r>
            <a:endParaRPr lang="ko-KR" altLang="ko-KR" sz="24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 </a:t>
            </a:r>
            <a:r>
              <a:rPr lang="en-US" altLang="ko-KR" sz="240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return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1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;</a:t>
            </a:r>
            <a:endParaRPr lang="ko-KR" altLang="ko-KR" sz="24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}</a:t>
            </a:r>
            <a:endParaRPr lang="ko-KR" altLang="ko-KR" sz="24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endParaRPr lang="ko-KR" altLang="ko-KR" sz="24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altLang="ko-KR" sz="240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func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().</a:t>
            </a:r>
            <a:r>
              <a:rPr lang="en-US" altLang="ko-KR" sz="24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then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24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console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r>
              <a:rPr lang="en-US" altLang="ko-KR" sz="24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log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 </a:t>
            </a:r>
            <a:r>
              <a:rPr lang="en-US" altLang="ko-KR" sz="24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// 1</a:t>
            </a:r>
            <a:endParaRPr lang="ko-KR" altLang="ko-KR" sz="24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693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F2342"/>
            </a:gs>
            <a:gs pos="100000">
              <a:srgbClr val="1233B5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EBD2A423-DAC2-D25A-4D4C-796F5E2F5D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2" t="8730" r="40469" b="24571"/>
          <a:stretch/>
        </p:blipFill>
        <p:spPr>
          <a:xfrm>
            <a:off x="185640" y="86793"/>
            <a:ext cx="1709677" cy="1437207"/>
          </a:xfrm>
          <a:prstGeom prst="rect">
            <a:avLst/>
          </a:prstGeom>
        </p:spPr>
      </p:pic>
      <p:pic>
        <p:nvPicPr>
          <p:cNvPr id="14" name="그림 13" descr="텍스트, 시계, 실루엣이(가) 표시된 사진&#10;&#10;자동 생성된 설명">
            <a:extLst>
              <a:ext uri="{FF2B5EF4-FFF2-40B4-BE49-F238E27FC236}">
                <a16:creationId xmlns:a16="http://schemas.microsoft.com/office/drawing/2014/main" id="{546A65E3-1CA0-3955-C642-B9E83E7F94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0" t="11509" r="42500" b="25266"/>
          <a:stretch/>
        </p:blipFill>
        <p:spPr>
          <a:xfrm>
            <a:off x="381000" y="247650"/>
            <a:ext cx="1414808" cy="12573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2C5E720-28FE-73C5-5989-0156BBF25008}"/>
              </a:ext>
            </a:extLst>
          </p:cNvPr>
          <p:cNvSpPr txBox="1"/>
          <p:nvPr/>
        </p:nvSpPr>
        <p:spPr>
          <a:xfrm>
            <a:off x="459534" y="1554130"/>
            <a:ext cx="609755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600" b="1" dirty="0">
                <a:gradFill>
                  <a:gsLst>
                    <a:gs pos="0">
                      <a:srgbClr val="E8F8A3"/>
                    </a:gs>
                    <a:gs pos="100000">
                      <a:srgbClr val="E5D465"/>
                    </a:gs>
                  </a:gsLst>
                  <a:lin ang="5400000" scaled="0"/>
                </a:gra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async</a:t>
            </a:r>
            <a:endParaRPr lang="ko-KR" altLang="en-US" sz="6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E398B-207D-5818-83FB-0CDBE5E0AFF5}"/>
              </a:ext>
            </a:extLst>
          </p:cNvPr>
          <p:cNvSpPr txBox="1"/>
          <p:nvPr/>
        </p:nvSpPr>
        <p:spPr>
          <a:xfrm>
            <a:off x="459534" y="2662126"/>
            <a:ext cx="6858000" cy="2821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ko-KR" altLang="en-US" sz="2400" dirty="0">
                <a:solidFill>
                  <a:schemeClr val="bg1"/>
                </a:solidFill>
                <a:effectLst/>
                <a:latin typeface="Noto Sans KR Black" panose="020B0A00000000000000" pitchFamily="34" charset="-127"/>
                <a:ea typeface="Noto Sans KR Black" panose="020B0A00000000000000" pitchFamily="34" charset="-127"/>
                <a:cs typeface="Times New Roman" panose="02020603050405020304" pitchFamily="18" charset="0"/>
              </a:rPr>
              <a:t>명시적으로 </a:t>
            </a:r>
            <a:r>
              <a:rPr lang="ko-KR" altLang="en-US" sz="2400" dirty="0" err="1">
                <a:solidFill>
                  <a:schemeClr val="bg1"/>
                </a:solidFill>
                <a:effectLst/>
                <a:latin typeface="Noto Sans KR Black" panose="020B0A00000000000000" pitchFamily="34" charset="-127"/>
                <a:ea typeface="Noto Sans KR Black" panose="020B0A00000000000000" pitchFamily="34" charset="-127"/>
                <a:cs typeface="Times New Roman" panose="02020603050405020304" pitchFamily="18" charset="0"/>
              </a:rPr>
              <a:t>프라미스를</a:t>
            </a:r>
            <a:r>
              <a:rPr lang="ko-KR" altLang="en-US" sz="2400" dirty="0">
                <a:solidFill>
                  <a:schemeClr val="bg1"/>
                </a:solidFill>
                <a:effectLst/>
                <a:latin typeface="Noto Sans KR Black" panose="020B0A00000000000000" pitchFamily="34" charset="-127"/>
                <a:ea typeface="Noto Sans KR Black" panose="020B0A00000000000000" pitchFamily="34" charset="-127"/>
                <a:cs typeface="Times New Roman" panose="02020603050405020304" pitchFamily="18" charset="0"/>
              </a:rPr>
              <a:t> </a:t>
            </a:r>
            <a:endParaRPr lang="en-US" altLang="ko-KR" sz="2400" dirty="0">
              <a:solidFill>
                <a:schemeClr val="bg1"/>
              </a:solidFill>
              <a:effectLst/>
              <a:latin typeface="Noto Sans KR Black" panose="020B0A00000000000000" pitchFamily="34" charset="-127"/>
              <a:ea typeface="Noto Sans KR Black" panose="020B0A00000000000000" pitchFamily="34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ko-KR" altLang="en-US" sz="2400" dirty="0">
                <a:solidFill>
                  <a:schemeClr val="bg1"/>
                </a:solidFill>
                <a:effectLst/>
                <a:latin typeface="Noto Sans KR Black" panose="020B0A00000000000000" pitchFamily="34" charset="-127"/>
                <a:ea typeface="Noto Sans KR Black" panose="020B0A00000000000000" pitchFamily="34" charset="-127"/>
                <a:cs typeface="Times New Roman" panose="02020603050405020304" pitchFamily="18" charset="0"/>
              </a:rPr>
              <a:t>반환하는 것도 가능하다</a:t>
            </a:r>
            <a:r>
              <a:rPr lang="en-US" altLang="ko-KR" sz="2400" dirty="0">
                <a:solidFill>
                  <a:schemeClr val="bg1"/>
                </a:solidFill>
                <a:effectLst/>
                <a:latin typeface="Noto Sans KR Black" panose="020B0A00000000000000" pitchFamily="34" charset="-127"/>
                <a:ea typeface="Noto Sans KR Black" panose="020B0A00000000000000" pitchFamily="34" charset="-127"/>
                <a:cs typeface="Times New Roman" panose="02020603050405020304" pitchFamily="18" charset="0"/>
              </a:rPr>
              <a:t>.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</a:p>
          <a:p>
            <a:pPr>
              <a:spcAft>
                <a:spcPts val="800"/>
              </a:spcAft>
            </a:pPr>
            <a:r>
              <a:rPr lang="en-US" altLang="ko-KR" sz="2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async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function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240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func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() {</a:t>
            </a:r>
            <a:endParaRPr lang="ko-KR" altLang="ko-KR" sz="24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 </a:t>
            </a:r>
            <a:r>
              <a:rPr lang="en-US" altLang="ko-KR" sz="240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return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2400" dirty="0" err="1">
                <a:solidFill>
                  <a:srgbClr val="4EC9B0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Promise</a:t>
            </a:r>
            <a:r>
              <a:rPr lang="en-US" altLang="ko-KR" sz="240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r>
              <a:rPr lang="en-US" altLang="ko-KR" sz="240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resolve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240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1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);</a:t>
            </a:r>
            <a:endParaRPr lang="ko-KR" altLang="ko-KR" sz="24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}</a:t>
            </a:r>
            <a:endParaRPr lang="ko-KR" altLang="ko-KR" sz="24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altLang="ko-KR" sz="240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func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().</a:t>
            </a:r>
            <a:r>
              <a:rPr lang="en-US" altLang="ko-KR" sz="24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then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24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console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r>
              <a:rPr lang="en-US" altLang="ko-KR" sz="24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log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 </a:t>
            </a:r>
            <a:r>
              <a:rPr lang="en-US" altLang="ko-KR" sz="24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// 1</a:t>
            </a:r>
            <a:endParaRPr lang="en-US" altLang="ko-KR" sz="3200" dirty="0">
              <a:solidFill>
                <a:schemeClr val="bg1"/>
              </a:solidFill>
              <a:effectLst/>
              <a:latin typeface="Noto Sans KR Black" panose="020B0A00000000000000" pitchFamily="34" charset="-127"/>
              <a:ea typeface="Noto Sans KR Black" panose="020B0A00000000000000" pitchFamily="34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626757-0911-34AA-5F8D-34924D2A4D1F}"/>
              </a:ext>
            </a:extLst>
          </p:cNvPr>
          <p:cNvSpPr txBox="1"/>
          <p:nvPr/>
        </p:nvSpPr>
        <p:spPr>
          <a:xfrm>
            <a:off x="459534" y="5483411"/>
            <a:ext cx="60975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async</a:t>
            </a:r>
            <a:r>
              <a:rPr lang="ko-KR" altLang="en-US" sz="2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가 제공하는 기능은 이뿐 만이 아니다</a:t>
            </a:r>
            <a:r>
              <a:rPr lang="en-US" altLang="ko-KR" sz="2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.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await</a:t>
            </a:r>
            <a:r>
              <a:rPr lang="ko-KR" altLang="en-US" sz="2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는 </a:t>
            </a:r>
            <a:r>
              <a:rPr lang="en-US" altLang="ko-KR" sz="2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async</a:t>
            </a:r>
            <a:r>
              <a:rPr lang="ko-KR" altLang="en-US" sz="2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함수 안에서만 동작한다</a:t>
            </a:r>
            <a:r>
              <a:rPr lang="en-US" altLang="ko-KR" sz="2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FFE934-30EC-92DF-21FF-637E08D09A3D}"/>
              </a:ext>
            </a:extLst>
          </p:cNvPr>
          <p:cNvSpPr txBox="1"/>
          <p:nvPr/>
        </p:nvSpPr>
        <p:spPr>
          <a:xfrm>
            <a:off x="6487110" y="1554130"/>
            <a:ext cx="551205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600" b="1" dirty="0">
                <a:gradFill>
                  <a:gsLst>
                    <a:gs pos="0">
                      <a:srgbClr val="E8F8A3"/>
                    </a:gs>
                    <a:gs pos="100000">
                      <a:srgbClr val="E5D465"/>
                    </a:gs>
                  </a:gsLst>
                  <a:lin ang="5400000" scaled="0"/>
                </a:gra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async</a:t>
            </a:r>
            <a:endParaRPr lang="ko-KR" altLang="en-US" sz="6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0E7A13-E5EC-2B2E-A4A9-82E6D23DDD81}"/>
              </a:ext>
            </a:extLst>
          </p:cNvPr>
          <p:cNvSpPr txBox="1"/>
          <p:nvPr/>
        </p:nvSpPr>
        <p:spPr>
          <a:xfrm>
            <a:off x="6487110" y="2598003"/>
            <a:ext cx="60975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자바스크립트는 </a:t>
            </a:r>
            <a:r>
              <a:rPr lang="en-US" altLang="ko-KR" sz="2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await</a:t>
            </a:r>
            <a:r>
              <a:rPr lang="ko-KR" altLang="en-US" sz="2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키워드를 </a:t>
            </a:r>
            <a:endParaRPr lang="en-US" altLang="ko-KR" sz="2400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만나면 </a:t>
            </a:r>
            <a:r>
              <a:rPr lang="ko-KR" altLang="en-US" sz="2400" dirty="0" err="1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프라미스가</a:t>
            </a:r>
            <a:r>
              <a:rPr lang="ko-KR" altLang="en-US" sz="2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처리될 때까지 기다린다</a:t>
            </a:r>
            <a:r>
              <a:rPr lang="en-US" altLang="ko-KR" sz="2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.</a:t>
            </a:r>
            <a:endParaRPr lang="ko-KR" altLang="en-US" sz="2400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B4FE62-DCCD-8E89-B117-9DF02596E8E5}"/>
              </a:ext>
            </a:extLst>
          </p:cNvPr>
          <p:cNvSpPr txBox="1"/>
          <p:nvPr/>
        </p:nvSpPr>
        <p:spPr>
          <a:xfrm>
            <a:off x="6557088" y="3517086"/>
            <a:ext cx="6293498" cy="3105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altLang="ko-KR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async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function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80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func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() {</a:t>
            </a:r>
            <a:endParaRPr lang="ko-KR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altLang="ko-KR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 </a:t>
            </a:r>
            <a:r>
              <a:rPr lang="en-US" altLang="ko-KR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let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8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promise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= </a:t>
            </a:r>
            <a:r>
              <a:rPr lang="en-US" altLang="ko-KR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new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800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Promise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((</a:t>
            </a:r>
            <a:r>
              <a:rPr lang="en-US" altLang="ko-KR" sz="18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res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 </a:t>
            </a:r>
            <a:r>
              <a:rPr lang="en-US" altLang="ko-KR" sz="180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rej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 </a:t>
            </a:r>
            <a:r>
              <a:rPr lang="en-US" altLang="ko-KR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=&gt;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{</a:t>
            </a:r>
            <a:endParaRPr lang="ko-KR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altLang="ko-KR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   </a:t>
            </a:r>
            <a:r>
              <a:rPr lang="en-US" altLang="ko-KR" sz="180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setTimeout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(() </a:t>
            </a:r>
            <a:r>
              <a:rPr lang="en-US" altLang="ko-KR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=&gt;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8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res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8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'</a:t>
            </a:r>
            <a:r>
              <a:rPr lang="ko-KR" altLang="ko-KR" sz="18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완료</a:t>
            </a:r>
            <a:r>
              <a:rPr lang="en-US" altLang="ko-KR" sz="18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!'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), </a:t>
            </a:r>
            <a:r>
              <a:rPr lang="en-US" altLang="ko-KR" sz="180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1000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</a:t>
            </a:r>
            <a:endParaRPr lang="ko-KR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altLang="ko-KR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 });</a:t>
            </a:r>
            <a:endParaRPr lang="ko-KR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altLang="ko-KR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endParaRPr lang="ko-KR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altLang="ko-KR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 </a:t>
            </a:r>
            <a:r>
              <a:rPr lang="en-US" altLang="ko-KR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let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8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result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= </a:t>
            </a:r>
            <a:r>
              <a:rPr lang="en-US" altLang="ko-KR" sz="180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await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8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promise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;</a:t>
            </a:r>
            <a:r>
              <a:rPr lang="en-US" altLang="ko-KR" sz="12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// (*)</a:t>
            </a:r>
            <a:endParaRPr lang="ko-KR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altLang="ko-KR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endParaRPr lang="ko-KR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altLang="ko-KR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 </a:t>
            </a:r>
            <a:r>
              <a:rPr lang="en-US" altLang="ko-KR" sz="18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console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r>
              <a:rPr lang="en-US" altLang="ko-KR" sz="18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log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8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result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);</a:t>
            </a:r>
            <a:endParaRPr lang="ko-KR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altLang="ko-KR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}</a:t>
            </a:r>
            <a:endParaRPr lang="ko-KR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altLang="ko-KR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endParaRPr lang="ko-KR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altLang="ko-KR" sz="180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func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();</a:t>
            </a:r>
            <a:endParaRPr lang="ko-KR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581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F2342"/>
            </a:gs>
            <a:gs pos="100000">
              <a:srgbClr val="1233B5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D2C5E720-28FE-73C5-5989-0156BBF25008}"/>
              </a:ext>
            </a:extLst>
          </p:cNvPr>
          <p:cNvSpPr txBox="1"/>
          <p:nvPr/>
        </p:nvSpPr>
        <p:spPr>
          <a:xfrm>
            <a:off x="459534" y="-69404"/>
            <a:ext cx="609755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600" b="1" dirty="0">
                <a:gradFill>
                  <a:gsLst>
                    <a:gs pos="0">
                      <a:srgbClr val="E8F8A3"/>
                    </a:gs>
                    <a:gs pos="100000">
                      <a:srgbClr val="E5D465"/>
                    </a:gs>
                  </a:gsLst>
                  <a:lin ang="5400000" scaled="0"/>
                </a:gra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async</a:t>
            </a:r>
            <a:endParaRPr lang="ko-KR" altLang="en-US" sz="6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E398B-207D-5818-83FB-0CDBE5E0AFF5}"/>
              </a:ext>
            </a:extLst>
          </p:cNvPr>
          <p:cNvSpPr txBox="1"/>
          <p:nvPr/>
        </p:nvSpPr>
        <p:spPr>
          <a:xfrm>
            <a:off x="459534" y="1038592"/>
            <a:ext cx="6858000" cy="2821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ko-KR" altLang="en-US" sz="2400" dirty="0">
                <a:solidFill>
                  <a:schemeClr val="bg1"/>
                </a:solidFill>
                <a:effectLst/>
                <a:latin typeface="Noto Sans KR Black" panose="020B0A00000000000000" pitchFamily="34" charset="-127"/>
                <a:ea typeface="Noto Sans KR Black" panose="020B0A00000000000000" pitchFamily="34" charset="-127"/>
                <a:cs typeface="Times New Roman" panose="02020603050405020304" pitchFamily="18" charset="0"/>
              </a:rPr>
              <a:t>명시적으로 </a:t>
            </a:r>
            <a:r>
              <a:rPr lang="ko-KR" altLang="en-US" sz="2400" dirty="0" err="1">
                <a:solidFill>
                  <a:schemeClr val="bg1"/>
                </a:solidFill>
                <a:effectLst/>
                <a:latin typeface="Noto Sans KR Black" panose="020B0A00000000000000" pitchFamily="34" charset="-127"/>
                <a:ea typeface="Noto Sans KR Black" panose="020B0A00000000000000" pitchFamily="34" charset="-127"/>
                <a:cs typeface="Times New Roman" panose="02020603050405020304" pitchFamily="18" charset="0"/>
              </a:rPr>
              <a:t>프라미스를</a:t>
            </a:r>
            <a:r>
              <a:rPr lang="ko-KR" altLang="en-US" sz="2400" dirty="0">
                <a:solidFill>
                  <a:schemeClr val="bg1"/>
                </a:solidFill>
                <a:effectLst/>
                <a:latin typeface="Noto Sans KR Black" panose="020B0A00000000000000" pitchFamily="34" charset="-127"/>
                <a:ea typeface="Noto Sans KR Black" panose="020B0A00000000000000" pitchFamily="34" charset="-127"/>
                <a:cs typeface="Times New Roman" panose="02020603050405020304" pitchFamily="18" charset="0"/>
              </a:rPr>
              <a:t> </a:t>
            </a:r>
            <a:endParaRPr lang="en-US" altLang="ko-KR" sz="2400" dirty="0">
              <a:solidFill>
                <a:schemeClr val="bg1"/>
              </a:solidFill>
              <a:effectLst/>
              <a:latin typeface="Noto Sans KR Black" panose="020B0A00000000000000" pitchFamily="34" charset="-127"/>
              <a:ea typeface="Noto Sans KR Black" panose="020B0A00000000000000" pitchFamily="34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ko-KR" altLang="en-US" sz="2400" dirty="0">
                <a:solidFill>
                  <a:schemeClr val="bg1"/>
                </a:solidFill>
                <a:effectLst/>
                <a:latin typeface="Noto Sans KR Black" panose="020B0A00000000000000" pitchFamily="34" charset="-127"/>
                <a:ea typeface="Noto Sans KR Black" panose="020B0A00000000000000" pitchFamily="34" charset="-127"/>
                <a:cs typeface="Times New Roman" panose="02020603050405020304" pitchFamily="18" charset="0"/>
              </a:rPr>
              <a:t>반환하는 것도 가능하다</a:t>
            </a:r>
            <a:r>
              <a:rPr lang="en-US" altLang="ko-KR" sz="2400" dirty="0">
                <a:solidFill>
                  <a:schemeClr val="bg1"/>
                </a:solidFill>
                <a:effectLst/>
                <a:latin typeface="Noto Sans KR Black" panose="020B0A00000000000000" pitchFamily="34" charset="-127"/>
                <a:ea typeface="Noto Sans KR Black" panose="020B0A00000000000000" pitchFamily="34" charset="-127"/>
                <a:cs typeface="Times New Roman" panose="02020603050405020304" pitchFamily="18" charset="0"/>
              </a:rPr>
              <a:t>.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</a:p>
          <a:p>
            <a:pPr>
              <a:spcAft>
                <a:spcPts val="800"/>
              </a:spcAft>
            </a:pPr>
            <a:r>
              <a:rPr lang="en-US" altLang="ko-KR" sz="2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async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function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240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func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() {</a:t>
            </a:r>
            <a:endParaRPr lang="ko-KR" altLang="ko-KR" sz="24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 </a:t>
            </a:r>
            <a:r>
              <a:rPr lang="en-US" altLang="ko-KR" sz="240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return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2400" dirty="0" err="1">
                <a:solidFill>
                  <a:srgbClr val="4EC9B0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Promise</a:t>
            </a:r>
            <a:r>
              <a:rPr lang="en-US" altLang="ko-KR" sz="240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r>
              <a:rPr lang="en-US" altLang="ko-KR" sz="240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resolve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240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1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);</a:t>
            </a:r>
            <a:endParaRPr lang="ko-KR" altLang="ko-KR" sz="24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}</a:t>
            </a:r>
            <a:endParaRPr lang="ko-KR" altLang="ko-KR" sz="24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altLang="ko-KR" sz="240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func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().</a:t>
            </a:r>
            <a:r>
              <a:rPr lang="en-US" altLang="ko-KR" sz="24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then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24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console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r>
              <a:rPr lang="en-US" altLang="ko-KR" sz="24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log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 </a:t>
            </a:r>
            <a:r>
              <a:rPr lang="en-US" altLang="ko-KR" sz="24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// 1</a:t>
            </a:r>
            <a:endParaRPr lang="en-US" altLang="ko-KR" sz="3200" dirty="0">
              <a:solidFill>
                <a:schemeClr val="bg1"/>
              </a:solidFill>
              <a:effectLst/>
              <a:latin typeface="Noto Sans KR Black" panose="020B0A00000000000000" pitchFamily="34" charset="-127"/>
              <a:ea typeface="Noto Sans KR Black" panose="020B0A00000000000000" pitchFamily="34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626757-0911-34AA-5F8D-34924D2A4D1F}"/>
              </a:ext>
            </a:extLst>
          </p:cNvPr>
          <p:cNvSpPr txBox="1"/>
          <p:nvPr/>
        </p:nvSpPr>
        <p:spPr>
          <a:xfrm>
            <a:off x="459534" y="3859877"/>
            <a:ext cx="60975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async</a:t>
            </a:r>
            <a:r>
              <a:rPr lang="ko-KR" altLang="en-US" sz="2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가 제공하는 기능은 이뿐 만이 아니다</a:t>
            </a:r>
            <a:r>
              <a:rPr lang="en-US" altLang="ko-KR" sz="2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.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await</a:t>
            </a:r>
            <a:r>
              <a:rPr lang="ko-KR" altLang="en-US" sz="2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는 </a:t>
            </a:r>
            <a:r>
              <a:rPr lang="en-US" altLang="ko-KR" sz="2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async</a:t>
            </a:r>
            <a:r>
              <a:rPr lang="ko-KR" altLang="en-US" sz="2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함수 안에서만 동작한다</a:t>
            </a:r>
            <a:r>
              <a:rPr lang="en-US" altLang="ko-KR" sz="2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FFE934-30EC-92DF-21FF-637E08D09A3D}"/>
              </a:ext>
            </a:extLst>
          </p:cNvPr>
          <p:cNvSpPr txBox="1"/>
          <p:nvPr/>
        </p:nvSpPr>
        <p:spPr>
          <a:xfrm>
            <a:off x="6487110" y="-69404"/>
            <a:ext cx="551205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600" b="1" dirty="0">
                <a:gradFill>
                  <a:gsLst>
                    <a:gs pos="0">
                      <a:srgbClr val="E8F8A3"/>
                    </a:gs>
                    <a:gs pos="100000">
                      <a:srgbClr val="E5D465"/>
                    </a:gs>
                  </a:gsLst>
                  <a:lin ang="5400000" scaled="0"/>
                </a:gra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await</a:t>
            </a:r>
            <a:endParaRPr lang="ko-KR" altLang="en-US" sz="6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0E7A13-E5EC-2B2E-A4A9-82E6D23DDD81}"/>
              </a:ext>
            </a:extLst>
          </p:cNvPr>
          <p:cNvSpPr txBox="1"/>
          <p:nvPr/>
        </p:nvSpPr>
        <p:spPr>
          <a:xfrm>
            <a:off x="6487110" y="974469"/>
            <a:ext cx="60975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자바스크립트는 </a:t>
            </a:r>
            <a:r>
              <a:rPr lang="en-US" altLang="ko-KR" sz="2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await</a:t>
            </a:r>
            <a:r>
              <a:rPr lang="ko-KR" altLang="en-US" sz="2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키워드를 </a:t>
            </a:r>
            <a:endParaRPr lang="en-US" altLang="ko-KR" sz="2400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만나면 </a:t>
            </a:r>
            <a:r>
              <a:rPr lang="ko-KR" altLang="en-US" sz="2400" dirty="0" err="1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프라미스가</a:t>
            </a:r>
            <a:r>
              <a:rPr lang="ko-KR" altLang="en-US" sz="2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처리될 때까지 기다린다</a:t>
            </a:r>
            <a:r>
              <a:rPr lang="en-US" altLang="ko-KR" sz="2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.</a:t>
            </a:r>
            <a:endParaRPr lang="ko-KR" altLang="en-US" sz="2400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B4FE62-DCCD-8E89-B117-9DF02596E8E5}"/>
              </a:ext>
            </a:extLst>
          </p:cNvPr>
          <p:cNvSpPr txBox="1"/>
          <p:nvPr/>
        </p:nvSpPr>
        <p:spPr>
          <a:xfrm>
            <a:off x="6557088" y="1893552"/>
            <a:ext cx="6293498" cy="3105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altLang="ko-KR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async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function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80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func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() {</a:t>
            </a:r>
            <a:endParaRPr lang="ko-KR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altLang="ko-KR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 </a:t>
            </a:r>
            <a:r>
              <a:rPr lang="en-US" altLang="ko-KR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let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8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promise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= </a:t>
            </a:r>
            <a:r>
              <a:rPr lang="en-US" altLang="ko-KR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new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800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Promise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((</a:t>
            </a:r>
            <a:r>
              <a:rPr lang="en-US" altLang="ko-KR" sz="18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res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 </a:t>
            </a:r>
            <a:r>
              <a:rPr lang="en-US" altLang="ko-KR" sz="180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rej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 </a:t>
            </a:r>
            <a:r>
              <a:rPr lang="en-US" altLang="ko-KR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=&gt;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{</a:t>
            </a:r>
            <a:endParaRPr lang="ko-KR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altLang="ko-KR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   </a:t>
            </a:r>
            <a:r>
              <a:rPr lang="en-US" altLang="ko-KR" sz="180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setTimeout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(() </a:t>
            </a:r>
            <a:r>
              <a:rPr lang="en-US" altLang="ko-KR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=&gt;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8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res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8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'</a:t>
            </a:r>
            <a:r>
              <a:rPr lang="ko-KR" altLang="ko-KR" sz="18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완료</a:t>
            </a:r>
            <a:r>
              <a:rPr lang="en-US" altLang="ko-KR" sz="18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!'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), </a:t>
            </a:r>
            <a:r>
              <a:rPr lang="en-US" altLang="ko-KR" sz="180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1000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</a:t>
            </a:r>
            <a:endParaRPr lang="ko-KR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altLang="ko-KR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 });</a:t>
            </a:r>
            <a:endParaRPr lang="ko-KR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altLang="ko-KR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endParaRPr lang="ko-KR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altLang="ko-KR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 </a:t>
            </a:r>
            <a:r>
              <a:rPr lang="en-US" altLang="ko-KR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let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8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result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= </a:t>
            </a:r>
            <a:r>
              <a:rPr lang="en-US" altLang="ko-KR" sz="180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await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8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promise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;</a:t>
            </a:r>
            <a:r>
              <a:rPr lang="en-US" altLang="ko-KR" sz="12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// (*)</a:t>
            </a:r>
            <a:endParaRPr lang="ko-KR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altLang="ko-KR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endParaRPr lang="ko-KR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altLang="ko-KR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 </a:t>
            </a:r>
            <a:r>
              <a:rPr lang="en-US" altLang="ko-KR" sz="18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console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r>
              <a:rPr lang="en-US" altLang="ko-KR" sz="18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log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8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result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);</a:t>
            </a:r>
            <a:endParaRPr lang="ko-KR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altLang="ko-KR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}</a:t>
            </a:r>
            <a:endParaRPr lang="ko-KR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altLang="ko-KR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endParaRPr lang="ko-KR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altLang="ko-KR" sz="180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func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();</a:t>
            </a:r>
            <a:endParaRPr lang="ko-KR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E51523-C122-CA7A-1985-881F034A2D58}"/>
              </a:ext>
            </a:extLst>
          </p:cNvPr>
          <p:cNvSpPr txBox="1"/>
          <p:nvPr/>
        </p:nvSpPr>
        <p:spPr>
          <a:xfrm>
            <a:off x="6557088" y="4999339"/>
            <a:ext cx="707143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2400" b="1" dirty="0">
                <a:solidFill>
                  <a:schemeClr val="bg1"/>
                </a:solidFill>
                <a:effectLst/>
                <a:latin typeface="Noto Sans KR Black" panose="020B0A00000000000000" pitchFamily="34" charset="-127"/>
                <a:ea typeface="Noto Sans KR Black" panose="020B0A00000000000000" pitchFamily="34" charset="-127"/>
                <a:cs typeface="Times New Roman" panose="02020603050405020304" pitchFamily="18" charset="0"/>
              </a:rPr>
              <a:t>함수를 호출하고</a:t>
            </a:r>
            <a:r>
              <a:rPr lang="en-US" altLang="ko-KR" sz="2400" b="1" dirty="0">
                <a:solidFill>
                  <a:schemeClr val="bg1"/>
                </a:solidFill>
                <a:effectLst/>
                <a:latin typeface="Noto Sans KR Black" panose="020B0A00000000000000" pitchFamily="34" charset="-127"/>
                <a:ea typeface="Noto Sans KR Black" panose="020B0A00000000000000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2400" b="1" dirty="0">
                <a:solidFill>
                  <a:schemeClr val="bg1"/>
                </a:solidFill>
                <a:effectLst/>
                <a:latin typeface="Noto Sans KR Black" panose="020B0A00000000000000" pitchFamily="34" charset="-127"/>
                <a:ea typeface="Noto Sans KR Black" panose="020B0A00000000000000" pitchFamily="34" charset="-127"/>
                <a:cs typeface="Times New Roman" panose="02020603050405020304" pitchFamily="18" charset="0"/>
              </a:rPr>
              <a:t>함수 본문이 실행되는 </a:t>
            </a:r>
            <a:endParaRPr lang="en-US" altLang="ko-KR" sz="2400" b="1" dirty="0">
              <a:solidFill>
                <a:schemeClr val="bg1"/>
              </a:solidFill>
              <a:effectLst/>
              <a:latin typeface="Noto Sans KR Black" panose="020B0A00000000000000" pitchFamily="34" charset="-127"/>
              <a:ea typeface="Noto Sans KR Black" panose="020B0A00000000000000" pitchFamily="34" charset="-127"/>
              <a:cs typeface="Times New Roman" panose="02020603050405020304" pitchFamily="18" charset="0"/>
            </a:endParaRPr>
          </a:p>
          <a:p>
            <a:r>
              <a:rPr lang="ko-KR" altLang="ko-KR" sz="2400" b="1" dirty="0">
                <a:solidFill>
                  <a:schemeClr val="bg1"/>
                </a:solidFill>
                <a:effectLst/>
                <a:latin typeface="Noto Sans KR Black" panose="020B0A00000000000000" pitchFamily="34" charset="-127"/>
                <a:ea typeface="Noto Sans KR Black" panose="020B0A00000000000000" pitchFamily="34" charset="-127"/>
                <a:cs typeface="Times New Roman" panose="02020603050405020304" pitchFamily="18" charset="0"/>
              </a:rPr>
              <a:t>도중</a:t>
            </a:r>
            <a:r>
              <a:rPr lang="en-US" altLang="ko-KR" sz="2400" b="1" dirty="0">
                <a:solidFill>
                  <a:schemeClr val="bg1"/>
                </a:solidFill>
                <a:effectLst/>
                <a:latin typeface="Noto Sans KR Black" panose="020B0A00000000000000" pitchFamily="34" charset="-127"/>
                <a:ea typeface="Noto Sans KR Black" panose="020B0A00000000000000" pitchFamily="34" charset="-127"/>
                <a:cs typeface="Times New Roman" panose="02020603050405020304" pitchFamily="18" charset="0"/>
              </a:rPr>
              <a:t>, (*)</a:t>
            </a:r>
            <a:r>
              <a:rPr lang="ko-KR" altLang="ko-KR" sz="2400" b="1" dirty="0">
                <a:solidFill>
                  <a:schemeClr val="bg1"/>
                </a:solidFill>
                <a:effectLst/>
                <a:latin typeface="Noto Sans KR Black" panose="020B0A00000000000000" pitchFamily="34" charset="-127"/>
                <a:ea typeface="Noto Sans KR Black" panose="020B0A00000000000000" pitchFamily="34" charset="-127"/>
                <a:cs typeface="Times New Roman" panose="02020603050405020304" pitchFamily="18" charset="0"/>
              </a:rPr>
              <a:t>로 표시한 줄에서 실행이 잠시 </a:t>
            </a:r>
            <a:endParaRPr lang="en-US" altLang="ko-KR" sz="2400" b="1" dirty="0">
              <a:solidFill>
                <a:schemeClr val="bg1"/>
              </a:solidFill>
              <a:effectLst/>
              <a:latin typeface="Noto Sans KR Black" panose="020B0A00000000000000" pitchFamily="34" charset="-127"/>
              <a:ea typeface="Noto Sans KR Black" panose="020B0A00000000000000" pitchFamily="34" charset="-127"/>
              <a:cs typeface="Times New Roman" panose="02020603050405020304" pitchFamily="18" charset="0"/>
            </a:endParaRPr>
          </a:p>
          <a:p>
            <a:r>
              <a:rPr lang="en-US" altLang="ko-KR" sz="2400" b="1" dirty="0">
                <a:solidFill>
                  <a:schemeClr val="bg1"/>
                </a:solidFill>
                <a:effectLst/>
                <a:latin typeface="Noto Sans KR Black" panose="020B0A00000000000000" pitchFamily="34" charset="-127"/>
                <a:ea typeface="Noto Sans KR Black" panose="020B0A00000000000000" pitchFamily="34" charset="-127"/>
                <a:cs typeface="Times New Roman" panose="02020603050405020304" pitchFamily="18" charset="0"/>
              </a:rPr>
              <a:t>‘</a:t>
            </a:r>
            <a:r>
              <a:rPr lang="ko-KR" altLang="ko-KR" sz="2400" b="1" dirty="0">
                <a:solidFill>
                  <a:schemeClr val="bg1"/>
                </a:solidFill>
                <a:effectLst/>
                <a:latin typeface="Noto Sans KR Black" panose="020B0A00000000000000" pitchFamily="34" charset="-127"/>
                <a:ea typeface="Noto Sans KR Black" panose="020B0A00000000000000" pitchFamily="34" charset="-127"/>
                <a:cs typeface="Times New Roman" panose="02020603050405020304" pitchFamily="18" charset="0"/>
              </a:rPr>
              <a:t>중단</a:t>
            </a:r>
            <a:r>
              <a:rPr lang="en-US" altLang="ko-KR" sz="2400" b="1" dirty="0">
                <a:solidFill>
                  <a:schemeClr val="bg1"/>
                </a:solidFill>
                <a:effectLst/>
                <a:latin typeface="Noto Sans KR Black" panose="020B0A00000000000000" pitchFamily="34" charset="-127"/>
                <a:ea typeface="Noto Sans KR Black" panose="020B0A00000000000000" pitchFamily="34" charset="-127"/>
                <a:cs typeface="Times New Roman" panose="02020603050405020304" pitchFamily="18" charset="0"/>
              </a:rPr>
              <a:t>’</a:t>
            </a:r>
            <a:r>
              <a:rPr lang="ko-KR" altLang="ko-KR" sz="2400" b="1" dirty="0">
                <a:solidFill>
                  <a:schemeClr val="bg1"/>
                </a:solidFill>
                <a:effectLst/>
                <a:latin typeface="Noto Sans KR Black" panose="020B0A00000000000000" pitchFamily="34" charset="-127"/>
                <a:ea typeface="Noto Sans KR Black" panose="020B0A00000000000000" pitchFamily="34" charset="-127"/>
                <a:cs typeface="Times New Roman" panose="02020603050405020304" pitchFamily="18" charset="0"/>
              </a:rPr>
              <a:t>되었다가 </a:t>
            </a:r>
            <a:r>
              <a:rPr lang="ko-KR" altLang="ko-KR" sz="2400" b="1" dirty="0" err="1">
                <a:solidFill>
                  <a:schemeClr val="bg1"/>
                </a:solidFill>
                <a:effectLst/>
                <a:latin typeface="Noto Sans KR Black" panose="020B0A00000000000000" pitchFamily="34" charset="-127"/>
                <a:ea typeface="Noto Sans KR Black" panose="020B0A00000000000000" pitchFamily="34" charset="-127"/>
                <a:cs typeface="Times New Roman" panose="02020603050405020304" pitchFamily="18" charset="0"/>
              </a:rPr>
              <a:t>프라미스가</a:t>
            </a:r>
            <a:r>
              <a:rPr lang="ko-KR" altLang="ko-KR" sz="2400" b="1" dirty="0">
                <a:solidFill>
                  <a:schemeClr val="bg1"/>
                </a:solidFill>
                <a:effectLst/>
                <a:latin typeface="Noto Sans KR Black" panose="020B0A00000000000000" pitchFamily="34" charset="-127"/>
                <a:ea typeface="Noto Sans KR Black" panose="020B0A00000000000000" pitchFamily="34" charset="-127"/>
                <a:cs typeface="Times New Roman" panose="02020603050405020304" pitchFamily="18" charset="0"/>
              </a:rPr>
              <a:t> 처리되면 </a:t>
            </a:r>
            <a:endParaRPr lang="en-US" altLang="ko-KR" sz="2400" b="1" dirty="0">
              <a:solidFill>
                <a:schemeClr val="bg1"/>
              </a:solidFill>
              <a:effectLst/>
              <a:latin typeface="Noto Sans KR Black" panose="020B0A00000000000000" pitchFamily="34" charset="-127"/>
              <a:ea typeface="Noto Sans KR Black" panose="020B0A00000000000000" pitchFamily="34" charset="-127"/>
              <a:cs typeface="Times New Roman" panose="02020603050405020304" pitchFamily="18" charset="0"/>
            </a:endParaRPr>
          </a:p>
          <a:p>
            <a:r>
              <a:rPr lang="ko-KR" altLang="ko-KR" sz="2400" b="1" dirty="0">
                <a:solidFill>
                  <a:schemeClr val="bg1"/>
                </a:solidFill>
                <a:effectLst/>
                <a:latin typeface="Noto Sans KR Black" panose="020B0A00000000000000" pitchFamily="34" charset="-127"/>
                <a:ea typeface="Noto Sans KR Black" panose="020B0A00000000000000" pitchFamily="34" charset="-127"/>
                <a:cs typeface="Times New Roman" panose="02020603050405020304" pitchFamily="18" charset="0"/>
              </a:rPr>
              <a:t>실행이 재개된다</a:t>
            </a:r>
            <a:endParaRPr lang="ko-KR" altLang="en-US" sz="2400" b="1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2AC49-EACE-1AF8-CFAB-53132971855B}"/>
              </a:ext>
            </a:extLst>
          </p:cNvPr>
          <p:cNvSpPr txBox="1"/>
          <p:nvPr/>
        </p:nvSpPr>
        <p:spPr>
          <a:xfrm>
            <a:off x="100305" y="5456870"/>
            <a:ext cx="68160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 err="1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setTimeout</a:t>
            </a:r>
            <a:r>
              <a:rPr lang="en-US" altLang="ko-KR" sz="2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(()=&gt; [</a:t>
            </a:r>
            <a:r>
              <a:rPr lang="ko-KR" altLang="en-US" sz="2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콜백함수</a:t>
            </a:r>
            <a:r>
              <a:rPr lang="en-US" altLang="ko-KR" sz="2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], </a:t>
            </a:r>
            <a:r>
              <a:rPr lang="ko-KR" altLang="en-US" sz="2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시간</a:t>
            </a:r>
            <a:r>
              <a:rPr lang="en-US" altLang="ko-KR" sz="2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)</a:t>
            </a:r>
          </a:p>
          <a:p>
            <a:r>
              <a:rPr lang="en-US" altLang="ko-KR" sz="2400" dirty="0" err="1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setTimeout</a:t>
            </a:r>
            <a:r>
              <a:rPr lang="ko-KR" altLang="en-US" sz="2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은 특정시간 후에 함수를 실행시킨다</a:t>
            </a:r>
            <a:r>
              <a:rPr lang="en-US" altLang="ko-KR" sz="2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.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시간이 </a:t>
            </a:r>
            <a:r>
              <a:rPr lang="en-US" altLang="ko-KR" sz="2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1000</a:t>
            </a:r>
            <a:r>
              <a:rPr lang="ko-KR" altLang="en-US" sz="2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이라면 </a:t>
            </a:r>
            <a:r>
              <a:rPr lang="en-US" altLang="ko-KR" sz="2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1</a:t>
            </a:r>
            <a:r>
              <a:rPr lang="ko-KR" altLang="en-US" sz="2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초를 의미한다</a:t>
            </a:r>
            <a:r>
              <a:rPr lang="en-US" altLang="ko-KR" sz="2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5798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F2342"/>
            </a:gs>
            <a:gs pos="100000">
              <a:srgbClr val="1233B5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D2C5E720-28FE-73C5-5989-0156BBF25008}"/>
              </a:ext>
            </a:extLst>
          </p:cNvPr>
          <p:cNvSpPr txBox="1"/>
          <p:nvPr/>
        </p:nvSpPr>
        <p:spPr>
          <a:xfrm>
            <a:off x="3771901" y="2705725"/>
            <a:ext cx="609755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800" b="1" dirty="0">
                <a:gradFill>
                  <a:gsLst>
                    <a:gs pos="0">
                      <a:srgbClr val="E8F8A3"/>
                    </a:gs>
                    <a:gs pos="100000">
                      <a:srgbClr val="E5D465"/>
                    </a:gs>
                  </a:gsLst>
                  <a:lin ang="5400000" scaled="0"/>
                </a:gra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Node.js</a:t>
            </a:r>
            <a:endParaRPr lang="ko-KR" altLang="en-US" sz="8800" dirty="0"/>
          </a:p>
        </p:txBody>
      </p:sp>
    </p:spTree>
    <p:extLst>
      <p:ext uri="{BB962C8B-B14F-4D97-AF65-F5344CB8AC3E}">
        <p14:creationId xmlns:p14="http://schemas.microsoft.com/office/powerpoint/2010/main" val="1145375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F2342"/>
            </a:gs>
            <a:gs pos="100000">
              <a:srgbClr val="1233B5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A854750-B0CC-D0AE-DDD7-B861995E79C8}"/>
              </a:ext>
            </a:extLst>
          </p:cNvPr>
          <p:cNvSpPr txBox="1"/>
          <p:nvPr/>
        </p:nvSpPr>
        <p:spPr>
          <a:xfrm>
            <a:off x="185640" y="1599020"/>
            <a:ext cx="35945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b="1" dirty="0">
                <a:gradFill>
                  <a:gsLst>
                    <a:gs pos="0">
                      <a:srgbClr val="E8F8A3"/>
                    </a:gs>
                    <a:gs pos="100000">
                      <a:srgbClr val="E5D465"/>
                    </a:gs>
                  </a:gsLst>
                  <a:lin ang="5400000" scaled="0"/>
                </a:gra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함수</a:t>
            </a:r>
            <a:endParaRPr lang="ko-KR" altLang="en-US" sz="5400" b="1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EBD2A423-DAC2-D25A-4D4C-796F5E2F5D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2" t="8730" r="40469" b="24571"/>
          <a:stretch/>
        </p:blipFill>
        <p:spPr>
          <a:xfrm>
            <a:off x="185640" y="86793"/>
            <a:ext cx="1709677" cy="1437207"/>
          </a:xfrm>
          <a:prstGeom prst="rect">
            <a:avLst/>
          </a:prstGeom>
        </p:spPr>
      </p:pic>
      <p:pic>
        <p:nvPicPr>
          <p:cNvPr id="14" name="그림 13" descr="텍스트, 시계, 실루엣이(가) 표시된 사진&#10;&#10;자동 생성된 설명">
            <a:extLst>
              <a:ext uri="{FF2B5EF4-FFF2-40B4-BE49-F238E27FC236}">
                <a16:creationId xmlns:a16="http://schemas.microsoft.com/office/drawing/2014/main" id="{546A65E3-1CA0-3955-C642-B9E83E7F94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0" t="11509" r="42500" b="25266"/>
          <a:stretch/>
        </p:blipFill>
        <p:spPr>
          <a:xfrm>
            <a:off x="381000" y="247650"/>
            <a:ext cx="1414808" cy="12573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077D8A-F68B-DF82-FBE4-DE692D489DF1}"/>
              </a:ext>
            </a:extLst>
          </p:cNvPr>
          <p:cNvSpPr txBox="1"/>
          <p:nvPr/>
        </p:nvSpPr>
        <p:spPr>
          <a:xfrm>
            <a:off x="1040477" y="2997479"/>
            <a:ext cx="111515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스크립트를 작성하다 보면 유사한 동작을 하는 코드가 여러 곳에서 필요할 때가 많다</a:t>
            </a:r>
            <a:r>
              <a:rPr lang="en-US" altLang="ko-KR" sz="32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.</a:t>
            </a:r>
          </a:p>
          <a:p>
            <a:r>
              <a:rPr lang="ko-KR" altLang="en-US" sz="32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사용자가 로그인이나 </a:t>
            </a:r>
            <a:r>
              <a:rPr lang="ko-KR" altLang="en-US" sz="3200" b="1" dirty="0" err="1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로그아웃했을</a:t>
            </a:r>
            <a:r>
              <a:rPr lang="ko-KR" altLang="en-US" sz="32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때 안내 메시지를 </a:t>
            </a:r>
            <a:endParaRPr lang="en-US" altLang="ko-KR" sz="3200" b="1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r>
              <a:rPr lang="ko-KR" altLang="en-US" sz="32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보여주는 동작 같은 경우처럼 말이다</a:t>
            </a:r>
            <a:r>
              <a:rPr lang="en-US" altLang="ko-KR" sz="32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.</a:t>
            </a:r>
          </a:p>
          <a:p>
            <a:r>
              <a:rPr lang="ko-KR" altLang="en-US" sz="32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함수를 이용하면 </a:t>
            </a:r>
            <a:r>
              <a:rPr lang="ko-KR" altLang="en-US" sz="3200" b="1" dirty="0">
                <a:gradFill>
                  <a:gsLst>
                    <a:gs pos="0">
                      <a:schemeClr val="accent4">
                        <a:lumMod val="60000"/>
                        <a:lumOff val="40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중복 없이 유사한 동작</a:t>
            </a:r>
            <a:r>
              <a:rPr lang="ko-KR" altLang="en-US" sz="32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을 하는 코드를 여러 번 호출할 수 있다</a:t>
            </a:r>
            <a:r>
              <a:rPr lang="en-US" altLang="ko-KR" sz="32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8384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F2342"/>
            </a:gs>
            <a:gs pos="100000">
              <a:srgbClr val="1233B5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EBD2A423-DAC2-D25A-4D4C-796F5E2F5D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2" t="8730" r="40469" b="24571"/>
          <a:stretch/>
        </p:blipFill>
        <p:spPr>
          <a:xfrm>
            <a:off x="185640" y="86793"/>
            <a:ext cx="1709677" cy="1437207"/>
          </a:xfrm>
          <a:prstGeom prst="rect">
            <a:avLst/>
          </a:prstGeom>
        </p:spPr>
      </p:pic>
      <p:pic>
        <p:nvPicPr>
          <p:cNvPr id="14" name="그림 13" descr="텍스트, 시계, 실루엣이(가) 표시된 사진&#10;&#10;자동 생성된 설명">
            <a:extLst>
              <a:ext uri="{FF2B5EF4-FFF2-40B4-BE49-F238E27FC236}">
                <a16:creationId xmlns:a16="http://schemas.microsoft.com/office/drawing/2014/main" id="{546A65E3-1CA0-3955-C642-B9E83E7F94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0" t="11509" r="42500" b="25266"/>
          <a:stretch/>
        </p:blipFill>
        <p:spPr>
          <a:xfrm>
            <a:off x="399662" y="247650"/>
            <a:ext cx="1414808" cy="1257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88061D-11D3-9DFA-4039-9DB33C0F3E7D}"/>
              </a:ext>
            </a:extLst>
          </p:cNvPr>
          <p:cNvSpPr txBox="1"/>
          <p:nvPr/>
        </p:nvSpPr>
        <p:spPr>
          <a:xfrm>
            <a:off x="185640" y="1684857"/>
            <a:ext cx="56950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>
                <a:gradFill>
                  <a:gsLst>
                    <a:gs pos="0">
                      <a:srgbClr val="E8F8A3"/>
                    </a:gs>
                    <a:gs pos="100000">
                      <a:srgbClr val="E5D465"/>
                    </a:gs>
                  </a:gsLst>
                  <a:lin ang="5400000" scaled="0"/>
                </a:gra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Node.js</a:t>
            </a:r>
            <a:endParaRPr lang="ko-KR" altLang="en-US" sz="5400" b="1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DFE22D-EA61-42F5-14E0-A2F8F03323D0}"/>
              </a:ext>
            </a:extLst>
          </p:cNvPr>
          <p:cNvSpPr txBox="1"/>
          <p:nvPr/>
        </p:nvSpPr>
        <p:spPr>
          <a:xfrm>
            <a:off x="1040478" y="3088434"/>
            <a:ext cx="1084672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Chrome v8 </a:t>
            </a:r>
            <a:r>
              <a:rPr lang="en-US" altLang="ko-KR" sz="2800" b="1" dirty="0" err="1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javascript</a:t>
            </a:r>
            <a:r>
              <a:rPr lang="en-US" altLang="ko-KR" sz="28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</a:t>
            </a:r>
            <a:r>
              <a:rPr lang="ko-KR" altLang="en-US" sz="28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엔진으로 </a:t>
            </a:r>
            <a:r>
              <a:rPr lang="ko-KR" altLang="en-US" sz="2800" b="1" dirty="0" err="1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빌드된</a:t>
            </a:r>
            <a:r>
              <a:rPr lang="ko-KR" altLang="en-US" sz="28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</a:t>
            </a:r>
            <a:r>
              <a:rPr lang="en-US" altLang="ko-KR" sz="2800" b="1" dirty="0" err="1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javascript</a:t>
            </a:r>
            <a:r>
              <a:rPr lang="en-US" altLang="ko-KR" sz="28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</a:t>
            </a:r>
            <a:r>
              <a:rPr lang="ko-KR" altLang="en-US" sz="28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런타임이다</a:t>
            </a:r>
            <a:r>
              <a:rPr lang="en-US" altLang="ko-KR" sz="28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.</a:t>
            </a:r>
          </a:p>
          <a:p>
            <a:r>
              <a:rPr lang="ko-KR" altLang="en-US" sz="28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한마디로 </a:t>
            </a:r>
            <a:r>
              <a:rPr lang="en-US" altLang="ko-KR" sz="2800" b="1" dirty="0" err="1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javascript</a:t>
            </a:r>
            <a:r>
              <a:rPr lang="ko-KR" altLang="en-US" sz="28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를 실행시키는 도구이다</a:t>
            </a:r>
            <a:r>
              <a:rPr lang="en-US" altLang="ko-KR" sz="28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.</a:t>
            </a:r>
          </a:p>
          <a:p>
            <a:endParaRPr lang="en-US" altLang="ko-KR" sz="2800" b="1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r>
              <a:rPr lang="en-US" altLang="ko-KR" sz="28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=&gt; </a:t>
            </a:r>
            <a:r>
              <a:rPr lang="en-US" altLang="ko-KR" sz="2800" b="1" dirty="0" err="1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Javascript</a:t>
            </a:r>
            <a:r>
              <a:rPr lang="ko-KR" altLang="en-US" sz="28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를 웹 브라우저가 아닌 프로그램에서도 쓸 수 있다는 장점이 있다</a:t>
            </a:r>
            <a:r>
              <a:rPr lang="en-US" altLang="ko-KR" sz="28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1585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F2342"/>
            </a:gs>
            <a:gs pos="100000">
              <a:srgbClr val="1233B5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EBD2A423-DAC2-D25A-4D4C-796F5E2F5D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2" t="8730" r="40469" b="24571"/>
          <a:stretch/>
        </p:blipFill>
        <p:spPr>
          <a:xfrm>
            <a:off x="185640" y="86793"/>
            <a:ext cx="1709677" cy="1437207"/>
          </a:xfrm>
          <a:prstGeom prst="rect">
            <a:avLst/>
          </a:prstGeom>
        </p:spPr>
      </p:pic>
      <p:pic>
        <p:nvPicPr>
          <p:cNvPr id="14" name="그림 13" descr="텍스트, 시계, 실루엣이(가) 표시된 사진&#10;&#10;자동 생성된 설명">
            <a:extLst>
              <a:ext uri="{FF2B5EF4-FFF2-40B4-BE49-F238E27FC236}">
                <a16:creationId xmlns:a16="http://schemas.microsoft.com/office/drawing/2014/main" id="{546A65E3-1CA0-3955-C642-B9E83E7F94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0" t="11509" r="42500" b="25266"/>
          <a:stretch/>
        </p:blipFill>
        <p:spPr>
          <a:xfrm>
            <a:off x="399662" y="247650"/>
            <a:ext cx="1414808" cy="1257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88061D-11D3-9DFA-4039-9DB33C0F3E7D}"/>
              </a:ext>
            </a:extLst>
          </p:cNvPr>
          <p:cNvSpPr txBox="1"/>
          <p:nvPr/>
        </p:nvSpPr>
        <p:spPr>
          <a:xfrm>
            <a:off x="185641" y="1684857"/>
            <a:ext cx="42650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 err="1">
                <a:gradFill>
                  <a:gsLst>
                    <a:gs pos="0">
                      <a:srgbClr val="E8F8A3"/>
                    </a:gs>
                    <a:gs pos="100000">
                      <a:srgbClr val="E5D465"/>
                    </a:gs>
                  </a:gsLst>
                  <a:lin ang="5400000" scaled="0"/>
                </a:gra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Npm</a:t>
            </a:r>
            <a:endParaRPr lang="ko-KR" altLang="en-US" sz="5400" b="1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DFE22D-EA61-42F5-14E0-A2F8F03323D0}"/>
              </a:ext>
            </a:extLst>
          </p:cNvPr>
          <p:cNvSpPr txBox="1"/>
          <p:nvPr/>
        </p:nvSpPr>
        <p:spPr>
          <a:xfrm>
            <a:off x="1040478" y="3088434"/>
            <a:ext cx="108467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 err="1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npm</a:t>
            </a:r>
            <a:r>
              <a:rPr lang="ko-KR" altLang="en-US" sz="28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은 </a:t>
            </a:r>
            <a:r>
              <a:rPr lang="en-US" altLang="ko-KR" sz="28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node</a:t>
            </a:r>
            <a:r>
              <a:rPr lang="ko-KR" altLang="en-US" sz="28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에서 사용할 수 있는 패키지 보관소이다</a:t>
            </a:r>
            <a:r>
              <a:rPr lang="en-US" altLang="ko-KR" sz="28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.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Chrome - </a:t>
            </a:r>
            <a:r>
              <a:rPr lang="en-US" altLang="ko-KR" sz="2800" b="1" dirty="0" err="1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npm</a:t>
            </a:r>
            <a:r>
              <a:rPr lang="ko-KR" altLang="en-US" sz="28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검색</a:t>
            </a:r>
            <a:r>
              <a:rPr lang="en-US" altLang="ko-KR" sz="28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(https://www.npmjs.com/)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D95CBD-6060-8D2A-742D-639721525155}"/>
              </a:ext>
            </a:extLst>
          </p:cNvPr>
          <p:cNvSpPr txBox="1"/>
          <p:nvPr/>
        </p:nvSpPr>
        <p:spPr>
          <a:xfrm>
            <a:off x="1040478" y="4312404"/>
            <a:ext cx="996031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1. </a:t>
            </a:r>
            <a:r>
              <a:rPr lang="ko-KR" altLang="en-US" sz="2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터미널에 </a:t>
            </a:r>
            <a:r>
              <a:rPr lang="en-US" altLang="ko-KR" sz="2400" dirty="0" err="1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npm</a:t>
            </a:r>
            <a:r>
              <a:rPr lang="en-US" altLang="ko-KR" sz="2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init</a:t>
            </a:r>
            <a:r>
              <a:rPr lang="en-US" altLang="ko-KR" sz="2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-y</a:t>
            </a:r>
            <a:r>
              <a:rPr lang="ko-KR" altLang="en-US" sz="2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를 입력하면 </a:t>
            </a:r>
            <a:r>
              <a:rPr lang="en-US" altLang="ko-KR" sz="2400" dirty="0" err="1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package.json</a:t>
            </a:r>
            <a:r>
              <a:rPr lang="ko-KR" altLang="en-US" sz="2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이라는 파일이 생긴다</a:t>
            </a:r>
            <a:r>
              <a:rPr lang="en-US" altLang="ko-KR" sz="2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.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2. </a:t>
            </a:r>
            <a:r>
              <a:rPr lang="ko-KR" altLang="en-US" sz="2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터미널에 </a:t>
            </a:r>
            <a:r>
              <a:rPr lang="en-US" altLang="ko-KR" sz="2400" dirty="0" err="1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npm</a:t>
            </a:r>
            <a:r>
              <a:rPr lang="en-US" altLang="ko-KR" sz="2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i</a:t>
            </a:r>
            <a:r>
              <a:rPr lang="en-US" altLang="ko-KR" sz="2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[</a:t>
            </a:r>
            <a:r>
              <a:rPr lang="ko-KR" altLang="en-US" sz="2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패키지이름</a:t>
            </a:r>
            <a:r>
              <a:rPr lang="en-US" altLang="ko-KR" sz="2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]</a:t>
            </a:r>
            <a:r>
              <a:rPr lang="ko-KR" altLang="en-US" sz="2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으로 여러 가지 패키지들을 설치해보자</a:t>
            </a:r>
            <a:r>
              <a:rPr lang="en-US" altLang="ko-KR" sz="2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.</a:t>
            </a:r>
          </a:p>
          <a:p>
            <a:endParaRPr lang="en-US" altLang="ko-KR" sz="2400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패키지에 대한 기초 설명은 </a:t>
            </a:r>
            <a:r>
              <a:rPr lang="en-US" altLang="ko-KR" sz="2400" dirty="0" err="1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npm</a:t>
            </a:r>
            <a:r>
              <a:rPr lang="ko-KR" altLang="en-US" sz="2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사이트</a:t>
            </a:r>
            <a:r>
              <a:rPr lang="en-US" altLang="ko-KR" sz="2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(https://www.npmjs.com/)</a:t>
            </a:r>
            <a:r>
              <a:rPr lang="ko-KR" altLang="en-US" sz="2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에서 찾을 수 있다</a:t>
            </a:r>
            <a:r>
              <a:rPr lang="en-US" altLang="ko-KR" sz="2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6887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F2342"/>
            </a:gs>
            <a:gs pos="100000">
              <a:srgbClr val="1233B5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EBD2A423-DAC2-D25A-4D4C-796F5E2F5D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2" t="8730" r="40469" b="24571"/>
          <a:stretch/>
        </p:blipFill>
        <p:spPr>
          <a:xfrm>
            <a:off x="185640" y="86793"/>
            <a:ext cx="1709677" cy="1437207"/>
          </a:xfrm>
          <a:prstGeom prst="rect">
            <a:avLst/>
          </a:prstGeom>
        </p:spPr>
      </p:pic>
      <p:pic>
        <p:nvPicPr>
          <p:cNvPr id="14" name="그림 13" descr="텍스트, 시계, 실루엣이(가) 표시된 사진&#10;&#10;자동 생성된 설명">
            <a:extLst>
              <a:ext uri="{FF2B5EF4-FFF2-40B4-BE49-F238E27FC236}">
                <a16:creationId xmlns:a16="http://schemas.microsoft.com/office/drawing/2014/main" id="{546A65E3-1CA0-3955-C642-B9E83E7F94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0" t="11509" r="42500" b="25266"/>
          <a:stretch/>
        </p:blipFill>
        <p:spPr>
          <a:xfrm>
            <a:off x="399662" y="247650"/>
            <a:ext cx="1414808" cy="1257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88061D-11D3-9DFA-4039-9DB33C0F3E7D}"/>
              </a:ext>
            </a:extLst>
          </p:cNvPr>
          <p:cNvSpPr txBox="1"/>
          <p:nvPr/>
        </p:nvSpPr>
        <p:spPr>
          <a:xfrm>
            <a:off x="1040478" y="1644497"/>
            <a:ext cx="42650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>
                <a:gradFill>
                  <a:gsLst>
                    <a:gs pos="0">
                      <a:srgbClr val="E8F8A3"/>
                    </a:gs>
                    <a:gs pos="100000">
                      <a:srgbClr val="E5D465"/>
                    </a:gs>
                  </a:gsLst>
                  <a:lin ang="5400000" scaled="0"/>
                </a:gra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Express</a:t>
            </a:r>
            <a:endParaRPr lang="ko-KR" altLang="en-US" sz="5400" b="1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654C43-7A92-AED7-8683-9E90EE4F129E}"/>
              </a:ext>
            </a:extLst>
          </p:cNvPr>
          <p:cNvSpPr txBox="1"/>
          <p:nvPr/>
        </p:nvSpPr>
        <p:spPr>
          <a:xfrm>
            <a:off x="605417" y="2767280"/>
            <a:ext cx="2579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 err="1">
                <a:gradFill>
                  <a:gsLst>
                    <a:gs pos="0">
                      <a:srgbClr val="E8F8A3"/>
                    </a:gs>
                    <a:gs pos="100000">
                      <a:srgbClr val="E5D465"/>
                    </a:gs>
                  </a:gsLst>
                  <a:lin ang="5400000" scaled="0"/>
                </a:gra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Ejs</a:t>
            </a:r>
            <a:endParaRPr lang="ko-KR" altLang="en-US" sz="5400" b="1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E09CE5-D43C-F423-ACB0-DC76D12CFB0A}"/>
              </a:ext>
            </a:extLst>
          </p:cNvPr>
          <p:cNvSpPr txBox="1"/>
          <p:nvPr/>
        </p:nvSpPr>
        <p:spPr>
          <a:xfrm>
            <a:off x="605417" y="3890065"/>
            <a:ext cx="64858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>
                <a:gradFill>
                  <a:gsLst>
                    <a:gs pos="0">
                      <a:srgbClr val="E8F8A3"/>
                    </a:gs>
                    <a:gs pos="100000">
                      <a:srgbClr val="E5D465"/>
                    </a:gs>
                  </a:gsLst>
                  <a:lin ang="5400000" scaled="0"/>
                </a:gra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Puppeteer</a:t>
            </a:r>
            <a:endParaRPr lang="ko-KR" altLang="en-US" sz="5400" b="1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4291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F2342"/>
            </a:gs>
            <a:gs pos="100000">
              <a:srgbClr val="1233B5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EBD2A423-DAC2-D25A-4D4C-796F5E2F5D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2" t="8730" r="40469" b="24571"/>
          <a:stretch/>
        </p:blipFill>
        <p:spPr>
          <a:xfrm>
            <a:off x="185640" y="86793"/>
            <a:ext cx="1709677" cy="1437207"/>
          </a:xfrm>
          <a:prstGeom prst="rect">
            <a:avLst/>
          </a:prstGeom>
        </p:spPr>
      </p:pic>
      <p:pic>
        <p:nvPicPr>
          <p:cNvPr id="14" name="그림 13" descr="텍스트, 시계, 실루엣이(가) 표시된 사진&#10;&#10;자동 생성된 설명">
            <a:extLst>
              <a:ext uri="{FF2B5EF4-FFF2-40B4-BE49-F238E27FC236}">
                <a16:creationId xmlns:a16="http://schemas.microsoft.com/office/drawing/2014/main" id="{546A65E3-1CA0-3955-C642-B9E83E7F94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0" t="11509" r="42500" b="25266"/>
          <a:stretch/>
        </p:blipFill>
        <p:spPr>
          <a:xfrm>
            <a:off x="399662" y="247650"/>
            <a:ext cx="1414808" cy="1257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88061D-11D3-9DFA-4039-9DB33C0F3E7D}"/>
              </a:ext>
            </a:extLst>
          </p:cNvPr>
          <p:cNvSpPr txBox="1"/>
          <p:nvPr/>
        </p:nvSpPr>
        <p:spPr>
          <a:xfrm>
            <a:off x="1107066" y="2351782"/>
            <a:ext cx="9876338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b="1" dirty="0">
                <a:gradFill>
                  <a:gsLst>
                    <a:gs pos="0">
                      <a:srgbClr val="E8F8A3"/>
                    </a:gs>
                    <a:gs pos="100000">
                      <a:srgbClr val="E5D465"/>
                    </a:gs>
                  </a:gsLst>
                  <a:lin ang="5400000" scaled="0"/>
                </a:gra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더 </a:t>
            </a:r>
            <a:r>
              <a:rPr lang="ko-KR" altLang="en-US" sz="8000" b="1" dirty="0" err="1">
                <a:gradFill>
                  <a:gsLst>
                    <a:gs pos="0">
                      <a:srgbClr val="E8F8A3"/>
                    </a:gs>
                    <a:gs pos="100000">
                      <a:srgbClr val="E5D465"/>
                    </a:gs>
                  </a:gsLst>
                  <a:lin ang="5400000" scaled="0"/>
                </a:gra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알고싶으세요</a:t>
            </a:r>
            <a:r>
              <a:rPr lang="en-US" altLang="ko-KR" sz="8000" b="1" dirty="0">
                <a:gradFill>
                  <a:gsLst>
                    <a:gs pos="0">
                      <a:srgbClr val="E8F8A3"/>
                    </a:gs>
                    <a:gs pos="100000">
                      <a:srgbClr val="E5D465"/>
                    </a:gs>
                  </a:gsLst>
                  <a:lin ang="5400000" scaled="0"/>
                </a:gra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? 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ANA</a:t>
            </a:r>
            <a:r>
              <a:rPr lang="ko-KR" altLang="en-US" sz="5400" b="1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로 오세요</a:t>
            </a:r>
            <a:r>
              <a:rPr lang="en-US" altLang="ko-KR" sz="5400" b="1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!</a:t>
            </a:r>
            <a:endParaRPr lang="ko-KR" altLang="en-US" sz="5400" b="1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0116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F2342"/>
            </a:gs>
            <a:gs pos="100000">
              <a:srgbClr val="1233B5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A854750-B0CC-D0AE-DDD7-B861995E79C8}"/>
              </a:ext>
            </a:extLst>
          </p:cNvPr>
          <p:cNvSpPr txBox="1"/>
          <p:nvPr/>
        </p:nvSpPr>
        <p:spPr>
          <a:xfrm>
            <a:off x="185640" y="1684857"/>
            <a:ext cx="56950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b="1" dirty="0">
                <a:gradFill>
                  <a:gsLst>
                    <a:gs pos="0">
                      <a:srgbClr val="E8F8A3"/>
                    </a:gs>
                    <a:gs pos="100000">
                      <a:srgbClr val="E5D465"/>
                    </a:gs>
                  </a:gsLst>
                  <a:lin ang="5400000" scaled="0"/>
                </a:gra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함수 선언</a:t>
            </a:r>
            <a:endParaRPr lang="ko-KR" altLang="en-US" sz="5400" b="1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EBD2A423-DAC2-D25A-4D4C-796F5E2F5D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2" t="8730" r="40469" b="24571"/>
          <a:stretch/>
        </p:blipFill>
        <p:spPr>
          <a:xfrm>
            <a:off x="185640" y="86793"/>
            <a:ext cx="1709677" cy="1437207"/>
          </a:xfrm>
          <a:prstGeom prst="rect">
            <a:avLst/>
          </a:prstGeom>
        </p:spPr>
      </p:pic>
      <p:pic>
        <p:nvPicPr>
          <p:cNvPr id="14" name="그림 13" descr="텍스트, 시계, 실루엣이(가) 표시된 사진&#10;&#10;자동 생성된 설명">
            <a:extLst>
              <a:ext uri="{FF2B5EF4-FFF2-40B4-BE49-F238E27FC236}">
                <a16:creationId xmlns:a16="http://schemas.microsoft.com/office/drawing/2014/main" id="{546A65E3-1CA0-3955-C642-B9E83E7F94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0" t="11509" r="42500" b="25266"/>
          <a:stretch/>
        </p:blipFill>
        <p:spPr>
          <a:xfrm>
            <a:off x="381000" y="247650"/>
            <a:ext cx="1414808" cy="12573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077D8A-F68B-DF82-FBE4-DE692D489DF1}"/>
              </a:ext>
            </a:extLst>
          </p:cNvPr>
          <p:cNvSpPr txBox="1"/>
          <p:nvPr/>
        </p:nvSpPr>
        <p:spPr>
          <a:xfrm>
            <a:off x="1040477" y="3169153"/>
            <a:ext cx="1107998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함수 선언</a:t>
            </a:r>
            <a:r>
              <a:rPr lang="en-US" altLang="ko-KR" sz="28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(function declaration) </a:t>
            </a:r>
            <a:r>
              <a:rPr lang="ko-KR" altLang="en-US" sz="28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방식을 이용하면 함수를 만들 수 있다</a:t>
            </a:r>
            <a:r>
              <a:rPr lang="en-US" altLang="ko-KR" sz="28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.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(</a:t>
            </a:r>
            <a:r>
              <a:rPr lang="ko-KR" altLang="en-US" sz="28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함수 선언 방식은 함수 선언문이라고 부르기도 한다</a:t>
            </a:r>
            <a:r>
              <a:rPr lang="en-US" altLang="ko-KR" sz="28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.)</a:t>
            </a:r>
          </a:p>
          <a:p>
            <a:pPr>
              <a:spcAft>
                <a:spcPts val="800"/>
              </a:spcAft>
            </a:pPr>
            <a:r>
              <a:rPr lang="en-US" altLang="ko-KR" sz="2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function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240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sayMessage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() {</a:t>
            </a:r>
            <a:endParaRPr lang="ko-KR" altLang="ko-KR" sz="24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 </a:t>
            </a:r>
            <a:r>
              <a:rPr lang="en-US" altLang="ko-KR" sz="24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console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r>
              <a:rPr lang="en-US" altLang="ko-KR" sz="24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log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24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'hello'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);</a:t>
            </a:r>
            <a:endParaRPr lang="ko-KR" altLang="ko-KR" sz="24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}</a:t>
            </a:r>
            <a:endParaRPr lang="en-US" altLang="ko-KR" sz="4400" b="1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r>
              <a:rPr lang="ko-KR" altLang="en-US" sz="28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이처럼 함수를 선언할 수 있다</a:t>
            </a:r>
            <a:r>
              <a:rPr lang="en-US" altLang="ko-KR" sz="28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.</a:t>
            </a:r>
          </a:p>
          <a:p>
            <a:endParaRPr lang="en-US" altLang="ko-KR" sz="3600" b="1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095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F2342"/>
            </a:gs>
            <a:gs pos="100000">
              <a:srgbClr val="1233B5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EBD2A423-DAC2-D25A-4D4C-796F5E2F5D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2" t="8730" r="40469" b="24571"/>
          <a:stretch/>
        </p:blipFill>
        <p:spPr>
          <a:xfrm>
            <a:off x="185640" y="86793"/>
            <a:ext cx="1709677" cy="1437207"/>
          </a:xfrm>
          <a:prstGeom prst="rect">
            <a:avLst/>
          </a:prstGeom>
        </p:spPr>
      </p:pic>
      <p:pic>
        <p:nvPicPr>
          <p:cNvPr id="14" name="그림 13" descr="텍스트, 시계, 실루엣이(가) 표시된 사진&#10;&#10;자동 생성된 설명">
            <a:extLst>
              <a:ext uri="{FF2B5EF4-FFF2-40B4-BE49-F238E27FC236}">
                <a16:creationId xmlns:a16="http://schemas.microsoft.com/office/drawing/2014/main" id="{546A65E3-1CA0-3955-C642-B9E83E7F94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0" t="11509" r="42500" b="25266"/>
          <a:stretch/>
        </p:blipFill>
        <p:spPr>
          <a:xfrm>
            <a:off x="381000" y="247650"/>
            <a:ext cx="1414808" cy="12573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077D8A-F68B-DF82-FBE4-DE692D489DF1}"/>
              </a:ext>
            </a:extLst>
          </p:cNvPr>
          <p:cNvSpPr txBox="1"/>
          <p:nvPr/>
        </p:nvSpPr>
        <p:spPr>
          <a:xfrm>
            <a:off x="1040478" y="2372327"/>
            <a:ext cx="1083611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function </a:t>
            </a:r>
            <a:r>
              <a:rPr lang="ko-KR" altLang="en-US" sz="28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키워드</a:t>
            </a:r>
            <a:r>
              <a:rPr lang="en-US" altLang="ko-KR" sz="28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, </a:t>
            </a:r>
            <a:r>
              <a:rPr lang="ko-KR" altLang="en-US" sz="28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함수 이름</a:t>
            </a:r>
            <a:r>
              <a:rPr lang="en-US" altLang="ko-KR" sz="28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, </a:t>
            </a:r>
            <a:r>
              <a:rPr lang="ko-KR" altLang="en-US" sz="28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괄호로 둘러싼 매개변수를 차례로 써주면 함수를 선언할 수 있다</a:t>
            </a:r>
            <a:r>
              <a:rPr lang="en-US" altLang="ko-KR" sz="28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.</a:t>
            </a:r>
          </a:p>
          <a:p>
            <a:r>
              <a:rPr lang="ko-KR" altLang="en-US" sz="28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위 함수에는 매개변수가 없는데</a:t>
            </a:r>
            <a:r>
              <a:rPr lang="en-US" altLang="ko-KR" sz="28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, </a:t>
            </a:r>
            <a:r>
              <a:rPr lang="ko-KR" altLang="en-US" sz="28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만약 매개변수가 여러 개 있다면 각 매개변수를 콤마로 구분해 준다</a:t>
            </a:r>
            <a:r>
              <a:rPr lang="en-US" altLang="ko-KR" sz="28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.</a:t>
            </a:r>
          </a:p>
          <a:p>
            <a:r>
              <a:rPr lang="ko-KR" altLang="en-US" sz="28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이어서 함수를 구성하는 코드의 모임인 ‘함수 본문</a:t>
            </a:r>
            <a:r>
              <a:rPr lang="en-US" altLang="ko-KR" sz="28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(body)’</a:t>
            </a:r>
            <a:r>
              <a:rPr lang="ko-KR" altLang="en-US" sz="28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을 중괄호로 감싸 붙여준다</a:t>
            </a:r>
            <a:r>
              <a:rPr lang="en-US" altLang="ko-KR" sz="28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.</a:t>
            </a:r>
          </a:p>
          <a:p>
            <a:endParaRPr lang="en-US" altLang="ko-KR" sz="2800" b="1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r>
              <a:rPr lang="ko-KR" altLang="en-US" sz="28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새롭게 정의한 함수는 함수 이름 옆에 괄호를 붙여 호출한다</a:t>
            </a:r>
            <a:r>
              <a:rPr lang="en-US" altLang="ko-KR" sz="28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.</a:t>
            </a:r>
          </a:p>
          <a:p>
            <a:r>
              <a:rPr lang="en-US" altLang="ko-KR" sz="240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sayMessage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();</a:t>
            </a:r>
          </a:p>
          <a:p>
            <a:r>
              <a:rPr lang="ko-KR" altLang="en-US" sz="2800" dirty="0">
                <a:solidFill>
                  <a:schemeClr val="bg1"/>
                </a:solidFill>
                <a:effectLst/>
                <a:latin typeface="Noto Sans KR Black" panose="020B0A00000000000000" pitchFamily="34" charset="-127"/>
                <a:ea typeface="Noto Sans KR Black" panose="020B0A00000000000000" pitchFamily="34" charset="-127"/>
                <a:cs typeface="Times New Roman" panose="02020603050405020304" pitchFamily="18" charset="0"/>
              </a:rPr>
              <a:t>함수를 호출하면 함수 본문이 실행된다</a:t>
            </a:r>
            <a:r>
              <a:rPr lang="en-US" altLang="ko-KR" sz="2800" dirty="0">
                <a:solidFill>
                  <a:schemeClr val="bg1"/>
                </a:solidFill>
                <a:effectLst/>
                <a:latin typeface="Noto Sans KR Black" panose="020B0A00000000000000" pitchFamily="34" charset="-127"/>
                <a:ea typeface="Noto Sans KR Black" panose="020B0A00000000000000" pitchFamily="34" charset="-127"/>
                <a:cs typeface="Times New Roman" panose="02020603050405020304" pitchFamily="18" charset="0"/>
              </a:rPr>
              <a:t>.</a:t>
            </a:r>
            <a:endParaRPr lang="ko-KR" altLang="ko-KR" sz="2800" dirty="0">
              <a:solidFill>
                <a:schemeClr val="bg1"/>
              </a:solidFill>
              <a:effectLst/>
              <a:latin typeface="Noto Sans KR Black" panose="020B0A00000000000000" pitchFamily="34" charset="-127"/>
              <a:ea typeface="Noto Sans KR Black" panose="020B0A00000000000000" pitchFamily="34" charset="-127"/>
              <a:cs typeface="Times New Roman" panose="02020603050405020304" pitchFamily="18" charset="0"/>
            </a:endParaRPr>
          </a:p>
          <a:p>
            <a:endParaRPr lang="en-US" altLang="ko-KR" sz="2800" b="1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2588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F2342"/>
            </a:gs>
            <a:gs pos="100000">
              <a:srgbClr val="1233B5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EBD2A423-DAC2-D25A-4D4C-796F5E2F5D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2" t="8730" r="40469" b="24571"/>
          <a:stretch/>
        </p:blipFill>
        <p:spPr>
          <a:xfrm>
            <a:off x="185640" y="86793"/>
            <a:ext cx="1709677" cy="1437207"/>
          </a:xfrm>
          <a:prstGeom prst="rect">
            <a:avLst/>
          </a:prstGeom>
        </p:spPr>
      </p:pic>
      <p:pic>
        <p:nvPicPr>
          <p:cNvPr id="14" name="그림 13" descr="텍스트, 시계, 실루엣이(가) 표시된 사진&#10;&#10;자동 생성된 설명">
            <a:extLst>
              <a:ext uri="{FF2B5EF4-FFF2-40B4-BE49-F238E27FC236}">
                <a16:creationId xmlns:a16="http://schemas.microsoft.com/office/drawing/2014/main" id="{546A65E3-1CA0-3955-C642-B9E83E7F94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0" t="11509" r="42500" b="25266"/>
          <a:stretch/>
        </p:blipFill>
        <p:spPr>
          <a:xfrm>
            <a:off x="399662" y="247650"/>
            <a:ext cx="1414808" cy="1257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88061D-11D3-9DFA-4039-9DB33C0F3E7D}"/>
              </a:ext>
            </a:extLst>
          </p:cNvPr>
          <p:cNvSpPr txBox="1"/>
          <p:nvPr/>
        </p:nvSpPr>
        <p:spPr>
          <a:xfrm>
            <a:off x="185640" y="1684857"/>
            <a:ext cx="56950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b="1" dirty="0">
                <a:gradFill>
                  <a:gsLst>
                    <a:gs pos="0">
                      <a:srgbClr val="E8F8A3"/>
                    </a:gs>
                    <a:gs pos="100000">
                      <a:srgbClr val="E5D465"/>
                    </a:gs>
                  </a:gsLst>
                  <a:lin ang="5400000" scaled="0"/>
                </a:gra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매개 변수</a:t>
            </a:r>
            <a:endParaRPr lang="ko-KR" altLang="en-US" sz="5400" b="1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DFE22D-EA61-42F5-14E0-A2F8F03323D0}"/>
              </a:ext>
            </a:extLst>
          </p:cNvPr>
          <p:cNvSpPr txBox="1"/>
          <p:nvPr/>
        </p:nvSpPr>
        <p:spPr>
          <a:xfrm>
            <a:off x="1040478" y="3088434"/>
            <a:ext cx="10846722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매개변수</a:t>
            </a:r>
            <a:r>
              <a:rPr lang="en-US" altLang="ko-KR" sz="28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(parameter)</a:t>
            </a:r>
            <a:r>
              <a:rPr lang="ko-KR" altLang="en-US" sz="28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를 이용하면 임의의 데이터를 함수 안에 </a:t>
            </a:r>
            <a:endParaRPr lang="en-US" altLang="ko-KR" sz="2800" b="1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r>
              <a:rPr lang="ko-KR" altLang="en-US" sz="28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전달할 수 있다</a:t>
            </a:r>
            <a:r>
              <a:rPr lang="en-US" altLang="ko-KR" sz="28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.</a:t>
            </a:r>
          </a:p>
          <a:p>
            <a:r>
              <a:rPr lang="ko-KR" altLang="en-US" sz="28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매개변수는 인수</a:t>
            </a:r>
            <a:r>
              <a:rPr lang="en-US" altLang="ko-KR" sz="28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(argument)</a:t>
            </a:r>
            <a:r>
              <a:rPr lang="ko-KR" altLang="en-US" sz="28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라고 불리기도 한다</a:t>
            </a:r>
            <a:r>
              <a:rPr lang="en-US" altLang="ko-KR" sz="28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. (</a:t>
            </a:r>
            <a:r>
              <a:rPr lang="ko-KR" altLang="en-US" sz="28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엄밀히 같진 않다</a:t>
            </a:r>
            <a:r>
              <a:rPr lang="en-US" altLang="ko-KR" sz="28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.)</a:t>
            </a:r>
          </a:p>
          <a:p>
            <a:endParaRPr lang="en-US" altLang="ko-KR" sz="2800" b="1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r>
              <a:rPr lang="ko-KR" altLang="en-US" sz="28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아래 예시에서 함수 </a:t>
            </a:r>
            <a:r>
              <a:rPr lang="en-US" altLang="ko-KR" sz="2800" b="1" dirty="0" err="1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sayMessage</a:t>
            </a:r>
            <a:r>
              <a:rPr lang="ko-KR" altLang="en-US" sz="28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는 매개변수 </a:t>
            </a:r>
            <a:r>
              <a:rPr lang="en-US" altLang="ko-KR" sz="28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from</a:t>
            </a:r>
            <a:r>
              <a:rPr lang="ko-KR" altLang="en-US" sz="28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과 </a:t>
            </a:r>
            <a:r>
              <a:rPr lang="en-US" altLang="ko-KR" sz="28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text</a:t>
            </a:r>
            <a:r>
              <a:rPr lang="ko-KR" altLang="en-US" sz="28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를 가진다</a:t>
            </a:r>
            <a:r>
              <a:rPr lang="en-US" altLang="ko-KR" sz="28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.</a:t>
            </a:r>
          </a:p>
          <a:p>
            <a:pPr>
              <a:spcAft>
                <a:spcPts val="800"/>
              </a:spcAft>
            </a:pPr>
            <a:r>
              <a:rPr lang="en-US" altLang="ko-KR" sz="2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function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240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sayMessage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24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from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 </a:t>
            </a:r>
            <a:r>
              <a:rPr lang="en-US" altLang="ko-KR" sz="24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text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 {</a:t>
            </a:r>
            <a:endParaRPr lang="ko-KR" altLang="ko-KR" sz="24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 </a:t>
            </a:r>
            <a:r>
              <a:rPr lang="en-US" altLang="ko-KR" sz="24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console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r>
              <a:rPr lang="en-US" altLang="ko-KR" sz="24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log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24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from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+ </a:t>
            </a:r>
            <a:r>
              <a:rPr lang="en-US" altLang="ko-KR" sz="24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': '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+ </a:t>
            </a:r>
            <a:r>
              <a:rPr lang="en-US" altLang="ko-KR" sz="24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text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);</a:t>
            </a:r>
            <a:endParaRPr lang="ko-KR" altLang="ko-KR" sz="24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}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                   </a:t>
            </a:r>
            <a:r>
              <a:rPr lang="en-US" altLang="ko-KR" sz="240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sayMessage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24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'</a:t>
            </a:r>
            <a:r>
              <a:rPr lang="en-US" altLang="ko-KR" sz="240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AnA</a:t>
            </a:r>
            <a:r>
              <a:rPr lang="en-US" altLang="ko-KR" sz="24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'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 </a:t>
            </a:r>
            <a:r>
              <a:rPr lang="en-US" altLang="ko-KR" sz="24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'Hello'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); </a:t>
            </a:r>
            <a:r>
              <a:rPr lang="en-US" altLang="ko-KR" sz="24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// </a:t>
            </a:r>
            <a:r>
              <a:rPr lang="en-US" altLang="ko-KR" sz="2400" dirty="0" err="1">
                <a:solidFill>
                  <a:srgbClr val="6A9955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AnA</a:t>
            </a:r>
            <a:r>
              <a:rPr lang="en-US" altLang="ko-KR" sz="24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: Hello</a:t>
            </a:r>
            <a:endParaRPr lang="ko-KR" altLang="ko-KR" sz="24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2800" b="1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8288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F2342"/>
            </a:gs>
            <a:gs pos="100000">
              <a:srgbClr val="1233B5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EBD2A423-DAC2-D25A-4D4C-796F5E2F5D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2" t="8730" r="40469" b="24571"/>
          <a:stretch/>
        </p:blipFill>
        <p:spPr>
          <a:xfrm>
            <a:off x="185640" y="86793"/>
            <a:ext cx="1709677" cy="1437207"/>
          </a:xfrm>
          <a:prstGeom prst="rect">
            <a:avLst/>
          </a:prstGeom>
        </p:spPr>
      </p:pic>
      <p:pic>
        <p:nvPicPr>
          <p:cNvPr id="14" name="그림 13" descr="텍스트, 시계, 실루엣이(가) 표시된 사진&#10;&#10;자동 생성된 설명">
            <a:extLst>
              <a:ext uri="{FF2B5EF4-FFF2-40B4-BE49-F238E27FC236}">
                <a16:creationId xmlns:a16="http://schemas.microsoft.com/office/drawing/2014/main" id="{546A65E3-1CA0-3955-C642-B9E83E7F94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0" t="11509" r="42500" b="25266"/>
          <a:stretch/>
        </p:blipFill>
        <p:spPr>
          <a:xfrm>
            <a:off x="399662" y="247650"/>
            <a:ext cx="1414808" cy="1257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88061D-11D3-9DFA-4039-9DB33C0F3E7D}"/>
              </a:ext>
            </a:extLst>
          </p:cNvPr>
          <p:cNvSpPr txBox="1"/>
          <p:nvPr/>
        </p:nvSpPr>
        <p:spPr>
          <a:xfrm>
            <a:off x="185640" y="1684857"/>
            <a:ext cx="46476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b="1" dirty="0" err="1">
                <a:gradFill>
                  <a:gsLst>
                    <a:gs pos="0">
                      <a:srgbClr val="E8F8A3"/>
                    </a:gs>
                    <a:gs pos="100000">
                      <a:srgbClr val="E5D465"/>
                    </a:gs>
                  </a:gsLst>
                  <a:lin ang="5400000" scaled="0"/>
                </a:gra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반환값</a:t>
            </a:r>
            <a:endParaRPr lang="ko-KR" altLang="en-US" sz="5400" b="1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DFE22D-EA61-42F5-14E0-A2F8F03323D0}"/>
              </a:ext>
            </a:extLst>
          </p:cNvPr>
          <p:cNvSpPr txBox="1"/>
          <p:nvPr/>
        </p:nvSpPr>
        <p:spPr>
          <a:xfrm>
            <a:off x="1040478" y="3088434"/>
            <a:ext cx="10846722" cy="36420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함수를 호출했을 때 함수를 호출한 그곳에 특정 값을 반환하게 할 수 있다</a:t>
            </a:r>
            <a:r>
              <a:rPr lang="en-US" altLang="ko-KR" sz="28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.</a:t>
            </a:r>
          </a:p>
          <a:p>
            <a:r>
              <a:rPr lang="ko-KR" altLang="en-US" sz="28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이때 이 특정 값을 반환 값</a:t>
            </a:r>
            <a:r>
              <a:rPr lang="en-US" altLang="ko-KR" sz="28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(return value)</a:t>
            </a:r>
            <a:r>
              <a:rPr lang="ko-KR" altLang="en-US" sz="28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이라고 부른다</a:t>
            </a:r>
            <a:r>
              <a:rPr lang="en-US" altLang="ko-KR" sz="2800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.</a:t>
            </a:r>
          </a:p>
          <a:p>
            <a:endParaRPr lang="en-US" altLang="ko-KR" sz="2800" b="1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pPr>
              <a:spcAft>
                <a:spcPts val="800"/>
              </a:spcAft>
            </a:pPr>
            <a:r>
              <a:rPr lang="en-US" altLang="ko-KR" sz="2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function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sum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24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a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 </a:t>
            </a:r>
            <a:r>
              <a:rPr lang="en-US" altLang="ko-KR" sz="24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b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 {</a:t>
            </a:r>
            <a:endParaRPr lang="ko-KR" altLang="ko-KR" sz="24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 </a:t>
            </a:r>
            <a:r>
              <a:rPr lang="en-US" altLang="ko-KR" sz="240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return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a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+ </a:t>
            </a:r>
            <a:r>
              <a:rPr lang="en-US" altLang="ko-KR" sz="24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b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;</a:t>
            </a:r>
            <a:endParaRPr lang="ko-KR" altLang="ko-KR" sz="24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}</a:t>
            </a:r>
            <a:endParaRPr lang="ko-KR" altLang="ko-KR" sz="24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altLang="ko-KR" sz="24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let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result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= </a:t>
            </a:r>
            <a:r>
              <a:rPr lang="en-US" altLang="ko-KR" sz="24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sum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240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1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 </a:t>
            </a:r>
            <a:r>
              <a:rPr lang="en-US" altLang="ko-KR" sz="240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2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);</a:t>
            </a:r>
            <a:endParaRPr lang="ko-KR" altLang="ko-KR" sz="24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altLang="ko-KR" sz="24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console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r>
              <a:rPr lang="en-US" altLang="ko-KR" sz="24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log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24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result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 </a:t>
            </a:r>
            <a:r>
              <a:rPr lang="en-US" altLang="ko-KR" sz="24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// 3</a:t>
            </a:r>
            <a:endParaRPr lang="ko-KR" altLang="ko-KR" sz="24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743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F2342"/>
            </a:gs>
            <a:gs pos="100000">
              <a:srgbClr val="1233B5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EBD2A423-DAC2-D25A-4D4C-796F5E2F5D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2" t="8730" r="40469" b="24571"/>
          <a:stretch/>
        </p:blipFill>
        <p:spPr>
          <a:xfrm>
            <a:off x="185640" y="86793"/>
            <a:ext cx="1709677" cy="1437207"/>
          </a:xfrm>
          <a:prstGeom prst="rect">
            <a:avLst/>
          </a:prstGeom>
        </p:spPr>
      </p:pic>
      <p:pic>
        <p:nvPicPr>
          <p:cNvPr id="14" name="그림 13" descr="텍스트, 시계, 실루엣이(가) 표시된 사진&#10;&#10;자동 생성된 설명">
            <a:extLst>
              <a:ext uri="{FF2B5EF4-FFF2-40B4-BE49-F238E27FC236}">
                <a16:creationId xmlns:a16="http://schemas.microsoft.com/office/drawing/2014/main" id="{546A65E3-1CA0-3955-C642-B9E83E7F94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0" t="11509" r="42500" b="25266"/>
          <a:stretch/>
        </p:blipFill>
        <p:spPr>
          <a:xfrm>
            <a:off x="399662" y="247650"/>
            <a:ext cx="1414808" cy="1257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88061D-11D3-9DFA-4039-9DB33C0F3E7D}"/>
              </a:ext>
            </a:extLst>
          </p:cNvPr>
          <p:cNvSpPr txBox="1"/>
          <p:nvPr/>
        </p:nvSpPr>
        <p:spPr>
          <a:xfrm>
            <a:off x="185640" y="1759502"/>
            <a:ext cx="41334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b="1" dirty="0">
                <a:gradFill>
                  <a:gsLst>
                    <a:gs pos="0">
                      <a:srgbClr val="E8F8A3"/>
                    </a:gs>
                    <a:gs pos="100000">
                      <a:srgbClr val="E5D465"/>
                    </a:gs>
                  </a:gsLst>
                  <a:lin ang="5400000" scaled="0"/>
                </a:gra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예외처리</a:t>
            </a:r>
            <a:endParaRPr lang="ko-KR" altLang="en-US" sz="5400" b="1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6B22D5-3275-42FB-1639-E3BEBF826DB8}"/>
              </a:ext>
            </a:extLst>
          </p:cNvPr>
          <p:cNvSpPr txBox="1"/>
          <p:nvPr/>
        </p:nvSpPr>
        <p:spPr>
          <a:xfrm>
            <a:off x="279918" y="3169153"/>
            <a:ext cx="118032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아무리 프로그래밍에 능한 사람이더라도 에러가 있는 스크립트를 작성할 수 있다</a:t>
            </a:r>
            <a:r>
              <a:rPr lang="en-US" altLang="ko-KR" sz="28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.</a:t>
            </a:r>
          </a:p>
          <a:p>
            <a:r>
              <a:rPr lang="ko-KR" altLang="en-US" sz="28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원인은 아마도 실수</a:t>
            </a:r>
            <a:r>
              <a:rPr lang="en-US" altLang="ko-KR" sz="28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, </a:t>
            </a:r>
            <a:r>
              <a:rPr lang="ko-KR" altLang="en-US" sz="28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예상치 못한 사용자 입력</a:t>
            </a:r>
            <a:r>
              <a:rPr lang="en-US" altLang="ko-KR" sz="28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,</a:t>
            </a:r>
          </a:p>
          <a:p>
            <a:r>
              <a:rPr lang="ko-KR" altLang="en-US" sz="28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혹은 잘못된 서버 응답 등 수천만 가지 이유 때문이다</a:t>
            </a:r>
            <a:r>
              <a:rPr lang="en-US" altLang="ko-KR" sz="28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!</a:t>
            </a:r>
          </a:p>
          <a:p>
            <a:r>
              <a:rPr lang="ko-KR" altLang="en-US" sz="28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에러가 발생하면 스크립트는 ‘죽고’</a:t>
            </a:r>
            <a:r>
              <a:rPr lang="en-US" altLang="ko-KR" sz="28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(</a:t>
            </a:r>
            <a:r>
              <a:rPr lang="ko-KR" altLang="en-US" sz="28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중시 중단된다</a:t>
            </a:r>
            <a:r>
              <a:rPr lang="en-US" altLang="ko-KR" sz="28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), </a:t>
            </a:r>
            <a:r>
              <a:rPr lang="ko-KR" altLang="en-US" sz="28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콘솔에 에러가 출력된다</a:t>
            </a:r>
            <a:r>
              <a:rPr lang="en-US" altLang="ko-KR" sz="28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.</a:t>
            </a:r>
          </a:p>
          <a:p>
            <a:r>
              <a:rPr lang="ko-KR" altLang="en-US" sz="28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그러나 </a:t>
            </a:r>
            <a:r>
              <a:rPr lang="en-US" altLang="ko-KR" sz="28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try… catch</a:t>
            </a:r>
            <a:r>
              <a:rPr lang="ko-KR" altLang="en-US" sz="28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문법을 사용하면 스크립트가 죽는 것을 방지하고</a:t>
            </a:r>
            <a:r>
              <a:rPr lang="en-US" altLang="ko-KR" sz="28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,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에러를 ‘잡아서’</a:t>
            </a:r>
            <a:r>
              <a:rPr lang="en-US" altLang="ko-KR" sz="28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(catch) </a:t>
            </a:r>
            <a:r>
              <a:rPr lang="ko-KR" altLang="en-US" sz="28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더 합당한 무언가를 할 수 있게 된다</a:t>
            </a:r>
            <a:r>
              <a:rPr lang="en-US" altLang="ko-KR" sz="28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9437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F2342"/>
            </a:gs>
            <a:gs pos="100000">
              <a:srgbClr val="1233B5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EBD2A423-DAC2-D25A-4D4C-796F5E2F5D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2" t="8730" r="40469" b="24571"/>
          <a:stretch/>
        </p:blipFill>
        <p:spPr>
          <a:xfrm>
            <a:off x="185640" y="86793"/>
            <a:ext cx="1709677" cy="1437207"/>
          </a:xfrm>
          <a:prstGeom prst="rect">
            <a:avLst/>
          </a:prstGeom>
        </p:spPr>
      </p:pic>
      <p:pic>
        <p:nvPicPr>
          <p:cNvPr id="14" name="그림 13" descr="텍스트, 시계, 실루엣이(가) 표시된 사진&#10;&#10;자동 생성된 설명">
            <a:extLst>
              <a:ext uri="{FF2B5EF4-FFF2-40B4-BE49-F238E27FC236}">
                <a16:creationId xmlns:a16="http://schemas.microsoft.com/office/drawing/2014/main" id="{546A65E3-1CA0-3955-C642-B9E83E7F94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0" t="11509" r="42500" b="25266"/>
          <a:stretch/>
        </p:blipFill>
        <p:spPr>
          <a:xfrm>
            <a:off x="399662" y="247650"/>
            <a:ext cx="1414808" cy="1257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88061D-11D3-9DFA-4039-9DB33C0F3E7D}"/>
              </a:ext>
            </a:extLst>
          </p:cNvPr>
          <p:cNvSpPr txBox="1"/>
          <p:nvPr/>
        </p:nvSpPr>
        <p:spPr>
          <a:xfrm>
            <a:off x="185640" y="1759502"/>
            <a:ext cx="66162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>
                <a:gradFill>
                  <a:gsLst>
                    <a:gs pos="0">
                      <a:srgbClr val="E8F8A3"/>
                    </a:gs>
                    <a:gs pos="100000">
                      <a:srgbClr val="E5D465"/>
                    </a:gs>
                  </a:gsLst>
                  <a:lin ang="5400000" scaled="0"/>
                </a:gra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try…catch</a:t>
            </a:r>
            <a:endParaRPr lang="ko-KR" altLang="en-US" sz="5400" b="1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6B22D5-3275-42FB-1639-E3BEBF826DB8}"/>
              </a:ext>
            </a:extLst>
          </p:cNvPr>
          <p:cNvSpPr txBox="1"/>
          <p:nvPr/>
        </p:nvSpPr>
        <p:spPr>
          <a:xfrm>
            <a:off x="279918" y="3169153"/>
            <a:ext cx="1180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984AD6-38E1-8779-0707-36988D9FF1AA}"/>
              </a:ext>
            </a:extLst>
          </p:cNvPr>
          <p:cNvSpPr txBox="1"/>
          <p:nvPr/>
        </p:nvSpPr>
        <p:spPr>
          <a:xfrm>
            <a:off x="866273" y="3082941"/>
            <a:ext cx="6096000" cy="2349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altLang="ko-KR" sz="240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try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{</a:t>
            </a:r>
            <a:endParaRPr lang="ko-KR" altLang="ko-KR" sz="24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 </a:t>
            </a:r>
            <a:r>
              <a:rPr lang="en-US" altLang="ko-KR" sz="24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//</a:t>
            </a:r>
            <a:r>
              <a:rPr lang="ko-KR" altLang="ko-KR" sz="24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코드</a:t>
            </a:r>
            <a:endParaRPr lang="ko-KR" altLang="ko-KR" sz="24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} </a:t>
            </a:r>
            <a:r>
              <a:rPr lang="en-US" altLang="ko-KR" sz="240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catch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(</a:t>
            </a:r>
            <a:r>
              <a:rPr lang="en-US" altLang="ko-KR" sz="24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err</a:t>
            </a: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 {</a:t>
            </a:r>
            <a:endParaRPr lang="ko-KR" altLang="ko-KR" sz="24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 </a:t>
            </a:r>
            <a:r>
              <a:rPr lang="en-US" altLang="ko-KR" sz="24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//</a:t>
            </a:r>
            <a:r>
              <a:rPr lang="ko-KR" altLang="ko-KR" sz="24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에러</a:t>
            </a:r>
            <a:r>
              <a:rPr lang="ko-KR" altLang="ko-KR" sz="2400" dirty="0">
                <a:solidFill>
                  <a:srgbClr val="6A9955"/>
                </a:solidFill>
                <a:effectLst/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24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핸들링</a:t>
            </a:r>
            <a:endParaRPr lang="ko-KR" altLang="ko-KR" sz="24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altLang="ko-KR" sz="24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}</a:t>
            </a:r>
            <a:endParaRPr lang="ko-KR" altLang="ko-KR" sz="24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5D7421-1605-A69C-6389-580AB0E0149F}"/>
              </a:ext>
            </a:extLst>
          </p:cNvPr>
          <p:cNvSpPr txBox="1"/>
          <p:nvPr/>
        </p:nvSpPr>
        <p:spPr>
          <a:xfrm>
            <a:off x="3498980" y="3429000"/>
            <a:ext cx="858416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E5D465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1. </a:t>
            </a:r>
            <a:r>
              <a:rPr lang="ko-KR" altLang="en-US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먼저 </a:t>
            </a:r>
            <a:r>
              <a:rPr lang="en-US" altLang="ko-KR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try{…}</a:t>
            </a:r>
            <a:r>
              <a:rPr lang="ko-KR" altLang="en-US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안의 코드가 실행된다</a:t>
            </a:r>
            <a:r>
              <a:rPr lang="en-US" altLang="ko-KR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.</a:t>
            </a:r>
          </a:p>
          <a:p>
            <a:r>
              <a:rPr lang="en-US" altLang="ko-KR" b="1" dirty="0">
                <a:solidFill>
                  <a:srgbClr val="E5D465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2. </a:t>
            </a:r>
            <a:r>
              <a:rPr lang="ko-KR" altLang="en-US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에러가 없다면</a:t>
            </a:r>
            <a:r>
              <a:rPr lang="en-US" altLang="ko-KR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, try </a:t>
            </a:r>
            <a:r>
              <a:rPr lang="ko-KR" altLang="en-US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안의 마지막 줄까지 실행되고</a:t>
            </a:r>
            <a:r>
              <a:rPr lang="en-US" altLang="ko-KR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, catch </a:t>
            </a:r>
            <a:r>
              <a:rPr lang="ko-KR" altLang="en-US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블록은 패스</a:t>
            </a:r>
          </a:p>
          <a:p>
            <a:r>
              <a:rPr lang="en-US" altLang="ko-KR" b="1" dirty="0">
                <a:solidFill>
                  <a:srgbClr val="E5D465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3. </a:t>
            </a:r>
            <a:r>
              <a:rPr lang="ko-KR" altLang="en-US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에러가 있다면</a:t>
            </a:r>
            <a:r>
              <a:rPr lang="en-US" altLang="ko-KR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, try</a:t>
            </a:r>
            <a:r>
              <a:rPr lang="ko-KR" altLang="en-US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안 코드의 실행이 중단</a:t>
            </a:r>
            <a:r>
              <a:rPr lang="en-US" altLang="ko-KR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,</a:t>
            </a:r>
          </a:p>
          <a:p>
            <a:r>
              <a:rPr lang="en-US" altLang="ko-KR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catch(err) </a:t>
            </a:r>
            <a:r>
              <a:rPr lang="ko-KR" altLang="en-US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블록으로 제어 흐름이 넘어간다</a:t>
            </a:r>
            <a:r>
              <a:rPr lang="en-US" altLang="ko-KR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. </a:t>
            </a:r>
          </a:p>
          <a:p>
            <a:r>
              <a:rPr lang="ko-KR" altLang="en-US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변수 </a:t>
            </a:r>
            <a:r>
              <a:rPr lang="en-US" altLang="ko-KR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err(</a:t>
            </a:r>
            <a:r>
              <a:rPr lang="ko-KR" altLang="en-US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아무 </a:t>
            </a:r>
            <a:r>
              <a:rPr lang="ko-KR" altLang="en-US" b="1" dirty="0" err="1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이름으로든</a:t>
            </a:r>
            <a:r>
              <a:rPr lang="ko-KR" altLang="en-US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사용 가능</a:t>
            </a:r>
            <a:r>
              <a:rPr lang="en-US" altLang="ko-KR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)</a:t>
            </a:r>
            <a:r>
              <a:rPr lang="ko-KR" altLang="en-US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는 </a:t>
            </a:r>
            <a:endParaRPr lang="en-US" altLang="ko-KR" b="1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r>
              <a:rPr lang="ko-KR" altLang="en-US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무슨 일이 일어났는지에 대한 설명이 담긴 에러 객체를 포함한다</a:t>
            </a:r>
            <a:r>
              <a:rPr lang="en-US" altLang="ko-KR" b="1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6807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A967CE8-FDFE-5B44-BE3B-290E050521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06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55CB65-B81B-610F-C4A2-57ED2A8E3FA3}"/>
              </a:ext>
            </a:extLst>
          </p:cNvPr>
          <p:cNvSpPr txBox="1"/>
          <p:nvPr/>
        </p:nvSpPr>
        <p:spPr>
          <a:xfrm>
            <a:off x="7052970" y="2179380"/>
            <a:ext cx="4133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이게 </a:t>
            </a:r>
            <a:r>
              <a:rPr lang="ko-KR" altLang="en-US" sz="5400" b="1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뭐임</a:t>
            </a:r>
            <a:r>
              <a:rPr lang="en-US" altLang="ko-KR" sz="5400" b="1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?</a:t>
            </a:r>
            <a:endParaRPr lang="ko-KR" altLang="en-US" sz="5400" b="1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3161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2438</TotalTime>
  <Words>1273</Words>
  <Application>Microsoft Office PowerPoint</Application>
  <PresentationFormat>와이드스크린</PresentationFormat>
  <Paragraphs>194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Noto Sans KR Black</vt:lpstr>
      <vt:lpstr>Noto Sans KR Medium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이주호</dc:creator>
  <cp:lastModifiedBy>이주호</cp:lastModifiedBy>
  <cp:revision>11</cp:revision>
  <dcterms:created xsi:type="dcterms:W3CDTF">2022-12-17T09:39:59Z</dcterms:created>
  <dcterms:modified xsi:type="dcterms:W3CDTF">2023-01-10T10:49:40Z</dcterms:modified>
</cp:coreProperties>
</file>