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6"/>
  </p:notesMasterIdLst>
  <p:handoutMasterIdLst>
    <p:handoutMasterId r:id="rId17"/>
  </p:handoutMasterIdLst>
  <p:sldIdLst>
    <p:sldId id="291" r:id="rId3"/>
    <p:sldId id="256" r:id="rId4"/>
    <p:sldId id="259" r:id="rId5"/>
    <p:sldId id="260" r:id="rId6"/>
    <p:sldId id="258" r:id="rId7"/>
    <p:sldId id="261" r:id="rId8"/>
    <p:sldId id="266" r:id="rId9"/>
    <p:sldId id="267" r:id="rId10"/>
    <p:sldId id="274" r:id="rId11"/>
    <p:sldId id="292" r:id="rId12"/>
    <p:sldId id="293" r:id="rId13"/>
    <p:sldId id="284" r:id="rId14"/>
    <p:sldId id="288" r:id="rId1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4660"/>
  </p:normalViewPr>
  <p:slideViewPr>
    <p:cSldViewPr>
      <p:cViewPr>
        <p:scale>
          <a:sx n="49" d="100"/>
          <a:sy n="49" d="100"/>
        </p:scale>
        <p:origin x="-582" y="60"/>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11/19/2018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11/19/2018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kasir.docx" TargetMode="External"/><Relationship Id="rId2" Type="http://schemas.openxmlformats.org/officeDocument/2006/relationships/hyperlink" Target="suplier.docx" TargetMode="External"/><Relationship Id="rId1" Type="http://schemas.openxmlformats.org/officeDocument/2006/relationships/slideLayout" Target="../slideLayouts/slideLayout23.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hyperlink" Target="barang.docx"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form%20login.docx" TargetMode="External"/><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mainframe.docx"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penjualan.docx"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3.xml"/><Relationship Id="rId5" Type="http://schemas.openxmlformats.org/officeDocument/2006/relationships/hyperlink" Target="pembelian.docx" TargetMode="External"/><Relationship Id="rId4" Type="http://schemas.openxmlformats.org/officeDocument/2006/relationships/hyperlink" Target="pemesanan.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id-ID" sz="2800" dirty="0" smtClean="0">
                <a:latin typeface="Aharoni" pitchFamily="2" charset="-79"/>
                <a:cs typeface="Aharoni" pitchFamily="2" charset="-79"/>
              </a:rPr>
              <a:t>Tugas Pemrograman Berorientasi Objek</a:t>
            </a:r>
            <a:r>
              <a:rPr lang="id-ID" sz="6000" dirty="0" smtClean="0">
                <a:latin typeface="Aharoni" pitchFamily="2" charset="-79"/>
                <a:cs typeface="Aharoni" pitchFamily="2" charset="-79"/>
              </a:rPr>
              <a:t/>
            </a:r>
            <a:br>
              <a:rPr lang="id-ID" sz="6000" dirty="0" smtClean="0">
                <a:latin typeface="Aharoni" pitchFamily="2" charset="-79"/>
                <a:cs typeface="Aharoni" pitchFamily="2" charset="-79"/>
              </a:rPr>
            </a:br>
            <a:r>
              <a:rPr lang="id-ID" sz="6000" dirty="0" smtClean="0">
                <a:latin typeface="Aharoni" pitchFamily="2" charset="-79"/>
                <a:cs typeface="Aharoni" pitchFamily="2" charset="-79"/>
              </a:rPr>
              <a:t>Inventory Management Farmasi</a:t>
            </a:r>
            <a:endParaRPr lang="en-US" sz="6000" dirty="0">
              <a:latin typeface="Aharoni" pitchFamily="2" charset="-79"/>
              <a:cs typeface="Aharoni" pitchFamily="2" charset="-79"/>
            </a:endParaRPr>
          </a:p>
        </p:txBody>
      </p:sp>
    </p:spTree>
    <p:extLst>
      <p:ext uri="{BB962C8B-B14F-4D97-AF65-F5344CB8AC3E}">
        <p14:creationId xmlns:p14="http://schemas.microsoft.com/office/powerpoint/2010/main" val="467258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10</a:t>
            </a:fld>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1" name="テキスト プレースホルダー 10"/>
          <p:cNvSpPr>
            <a:spLocks noGrp="1"/>
          </p:cNvSpPr>
          <p:nvPr>
            <p:ph type="body" sz="quarter" idx="14"/>
          </p:nvPr>
        </p:nvSpPr>
        <p:spPr/>
        <p:txBody>
          <a:bodyPr/>
          <a:lstStyle/>
          <a:p>
            <a:r>
              <a:rPr lang="id-ID" dirty="0" smtClean="0"/>
              <a:t>Pemesanan</a:t>
            </a:r>
            <a:endParaRPr lang="en-US" dirty="0"/>
          </a:p>
        </p:txBody>
      </p:sp>
      <p:sp>
        <p:nvSpPr>
          <p:cNvPr id="13" name="テキスト プレースホルダー 12"/>
          <p:cNvSpPr>
            <a:spLocks noGrp="1"/>
          </p:cNvSpPr>
          <p:nvPr>
            <p:ph type="body" sz="quarter" idx="16"/>
          </p:nvPr>
        </p:nvSpPr>
        <p:spPr/>
        <p:txBody>
          <a:bodyPr/>
          <a:lstStyle/>
          <a:p>
            <a:r>
              <a:rPr lang="id-ID" dirty="0" smtClean="0"/>
              <a:t>Penerimaan</a:t>
            </a:r>
            <a:endParaRPr lang="en-US" dirty="0"/>
          </a:p>
        </p:txBody>
      </p:sp>
      <p:sp>
        <p:nvSpPr>
          <p:cNvPr id="18" name="Rectangle 17">
            <a:hlinkClick r:id="rId2" action="ppaction://hlinkfile"/>
          </p:cNvPr>
          <p:cNvSpPr/>
          <p:nvPr/>
        </p:nvSpPr>
        <p:spPr>
          <a:xfrm>
            <a:off x="2806502" y="7735788"/>
            <a:ext cx="424847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Source code</a:t>
            </a:r>
            <a:endParaRPr lang="id-ID" dirty="0"/>
          </a:p>
        </p:txBody>
      </p:sp>
      <p:sp>
        <p:nvSpPr>
          <p:cNvPr id="19" name="Rectangle 18">
            <a:hlinkClick r:id="rId3" action="ppaction://hlinkfile"/>
          </p:cNvPr>
          <p:cNvSpPr/>
          <p:nvPr/>
        </p:nvSpPr>
        <p:spPr>
          <a:xfrm>
            <a:off x="10439350" y="7764027"/>
            <a:ext cx="4248472"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Source code</a:t>
            </a:r>
            <a:endParaRPr lang="id-ID" dirty="0"/>
          </a:p>
        </p:txBody>
      </p:sp>
      <p:pic>
        <p:nvPicPr>
          <p:cNvPr id="8" name="Picture Placeholder 7"/>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679" r="679"/>
          <a:stretch>
            <a:fillRect/>
          </a:stretch>
        </p:blipFill>
        <p:spPr/>
      </p:pic>
      <p:pic>
        <p:nvPicPr>
          <p:cNvPr id="9" name="Picture Placeholder 8"/>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t="3658" b="3658"/>
          <a:stretch>
            <a:fillRect/>
          </a:stretch>
        </p:blipFill>
        <p:spPr/>
      </p:pic>
    </p:spTree>
    <p:extLst>
      <p:ext uri="{BB962C8B-B14F-4D97-AF65-F5344CB8AC3E}">
        <p14:creationId xmlns:p14="http://schemas.microsoft.com/office/powerpoint/2010/main" val="2621072760"/>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113" b="11113"/>
          <a:stretch>
            <a:fillRect/>
          </a:stretch>
        </p:blipFill>
        <p:spPr>
          <a:xfrm>
            <a:off x="3166542" y="1399084"/>
            <a:ext cx="11591479" cy="6336704"/>
          </a:xfrm>
        </p:spPr>
      </p:pic>
      <p:sp>
        <p:nvSpPr>
          <p:cNvPr id="6" name="Rectangle 5">
            <a:hlinkClick r:id="rId3" action="ppaction://hlinkfile"/>
          </p:cNvPr>
          <p:cNvSpPr/>
          <p:nvPr/>
        </p:nvSpPr>
        <p:spPr>
          <a:xfrm>
            <a:off x="1726382" y="8455868"/>
            <a:ext cx="28083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Source code</a:t>
            </a:r>
            <a:endParaRPr lang="id-ID" dirty="0"/>
          </a:p>
        </p:txBody>
      </p:sp>
    </p:spTree>
    <p:extLst>
      <p:ext uri="{BB962C8B-B14F-4D97-AF65-F5344CB8AC3E}">
        <p14:creationId xmlns:p14="http://schemas.microsoft.com/office/powerpoint/2010/main" val="939984029"/>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p:txBody>
          <a:bodyPr>
            <a:normAutofit/>
          </a:bodyPr>
          <a:lstStyle/>
          <a:p>
            <a:r>
              <a:rPr lang="en-US" dirty="0" smtClean="0"/>
              <a:t>“There </a:t>
            </a:r>
            <a:r>
              <a:rPr lang="en-US" dirty="0"/>
              <a:t>are only two ways to live your life. One is as though nothing is a </a:t>
            </a:r>
            <a:r>
              <a:rPr lang="en-US" dirty="0" smtClean="0"/>
              <a:t>miracle.</a:t>
            </a:r>
            <a:br>
              <a:rPr lang="en-US" dirty="0" smtClean="0"/>
            </a:br>
            <a:r>
              <a:rPr lang="en-US" dirty="0" smtClean="0"/>
              <a:t>The </a:t>
            </a:r>
            <a:r>
              <a:rPr lang="en-US" dirty="0"/>
              <a:t>other is as though everything is a miracle</a:t>
            </a:r>
            <a:r>
              <a:rPr lang="en-US" dirty="0" smtClean="0"/>
              <a:t>.”</a:t>
            </a:r>
            <a:endParaRPr lang="en-US" dirty="0"/>
          </a:p>
        </p:txBody>
      </p:sp>
      <p:sp>
        <p:nvSpPr>
          <p:cNvPr id="10" name="テキスト プレースホルダー 9"/>
          <p:cNvSpPr>
            <a:spLocks noGrp="1"/>
          </p:cNvSpPr>
          <p:nvPr>
            <p:ph type="body" sz="quarter" idx="24"/>
          </p:nvPr>
        </p:nvSpPr>
        <p:spPr/>
        <p:txBody>
          <a:bodyPr/>
          <a:lstStyle/>
          <a:p>
            <a:r>
              <a:rPr lang="en-US" dirty="0"/>
              <a:t>- Albert Einstein</a:t>
            </a:r>
          </a:p>
        </p:txBody>
      </p:sp>
    </p:spTree>
    <p:extLst>
      <p:ext uri="{BB962C8B-B14F-4D97-AF65-F5344CB8AC3E}">
        <p14:creationId xmlns:p14="http://schemas.microsoft.com/office/powerpoint/2010/main" val="226829831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p:txBody>
          <a:bodyPr/>
          <a:lstStyle/>
          <a:p>
            <a:r>
              <a:rPr lang="en-US" dirty="0" smtClean="0"/>
              <a:t>That’s all. Thank you! </a:t>
            </a:r>
            <a:r>
              <a:rPr lang="en-US" dirty="0" smtClean="0">
                <a:sym typeface="Wingdings" panose="05000000000000000000" pitchFamily="2" charset="2"/>
              </a:rPr>
              <a:t></a:t>
            </a:r>
            <a:endParaRPr lang="en-US" dirty="0"/>
          </a:p>
        </p:txBody>
      </p:sp>
      <p:sp>
        <p:nvSpPr>
          <p:cNvPr id="14" name="サブタイトル 13"/>
          <p:cNvSpPr>
            <a:spLocks noGrp="1"/>
          </p:cNvSpPr>
          <p:nvPr>
            <p:ph type="subTitle" idx="1"/>
          </p:nvPr>
        </p:nvSpPr>
        <p:spPr/>
        <p:txBody>
          <a:bodyPr/>
          <a:lstStyle/>
          <a:p>
            <a:r>
              <a:rPr lang="en-US" dirty="0" smtClean="0"/>
              <a:t>Any Questions?</a:t>
            </a:r>
            <a:endParaRPr lang="en-US" dirty="0"/>
          </a:p>
        </p:txBody>
      </p:sp>
    </p:spTree>
    <p:extLst>
      <p:ext uri="{BB962C8B-B14F-4D97-AF65-F5344CB8AC3E}">
        <p14:creationId xmlns:p14="http://schemas.microsoft.com/office/powerpoint/2010/main" val="4036446722"/>
      </p:ext>
    </p:extLst>
  </p:cSld>
  <p:clrMapOvr>
    <a:masterClrMapping/>
  </p:clrMapOvr>
  <p:transition spd="slow" advTm="11385">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14814" y="318964"/>
            <a:ext cx="11377264" cy="7488832"/>
          </a:xfrm>
        </p:spPr>
        <p:txBody>
          <a:bodyPr>
            <a:noAutofit/>
          </a:bodyPr>
          <a:lstStyle/>
          <a:p>
            <a:r>
              <a:rPr lang="id-ID" sz="2000" dirty="0" smtClean="0">
                <a:latin typeface="Aharoni" pitchFamily="2" charset="-79"/>
                <a:cs typeface="Aharoni" pitchFamily="2" charset="-79"/>
              </a:rPr>
              <a:t>Latar Belakang</a:t>
            </a:r>
            <a:br>
              <a:rPr lang="id-ID" sz="2000" dirty="0" smtClean="0">
                <a:latin typeface="Aharoni" pitchFamily="2" charset="-79"/>
                <a:cs typeface="Aharoni" pitchFamily="2" charset="-79"/>
              </a:rPr>
            </a:br>
            <a:r>
              <a:rPr lang="en-US" sz="2000" dirty="0" err="1" smtClean="0">
                <a:latin typeface="Aharoni" pitchFamily="2" charset="-79"/>
                <a:cs typeface="Aharoni" pitchFamily="2" charset="-79"/>
              </a:rPr>
              <a:t>Sistem</a:t>
            </a:r>
            <a:r>
              <a:rPr lang="en-US" sz="2000" dirty="0" smtClean="0">
                <a:latin typeface="Aharoni" pitchFamily="2" charset="-79"/>
                <a:cs typeface="Aharoni" pitchFamily="2" charset="-79"/>
              </a:rPr>
              <a:t> </a:t>
            </a:r>
            <a:r>
              <a:rPr lang="en-US" sz="2000" dirty="0">
                <a:latin typeface="Aharoni" pitchFamily="2" charset="-79"/>
                <a:cs typeface="Aharoni" pitchFamily="2" charset="-79"/>
              </a:rPr>
              <a:t>inventory </a:t>
            </a:r>
            <a:r>
              <a:rPr lang="en-US" sz="2000" dirty="0" err="1">
                <a:latin typeface="Aharoni" pitchFamily="2" charset="-79"/>
                <a:cs typeface="Aharoni" pitchFamily="2" charset="-79"/>
              </a:rPr>
              <a:t>adalah</a:t>
            </a:r>
            <a:r>
              <a:rPr lang="en-US" sz="2000" dirty="0">
                <a:latin typeface="Aharoni" pitchFamily="2" charset="-79"/>
                <a:cs typeface="Aharoni" pitchFamily="2" charset="-79"/>
              </a:rPr>
              <a:t> </a:t>
            </a:r>
            <a:r>
              <a:rPr lang="en-US" sz="2000" dirty="0" err="1">
                <a:latin typeface="Aharoni" pitchFamily="2" charset="-79"/>
                <a:cs typeface="Aharoni" pitchFamily="2" charset="-79"/>
              </a:rPr>
              <a:t>suatu</a:t>
            </a:r>
            <a:r>
              <a:rPr lang="en-US" sz="2000" dirty="0">
                <a:latin typeface="Aharoni" pitchFamily="2" charset="-79"/>
                <a:cs typeface="Aharoni" pitchFamily="2" charset="-79"/>
              </a:rPr>
              <a:t> </a:t>
            </a:r>
            <a:r>
              <a:rPr lang="en-US" sz="2000" dirty="0" err="1">
                <a:latin typeface="Aharoni" pitchFamily="2" charset="-79"/>
                <a:cs typeface="Aharoni" pitchFamily="2" charset="-79"/>
              </a:rPr>
              <a:t>kegiatan</a:t>
            </a:r>
            <a:r>
              <a:rPr lang="en-US" sz="2000" dirty="0">
                <a:latin typeface="Aharoni" pitchFamily="2" charset="-79"/>
                <a:cs typeface="Aharoni" pitchFamily="2" charset="-79"/>
              </a:rPr>
              <a:t> </a:t>
            </a:r>
            <a:r>
              <a:rPr lang="en-US" sz="2000" dirty="0" err="1">
                <a:latin typeface="Aharoni" pitchFamily="2" charset="-79"/>
                <a:cs typeface="Aharoni" pitchFamily="2" charset="-79"/>
              </a:rPr>
              <a:t>dalam</a:t>
            </a:r>
            <a:r>
              <a:rPr lang="en-US" sz="2000" dirty="0">
                <a:latin typeface="Aharoni" pitchFamily="2" charset="-79"/>
                <a:cs typeface="Aharoni" pitchFamily="2" charset="-79"/>
              </a:rPr>
              <a:t> proses </a:t>
            </a:r>
            <a:r>
              <a:rPr lang="en-US" sz="2000" dirty="0" err="1">
                <a:latin typeface="Aharoni" pitchFamily="2" charset="-79"/>
                <a:cs typeface="Aharoni" pitchFamily="2" charset="-79"/>
              </a:rPr>
              <a:t>pengolahan</a:t>
            </a:r>
            <a:r>
              <a:rPr lang="en-US" sz="2000" dirty="0">
                <a:latin typeface="Aharoni" pitchFamily="2" charset="-79"/>
                <a:cs typeface="Aharoni" pitchFamily="2" charset="-79"/>
              </a:rPr>
              <a:t> data </a:t>
            </a:r>
            <a:r>
              <a:rPr lang="en-US" sz="2000" dirty="0" err="1" smtClean="0">
                <a:latin typeface="Aharoni" pitchFamily="2" charset="-79"/>
                <a:cs typeface="Aharoni" pitchFamily="2" charset="-79"/>
              </a:rPr>
              <a:t>barang</a:t>
            </a:r>
            <a:r>
              <a:rPr lang="id-ID" sz="2000" dirty="0">
                <a:latin typeface="Aharoni" pitchFamily="2" charset="-79"/>
                <a:cs typeface="Aharoni" pitchFamily="2" charset="-79"/>
              </a:rPr>
              <a:t> </a:t>
            </a:r>
            <a:r>
              <a:rPr lang="en-US" sz="2000" dirty="0" smtClean="0">
                <a:latin typeface="Aharoni" pitchFamily="2" charset="-79"/>
                <a:cs typeface="Aharoni" pitchFamily="2" charset="-79"/>
              </a:rPr>
              <a:t>yang </a:t>
            </a:r>
            <a:r>
              <a:rPr lang="en-US" sz="2000" dirty="0" err="1">
                <a:latin typeface="Aharoni" pitchFamily="2" charset="-79"/>
                <a:cs typeface="Aharoni" pitchFamily="2" charset="-79"/>
              </a:rPr>
              <a:t>terdapat</a:t>
            </a:r>
            <a:r>
              <a:rPr lang="en-US" sz="2000" dirty="0">
                <a:latin typeface="Aharoni" pitchFamily="2" charset="-79"/>
                <a:cs typeface="Aharoni" pitchFamily="2" charset="-79"/>
              </a:rPr>
              <a:t> di </a:t>
            </a:r>
            <a:r>
              <a:rPr lang="en-US" sz="2000" dirty="0" err="1">
                <a:latin typeface="Aharoni" pitchFamily="2" charset="-79"/>
                <a:cs typeface="Aharoni" pitchFamily="2" charset="-79"/>
              </a:rPr>
              <a:t>dalam</a:t>
            </a:r>
            <a:r>
              <a:rPr lang="en-US" sz="2000" dirty="0">
                <a:latin typeface="Aharoni" pitchFamily="2" charset="-79"/>
                <a:cs typeface="Aharoni" pitchFamily="2" charset="-79"/>
              </a:rPr>
              <a:t> </a:t>
            </a:r>
            <a:r>
              <a:rPr lang="en-US" sz="2000" dirty="0" err="1">
                <a:latin typeface="Aharoni" pitchFamily="2" charset="-79"/>
                <a:cs typeface="Aharoni" pitchFamily="2" charset="-79"/>
              </a:rPr>
              <a:t>suatu</a:t>
            </a:r>
            <a:r>
              <a:rPr lang="en-US" sz="2000" dirty="0">
                <a:latin typeface="Aharoni" pitchFamily="2" charset="-79"/>
                <a:cs typeface="Aharoni" pitchFamily="2" charset="-79"/>
              </a:rPr>
              <a:t> </a:t>
            </a:r>
            <a:r>
              <a:rPr lang="en-US" sz="2000" dirty="0" err="1">
                <a:latin typeface="Aharoni" pitchFamily="2" charset="-79"/>
                <a:cs typeface="Aharoni" pitchFamily="2" charset="-79"/>
              </a:rPr>
              <a:t>gudang</a:t>
            </a:r>
            <a:r>
              <a:rPr lang="en-US" sz="2000" dirty="0">
                <a:latin typeface="Aharoni" pitchFamily="2" charset="-79"/>
                <a:cs typeface="Aharoni" pitchFamily="2" charset="-79"/>
              </a:rPr>
              <a:t>. </a:t>
            </a:r>
            <a:r>
              <a:rPr lang="en-US" sz="2000" dirty="0" err="1">
                <a:latin typeface="Aharoni" pitchFamily="2" charset="-79"/>
                <a:cs typeface="Aharoni" pitchFamily="2" charset="-79"/>
              </a:rPr>
              <a:t>Sistem</a:t>
            </a:r>
            <a:r>
              <a:rPr lang="en-US" sz="2000" dirty="0">
                <a:latin typeface="Aharoni" pitchFamily="2" charset="-79"/>
                <a:cs typeface="Aharoni" pitchFamily="2" charset="-79"/>
              </a:rPr>
              <a:t> inventory </a:t>
            </a:r>
            <a:r>
              <a:rPr lang="en-US" sz="2000" dirty="0" err="1">
                <a:latin typeface="Aharoni" pitchFamily="2" charset="-79"/>
                <a:cs typeface="Aharoni" pitchFamily="2" charset="-79"/>
              </a:rPr>
              <a:t>memiliki</a:t>
            </a:r>
            <a:r>
              <a:rPr lang="en-US" sz="2000" dirty="0">
                <a:latin typeface="Aharoni" pitchFamily="2" charset="-79"/>
                <a:cs typeface="Aharoni" pitchFamily="2" charset="-79"/>
              </a:rPr>
              <a:t> </a:t>
            </a:r>
            <a:r>
              <a:rPr lang="en-US" sz="2000" dirty="0" err="1">
                <a:latin typeface="Aharoni" pitchFamily="2" charset="-79"/>
                <a:cs typeface="Aharoni" pitchFamily="2" charset="-79"/>
              </a:rPr>
              <a:t>pengaruh</a:t>
            </a:r>
            <a:r>
              <a:rPr lang="en-US" sz="2000" dirty="0">
                <a:latin typeface="Aharoni" pitchFamily="2" charset="-79"/>
                <a:cs typeface="Aharoni" pitchFamily="2" charset="-79"/>
              </a:rPr>
              <a:t> </a:t>
            </a:r>
            <a:r>
              <a:rPr lang="en-US" sz="2000" dirty="0" err="1" smtClean="0">
                <a:latin typeface="Aharoni" pitchFamily="2" charset="-79"/>
                <a:cs typeface="Aharoni" pitchFamily="2" charset="-79"/>
              </a:rPr>
              <a:t>besar</a:t>
            </a:r>
            <a:r>
              <a:rPr lang="id-ID" sz="2000" dirty="0" smtClean="0">
                <a:latin typeface="Aharoni" pitchFamily="2" charset="-79"/>
                <a:cs typeface="Aharoni" pitchFamily="2" charset="-79"/>
              </a:rPr>
              <a:t> </a:t>
            </a:r>
            <a:r>
              <a:rPr lang="en-US" sz="2000" dirty="0" err="1" smtClean="0">
                <a:latin typeface="Aharoni" pitchFamily="2" charset="-79"/>
                <a:cs typeface="Aharoni" pitchFamily="2" charset="-79"/>
              </a:rPr>
              <a:t>terhadap</a:t>
            </a:r>
            <a:r>
              <a:rPr lang="en-US" sz="2000" dirty="0" smtClean="0">
                <a:latin typeface="Aharoni" pitchFamily="2" charset="-79"/>
                <a:cs typeface="Aharoni" pitchFamily="2" charset="-79"/>
              </a:rPr>
              <a:t> </a:t>
            </a:r>
            <a:r>
              <a:rPr lang="en-US" sz="2000" dirty="0" err="1">
                <a:latin typeface="Aharoni" pitchFamily="2" charset="-79"/>
                <a:cs typeface="Aharoni" pitchFamily="2" charset="-79"/>
              </a:rPr>
              <a:t>suatu</a:t>
            </a:r>
            <a:r>
              <a:rPr lang="en-US" sz="2000" dirty="0">
                <a:latin typeface="Aharoni" pitchFamily="2" charset="-79"/>
                <a:cs typeface="Aharoni" pitchFamily="2" charset="-79"/>
              </a:rPr>
              <a:t> </a:t>
            </a:r>
            <a:r>
              <a:rPr lang="en-US" sz="2000" dirty="0" err="1">
                <a:latin typeface="Aharoni" pitchFamily="2" charset="-79"/>
                <a:cs typeface="Aharoni" pitchFamily="2" charset="-79"/>
              </a:rPr>
              <a:t>instansi</a:t>
            </a:r>
            <a:r>
              <a:rPr lang="en-US" sz="2000" dirty="0">
                <a:latin typeface="Aharoni" pitchFamily="2" charset="-79"/>
                <a:cs typeface="Aharoni" pitchFamily="2" charset="-79"/>
              </a:rPr>
              <a:t>, </a:t>
            </a:r>
            <a:r>
              <a:rPr lang="en-US" sz="2000" dirty="0" err="1">
                <a:latin typeface="Aharoni" pitchFamily="2" charset="-79"/>
                <a:cs typeface="Aharoni" pitchFamily="2" charset="-79"/>
              </a:rPr>
              <a:t>karena</a:t>
            </a:r>
            <a:r>
              <a:rPr lang="en-US" sz="2000" dirty="0">
                <a:latin typeface="Aharoni" pitchFamily="2" charset="-79"/>
                <a:cs typeface="Aharoni" pitchFamily="2" charset="-79"/>
              </a:rPr>
              <a:t> </a:t>
            </a:r>
            <a:r>
              <a:rPr lang="en-US" sz="2000" dirty="0" err="1">
                <a:latin typeface="Aharoni" pitchFamily="2" charset="-79"/>
                <a:cs typeface="Aharoni" pitchFamily="2" charset="-79"/>
              </a:rPr>
              <a:t>sistem</a:t>
            </a:r>
            <a:r>
              <a:rPr lang="en-US" sz="2000" dirty="0">
                <a:latin typeface="Aharoni" pitchFamily="2" charset="-79"/>
                <a:cs typeface="Aharoni" pitchFamily="2" charset="-79"/>
              </a:rPr>
              <a:t> inventory </a:t>
            </a:r>
            <a:r>
              <a:rPr lang="en-US" sz="2000" dirty="0" err="1">
                <a:latin typeface="Aharoni" pitchFamily="2" charset="-79"/>
                <a:cs typeface="Aharoni" pitchFamily="2" charset="-79"/>
              </a:rPr>
              <a:t>dapat</a:t>
            </a:r>
            <a:r>
              <a:rPr lang="en-US" sz="2000" dirty="0">
                <a:latin typeface="Aharoni" pitchFamily="2" charset="-79"/>
                <a:cs typeface="Aharoni" pitchFamily="2" charset="-79"/>
              </a:rPr>
              <a:t> </a:t>
            </a:r>
            <a:r>
              <a:rPr lang="en-US" sz="2000" dirty="0" err="1">
                <a:latin typeface="Aharoni" pitchFamily="2" charset="-79"/>
                <a:cs typeface="Aharoni" pitchFamily="2" charset="-79"/>
              </a:rPr>
              <a:t>membantu</a:t>
            </a:r>
            <a:r>
              <a:rPr lang="en-US" sz="2000" dirty="0">
                <a:latin typeface="Aharoni" pitchFamily="2" charset="-79"/>
                <a:cs typeface="Aharoni" pitchFamily="2" charset="-79"/>
              </a:rPr>
              <a:t> </a:t>
            </a:r>
            <a:r>
              <a:rPr lang="en-US" sz="2000" dirty="0" err="1" smtClean="0">
                <a:latin typeface="Aharoni" pitchFamily="2" charset="-79"/>
                <a:cs typeface="Aharoni" pitchFamily="2" charset="-79"/>
              </a:rPr>
              <a:t>menyelesaikan</a:t>
            </a:r>
            <a:r>
              <a:rPr lang="id-ID" sz="2000" dirty="0" smtClean="0">
                <a:latin typeface="Aharoni" pitchFamily="2" charset="-79"/>
                <a:cs typeface="Aharoni" pitchFamily="2" charset="-79"/>
              </a:rPr>
              <a:t> </a:t>
            </a:r>
            <a:r>
              <a:rPr lang="en-US" sz="2000" dirty="0" err="1" smtClean="0">
                <a:latin typeface="Aharoni" pitchFamily="2" charset="-79"/>
                <a:cs typeface="Aharoni" pitchFamily="2" charset="-79"/>
              </a:rPr>
              <a:t>masalah</a:t>
            </a:r>
            <a:r>
              <a:rPr lang="en-US" sz="2000" dirty="0" smtClean="0">
                <a:latin typeface="Aharoni" pitchFamily="2" charset="-79"/>
                <a:cs typeface="Aharoni" pitchFamily="2" charset="-79"/>
              </a:rPr>
              <a:t> </a:t>
            </a:r>
            <a:r>
              <a:rPr lang="en-US" sz="2000" dirty="0" err="1">
                <a:latin typeface="Aharoni" pitchFamily="2" charset="-79"/>
                <a:cs typeface="Aharoni" pitchFamily="2" charset="-79"/>
              </a:rPr>
              <a:t>pengolahan</a:t>
            </a:r>
            <a:r>
              <a:rPr lang="en-US" sz="2000" dirty="0">
                <a:latin typeface="Aharoni" pitchFamily="2" charset="-79"/>
                <a:cs typeface="Aharoni" pitchFamily="2" charset="-79"/>
              </a:rPr>
              <a:t> data </a:t>
            </a:r>
            <a:r>
              <a:rPr lang="en-US" sz="2000" dirty="0" err="1">
                <a:latin typeface="Aharoni" pitchFamily="2" charset="-79"/>
                <a:cs typeface="Aharoni" pitchFamily="2" charset="-79"/>
              </a:rPr>
              <a:t>barang</a:t>
            </a:r>
            <a:r>
              <a:rPr lang="en-US" sz="2000" dirty="0">
                <a:latin typeface="Aharoni" pitchFamily="2" charset="-79"/>
                <a:cs typeface="Aharoni" pitchFamily="2" charset="-79"/>
              </a:rPr>
              <a:t> </a:t>
            </a:r>
            <a:r>
              <a:rPr lang="en-US" sz="2000" dirty="0" err="1">
                <a:latin typeface="Aharoni" pitchFamily="2" charset="-79"/>
                <a:cs typeface="Aharoni" pitchFamily="2" charset="-79"/>
              </a:rPr>
              <a:t>dan</a:t>
            </a:r>
            <a:r>
              <a:rPr lang="en-US" sz="2000" dirty="0">
                <a:latin typeface="Aharoni" pitchFamily="2" charset="-79"/>
                <a:cs typeface="Aharoni" pitchFamily="2" charset="-79"/>
              </a:rPr>
              <a:t> </a:t>
            </a:r>
            <a:r>
              <a:rPr lang="en-US" sz="2000" dirty="0" err="1">
                <a:latin typeface="Aharoni" pitchFamily="2" charset="-79"/>
                <a:cs typeface="Aharoni" pitchFamily="2" charset="-79"/>
              </a:rPr>
              <a:t>memudahkan</a:t>
            </a:r>
            <a:r>
              <a:rPr lang="en-US" sz="2000" dirty="0">
                <a:latin typeface="Aharoni" pitchFamily="2" charset="-79"/>
                <a:cs typeface="Aharoni" pitchFamily="2" charset="-79"/>
              </a:rPr>
              <a:t> </a:t>
            </a:r>
            <a:r>
              <a:rPr lang="en-US" sz="2000" dirty="0" err="1">
                <a:latin typeface="Aharoni" pitchFamily="2" charset="-79"/>
                <a:cs typeface="Aharoni" pitchFamily="2" charset="-79"/>
              </a:rPr>
              <a:t>pelaporan</a:t>
            </a:r>
            <a:r>
              <a:rPr lang="en-US" sz="2000" dirty="0">
                <a:latin typeface="Aharoni" pitchFamily="2" charset="-79"/>
                <a:cs typeface="Aharoni" pitchFamily="2" charset="-79"/>
              </a:rPr>
              <a:t> data </a:t>
            </a:r>
            <a:r>
              <a:rPr lang="en-US" sz="2000" dirty="0" err="1">
                <a:latin typeface="Aharoni" pitchFamily="2" charset="-79"/>
                <a:cs typeface="Aharoni" pitchFamily="2" charset="-79"/>
              </a:rPr>
              <a:t>barang</a:t>
            </a:r>
            <a:r>
              <a:rPr lang="en-US" sz="2000" dirty="0">
                <a:latin typeface="Aharoni" pitchFamily="2" charset="-79"/>
                <a:cs typeface="Aharoni" pitchFamily="2" charset="-79"/>
              </a:rPr>
              <a:t> </a:t>
            </a:r>
            <a:r>
              <a:rPr lang="en-US" sz="2000" dirty="0" smtClean="0">
                <a:latin typeface="Aharoni" pitchFamily="2" charset="-79"/>
                <a:cs typeface="Aharoni" pitchFamily="2" charset="-79"/>
              </a:rPr>
              <a:t>yang</a:t>
            </a:r>
            <a:r>
              <a:rPr lang="id-ID" sz="2000" dirty="0" smtClean="0">
                <a:latin typeface="Aharoni" pitchFamily="2" charset="-79"/>
                <a:cs typeface="Aharoni" pitchFamily="2" charset="-79"/>
              </a:rPr>
              <a:t> </a:t>
            </a:r>
            <a:r>
              <a:rPr lang="en-US" sz="2000" dirty="0" err="1" smtClean="0">
                <a:latin typeface="Aharoni" pitchFamily="2" charset="-79"/>
                <a:cs typeface="Aharoni" pitchFamily="2" charset="-79"/>
              </a:rPr>
              <a:t>tersedia</a:t>
            </a:r>
            <a:r>
              <a:rPr lang="en-US" sz="2000" dirty="0" smtClean="0">
                <a:latin typeface="Aharoni" pitchFamily="2" charset="-79"/>
                <a:cs typeface="Aharoni" pitchFamily="2" charset="-79"/>
              </a:rPr>
              <a:t>.</a:t>
            </a:r>
            <a:r>
              <a:rPr lang="id-ID" sz="2000" dirty="0" smtClean="0">
                <a:latin typeface="Aharoni" pitchFamily="2" charset="-79"/>
                <a:cs typeface="Aharoni" pitchFamily="2" charset="-79"/>
              </a:rPr>
              <a:t> Seiring Berkembangnya teknologi maka sistem inventory mulai dibuat agar lebih efisien dan mudah menggunakan komputer tidak lagi secara manual.</a:t>
            </a:r>
            <a:endParaRPr lang="en-US" sz="2000" dirty="0">
              <a:latin typeface="Aharoni" pitchFamily="2" charset="-79"/>
              <a:cs typeface="Aharoni" pitchFamily="2" charset="-79"/>
            </a:endParaRPr>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id-ID" dirty="0" smtClean="0"/>
              <a:t>Project dengan Netbeans</a:t>
            </a:r>
            <a:endParaRPr lang="en-US" dirty="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smtClean="0"/>
              <a:t>SLIDE </a:t>
            </a:r>
            <a:fld id="{D97FAD88-CD89-445B-80D2-D1F46C853675}" type="slidenum">
              <a:rPr lang="en-US" smtClean="0"/>
              <a:pPr/>
              <a:t>3</a:t>
            </a:fld>
            <a:endParaRPr lang="en-US" dirty="0"/>
          </a:p>
        </p:txBody>
      </p:sp>
      <p:sp>
        <p:nvSpPr>
          <p:cNvPr id="5" name="サブタイトル 4"/>
          <p:cNvSpPr>
            <a:spLocks noGrp="1"/>
          </p:cNvSpPr>
          <p:nvPr>
            <p:ph type="subTitle" idx="1"/>
          </p:nvPr>
        </p:nvSpPr>
        <p:spPr/>
        <p:txBody>
          <a:bodyPr/>
          <a:lstStyle/>
          <a:p>
            <a:r>
              <a:rPr lang="id-ID" dirty="0" smtClean="0"/>
              <a:t>Inventory Management Farmasi</a:t>
            </a:r>
            <a:endParaRPr lang="en-US" dirty="0"/>
          </a:p>
        </p:txBody>
      </p:sp>
      <p:sp>
        <p:nvSpPr>
          <p:cNvPr id="6" name="フッター プレースホルダー 5"/>
          <p:cNvSpPr>
            <a:spLocks noGrp="1"/>
          </p:cNvSpPr>
          <p:nvPr>
            <p:ph type="ftr" sz="quarter" idx="11"/>
          </p:nvPr>
        </p:nvSpPr>
        <p:spPr/>
        <p:txBody>
          <a:bodyPr/>
          <a:lstStyle/>
          <a:p>
            <a:r>
              <a:rPr lang="en-US" smtClean="0"/>
              <a:t>The Power of PowerPoint</a:t>
            </a:r>
            <a:endParaRPr lang="en-US" dirty="0"/>
          </a:p>
        </p:txBody>
      </p:sp>
      <p:sp>
        <p:nvSpPr>
          <p:cNvPr id="10" name="テキスト プレースホルダー 9"/>
          <p:cNvSpPr>
            <a:spLocks noGrp="1"/>
          </p:cNvSpPr>
          <p:nvPr>
            <p:ph type="body" sz="quarter" idx="13"/>
          </p:nvPr>
        </p:nvSpPr>
        <p:spPr/>
        <p:txBody>
          <a:bodyPr/>
          <a:lstStyle/>
          <a:p>
            <a:r>
              <a:rPr lang="en-US" dirty="0" smtClean="0"/>
              <a:t>“We provide the best solutions today!”</a:t>
            </a:r>
            <a:endParaRPr lang="en-US" dirty="0"/>
          </a:p>
        </p:txBody>
      </p:sp>
      <p:sp>
        <p:nvSpPr>
          <p:cNvPr id="11" name="テキスト プレースホルダー 10"/>
          <p:cNvSpPr>
            <a:spLocks noGrp="1"/>
          </p:cNvSpPr>
          <p:nvPr>
            <p:ph type="body" sz="quarter" idx="14"/>
          </p:nvPr>
        </p:nvSpPr>
        <p:spPr/>
        <p:txBody>
          <a:bodyPr/>
          <a:lstStyle/>
          <a:p>
            <a:pPr algn="l"/>
            <a:r>
              <a:rPr lang="id-ID" dirty="0" smtClean="0"/>
              <a:t>Tujuan	:</a:t>
            </a:r>
          </a:p>
          <a:p>
            <a:pPr algn="l"/>
            <a:r>
              <a:rPr lang="id-ID" dirty="0" smtClean="0"/>
              <a:t>Pembuatan Inventory Management Farmasi bertujuan untuk memudahkan pemesanan obat, pengecekan stock inventory.</a:t>
            </a:r>
            <a:endParaRPr lang="en-US" dirty="0"/>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id-ID" dirty="0" smtClean="0"/>
              <a:t>Flow Program</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4</a:t>
            </a:fld>
            <a:endParaRPr lang="en-US" dirty="0"/>
          </a:p>
        </p:txBody>
      </p:sp>
      <p:sp>
        <p:nvSpPr>
          <p:cNvPr id="9" name="サブタイトル 8"/>
          <p:cNvSpPr>
            <a:spLocks noGrp="1"/>
          </p:cNvSpPr>
          <p:nvPr>
            <p:ph type="subTitle" idx="1"/>
          </p:nvPr>
        </p:nvSpPr>
        <p:spPr/>
        <p:txBody>
          <a:bodyPr/>
          <a:lstStyle/>
          <a:p>
            <a:r>
              <a:rPr lang="id-ID" dirty="0" smtClean="0"/>
              <a:t>Inventory management Farmasi</a:t>
            </a:r>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2" name="Rectangle 1"/>
          <p:cNvSpPr/>
          <p:nvPr/>
        </p:nvSpPr>
        <p:spPr>
          <a:xfrm>
            <a:off x="14288819" y="2335188"/>
            <a:ext cx="2808312" cy="163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Konsumen</a:t>
            </a:r>
            <a:endParaRPr lang="id-ID" dirty="0"/>
          </a:p>
        </p:txBody>
      </p:sp>
      <p:sp>
        <p:nvSpPr>
          <p:cNvPr id="4" name="Rectangle 3"/>
          <p:cNvSpPr/>
          <p:nvPr/>
        </p:nvSpPr>
        <p:spPr>
          <a:xfrm>
            <a:off x="8351118" y="7132606"/>
            <a:ext cx="2880320" cy="14401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suplier</a:t>
            </a:r>
            <a:endParaRPr lang="id-ID" dirty="0"/>
          </a:p>
        </p:txBody>
      </p:sp>
      <p:sp>
        <p:nvSpPr>
          <p:cNvPr id="23" name="Rectangle 22"/>
          <p:cNvSpPr/>
          <p:nvPr/>
        </p:nvSpPr>
        <p:spPr>
          <a:xfrm>
            <a:off x="8351118" y="2324739"/>
            <a:ext cx="2880320" cy="21811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smtClean="0"/>
              <a:t>Inventory Management Farmasi</a:t>
            </a:r>
            <a:endParaRPr lang="id-ID" dirty="0"/>
          </a:p>
        </p:txBody>
      </p:sp>
      <p:sp>
        <p:nvSpPr>
          <p:cNvPr id="24" name="Rectangle 23"/>
          <p:cNvSpPr/>
          <p:nvPr/>
        </p:nvSpPr>
        <p:spPr>
          <a:xfrm>
            <a:off x="1942406" y="2828795"/>
            <a:ext cx="2808312" cy="1584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dirty="0" smtClean="0"/>
              <a:t>Pemilik</a:t>
            </a:r>
            <a:endParaRPr lang="id-ID" dirty="0"/>
          </a:p>
        </p:txBody>
      </p:sp>
      <p:sp>
        <p:nvSpPr>
          <p:cNvPr id="6" name="Rectangle 5"/>
          <p:cNvSpPr/>
          <p:nvPr/>
        </p:nvSpPr>
        <p:spPr>
          <a:xfrm>
            <a:off x="5326782" y="2324739"/>
            <a:ext cx="2664296" cy="259228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itchFamily="34" charset="0"/>
              <a:buChar char="•"/>
            </a:pPr>
            <a:r>
              <a:rPr lang="id-ID" sz="1600" dirty="0" smtClean="0">
                <a:solidFill>
                  <a:sysClr val="windowText" lastClr="000000"/>
                </a:solidFill>
              </a:rPr>
              <a:t>Data Kasir</a:t>
            </a:r>
          </a:p>
          <a:p>
            <a:pPr marL="457200" indent="-457200">
              <a:buFont typeface="Arial" pitchFamily="34" charset="0"/>
              <a:buChar char="•"/>
            </a:pPr>
            <a:r>
              <a:rPr lang="id-ID" sz="1600" dirty="0" smtClean="0">
                <a:solidFill>
                  <a:sysClr val="windowText" lastClr="000000"/>
                </a:solidFill>
              </a:rPr>
              <a:t>Data Suplier</a:t>
            </a:r>
          </a:p>
          <a:p>
            <a:pPr marL="457200" indent="-457200">
              <a:buFont typeface="Arial" pitchFamily="34" charset="0"/>
              <a:buChar char="•"/>
            </a:pPr>
            <a:r>
              <a:rPr lang="id-ID" sz="1600" dirty="0" smtClean="0">
                <a:solidFill>
                  <a:sysClr val="windowText" lastClr="000000"/>
                </a:solidFill>
              </a:rPr>
              <a:t>Data Penjualan</a:t>
            </a:r>
          </a:p>
          <a:p>
            <a:pPr marL="457200" indent="-457200">
              <a:buFont typeface="Arial" pitchFamily="34" charset="0"/>
              <a:buChar char="•"/>
            </a:pPr>
            <a:endParaRPr lang="id-ID" sz="1600" dirty="0">
              <a:solidFill>
                <a:sysClr val="windowText" lastClr="000000"/>
              </a:solidFill>
            </a:endParaRPr>
          </a:p>
          <a:p>
            <a:pPr marL="457200" indent="-457200">
              <a:buFont typeface="Arial" pitchFamily="34" charset="0"/>
              <a:buChar char="•"/>
            </a:pPr>
            <a:endParaRPr lang="id-ID" sz="1600" dirty="0" smtClean="0">
              <a:solidFill>
                <a:sysClr val="windowText" lastClr="000000"/>
              </a:solidFill>
            </a:endParaRPr>
          </a:p>
          <a:p>
            <a:pPr marL="457200" indent="-457200">
              <a:buFont typeface="Arial" pitchFamily="34" charset="0"/>
              <a:buChar char="•"/>
            </a:pPr>
            <a:r>
              <a:rPr lang="id-ID" sz="1600" dirty="0" smtClean="0">
                <a:solidFill>
                  <a:sysClr val="windowText" lastClr="000000"/>
                </a:solidFill>
              </a:rPr>
              <a:t>Laporan Pembelian</a:t>
            </a:r>
          </a:p>
          <a:p>
            <a:pPr marL="457200" indent="-457200">
              <a:buFont typeface="Arial" pitchFamily="34" charset="0"/>
              <a:buChar char="•"/>
            </a:pPr>
            <a:r>
              <a:rPr lang="id-ID" sz="1600" dirty="0" smtClean="0">
                <a:solidFill>
                  <a:sysClr val="windowText" lastClr="000000"/>
                </a:solidFill>
              </a:rPr>
              <a:t>Laporan Pemesanan</a:t>
            </a:r>
          </a:p>
          <a:p>
            <a:pPr marL="457200" indent="-457200">
              <a:buFont typeface="Arial" pitchFamily="34" charset="0"/>
              <a:buChar char="•"/>
            </a:pPr>
            <a:r>
              <a:rPr lang="id-ID" sz="1600" dirty="0" smtClean="0">
                <a:solidFill>
                  <a:sysClr val="windowText" lastClr="000000"/>
                </a:solidFill>
              </a:rPr>
              <a:t>Laporan Stock Obat</a:t>
            </a:r>
            <a:endParaRPr lang="id-ID" sz="1600" dirty="0">
              <a:solidFill>
                <a:sysClr val="windowText" lastClr="000000"/>
              </a:solidFill>
            </a:endParaRPr>
          </a:p>
        </p:txBody>
      </p:sp>
      <p:cxnSp>
        <p:nvCxnSpPr>
          <p:cNvPr id="21" name="Straight Arrow Connector 20"/>
          <p:cNvCxnSpPr>
            <a:endCxn id="24" idx="3"/>
          </p:cNvCxnSpPr>
          <p:nvPr/>
        </p:nvCxnSpPr>
        <p:spPr>
          <a:xfrm flipH="1">
            <a:off x="4750718" y="3620883"/>
            <a:ext cx="3600400" cy="0"/>
          </a:xfrm>
          <a:prstGeom prst="straightConnector1">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31238" y="4505878"/>
            <a:ext cx="0" cy="2626728"/>
          </a:xfrm>
          <a:prstGeom prst="straightConnector1">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223326" y="4505878"/>
            <a:ext cx="0" cy="2626728"/>
          </a:xfrm>
          <a:prstGeom prst="straightConnector1">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1231438" y="2828795"/>
            <a:ext cx="3057381" cy="0"/>
          </a:xfrm>
          <a:prstGeom prst="straightConnector1">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11231438" y="3415308"/>
            <a:ext cx="3057381" cy="0"/>
          </a:xfrm>
          <a:prstGeom prst="straightConnector1">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550919" y="5449303"/>
            <a:ext cx="2845962" cy="1683303"/>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itchFamily="34" charset="0"/>
              <a:buChar char="•"/>
            </a:pPr>
            <a:r>
              <a:rPr lang="id-ID" sz="1600" dirty="0" smtClean="0">
                <a:solidFill>
                  <a:sysClr val="windowText" lastClr="000000"/>
                </a:solidFill>
              </a:rPr>
              <a:t>Bukti Pembelian</a:t>
            </a:r>
          </a:p>
          <a:p>
            <a:pPr marL="457200" indent="-457200">
              <a:buFont typeface="Arial" pitchFamily="34" charset="0"/>
              <a:buChar char="•"/>
            </a:pPr>
            <a:r>
              <a:rPr lang="id-ID" sz="1600" dirty="0" smtClean="0">
                <a:solidFill>
                  <a:sysClr val="windowText" lastClr="000000"/>
                </a:solidFill>
              </a:rPr>
              <a:t>Surat Pemesanan</a:t>
            </a:r>
          </a:p>
          <a:p>
            <a:pPr marL="457200" indent="-457200">
              <a:buFont typeface="Arial" pitchFamily="34" charset="0"/>
              <a:buChar char="•"/>
            </a:pPr>
            <a:endParaRPr lang="id-ID" sz="1600" dirty="0">
              <a:solidFill>
                <a:sysClr val="windowText" lastClr="000000"/>
              </a:solidFill>
            </a:endParaRPr>
          </a:p>
          <a:p>
            <a:pPr marL="457200" indent="-457200">
              <a:buFont typeface="Arial" pitchFamily="34" charset="0"/>
              <a:buChar char="•"/>
            </a:pPr>
            <a:endParaRPr lang="id-ID" sz="1600" dirty="0" smtClean="0">
              <a:solidFill>
                <a:sysClr val="windowText" lastClr="000000"/>
              </a:solidFill>
            </a:endParaRPr>
          </a:p>
        </p:txBody>
      </p:sp>
      <p:sp>
        <p:nvSpPr>
          <p:cNvPr id="39" name="Rectangle 38"/>
          <p:cNvSpPr/>
          <p:nvPr/>
        </p:nvSpPr>
        <p:spPr>
          <a:xfrm>
            <a:off x="10439350" y="5819242"/>
            <a:ext cx="2845962" cy="106903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itchFamily="34" charset="0"/>
              <a:buChar char="•"/>
            </a:pPr>
            <a:r>
              <a:rPr lang="id-ID" sz="1600" dirty="0" smtClean="0">
                <a:solidFill>
                  <a:sysClr val="windowText" lastClr="000000"/>
                </a:solidFill>
              </a:rPr>
              <a:t>Data Obat</a:t>
            </a:r>
          </a:p>
          <a:p>
            <a:pPr marL="457200" indent="-457200">
              <a:buFont typeface="Arial" pitchFamily="34" charset="0"/>
              <a:buChar char="•"/>
            </a:pPr>
            <a:r>
              <a:rPr lang="id-ID" sz="1600" dirty="0" smtClean="0">
                <a:solidFill>
                  <a:sysClr val="windowText" lastClr="000000"/>
                </a:solidFill>
              </a:rPr>
              <a:t>Data pembelian Obat </a:t>
            </a:r>
          </a:p>
          <a:p>
            <a:pPr marL="457200" indent="-457200">
              <a:buFont typeface="Arial" pitchFamily="34" charset="0"/>
              <a:buChar char="•"/>
            </a:pPr>
            <a:endParaRPr lang="id-ID" sz="1600" dirty="0">
              <a:solidFill>
                <a:sysClr val="windowText" lastClr="000000"/>
              </a:solidFill>
            </a:endParaRPr>
          </a:p>
          <a:p>
            <a:pPr marL="457200" indent="-457200">
              <a:buFont typeface="Arial" pitchFamily="34" charset="0"/>
              <a:buChar char="•"/>
            </a:pPr>
            <a:endParaRPr lang="id-ID" sz="1600" dirty="0" smtClean="0">
              <a:solidFill>
                <a:sysClr val="windowText" lastClr="000000"/>
              </a:solidFill>
            </a:endParaRPr>
          </a:p>
        </p:txBody>
      </p:sp>
      <p:sp>
        <p:nvSpPr>
          <p:cNvPr id="40" name="Rectangle 39"/>
          <p:cNvSpPr/>
          <p:nvPr/>
        </p:nvSpPr>
        <p:spPr>
          <a:xfrm>
            <a:off x="11442857" y="2047156"/>
            <a:ext cx="2845962" cy="1971335"/>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itchFamily="34" charset="0"/>
              <a:buChar char="•"/>
            </a:pPr>
            <a:endParaRPr lang="id-ID" sz="1600" dirty="0" smtClean="0">
              <a:solidFill>
                <a:sysClr val="windowText" lastClr="000000"/>
              </a:solidFill>
            </a:endParaRPr>
          </a:p>
          <a:p>
            <a:endParaRPr lang="id-ID" sz="1600" dirty="0">
              <a:solidFill>
                <a:sysClr val="windowText" lastClr="000000"/>
              </a:solidFill>
            </a:endParaRPr>
          </a:p>
          <a:p>
            <a:pPr marL="457200" indent="-457200">
              <a:buFont typeface="Arial" pitchFamily="34" charset="0"/>
              <a:buChar char="•"/>
            </a:pPr>
            <a:r>
              <a:rPr lang="id-ID" sz="1600" dirty="0" smtClean="0">
                <a:solidFill>
                  <a:sysClr val="windowText" lastClr="000000"/>
                </a:solidFill>
              </a:rPr>
              <a:t>Nota Pembelian</a:t>
            </a:r>
          </a:p>
          <a:p>
            <a:pPr marL="457200" indent="-457200">
              <a:buFont typeface="Arial" pitchFamily="34" charset="0"/>
              <a:buChar char="•"/>
            </a:pPr>
            <a:r>
              <a:rPr lang="id-ID" sz="1600" dirty="0" smtClean="0">
                <a:solidFill>
                  <a:sysClr val="windowText" lastClr="000000"/>
                </a:solidFill>
              </a:rPr>
              <a:t>Bukti Penjualan</a:t>
            </a:r>
          </a:p>
          <a:p>
            <a:endParaRPr lang="id-ID" sz="1600" dirty="0" smtClean="0">
              <a:solidFill>
                <a:sysClr val="windowText" lastClr="000000"/>
              </a:solidFill>
            </a:endParaRPr>
          </a:p>
          <a:p>
            <a:pPr marL="457200" indent="-457200">
              <a:buFont typeface="Arial" pitchFamily="34" charset="0"/>
              <a:buChar char="•"/>
            </a:pPr>
            <a:endParaRPr lang="id-ID" sz="1600" dirty="0">
              <a:solidFill>
                <a:sysClr val="windowText" lastClr="000000"/>
              </a:solidFill>
            </a:endParaRPr>
          </a:p>
          <a:p>
            <a:pPr marL="457200" indent="-457200">
              <a:buFont typeface="Arial" pitchFamily="34" charset="0"/>
              <a:buChar char="•"/>
            </a:pPr>
            <a:endParaRPr lang="id-ID" sz="1600" dirty="0" smtClean="0">
              <a:solidFill>
                <a:sysClr val="windowText" lastClr="000000"/>
              </a:solidFill>
            </a:endParaRPr>
          </a:p>
          <a:p>
            <a:pPr marL="457200" indent="-457200">
              <a:buFont typeface="Arial" pitchFamily="34" charset="0"/>
              <a:buChar char="•"/>
            </a:pPr>
            <a:r>
              <a:rPr lang="id-ID" sz="1600" dirty="0" smtClean="0">
                <a:solidFill>
                  <a:sysClr val="windowText" lastClr="000000"/>
                </a:solidFill>
              </a:rPr>
              <a:t>Data pembelian </a:t>
            </a:r>
          </a:p>
          <a:p>
            <a:pPr marL="457200" indent="-457200">
              <a:buFont typeface="Arial" pitchFamily="34" charset="0"/>
              <a:buChar char="•"/>
            </a:pPr>
            <a:r>
              <a:rPr lang="id-ID" sz="1600" dirty="0" smtClean="0">
                <a:solidFill>
                  <a:sysClr val="windowText" lastClr="000000"/>
                </a:solidFill>
              </a:rPr>
              <a:t>Data Pemesanan Obat</a:t>
            </a:r>
          </a:p>
          <a:p>
            <a:pPr marL="457200" indent="-457200">
              <a:buFont typeface="Arial" pitchFamily="34" charset="0"/>
              <a:buChar char="•"/>
            </a:pPr>
            <a:endParaRPr lang="id-ID" sz="1600" dirty="0">
              <a:solidFill>
                <a:sysClr val="windowText" lastClr="000000"/>
              </a:solidFill>
            </a:endParaRPr>
          </a:p>
          <a:p>
            <a:pPr marL="457200" indent="-457200">
              <a:buFont typeface="Arial" pitchFamily="34" charset="0"/>
              <a:buChar char="•"/>
            </a:pPr>
            <a:endParaRPr lang="id-ID" sz="1600" dirty="0" smtClean="0">
              <a:solidFill>
                <a:sysClr val="windowText" lastClr="000000"/>
              </a:solidFill>
            </a:endParaRPr>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id-ID" dirty="0" smtClean="0">
                <a:latin typeface="Aharoni" pitchFamily="2" charset="-79"/>
                <a:cs typeface="Aharoni" pitchFamily="2" charset="-79"/>
              </a:rPr>
              <a:t>Relationship</a:t>
            </a:r>
            <a:endParaRPr lang="en-US" dirty="0">
              <a:solidFill>
                <a:schemeClr val="accent1"/>
              </a:solidFill>
              <a:latin typeface="Aharoni" pitchFamily="2" charset="-79"/>
              <a:cs typeface="Aharoni" pitchFamily="2" charset="-79"/>
            </a:endParaRPr>
          </a:p>
        </p:txBody>
      </p:sp>
      <p:sp>
        <p:nvSpPr>
          <p:cNvPr id="6" name="テキスト プレースホルダー 5"/>
          <p:cNvSpPr>
            <a:spLocks noGrp="1"/>
          </p:cNvSpPr>
          <p:nvPr>
            <p:ph type="body" sz="quarter" idx="13"/>
          </p:nvPr>
        </p:nvSpPr>
        <p:spPr/>
        <p:txBody>
          <a:bodyPr/>
          <a:lstStyle/>
          <a:p>
            <a:pPr algn="l"/>
            <a:r>
              <a:rPr lang="en-US" dirty="0" smtClean="0">
                <a:latin typeface="Aharoni" pitchFamily="2" charset="-79"/>
                <a:cs typeface="Aharoni" pitchFamily="2" charset="-79"/>
              </a:rPr>
              <a:t>SECTION 01</a:t>
            </a:r>
            <a:endParaRPr lang="en-US" dirty="0">
              <a:latin typeface="Aharoni" pitchFamily="2" charset="-79"/>
              <a:cs typeface="Aharoni" pitchFamily="2" charset="-79"/>
            </a:endParaRPr>
          </a:p>
        </p:txBody>
      </p:sp>
      <p:sp>
        <p:nvSpPr>
          <p:cNvPr id="2" name="Rectangle 1"/>
          <p:cNvSpPr/>
          <p:nvPr/>
        </p:nvSpPr>
        <p:spPr>
          <a:xfrm>
            <a:off x="5398790" y="1318985"/>
            <a:ext cx="216024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latin typeface="Aharoni" pitchFamily="2" charset="-79"/>
                <a:cs typeface="Aharoni" pitchFamily="2" charset="-79"/>
              </a:rPr>
              <a:t>Login</a:t>
            </a:r>
          </a:p>
          <a:p>
            <a:r>
              <a:rPr lang="id-ID" dirty="0" smtClean="0">
                <a:latin typeface="Aharoni" pitchFamily="2" charset="-79"/>
                <a:cs typeface="Aharoni" pitchFamily="2" charset="-79"/>
              </a:rPr>
              <a:t>Username</a:t>
            </a:r>
          </a:p>
          <a:p>
            <a:r>
              <a:rPr lang="id-ID" dirty="0" smtClean="0">
                <a:latin typeface="Aharoni" pitchFamily="2" charset="-79"/>
                <a:cs typeface="Aharoni" pitchFamily="2" charset="-79"/>
              </a:rPr>
              <a:t>Password</a:t>
            </a:r>
            <a:endParaRPr lang="id-ID" dirty="0">
              <a:latin typeface="Aharoni" pitchFamily="2" charset="-79"/>
              <a:cs typeface="Aharoni" pitchFamily="2" charset="-79"/>
            </a:endParaRPr>
          </a:p>
        </p:txBody>
      </p:sp>
      <p:sp>
        <p:nvSpPr>
          <p:cNvPr id="3" name="Rectangle 2"/>
          <p:cNvSpPr/>
          <p:nvPr/>
        </p:nvSpPr>
        <p:spPr>
          <a:xfrm>
            <a:off x="9219246" y="1318985"/>
            <a:ext cx="259228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smtClean="0">
                <a:latin typeface="Aharoni" pitchFamily="2" charset="-79"/>
                <a:cs typeface="Aharoni" pitchFamily="2" charset="-79"/>
              </a:rPr>
              <a:t>T_detail_penjualan</a:t>
            </a:r>
          </a:p>
          <a:p>
            <a:r>
              <a:rPr lang="id-ID" sz="2000" dirty="0" smtClean="0">
                <a:latin typeface="Aharoni" pitchFamily="2" charset="-79"/>
                <a:cs typeface="Aharoni" pitchFamily="2" charset="-79"/>
              </a:rPr>
              <a:t>Id_kasir</a:t>
            </a:r>
          </a:p>
          <a:p>
            <a:r>
              <a:rPr lang="id-ID" sz="2000" dirty="0" smtClean="0">
                <a:latin typeface="Aharoni" pitchFamily="2" charset="-79"/>
                <a:cs typeface="Aharoni" pitchFamily="2" charset="-79"/>
              </a:rPr>
              <a:t>Tgl_penjualan</a:t>
            </a:r>
          </a:p>
          <a:p>
            <a:r>
              <a:rPr lang="id-ID" sz="2000" dirty="0" smtClean="0">
                <a:latin typeface="Aharoni" pitchFamily="2" charset="-79"/>
                <a:cs typeface="Aharoni" pitchFamily="2" charset="-79"/>
              </a:rPr>
              <a:t>total</a:t>
            </a:r>
            <a:endParaRPr lang="id-ID" sz="2000" dirty="0">
              <a:latin typeface="Aharoni" pitchFamily="2" charset="-79"/>
              <a:cs typeface="Aharoni" pitchFamily="2" charset="-79"/>
            </a:endParaRPr>
          </a:p>
        </p:txBody>
      </p:sp>
      <p:sp>
        <p:nvSpPr>
          <p:cNvPr id="7" name="Rectangle 6"/>
          <p:cNvSpPr/>
          <p:nvPr/>
        </p:nvSpPr>
        <p:spPr>
          <a:xfrm>
            <a:off x="11699490" y="3606028"/>
            <a:ext cx="2016224"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smtClean="0">
                <a:latin typeface="Aharoni" pitchFamily="2" charset="-79"/>
                <a:cs typeface="Aharoni" pitchFamily="2" charset="-79"/>
              </a:rPr>
              <a:t>T_pemesanan</a:t>
            </a:r>
          </a:p>
          <a:p>
            <a:r>
              <a:rPr lang="id-ID" sz="1800" dirty="0" smtClean="0">
                <a:latin typeface="Aharoni" pitchFamily="2" charset="-79"/>
                <a:cs typeface="Aharoni" pitchFamily="2" charset="-79"/>
              </a:rPr>
              <a:t>Kd_pesan</a:t>
            </a:r>
          </a:p>
          <a:p>
            <a:r>
              <a:rPr lang="id-ID" sz="1800" dirty="0" smtClean="0">
                <a:latin typeface="Aharoni" pitchFamily="2" charset="-79"/>
                <a:cs typeface="Aharoni" pitchFamily="2" charset="-79"/>
              </a:rPr>
              <a:t>Kode</a:t>
            </a:r>
          </a:p>
          <a:p>
            <a:r>
              <a:rPr lang="id-ID" sz="1800" dirty="0" smtClean="0">
                <a:latin typeface="Aharoni" pitchFamily="2" charset="-79"/>
                <a:cs typeface="Aharoni" pitchFamily="2" charset="-79"/>
              </a:rPr>
              <a:t>Nama_obat</a:t>
            </a:r>
          </a:p>
          <a:p>
            <a:r>
              <a:rPr lang="id-ID" sz="1800" dirty="0" smtClean="0">
                <a:latin typeface="Aharoni" pitchFamily="2" charset="-79"/>
                <a:cs typeface="Aharoni" pitchFamily="2" charset="-79"/>
              </a:rPr>
              <a:t>Satuan</a:t>
            </a:r>
          </a:p>
          <a:p>
            <a:r>
              <a:rPr lang="id-ID" sz="1800" dirty="0" smtClean="0">
                <a:latin typeface="Aharoni" pitchFamily="2" charset="-79"/>
                <a:cs typeface="Aharoni" pitchFamily="2" charset="-79"/>
              </a:rPr>
              <a:t>Jumlah</a:t>
            </a:r>
          </a:p>
          <a:p>
            <a:r>
              <a:rPr lang="id-ID" sz="1800" dirty="0" smtClean="0">
                <a:latin typeface="Aharoni" pitchFamily="2" charset="-79"/>
                <a:cs typeface="Aharoni" pitchFamily="2" charset="-79"/>
              </a:rPr>
              <a:t>Tgl_pemesanan</a:t>
            </a:r>
          </a:p>
          <a:p>
            <a:r>
              <a:rPr lang="id-ID" sz="1800" dirty="0" smtClean="0">
                <a:latin typeface="Aharoni" pitchFamily="2" charset="-79"/>
                <a:cs typeface="Aharoni" pitchFamily="2" charset="-79"/>
              </a:rPr>
              <a:t>Kd_suplier</a:t>
            </a:r>
          </a:p>
          <a:p>
            <a:endParaRPr lang="id-ID" sz="1800" dirty="0">
              <a:latin typeface="Aharoni" pitchFamily="2" charset="-79"/>
              <a:cs typeface="Aharoni" pitchFamily="2" charset="-79"/>
            </a:endParaRPr>
          </a:p>
        </p:txBody>
      </p:sp>
      <p:sp>
        <p:nvSpPr>
          <p:cNvPr id="8" name="Rectangle 7"/>
          <p:cNvSpPr/>
          <p:nvPr/>
        </p:nvSpPr>
        <p:spPr>
          <a:xfrm>
            <a:off x="8747726" y="4351411"/>
            <a:ext cx="1656184" cy="2564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smtClean="0">
                <a:latin typeface="Aharoni" pitchFamily="2" charset="-79"/>
                <a:cs typeface="Aharoni" pitchFamily="2" charset="-79"/>
              </a:rPr>
              <a:t>T_suplier</a:t>
            </a:r>
          </a:p>
          <a:p>
            <a:r>
              <a:rPr lang="id-ID" sz="2000" dirty="0" smtClean="0">
                <a:latin typeface="Aharoni" pitchFamily="2" charset="-79"/>
                <a:cs typeface="Aharoni" pitchFamily="2" charset="-79"/>
              </a:rPr>
              <a:t>Kd_suplier</a:t>
            </a:r>
          </a:p>
          <a:p>
            <a:r>
              <a:rPr lang="id-ID" sz="2000" dirty="0" smtClean="0">
                <a:latin typeface="Aharoni" pitchFamily="2" charset="-79"/>
                <a:cs typeface="Aharoni" pitchFamily="2" charset="-79"/>
              </a:rPr>
              <a:t>Nama</a:t>
            </a:r>
          </a:p>
          <a:p>
            <a:r>
              <a:rPr lang="id-ID" sz="2000" dirty="0" smtClean="0">
                <a:latin typeface="Aharoni" pitchFamily="2" charset="-79"/>
                <a:cs typeface="Aharoni" pitchFamily="2" charset="-79"/>
              </a:rPr>
              <a:t>Alamat</a:t>
            </a:r>
          </a:p>
          <a:p>
            <a:r>
              <a:rPr lang="id-ID" sz="2000" dirty="0" smtClean="0">
                <a:latin typeface="Aharoni" pitchFamily="2" charset="-79"/>
                <a:cs typeface="Aharoni" pitchFamily="2" charset="-79"/>
              </a:rPr>
              <a:t>No_telp</a:t>
            </a:r>
          </a:p>
          <a:p>
            <a:r>
              <a:rPr lang="id-ID" sz="2000" dirty="0" smtClean="0">
                <a:latin typeface="Aharoni" pitchFamily="2" charset="-79"/>
                <a:cs typeface="Aharoni" pitchFamily="2" charset="-79"/>
              </a:rPr>
              <a:t>No_hp</a:t>
            </a:r>
          </a:p>
          <a:p>
            <a:r>
              <a:rPr lang="id-ID" sz="2000" dirty="0" smtClean="0">
                <a:latin typeface="Aharoni" pitchFamily="2" charset="-79"/>
                <a:cs typeface="Aharoni" pitchFamily="2" charset="-79"/>
              </a:rPr>
              <a:t>Email</a:t>
            </a:r>
          </a:p>
          <a:p>
            <a:endParaRPr lang="id-ID" sz="2000" dirty="0">
              <a:latin typeface="Aharoni" pitchFamily="2" charset="-79"/>
              <a:cs typeface="Aharoni" pitchFamily="2" charset="-79"/>
            </a:endParaRPr>
          </a:p>
        </p:txBody>
      </p:sp>
      <p:sp>
        <p:nvSpPr>
          <p:cNvPr id="9" name="Rectangle 8"/>
          <p:cNvSpPr/>
          <p:nvPr/>
        </p:nvSpPr>
        <p:spPr>
          <a:xfrm>
            <a:off x="5418150" y="3339254"/>
            <a:ext cx="237626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smtClean="0">
                <a:latin typeface="Aharoni" pitchFamily="2" charset="-79"/>
                <a:cs typeface="Aharoni" pitchFamily="2" charset="-79"/>
              </a:rPr>
              <a:t>T_pembelian</a:t>
            </a:r>
          </a:p>
          <a:p>
            <a:r>
              <a:rPr lang="id-ID" sz="2000" dirty="0" smtClean="0">
                <a:latin typeface="Aharoni" pitchFamily="2" charset="-79"/>
                <a:cs typeface="Aharoni" pitchFamily="2" charset="-79"/>
              </a:rPr>
              <a:t>Kd_pesan</a:t>
            </a:r>
          </a:p>
          <a:p>
            <a:r>
              <a:rPr lang="id-ID" sz="2000" dirty="0" smtClean="0">
                <a:latin typeface="Aharoni" pitchFamily="2" charset="-79"/>
                <a:cs typeface="Aharoni" pitchFamily="2" charset="-79"/>
              </a:rPr>
              <a:t>Tgl_penerimaan</a:t>
            </a:r>
          </a:p>
          <a:p>
            <a:r>
              <a:rPr lang="id-ID" sz="2000" dirty="0" smtClean="0">
                <a:latin typeface="Aharoni" pitchFamily="2" charset="-79"/>
                <a:cs typeface="Aharoni" pitchFamily="2" charset="-79"/>
              </a:rPr>
              <a:t>Kd_obat</a:t>
            </a:r>
          </a:p>
          <a:p>
            <a:r>
              <a:rPr lang="id-ID" sz="2000" dirty="0" smtClean="0">
                <a:latin typeface="Aharoni" pitchFamily="2" charset="-79"/>
                <a:cs typeface="Aharoni" pitchFamily="2" charset="-79"/>
              </a:rPr>
              <a:t>Jumlah_terima</a:t>
            </a:r>
          </a:p>
          <a:p>
            <a:r>
              <a:rPr lang="id-ID" sz="2000" dirty="0" smtClean="0">
                <a:latin typeface="Aharoni" pitchFamily="2" charset="-79"/>
                <a:cs typeface="Aharoni" pitchFamily="2" charset="-79"/>
              </a:rPr>
              <a:t>Harga_terima</a:t>
            </a:r>
          </a:p>
          <a:p>
            <a:r>
              <a:rPr lang="id-ID" sz="2000" dirty="0" smtClean="0">
                <a:latin typeface="Aharoni" pitchFamily="2" charset="-79"/>
                <a:cs typeface="Aharoni" pitchFamily="2" charset="-79"/>
              </a:rPr>
              <a:t>Nama_suplier</a:t>
            </a:r>
            <a:endParaRPr lang="id-ID" sz="2000" dirty="0">
              <a:latin typeface="Aharoni" pitchFamily="2" charset="-79"/>
              <a:cs typeface="Aharoni" pitchFamily="2" charset="-79"/>
            </a:endParaRPr>
          </a:p>
        </p:txBody>
      </p:sp>
      <p:sp>
        <p:nvSpPr>
          <p:cNvPr id="10" name="Rectangle 9"/>
          <p:cNvSpPr/>
          <p:nvPr/>
        </p:nvSpPr>
        <p:spPr>
          <a:xfrm>
            <a:off x="14759830" y="4028250"/>
            <a:ext cx="1944216"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latin typeface="Aharoni" pitchFamily="2" charset="-79"/>
                <a:cs typeface="Aharoni" pitchFamily="2" charset="-79"/>
              </a:rPr>
              <a:t>T_obat</a:t>
            </a:r>
          </a:p>
          <a:p>
            <a:r>
              <a:rPr lang="id-ID" sz="1600" dirty="0" smtClean="0">
                <a:latin typeface="Aharoni" pitchFamily="2" charset="-79"/>
                <a:cs typeface="Aharoni" pitchFamily="2" charset="-79"/>
              </a:rPr>
              <a:t>Kd_obat</a:t>
            </a:r>
          </a:p>
          <a:p>
            <a:r>
              <a:rPr lang="id-ID" sz="1600" dirty="0" smtClean="0">
                <a:latin typeface="Aharoni" pitchFamily="2" charset="-79"/>
                <a:cs typeface="Aharoni" pitchFamily="2" charset="-79"/>
              </a:rPr>
              <a:t>Nama_obat</a:t>
            </a:r>
          </a:p>
          <a:p>
            <a:r>
              <a:rPr lang="id-ID" sz="1600" dirty="0" smtClean="0">
                <a:latin typeface="Aharoni" pitchFamily="2" charset="-79"/>
                <a:cs typeface="Aharoni" pitchFamily="2" charset="-79"/>
              </a:rPr>
              <a:t>Satuan</a:t>
            </a:r>
          </a:p>
          <a:p>
            <a:r>
              <a:rPr lang="id-ID" sz="1600" dirty="0" smtClean="0">
                <a:latin typeface="Aharoni" pitchFamily="2" charset="-79"/>
                <a:cs typeface="Aharoni" pitchFamily="2" charset="-79"/>
              </a:rPr>
              <a:t>Stock</a:t>
            </a:r>
          </a:p>
          <a:p>
            <a:r>
              <a:rPr lang="id-ID" sz="1600" dirty="0" smtClean="0">
                <a:latin typeface="Aharoni" pitchFamily="2" charset="-79"/>
                <a:cs typeface="Aharoni" pitchFamily="2" charset="-79"/>
              </a:rPr>
              <a:t>Tgl_expire</a:t>
            </a:r>
          </a:p>
          <a:p>
            <a:r>
              <a:rPr lang="id-ID" sz="1600" dirty="0" smtClean="0">
                <a:latin typeface="Aharoni" pitchFamily="2" charset="-79"/>
                <a:cs typeface="Aharoni" pitchFamily="2" charset="-79"/>
              </a:rPr>
              <a:t>Harga</a:t>
            </a:r>
          </a:p>
          <a:p>
            <a:r>
              <a:rPr lang="id-ID" sz="1600" dirty="0" smtClean="0">
                <a:latin typeface="Aharoni" pitchFamily="2" charset="-79"/>
                <a:cs typeface="Aharoni" pitchFamily="2" charset="-79"/>
              </a:rPr>
              <a:t>Harga_beli</a:t>
            </a:r>
          </a:p>
          <a:p>
            <a:r>
              <a:rPr lang="id-ID" sz="1600" dirty="0" smtClean="0">
                <a:latin typeface="Aharoni" pitchFamily="2" charset="-79"/>
                <a:cs typeface="Aharoni" pitchFamily="2" charset="-79"/>
              </a:rPr>
              <a:t>Kategori</a:t>
            </a:r>
          </a:p>
          <a:p>
            <a:endParaRPr lang="id-ID" sz="1600" dirty="0">
              <a:latin typeface="Aharoni" pitchFamily="2" charset="-79"/>
              <a:cs typeface="Aharoni" pitchFamily="2" charset="-79"/>
            </a:endParaRPr>
          </a:p>
        </p:txBody>
      </p:sp>
      <p:cxnSp>
        <p:nvCxnSpPr>
          <p:cNvPr id="12" name="Straight Arrow Connector 11"/>
          <p:cNvCxnSpPr/>
          <p:nvPr/>
        </p:nvCxnSpPr>
        <p:spPr>
          <a:xfrm flipH="1">
            <a:off x="7559030" y="2147077"/>
            <a:ext cx="16381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flipV="1">
            <a:off x="13715714" y="4711452"/>
            <a:ext cx="1044116" cy="2880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10403910" y="4820338"/>
            <a:ext cx="1295580" cy="1008112"/>
          </a:xfrm>
          <a:prstGeom prst="bentConnector3">
            <a:avLst>
              <a:gd name="adj1" fmla="val 515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 idx="2"/>
          </p:cNvCxnSpPr>
          <p:nvPr/>
        </p:nvCxnSpPr>
        <p:spPr>
          <a:xfrm>
            <a:off x="6478910" y="2975169"/>
            <a:ext cx="0" cy="364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a:off x="7794415" y="4028250"/>
            <a:ext cx="3924436" cy="1440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id-ID" dirty="0" smtClean="0"/>
              <a:t>Design Form dan Source Code</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6</a:t>
            </a:fld>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526" y="3127277"/>
            <a:ext cx="3168352" cy="2088231"/>
          </a:xfrm>
          <a:prstGeom prst="rect">
            <a:avLst/>
          </a:prstGeom>
        </p:spPr>
      </p:pic>
      <p:sp>
        <p:nvSpPr>
          <p:cNvPr id="12" name="タイトル 7"/>
          <p:cNvSpPr txBox="1">
            <a:spLocks/>
          </p:cNvSpPr>
          <p:nvPr/>
        </p:nvSpPr>
        <p:spPr>
          <a:xfrm>
            <a:off x="3022526" y="2335189"/>
            <a:ext cx="3744416" cy="792088"/>
          </a:xfrm>
          <a:prstGeom prst="rect">
            <a:avLst/>
          </a:prstGeom>
        </p:spPr>
        <p:txBody>
          <a:bodyPr vert="horz" lIns="163275" tIns="81638" rIns="163275" bIns="81638" rtlCol="0" anchor="ctr">
            <a:noAutofit/>
          </a:bodyPr>
          <a:lstStyle>
            <a:lvl1pPr algn="l" defTabSz="1632753" rtl="0" eaLnBrk="1" latinLnBrk="0" hangingPunct="1">
              <a:spcBef>
                <a:spcPct val="0"/>
              </a:spcBef>
              <a:buNone/>
              <a:defRPr sz="6000" kern="1200" baseline="0">
                <a:solidFill>
                  <a:schemeClr val="tx1"/>
                </a:solidFill>
                <a:latin typeface="+mj-lt"/>
                <a:ea typeface="+mj-ea"/>
                <a:cs typeface="+mj-cs"/>
              </a:defRPr>
            </a:lvl1pPr>
          </a:lstStyle>
          <a:p>
            <a:r>
              <a:rPr lang="id-ID" sz="2400" dirty="0" smtClean="0">
                <a:latin typeface="Aharoni" pitchFamily="2" charset="-79"/>
                <a:cs typeface="Aharoni" pitchFamily="2" charset="-79"/>
              </a:rPr>
              <a:t>Form login</a:t>
            </a:r>
            <a:endParaRPr lang="en-US" sz="2400" dirty="0">
              <a:solidFill>
                <a:schemeClr val="accent1"/>
              </a:solidFill>
              <a:latin typeface="Aharoni" pitchFamily="2" charset="-79"/>
              <a:cs typeface="Aharoni" pitchFamily="2" charset="-79"/>
            </a:endParaRPr>
          </a:p>
        </p:txBody>
      </p:sp>
      <p:sp>
        <p:nvSpPr>
          <p:cNvPr id="13" name="タイトル 7"/>
          <p:cNvSpPr txBox="1">
            <a:spLocks/>
          </p:cNvSpPr>
          <p:nvPr/>
        </p:nvSpPr>
        <p:spPr>
          <a:xfrm>
            <a:off x="7126982" y="2633714"/>
            <a:ext cx="8712968" cy="6254202"/>
          </a:xfrm>
          <a:prstGeom prst="rect">
            <a:avLst/>
          </a:prstGeom>
        </p:spPr>
        <p:txBody>
          <a:bodyPr vert="horz" lIns="163275" tIns="81638" rIns="163275" bIns="81638" rtlCol="0" anchor="ctr">
            <a:noAutofit/>
          </a:bodyPr>
          <a:lstStyle>
            <a:lvl1pPr algn="l" defTabSz="1632753" rtl="0" eaLnBrk="1" latinLnBrk="0" hangingPunct="1">
              <a:spcBef>
                <a:spcPct val="0"/>
              </a:spcBef>
              <a:buNone/>
              <a:defRPr sz="6000" kern="1200" baseline="0">
                <a:solidFill>
                  <a:schemeClr val="tx1"/>
                </a:solidFill>
                <a:latin typeface="+mj-lt"/>
                <a:ea typeface="+mj-ea"/>
                <a:cs typeface="+mj-cs"/>
              </a:defRPr>
            </a:lvl1pPr>
          </a:lstStyle>
          <a:p>
            <a:endParaRPr lang="en-US" sz="1000" dirty="0">
              <a:solidFill>
                <a:schemeClr val="accent1"/>
              </a:solidFill>
              <a:latin typeface="Aharoni" pitchFamily="2" charset="-79"/>
              <a:cs typeface="Aharoni" pitchFamily="2" charset="-79"/>
            </a:endParaRPr>
          </a:p>
        </p:txBody>
      </p:sp>
      <p:sp>
        <p:nvSpPr>
          <p:cNvPr id="14" name="Rectangle 13">
            <a:hlinkClick r:id="rId3" action="ppaction://hlinkfile"/>
          </p:cNvPr>
          <p:cNvSpPr/>
          <p:nvPr/>
        </p:nvSpPr>
        <p:spPr>
          <a:xfrm>
            <a:off x="8999190" y="3127277"/>
            <a:ext cx="4608512" cy="14401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Source Code</a:t>
            </a:r>
            <a:endParaRPr lang="id-ID" dirty="0"/>
          </a:p>
        </p:txBody>
      </p:sp>
    </p:spTree>
    <p:extLst>
      <p:ext uri="{BB962C8B-B14F-4D97-AF65-F5344CB8AC3E}">
        <p14:creationId xmlns:p14="http://schemas.microsoft.com/office/powerpoint/2010/main" val="2096770717"/>
      </p:ext>
    </p:extLst>
  </p:cSld>
  <p:clrMapOvr>
    <a:masterClrMapping/>
  </p:clrMapOvr>
  <p:transition spd="slow" advTm="2679">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435" b="13435"/>
          <a:stretch>
            <a:fillRect/>
          </a:stretch>
        </p:blipFill>
        <p:spPr>
          <a:xfrm>
            <a:off x="2745489" y="679004"/>
            <a:ext cx="12734421" cy="7200800"/>
          </a:xfrm>
        </p:spPr>
      </p:pic>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a:xfrm>
            <a:off x="2158430" y="8095828"/>
            <a:ext cx="6336704" cy="1800200"/>
          </a:xfrm>
        </p:spPr>
        <p:txBody>
          <a:bodyPr/>
          <a:lstStyle/>
          <a:p>
            <a:r>
              <a:rPr lang="id-ID" dirty="0" smtClean="0"/>
              <a:t>Mainframe</a:t>
            </a:r>
            <a:endParaRPr lang="en-US"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dirty="0"/>
          </a:p>
        </p:txBody>
      </p:sp>
      <p:sp>
        <p:nvSpPr>
          <p:cNvPr id="13" name="テキスト プレースホルダー 8">
            <a:hlinkClick r:id="rId3" action="ppaction://hlinkfile"/>
          </p:cNvPr>
          <p:cNvSpPr txBox="1">
            <a:spLocks/>
          </p:cNvSpPr>
          <p:nvPr/>
        </p:nvSpPr>
        <p:spPr>
          <a:xfrm>
            <a:off x="8783166" y="8095828"/>
            <a:ext cx="6129064" cy="1800200"/>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id-ID" dirty="0" smtClean="0"/>
              <a:t>Source Code</a:t>
            </a:r>
            <a:endParaRPr lang="en-US" dirty="0"/>
          </a:p>
        </p:txBody>
      </p:sp>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id-ID" dirty="0" smtClean="0"/>
              <a:t>Penjualan</a:t>
            </a:r>
            <a:endParaRPr lang="en-US" dirty="0">
              <a:solidFill>
                <a:schemeClr val="accent1"/>
              </a:solidFill>
            </a:endParaRPr>
          </a:p>
        </p:txBody>
      </p:sp>
      <p:sp>
        <p:nvSpPr>
          <p:cNvPr id="2" name="テキスト プレースホルダー 1"/>
          <p:cNvSpPr>
            <a:spLocks noGrp="1"/>
          </p:cNvSpPr>
          <p:nvPr>
            <p:ph type="body" sz="quarter" idx="13"/>
          </p:nvPr>
        </p:nvSpPr>
        <p:spPr/>
        <p:txBody>
          <a:bodyPr/>
          <a:lstStyle/>
          <a:p>
            <a:r>
              <a:rPr lang="en-US" dirty="0"/>
              <a:t>SECTION </a:t>
            </a:r>
            <a:r>
              <a:rPr lang="en-US" dirty="0" smtClean="0"/>
              <a:t>02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934" y="462980"/>
            <a:ext cx="7848600" cy="4991100"/>
          </a:xfrm>
          <a:prstGeom prst="rect">
            <a:avLst/>
          </a:prstGeom>
        </p:spPr>
      </p:pic>
      <p:sp>
        <p:nvSpPr>
          <p:cNvPr id="7" name="Rectangle 6">
            <a:hlinkClick r:id="rId3" action="ppaction://hlinkfile"/>
          </p:cNvPr>
          <p:cNvSpPr/>
          <p:nvPr/>
        </p:nvSpPr>
        <p:spPr>
          <a:xfrm>
            <a:off x="10619234" y="7591772"/>
            <a:ext cx="3240360" cy="1152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Source Code</a:t>
            </a:r>
            <a:endParaRPr lang="id-ID" dirty="0"/>
          </a:p>
        </p:txBody>
      </p:sp>
    </p:spTree>
    <p:extLst>
      <p:ext uri="{BB962C8B-B14F-4D97-AF65-F5344CB8AC3E}">
        <p14:creationId xmlns:p14="http://schemas.microsoft.com/office/powerpoint/2010/main" val="90548800"/>
      </p:ext>
    </p:extLst>
  </p:cSld>
  <p:clrMapOvr>
    <a:masterClrMapping/>
  </p:clrMapOvr>
  <p:transition spd="slow" advTm="1808">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r>
              <a:rPr lang="en-US" smtClean="0"/>
              <a:t>SLIDE </a:t>
            </a:r>
            <a:fld id="{D97FAD88-CD89-445B-80D2-D1F46C853675}" type="slidenum">
              <a:rPr lang="en-US" smtClean="0"/>
              <a:pPr/>
              <a:t>9</a:t>
            </a:fld>
            <a:endParaRPr lang="en-US" dirty="0"/>
          </a:p>
        </p:txBody>
      </p:sp>
      <p:sp>
        <p:nvSpPr>
          <p:cNvPr id="5" name="フッター プレースホルダー 4"/>
          <p:cNvSpPr>
            <a:spLocks noGrp="1"/>
          </p:cNvSpPr>
          <p:nvPr>
            <p:ph type="ftr" sz="quarter" idx="11"/>
          </p:nvPr>
        </p:nvSpPr>
        <p:spPr/>
        <p:txBody>
          <a:bodyPr/>
          <a:lstStyle/>
          <a:p>
            <a:r>
              <a:rPr lang="en-US" smtClean="0"/>
              <a:t>The Power of PowerPoint</a:t>
            </a:r>
            <a:endParaRPr lang="en-US" dirty="0"/>
          </a:p>
        </p:txBody>
      </p:sp>
      <p:sp>
        <p:nvSpPr>
          <p:cNvPr id="11" name="テキスト プレースホルダー 10"/>
          <p:cNvSpPr>
            <a:spLocks noGrp="1"/>
          </p:cNvSpPr>
          <p:nvPr>
            <p:ph type="body" sz="quarter" idx="14"/>
          </p:nvPr>
        </p:nvSpPr>
        <p:spPr/>
        <p:txBody>
          <a:bodyPr/>
          <a:lstStyle/>
          <a:p>
            <a:r>
              <a:rPr lang="id-ID" dirty="0" smtClean="0"/>
              <a:t>Pemesanan</a:t>
            </a:r>
            <a:endParaRPr lang="en-US" dirty="0"/>
          </a:p>
        </p:txBody>
      </p:sp>
      <p:sp>
        <p:nvSpPr>
          <p:cNvPr id="13" name="テキスト プレースホルダー 12"/>
          <p:cNvSpPr>
            <a:spLocks noGrp="1"/>
          </p:cNvSpPr>
          <p:nvPr>
            <p:ph type="body" sz="quarter" idx="16"/>
          </p:nvPr>
        </p:nvSpPr>
        <p:spPr/>
        <p:txBody>
          <a:bodyPr/>
          <a:lstStyle/>
          <a:p>
            <a:r>
              <a:rPr lang="id-ID" dirty="0" smtClean="0"/>
              <a:t>Penerimaan</a:t>
            </a:r>
            <a:endParaRPr 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140" b="4140"/>
          <a:stretch>
            <a:fillRect/>
          </a:stretch>
        </p:blipFill>
        <p:spPr/>
      </p:pic>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5012" b="5012"/>
          <a:stretch>
            <a:fillRect/>
          </a:stretch>
        </p:blipFill>
        <p:spPr/>
      </p:pic>
      <p:sp>
        <p:nvSpPr>
          <p:cNvPr id="18" name="Rectangle 17">
            <a:hlinkClick r:id="rId4" action="ppaction://hlinkfile"/>
          </p:cNvPr>
          <p:cNvSpPr/>
          <p:nvPr/>
        </p:nvSpPr>
        <p:spPr>
          <a:xfrm>
            <a:off x="2806502" y="7735788"/>
            <a:ext cx="424847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Source code</a:t>
            </a:r>
            <a:endParaRPr lang="id-ID" dirty="0"/>
          </a:p>
        </p:txBody>
      </p:sp>
      <p:sp>
        <p:nvSpPr>
          <p:cNvPr id="19" name="Rectangle 18">
            <a:hlinkClick r:id="rId5" action="ppaction://hlinkfile"/>
          </p:cNvPr>
          <p:cNvSpPr/>
          <p:nvPr/>
        </p:nvSpPr>
        <p:spPr>
          <a:xfrm>
            <a:off x="10439350" y="7764027"/>
            <a:ext cx="4248472"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hlinkClick r:id="rId5" action="ppaction://hlinkfile"/>
              </a:rPr>
              <a:t>Source</a:t>
            </a:r>
            <a:r>
              <a:rPr lang="id-ID" dirty="0" smtClean="0"/>
              <a:t> code</a:t>
            </a:r>
            <a:endParaRPr lang="id-ID" dirty="0"/>
          </a:p>
        </p:txBody>
      </p:sp>
    </p:spTree>
    <p:extLst>
      <p:ext uri="{BB962C8B-B14F-4D97-AF65-F5344CB8AC3E}">
        <p14:creationId xmlns:p14="http://schemas.microsoft.com/office/powerpoint/2010/main" val="4231821791"/>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ユーザー定義 2">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Orange">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12801</TotalTime>
  <Words>198</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Deneb Title</vt:lpstr>
      <vt:lpstr>Deneb Contents</vt:lpstr>
      <vt:lpstr>Tugas Pemrograman Berorientasi Objek Inventory Management Farmasi</vt:lpstr>
      <vt:lpstr>Latar Belakang Sistem inventory adalah suatu kegiatan dalam proses pengolahan data barang yang terdapat di dalam suatu gudang. Sistem inventory memiliki pengaruh besar terhadap suatu instansi, karena sistem inventory dapat membantu menyelesaikan masalah pengolahan data barang dan memudahkan pelaporan data barang yang tersedia. Seiring Berkembangnya teknologi maka sistem inventory mulai dibuat agar lebih efisien dan mudah menggunakan komputer tidak lagi secara manual.</vt:lpstr>
      <vt:lpstr>Project dengan Netbeans</vt:lpstr>
      <vt:lpstr>Flow Program</vt:lpstr>
      <vt:lpstr>Relationship</vt:lpstr>
      <vt:lpstr>Design Form dan Source Code</vt:lpstr>
      <vt:lpstr>PowerPoint Presentation</vt:lpstr>
      <vt:lpstr>Penjualan</vt:lpstr>
      <vt:lpstr>PowerPoint Presentation</vt:lpstr>
      <vt:lpstr>PowerPoint Presentation</vt:lpstr>
      <vt:lpstr>PowerPoint Presentation</vt:lpstr>
      <vt:lpstr>PowerPoint Presentation</vt:lpstr>
      <vt:lpstr>That’s all.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ASUS</cp:lastModifiedBy>
  <cp:revision>134</cp:revision>
  <dcterms:created xsi:type="dcterms:W3CDTF">2014-05-31T17:00:12Z</dcterms:created>
  <dcterms:modified xsi:type="dcterms:W3CDTF">2018-11-19T14:57:57Z</dcterms:modified>
</cp:coreProperties>
</file>