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8" r:id="rId4"/>
    <p:sldId id="419" r:id="rId5"/>
    <p:sldId id="420" r:id="rId6"/>
    <p:sldId id="421" r:id="rId7"/>
    <p:sldId id="436" r:id="rId8"/>
    <p:sldId id="422" r:id="rId9"/>
    <p:sldId id="423" r:id="rId10"/>
    <p:sldId id="434" r:id="rId11"/>
    <p:sldId id="424" r:id="rId12"/>
    <p:sldId id="425" r:id="rId13"/>
    <p:sldId id="411" r:id="rId14"/>
    <p:sldId id="410" r:id="rId15"/>
    <p:sldId id="413" r:id="rId16"/>
    <p:sldId id="417" r:id="rId17"/>
    <p:sldId id="4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72"/>
      </p:cViewPr>
      <p:guideLst>
        <p:guide orient="horz" pos="2202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112520"/>
            <a:ext cx="9799320" cy="36106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区块链学院</a:t>
            </a:r>
            <a:br>
              <a:rPr lang="zh-CN" altLang="zh-CN" dirty="0"/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基于区块链的电子合同系统</a:t>
            </a:r>
            <a:br>
              <a:rPr lang="zh-CN" altLang="zh-CN" dirty="0"/>
            </a:br>
            <a:r>
              <a:rPr lang="zh-CN" altLang="zh-CN" dirty="0"/>
              <a:t>项目</a:t>
            </a:r>
            <a:r>
              <a:rPr lang="zh-CN" altLang="en-US" dirty="0">
                <a:sym typeface="+mn-ea"/>
              </a:rPr>
              <a:t>周报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6350" y="5135245"/>
            <a:ext cx="9799320" cy="116141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第一次</a:t>
            </a:r>
            <a:r>
              <a:rPr lang="zh-CN" altLang="en-US" dirty="0">
                <a:sym typeface="+mn-ea"/>
              </a:rPr>
              <a:t>项目总结</a:t>
            </a:r>
            <a:r>
              <a:rPr lang="en-US" altLang="zh-CN" dirty="0">
                <a:sym typeface="+mn-ea"/>
              </a:rPr>
              <a:t>: 3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日</a:t>
            </a:r>
            <a:r>
              <a:rPr lang="en-US" altLang="zh-CN" dirty="0">
                <a:sym typeface="+mn-ea"/>
              </a:rPr>
              <a:t>-3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项目成员：徐峰 李钰晨 张雅萍 曾思雨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5" name="图片 4" descr="电脑屏幕的照片上有字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45" y="237859"/>
            <a:ext cx="4259309" cy="79242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小组会议</a:t>
            </a:r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idx="1"/>
          </p:nvPr>
        </p:nvGraphicFramePr>
        <p:xfrm>
          <a:off x="608013" y="1490663"/>
          <a:ext cx="10969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77"/>
                <a:gridCol w="2481943"/>
                <a:gridCol w="946653"/>
                <a:gridCol w="1188622"/>
                <a:gridCol w="2521900"/>
                <a:gridCol w="30066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会议主题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地点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人员名单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文件名成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小组成立制定项目简介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区块链学院教室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徐峰，曾思雨，张雅萍，李钰晨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基于区块链技术的电子合同管理系统</a:t>
                      </a:r>
                      <a:r>
                        <a:rPr lang="en-US" altLang="zh-CN"/>
                        <a:t>.doc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项目的重新制定和分工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区块链学院教室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徐峰，曾思雨，张雅萍，李钰晨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基于区块链技术的电子合同管理系统项目简介.doc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</a:t>
                      </a:r>
                      <a:r>
                        <a:rPr lang="en-US" altLang="zh-CN"/>
                        <a:t>logo</a:t>
                      </a:r>
                      <a:r>
                        <a:rPr lang="zh-CN" altLang="en-US"/>
                        <a:t>的选定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13</a:t>
                      </a:r>
                      <a:r>
                        <a:rPr lang="zh-CN" altLang="en-US"/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区块链学院教室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徐峰，曾思雨，张雅萍，李钰晨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项目前端的设计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18</a:t>
                      </a:r>
                      <a:r>
                        <a:rPr lang="zh-CN" altLang="en-US"/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区块链学院教室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徐峰，曾思雨，张雅萍，李钰晨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677607" y="6335486"/>
            <a:ext cx="37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支撑素材</a:t>
            </a:r>
            <a:endParaRPr lang="zh-CN" altLang="en-US"/>
          </a:p>
        </p:txBody>
      </p:sp>
      <p:pic>
        <p:nvPicPr>
          <p:cNvPr id="3" name="图片 2" descr="upload_post_object_v2_18611050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4" y="4966303"/>
            <a:ext cx="3100895" cy="1812721"/>
          </a:xfrm>
          <a:prstGeom prst="rect">
            <a:avLst/>
          </a:prstGeom>
        </p:spPr>
      </p:pic>
      <p:pic>
        <p:nvPicPr>
          <p:cNvPr id="4" name="图片 3" descr="upload_post_object_v2_3327583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64" y="4892335"/>
            <a:ext cx="3309524" cy="18127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本周组员自评</a:t>
            </a:r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409752" y="1490663"/>
          <a:ext cx="11372495" cy="3678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499"/>
                <a:gridCol w="2274499"/>
                <a:gridCol w="2274499"/>
                <a:gridCol w="2274499"/>
                <a:gridCol w="2274499"/>
              </a:tblGrid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评价指标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徐峰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曾思雨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张雅萍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李钰晨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技术能力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沟通协作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完成任务质量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创新能力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  <a:tr h="40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小计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174763" y="5600014"/>
            <a:ext cx="358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评分指标和方式见下一页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632" y="140611"/>
            <a:ext cx="10515600" cy="390249"/>
          </a:xfrm>
        </p:spPr>
        <p:txBody>
          <a:bodyPr>
            <a:normAutofit fontScale="90000"/>
          </a:bodyPr>
          <a:lstStyle/>
          <a:p>
            <a:pPr>
              <a:tabLst>
                <a:tab pos="3498850" algn="l"/>
              </a:tabLst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zh-CN" altLang="en-US" sz="2000" b="1">
                <a:solidFill>
                  <a:srgbClr val="FF0000"/>
                </a:solidFill>
              </a:rPr>
              <a:t>月</a:t>
            </a:r>
            <a:r>
              <a:rPr lang="en-US" altLang="zh-CN" sz="2000" b="1">
                <a:solidFill>
                  <a:srgbClr val="FF0000"/>
                </a:solidFill>
              </a:rPr>
              <a:t>11</a:t>
            </a:r>
            <a:r>
              <a:rPr lang="zh-CN" altLang="en-US" sz="2000" b="1">
                <a:solidFill>
                  <a:srgbClr val="FF0000"/>
                </a:solidFill>
              </a:rPr>
              <a:t>日</a:t>
            </a:r>
            <a:r>
              <a:rPr lang="en-US" altLang="zh-CN" sz="2000" b="1">
                <a:solidFill>
                  <a:srgbClr val="FF0000"/>
                </a:solidFill>
              </a:rPr>
              <a:t>-3</a:t>
            </a:r>
            <a:r>
              <a:rPr lang="zh-CN" altLang="en-US" sz="2000" b="1">
                <a:solidFill>
                  <a:srgbClr val="FF0000"/>
                </a:solidFill>
              </a:rPr>
              <a:t>月</a:t>
            </a:r>
            <a:r>
              <a:rPr lang="en-US" altLang="zh-CN" sz="2000" b="1">
                <a:solidFill>
                  <a:srgbClr val="FF0000"/>
                </a:solidFill>
              </a:rPr>
              <a:t>20</a:t>
            </a:r>
            <a:r>
              <a:rPr lang="zh-CN" altLang="en-US" sz="2000" b="1">
                <a:solidFill>
                  <a:srgbClr val="FF0000"/>
                </a:solidFill>
              </a:rPr>
              <a:t>日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项目组</a:t>
            </a:r>
            <a:r>
              <a:rPr lang="en-US" altLang="zh-CN" sz="2000" b="1">
                <a:solidFill>
                  <a:srgbClr val="FF0000"/>
                </a:solidFill>
              </a:rPr>
              <a:t>youtrack</a:t>
            </a:r>
            <a:r>
              <a:rPr lang="zh-CN" altLang="en-US" sz="2000" b="1">
                <a:solidFill>
                  <a:srgbClr val="FF0000"/>
                </a:solidFill>
              </a:rPr>
              <a:t>过程记录截图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380" y="530860"/>
            <a:ext cx="10721975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展示一些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youtrack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界面截图，说明小组本周的项目进展情况，下图仅供参考，以小组实际情况为准，可以在此基础多加几张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PPT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，将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youtrack</a:t>
            </a:r>
            <a:r>
              <a:rPr lang="zh-CN" altLang="en-US" sz="1400">
                <a:solidFill>
                  <a:schemeClr val="bg2">
                    <a:lumMod val="75000"/>
                  </a:schemeClr>
                </a:solidFill>
              </a:rPr>
              <a:t>上的觉得比较有价值的任务的记录截图放在文档中</a:t>
            </a:r>
            <a:endParaRPr lang="zh-CN" altLang="en-US" sz="14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 descr="upload_post_object_v2_701201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3794"/>
            <a:ext cx="1219200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9965" y="186222"/>
            <a:ext cx="10515600" cy="685092"/>
          </a:xfrm>
        </p:spPr>
        <p:txBody>
          <a:bodyPr>
            <a:normAutofit/>
          </a:bodyPr>
          <a:lstStyle/>
          <a:p>
            <a:r>
              <a:rPr lang="zh-CN" altLang="en-US" sz="3600" b="0" i="0">
                <a:solidFill>
                  <a:srgbClr val="1C191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本周工作总结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49910" y="1149350"/>
            <a:ext cx="11133455" cy="5570220"/>
          </a:xfrm>
        </p:spPr>
        <p:txBody>
          <a:bodyPr>
            <a:normAutofit fontScale="82500"/>
          </a:bodyPr>
          <a:lstStyle/>
          <a:p>
            <a:pPr algn="l"/>
            <a:r>
              <a:rPr lang="zh-CN" altLang="en-US" b="1" i="0">
                <a:solidFill>
                  <a:srgbClr val="1C1917"/>
                </a:solidFill>
                <a:effectLst/>
                <a:latin typeface="-apple-system"/>
              </a:rPr>
              <a:t>一、项目进展</a:t>
            </a:r>
            <a:endParaRPr lang="zh-CN" altLang="en-US" b="1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开展项目确立会议，与团队成员一起确认开发</a:t>
            </a: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项目、整理和修改项目的需求和业务要求</a:t>
            </a:r>
            <a:endParaRPr b="0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开展</a:t>
            </a: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项目启动会议与</a:t>
            </a: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沟通与协作会议，与团队成员进行了多次沟通和协调，讨论项目的技术方案、人员配备和工作安排</a:t>
            </a:r>
            <a:endParaRPr b="0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开展设计团队</a:t>
            </a:r>
            <a:r>
              <a:rPr lang="en-US" altLang="zh-CN">
                <a:solidFill>
                  <a:srgbClr val="1C1917"/>
                </a:solidFill>
                <a:effectLst/>
                <a:latin typeface="-apple-system"/>
                <a:sym typeface="+mn-ea"/>
              </a:rPr>
              <a:t>logo</a:t>
            </a:r>
            <a:endParaRPr lang="en-US" altLang="zh-CN">
              <a:solidFill>
                <a:srgbClr val="1C1917"/>
              </a:solidFill>
              <a:effectLst/>
              <a:latin typeface="-apple-system"/>
              <a:sym typeface="+mn-ea"/>
            </a:endParaRPr>
          </a:p>
          <a:p>
            <a:pPr marL="342900" indent="-342900" algn="l">
              <a:buAutoNum type="arabicPeriod"/>
            </a:pPr>
            <a:r>
              <a:rPr>
                <a:solidFill>
                  <a:srgbClr val="1C1917"/>
                </a:solidFill>
                <a:effectLst/>
                <a:latin typeface="-apple-system" charset="0"/>
                <a:sym typeface="+mn-ea"/>
              </a:rPr>
              <a:t>安装软件和配置测试环境</a:t>
            </a:r>
            <a:endParaRPr>
              <a:solidFill>
                <a:srgbClr val="1C1917"/>
              </a:solidFill>
              <a:effectLst/>
              <a:latin typeface="-apple-system" charset="0"/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rgbClr val="1C1917"/>
                </a:solidFill>
                <a:effectLst/>
                <a:latin typeface="-apple-system"/>
                <a:sym typeface="+mn-ea"/>
              </a:rPr>
              <a:t>开展设计前端设计和接口测试</a:t>
            </a:r>
            <a:endParaRPr lang="en-US" altLang="zh-CN">
              <a:solidFill>
                <a:srgbClr val="1C1917"/>
              </a:solidFill>
              <a:effectLst/>
              <a:latin typeface="-apple-system"/>
              <a:sym typeface="+mn-ea"/>
            </a:endParaRPr>
          </a:p>
          <a:p>
            <a:pPr marL="0" indent="0" algn="l">
              <a:buNone/>
            </a:pPr>
            <a:endParaRPr lang="zh-CN" altLang="en-US" b="0" i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>
                <a:solidFill>
                  <a:srgbClr val="1C1917"/>
                </a:solidFill>
                <a:effectLst/>
                <a:latin typeface="-apple-system"/>
              </a:rPr>
              <a:t>二、问题与挑战</a:t>
            </a:r>
            <a:endParaRPr lang="zh-CN" altLang="en-US" b="1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在项目启动阶段，我们面临了对于</a:t>
            </a:r>
            <a:r>
              <a:rPr>
                <a:solidFill>
                  <a:srgbClr val="1C1917"/>
                </a:solidFill>
                <a:effectLst/>
                <a:uFillTx/>
                <a:latin typeface="-apple-system" charset="0"/>
                <a:ea typeface="微软雅黑" charset="0"/>
              </a:rPr>
              <a:t>项目确立</a:t>
            </a: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的困难，不确定应该</a:t>
            </a:r>
            <a:r>
              <a:rPr>
                <a:solidFill>
                  <a:srgbClr val="1C1917"/>
                </a:solidFill>
                <a:effectLst/>
                <a:uFillTx/>
                <a:latin typeface="-apple-system" charset="0"/>
                <a:ea typeface="微软雅黑" charset="0"/>
              </a:rPr>
              <a:t>选择哪个项目</a:t>
            </a: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来进行开发，最后通过小组讨论</a:t>
            </a: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和咨询老师等解决问题</a:t>
            </a:r>
            <a:endParaRPr>
              <a:solidFill>
                <a:srgbClr val="1C1917"/>
              </a:solidFill>
              <a:effectLst/>
              <a:latin typeface="-apple-system"/>
              <a:sym typeface="+mn-ea"/>
            </a:endParaRPr>
          </a:p>
          <a:p>
            <a:pPr marL="342900" indent="-342900" algn="l">
              <a:buAutoNum type="arabicPeriod"/>
            </a:pPr>
            <a:r>
              <a:rPr>
                <a:solidFill>
                  <a:srgbClr val="1C1917"/>
                </a:solidFill>
                <a:effectLst/>
                <a:latin typeface="-apple-system" charset="0"/>
                <a:sym typeface="+mn-ea"/>
              </a:rPr>
              <a:t>在实际开发中不能确定使用何种技术栈支持开发</a:t>
            </a:r>
            <a:endParaRPr>
              <a:solidFill>
                <a:srgbClr val="1C1917"/>
              </a:solidFill>
              <a:effectLst/>
              <a:latin typeface="-apple-system"/>
              <a:sym typeface="+mn-ea"/>
            </a:endParaRPr>
          </a:p>
          <a:p>
            <a:pPr marL="0" indent="0" algn="l">
              <a:buNone/>
            </a:pP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    解决思路：我们计划每周开展一次小组会议，并且制定每周任务，每个人都有自己的小组</a:t>
            </a:r>
            <a:r>
              <a:rPr>
                <a:solidFill>
                  <a:srgbClr val="1C1917"/>
                </a:solidFill>
                <a:effectLst/>
                <a:latin typeface="-apple-system"/>
                <a:sym typeface="+mn-ea"/>
              </a:rPr>
              <a:t>周任务</a:t>
            </a:r>
            <a:endParaRPr>
              <a:solidFill>
                <a:srgbClr val="1C1917"/>
              </a:solidFill>
              <a:effectLst/>
              <a:latin typeface="-apple-system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49910" y="1339850"/>
            <a:ext cx="10515600" cy="4101465"/>
          </a:xfrm>
        </p:spPr>
        <p:txBody>
          <a:bodyPr>
            <a:normAutofit/>
          </a:bodyPr>
          <a:lstStyle/>
          <a:p>
            <a:pPr algn="l">
              <a:buClrTx/>
              <a:buSzTx/>
              <a:buChar char="●"/>
            </a:pPr>
            <a:r>
              <a:rPr lang="zh-CN" altLang="en-US" b="1" i="0">
                <a:solidFill>
                  <a:srgbClr val="1C1917"/>
                </a:solidFill>
                <a:effectLst/>
                <a:latin typeface="-apple-system"/>
              </a:rPr>
              <a:t>一、工作计划</a:t>
            </a:r>
            <a:endParaRPr lang="zh-CN" altLang="en-US" b="1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开展周任务计划并且每周组长</a:t>
            </a: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审核</a:t>
            </a:r>
            <a:endParaRPr b="0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准备项目的后端开发，前端是否可以</a:t>
            </a:r>
            <a:r>
              <a:rPr b="0" i="0">
                <a:solidFill>
                  <a:srgbClr val="1C1917"/>
                </a:solidFill>
                <a:effectLst/>
                <a:latin typeface="-apple-system"/>
              </a:rPr>
              <a:t>使用</a:t>
            </a:r>
            <a:endParaRPr b="0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>
                <a:solidFill>
                  <a:srgbClr val="1C1917"/>
                </a:solidFill>
                <a:effectLst/>
                <a:latin typeface="-apple-system" charset="0"/>
              </a:rPr>
              <a:t>各</a:t>
            </a:r>
            <a:r>
              <a:rPr>
                <a:solidFill>
                  <a:srgbClr val="1C1917"/>
                </a:solidFill>
                <a:effectLst/>
                <a:latin typeface="-apple-system" charset="0"/>
              </a:rPr>
              <a:t>人员观看自己选定教学视频进行学习</a:t>
            </a:r>
            <a:endParaRPr b="0" i="0">
              <a:solidFill>
                <a:srgbClr val="1C1917"/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endParaRPr b="1">
              <a:solidFill>
                <a:srgbClr val="FF0000"/>
              </a:solidFill>
              <a:effectLst/>
              <a:latin typeface="-apple-system"/>
              <a:sym typeface="+mn-ea"/>
            </a:endParaRPr>
          </a:p>
          <a:p>
            <a:pPr algn="l">
              <a:buClrTx/>
              <a:buSzTx/>
            </a:pPr>
            <a:r>
              <a:rPr b="1">
                <a:solidFill>
                  <a:srgbClr val="1C1917"/>
                </a:solidFill>
                <a:effectLst/>
                <a:latin typeface="-apple-system"/>
                <a:sym typeface="+mn-ea"/>
              </a:rPr>
              <a:t>二、资源需求</a:t>
            </a:r>
            <a:endParaRPr b="1">
              <a:solidFill>
                <a:srgbClr val="1C1917"/>
              </a:solidFill>
              <a:effectLst/>
              <a:latin typeface="-apple-system"/>
              <a:sym typeface="+mn-ea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>
                <a:solidFill>
                  <a:srgbClr val="1C1917"/>
                </a:solidFill>
                <a:effectLst/>
                <a:uFillTx/>
                <a:ea typeface="微软雅黑" charset="0"/>
              </a:rPr>
              <a:t>相关项目资源的教学视频</a:t>
            </a:r>
            <a:endParaRPr>
              <a:solidFill>
                <a:srgbClr val="1C1917"/>
              </a:solidFill>
              <a:effectLst/>
              <a:uFillTx/>
              <a:ea typeface="微软雅黑" charset="0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>
                <a:solidFill>
                  <a:srgbClr val="1C1917"/>
                </a:solidFill>
                <a:uFillTx/>
              </a:rPr>
              <a:t>区块链技术实际应用于项目的方法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213" y="5521234"/>
            <a:ext cx="851245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本周小组自评分（</a:t>
            </a:r>
            <a:r>
              <a:rPr lang="en-US" altLang="zh-CN" sz="4400"/>
              <a:t>1-10</a:t>
            </a:r>
            <a:r>
              <a:rPr lang="zh-CN" altLang="en-US" sz="4400"/>
              <a:t>）：</a:t>
            </a:r>
            <a:r>
              <a:rPr lang="zh-CN" altLang="en-US" sz="4400" u="sng"/>
              <a:t> </a:t>
            </a:r>
            <a:r>
              <a:rPr lang="en-US" altLang="zh-CN" sz="4400" u="sng"/>
              <a:t>7</a:t>
            </a:r>
            <a:r>
              <a:rPr lang="zh-CN" altLang="en-US" sz="4400" u="sng"/>
              <a:t> </a:t>
            </a:r>
            <a:r>
              <a:rPr lang="zh-CN" altLang="en-US" sz="4400"/>
              <a:t>分</a:t>
            </a:r>
            <a:endParaRPr lang="zh-CN" altLang="en-US" sz="44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9965" y="186222"/>
            <a:ext cx="10515600" cy="685092"/>
          </a:xfrm>
        </p:spPr>
        <p:txBody>
          <a:bodyPr>
            <a:normAutofit/>
          </a:bodyPr>
          <a:lstStyle/>
          <a:p>
            <a:r>
              <a:rPr lang="zh-CN" altLang="en-US" sz="3600" b="0" i="0">
                <a:solidFill>
                  <a:srgbClr val="1C191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下周工作计划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41700"/>
            <a:ext cx="10969200" cy="705600"/>
          </a:xfrm>
        </p:spPr>
        <p:txBody>
          <a:bodyPr/>
          <a:lstStyle/>
          <a:p>
            <a:r>
              <a:rPr lang="zh-CN" altLang="en-US"/>
              <a:t>评分标准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0759" y="1374800"/>
          <a:ext cx="10788578" cy="480792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25728"/>
                <a:gridCol w="1200150"/>
                <a:gridCol w="6362700"/>
              </a:tblGrid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effectLst/>
                        </a:rPr>
                        <a:t>评分角度</a:t>
                      </a:r>
                      <a:endParaRPr lang="zh-CN" altLang="en-US" sz="1600" b="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effectLst/>
                        </a:rPr>
                        <a:t>分值</a:t>
                      </a:r>
                      <a:endParaRPr lang="zh-CN" altLang="en-US" sz="1600" b="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effectLst/>
                        </a:rPr>
                        <a:t>评分标准</a:t>
                      </a:r>
                      <a:endParaRPr lang="zh-CN" altLang="en-US" sz="1600" b="0">
                        <a:effectLst/>
                      </a:endParaRPr>
                    </a:p>
                  </a:txBody>
                  <a:tcPr marL="80667" marR="80667" marT="40333" marB="40333" anchor="ctr"/>
                </a:tc>
              </a:tr>
              <a:tr h="2056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任务完成度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</a:t>
                      </a:r>
                      <a:r>
                        <a:rPr lang="zh-CN" altLang="en-US" sz="1600">
                          <a:effectLst/>
                        </a:rPr>
                        <a:t>分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4</a:t>
                      </a:r>
                      <a:r>
                        <a:rPr lang="zh-CN" altLang="en-US" sz="1600">
                          <a:effectLst/>
                        </a:rPr>
                        <a:t>分：小组内至少举行了两次会议，明确了各成员的角色和任务分配，梳理了项目流程，并明确了下周的任务和目标；</a:t>
                      </a:r>
                      <a:endParaRPr lang="zh-CN" altLang="en-US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分：小组内举行了一次会议，明确了各成员的角色和任务分配，并明确了下周的任务和目标；</a:t>
                      </a:r>
                      <a:endParaRPr lang="zh-CN" altLang="en-US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zh-CN" altLang="en-US" sz="1600">
                          <a:effectLst/>
                        </a:rPr>
                        <a:t>分：未能有效举行会议，下周的任务和目标不够清晰，</a:t>
                      </a:r>
                      <a:r>
                        <a:rPr lang="zh-CN" altLang="en-US" sz="1600">
                          <a:effectLst/>
                          <a:sym typeface="+mn-ea"/>
                        </a:rPr>
                        <a:t>明确了各成员的角色和任务分配</a:t>
                      </a:r>
                      <a:r>
                        <a:rPr lang="zh-CN" altLang="en-US" sz="1600">
                          <a:effectLst/>
                        </a:rPr>
                        <a:t>；</a:t>
                      </a:r>
                      <a:endParaRPr lang="en-US" altLang="zh-CN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分：完全没有组织会议，成员和角色的任务分配不明确，下周的任务和目标不清晰。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</a:tr>
              <a:tr h="1156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团队合作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分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分：积极参与团队工作，有效沟通并协作解决问题</a:t>
                      </a:r>
                      <a:r>
                        <a:rPr lang="en-US" altLang="zh-CN" sz="1600">
                          <a:effectLst/>
                        </a:rPr>
                        <a:t>;</a:t>
                      </a:r>
                      <a:endParaRPr lang="en-US" altLang="zh-CN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zh-CN" altLang="en-US" sz="1600">
                          <a:effectLst/>
                        </a:rPr>
                        <a:t>分：能</a:t>
                      </a:r>
                      <a:r>
                        <a:rPr sz="1600">
                          <a:effectLst/>
                        </a:rPr>
                        <a:t>进行基本的沟通和协作</a:t>
                      </a:r>
                      <a:r>
                        <a:rPr lang="zh-CN" sz="1600">
                          <a:effectLst/>
                        </a:rPr>
                        <a:t>，存在一些摩擦</a:t>
                      </a:r>
                      <a:r>
                        <a:rPr lang="en-US" altLang="zh-CN" sz="1600">
                          <a:effectLst/>
                        </a:rPr>
                        <a:t>;</a:t>
                      </a:r>
                      <a:endParaRPr lang="en-US" altLang="zh-CN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分：缺乏有效的沟通和协作，经常出现与团队成员的矛盾。</a:t>
                      </a:r>
                      <a:endParaRPr lang="zh-CN" altLang="en-US" sz="1600">
                        <a:effectLst/>
                      </a:endParaRPr>
                    </a:p>
                    <a:p>
                      <a:r>
                        <a:rPr lang="zh-CN" altLang="en-US" sz="1600">
                          <a:effectLst/>
                        </a:rPr>
                        <a:t>0分：完全没有参与团队工作，对团队合作没有任何贡献。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</a:tr>
              <a:tr h="1191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YouTrack</a:t>
                      </a:r>
                      <a:r>
                        <a:rPr lang="zh-CN" altLang="en-US" sz="1600">
                          <a:effectLst/>
                        </a:rPr>
                        <a:t>使用情况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分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3</a:t>
                      </a:r>
                      <a:r>
                        <a:rPr lang="zh-CN" altLang="en-US" sz="1600">
                          <a:effectLst/>
                        </a:rPr>
                        <a:t>分：</a:t>
                      </a:r>
                      <a:r>
                        <a:rPr lang="en-US" altLang="zh-CN" sz="1600">
                          <a:effectLst/>
                        </a:rPr>
                        <a:t>YouTrack</a:t>
                      </a:r>
                      <a:r>
                        <a:rPr lang="zh-CN" altLang="en-US" sz="1600">
                          <a:effectLst/>
                        </a:rPr>
                        <a:t>使用频繁，过程记录完整，定期更新和反馈；</a:t>
                      </a:r>
                      <a:endParaRPr lang="en-US" altLang="zh-CN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2</a:t>
                      </a:r>
                      <a:r>
                        <a:rPr lang="zh-CN" altLang="en-US" sz="1600">
                          <a:effectLst/>
                        </a:rPr>
                        <a:t>分：</a:t>
                      </a:r>
                      <a:r>
                        <a:rPr lang="zh-CN" altLang="en-US" sz="1600">
                          <a:effectLst/>
                          <a:sym typeface="+mn-ea"/>
                        </a:rPr>
                        <a:t>未能充分利用YouTrack，无法及时更新</a:t>
                      </a:r>
                      <a:r>
                        <a:rPr lang="zh-CN" altLang="en-US" sz="1600">
                          <a:effectLst/>
                        </a:rPr>
                        <a:t>；</a:t>
                      </a:r>
                      <a:endParaRPr lang="en-US" altLang="zh-CN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分：</a:t>
                      </a:r>
                      <a:r>
                        <a:rPr lang="en-US" altLang="zh-CN" sz="1600">
                          <a:effectLst/>
                          <a:sym typeface="+mn-ea"/>
                        </a:rPr>
                        <a:t>YouTrack</a:t>
                      </a:r>
                      <a:r>
                        <a:rPr lang="zh-CN" altLang="en-US" sz="1600">
                          <a:effectLst/>
                          <a:sym typeface="+mn-ea"/>
                        </a:rPr>
                        <a:t>使用较少，记录不够完整且更新不及时</a:t>
                      </a:r>
                      <a:r>
                        <a:rPr lang="zh-CN" altLang="en-US" sz="1600">
                          <a:effectLst/>
                        </a:rPr>
                        <a:t>；</a:t>
                      </a:r>
                      <a:endParaRPr lang="zh-CN" altLang="en-US" sz="1600">
                        <a:effectLst/>
                      </a:endParaRPr>
                    </a:p>
                    <a:p>
                      <a:r>
                        <a:rPr lang="en-US" altLang="zh-CN" sz="1600">
                          <a:effectLst/>
                        </a:rPr>
                        <a:t>0</a:t>
                      </a:r>
                      <a:r>
                        <a:rPr lang="zh-CN" altLang="en-US" sz="1600">
                          <a:effectLst/>
                        </a:rPr>
                        <a:t>分：未使用</a:t>
                      </a:r>
                      <a:r>
                        <a:rPr lang="en-US" altLang="zh-CN" sz="1600">
                          <a:effectLst/>
                        </a:rPr>
                        <a:t>YouTrack</a:t>
                      </a:r>
                      <a:r>
                        <a:rPr lang="zh-CN" altLang="en-US" sz="1600">
                          <a:effectLst/>
                        </a:rPr>
                        <a:t>记录学习过程或无法有效记录和跟踪任务。</a:t>
                      </a:r>
                      <a:endParaRPr lang="zh-CN" altLang="en-US" sz="1600">
                        <a:effectLst/>
                      </a:endParaRPr>
                    </a:p>
                  </a:txBody>
                  <a:tcPr marL="80667" marR="80667" marT="40333" marB="40333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08" y="86829"/>
            <a:ext cx="10515600" cy="390249"/>
          </a:xfrm>
        </p:spPr>
        <p:txBody>
          <a:bodyPr>
            <a:normAutofit fontScale="90000"/>
          </a:bodyPr>
          <a:lstStyle/>
          <a:p>
            <a:pPr>
              <a:tabLst>
                <a:tab pos="3498850" algn="l"/>
              </a:tabLst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zh-CN" altLang="en-US" sz="2000" b="1">
                <a:solidFill>
                  <a:srgbClr val="FF0000"/>
                </a:solidFill>
              </a:rPr>
              <a:t>月</a:t>
            </a:r>
            <a:r>
              <a:rPr lang="en-US" altLang="zh-CN" sz="2000" b="1">
                <a:solidFill>
                  <a:srgbClr val="FF0000"/>
                </a:solidFill>
              </a:rPr>
              <a:t>11</a:t>
            </a:r>
            <a:r>
              <a:rPr lang="zh-CN" altLang="en-US" sz="2000" b="1">
                <a:solidFill>
                  <a:srgbClr val="FF0000"/>
                </a:solidFill>
              </a:rPr>
              <a:t>日</a:t>
            </a:r>
            <a:r>
              <a:rPr lang="en-US" altLang="zh-CN" sz="2000" b="1">
                <a:solidFill>
                  <a:srgbClr val="FF0000"/>
                </a:solidFill>
              </a:rPr>
              <a:t>-3</a:t>
            </a:r>
            <a:r>
              <a:rPr lang="zh-CN" altLang="en-US" sz="2000" b="1">
                <a:solidFill>
                  <a:srgbClr val="FF0000"/>
                </a:solidFill>
              </a:rPr>
              <a:t>月</a:t>
            </a:r>
            <a:r>
              <a:rPr lang="en-US" altLang="zh-CN" sz="2000" b="1">
                <a:solidFill>
                  <a:srgbClr val="FF0000"/>
                </a:solidFill>
              </a:rPr>
              <a:t>20</a:t>
            </a:r>
            <a:r>
              <a:rPr lang="zh-CN" altLang="en-US" sz="2000" b="1">
                <a:solidFill>
                  <a:srgbClr val="FF0000"/>
                </a:solidFill>
              </a:rPr>
              <a:t>日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4" name="图片 3" descr="upload_post_object_v2_3037553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7078"/>
            <a:ext cx="5578264" cy="2994268"/>
          </a:xfrm>
          <a:prstGeom prst="rect">
            <a:avLst/>
          </a:prstGeom>
        </p:spPr>
      </p:pic>
      <p:pic>
        <p:nvPicPr>
          <p:cNvPr id="5" name="图片 4" descr="upload_post_object_v2_41400429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90" y="477078"/>
            <a:ext cx="5935528" cy="2994306"/>
          </a:xfrm>
          <a:prstGeom prst="rect">
            <a:avLst/>
          </a:prstGeom>
        </p:spPr>
      </p:pic>
      <p:pic>
        <p:nvPicPr>
          <p:cNvPr id="6" name="图片 5" descr="upload_post_object_v2_3354522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6358"/>
            <a:ext cx="5578281" cy="2841625"/>
          </a:xfrm>
          <a:prstGeom prst="rect">
            <a:avLst/>
          </a:prstGeom>
        </p:spPr>
      </p:pic>
      <p:pic>
        <p:nvPicPr>
          <p:cNvPr id="7" name="图片 6" descr="upload_post_object_v2_8613200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72" y="4016342"/>
            <a:ext cx="5935545" cy="28416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</a:t>
            </a:r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upload_post_object_v2_33545229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765" y="2449195"/>
            <a:ext cx="5052548" cy="284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系统功能结构图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upload_post_object_v2_42543535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10969308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  1</a:t>
            </a:r>
            <a:r>
              <a:rPr lang="zh-CN" altLang="en-US"/>
              <a:t>用户需求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>
                <a:solidFill>
                  <a:srgbClr val="29261B"/>
                </a:solidFill>
                <a:effectLst/>
                <a:latin typeface="__tiempos_b6f14e"/>
              </a:rPr>
              <a:t>合同签署甲方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：需要一个平台确保电子合同的数据在传输、存储和使用过程中不被篡改或泄露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，方便地追溯合同的签署历史、修改记录和交易详情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，同时通过在线管理减少纸质合同带来的繁琐操作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>
                <a:solidFill>
                  <a:srgbClr val="29261B"/>
                </a:solidFill>
                <a:effectLst/>
                <a:latin typeface="__tiempos_b6f14e"/>
              </a:rPr>
              <a:t>合同签署乙方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：需要一个平台确保存储在系统中的合同内容不会被篡改，并且能够验证甲方提供的合同信息的真实性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，清晰地了解合同的执行状态和履行情况，包括合同的进度、付款情况等。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通过在线签署，乙方可以节省时间，提高工作效率，并减少物理存储和管理的成本。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平台管理员：需要一个后台管理系统来管理用户、审核数据和监控区块链运行状况。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  1</a:t>
            </a:r>
            <a:r>
              <a:rPr lang="zh-CN" altLang="en-US"/>
              <a:t>功能需求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58" y="1490400"/>
            <a:ext cx="10969200" cy="4759200"/>
          </a:xfrm>
        </p:spPr>
        <p:txBody>
          <a:bodyPr>
            <a:normAutofit fontScale="70000"/>
          </a:bodyPr>
          <a:lstStyle/>
          <a:p>
            <a:r>
              <a:rPr lang="zh-CN" altLang="en-US"/>
              <a:t>1．用户与权限管理</a:t>
            </a:r>
            <a:endParaRPr lang="zh-CN" altLang="en-US"/>
          </a:p>
          <a:p>
            <a:r>
              <a:rPr lang="zh-CN" altLang="en-US"/>
              <a:t>（1）身份验证与权限管理</a:t>
            </a:r>
            <a:endParaRPr lang="zh-CN" altLang="en-US"/>
          </a:p>
          <a:p>
            <a:r>
              <a:rPr lang="zh-CN" altLang="en-US"/>
              <a:t>用户注册时进行身份验证，确保用户的唯一性。</a:t>
            </a:r>
            <a:endParaRPr lang="zh-CN" altLang="en-US"/>
          </a:p>
          <a:p>
            <a:r>
              <a:rPr lang="zh-CN" altLang="en-US"/>
              <a:t>设计权限管理，确保只有授权用户能够访问特定内容。</a:t>
            </a:r>
            <a:endParaRPr lang="zh-CN" altLang="en-US"/>
          </a:p>
          <a:p>
            <a:r>
              <a:rPr lang="zh-CN" altLang="en-US"/>
              <a:t>（2）用户管理</a:t>
            </a:r>
            <a:endParaRPr lang="zh-CN" altLang="en-US"/>
          </a:p>
          <a:p>
            <a:r>
              <a:rPr lang="zh-CN" altLang="en-US"/>
              <a:t>用户注册与身份验证。</a:t>
            </a:r>
            <a:endParaRPr lang="zh-CN" altLang="en-US"/>
          </a:p>
          <a:p>
            <a:r>
              <a:rPr lang="zh-CN" altLang="en-US"/>
              <a:t>提供用户个人资料的管理功能，包括个人信息修改与查看。</a:t>
            </a:r>
            <a:endParaRPr lang="zh-CN" altLang="en-US"/>
          </a:p>
          <a:p>
            <a:r>
              <a:rPr lang="zh-CN" altLang="en-US"/>
              <a:t>2．合同管理</a:t>
            </a:r>
            <a:endParaRPr lang="zh-CN" altLang="en-US"/>
          </a:p>
          <a:p>
            <a:r>
              <a:rPr lang="zh-CN" altLang="en-US"/>
              <a:t>（1）创建、编辑和删除电子合同</a:t>
            </a:r>
            <a:endParaRPr lang="zh-CN" altLang="en-US"/>
          </a:p>
          <a:p>
            <a:r>
              <a:rPr lang="zh-CN" altLang="en-US"/>
              <a:t>用户可以创建新的合同，设定合同名称、描述等信息。编辑现有电子合同信息，包括更新合同内容等。删除不再需要的合同。</a:t>
            </a:r>
            <a:endParaRPr lang="zh-CN" altLang="en-US"/>
          </a:p>
          <a:p>
            <a:r>
              <a:rPr lang="zh-CN" altLang="en-US"/>
              <a:t>（2）合同内容的去中心化存储</a:t>
            </a:r>
            <a:endParaRPr lang="zh-CN" altLang="en-US"/>
          </a:p>
          <a:p>
            <a:r>
              <a:rPr lang="zh-CN" altLang="en-US"/>
              <a:t>利用区块链技术实现电子合同的去中心化存储。合同文件存入IPFS文件系统中。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  1</a:t>
            </a:r>
            <a:r>
              <a:rPr lang="zh-CN" altLang="en-US"/>
              <a:t>功能需求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58" y="1490400"/>
            <a:ext cx="10969200" cy="4759200"/>
          </a:xfrm>
        </p:spPr>
        <p:txBody>
          <a:bodyPr/>
          <a:lstStyle/>
          <a:p>
            <a:r>
              <a:rPr lang="zh-CN" altLang="en-US"/>
              <a:t>3．去中心化评估</a:t>
            </a:r>
            <a:endParaRPr lang="zh-CN" altLang="en-US"/>
          </a:p>
          <a:p>
            <a:r>
              <a:rPr lang="zh-CN" altLang="en-US"/>
              <a:t>（1）合同评估</a:t>
            </a:r>
            <a:endParaRPr lang="zh-CN" altLang="en-US"/>
          </a:p>
          <a:p>
            <a:r>
              <a:rPr lang="zh-CN" altLang="en-US"/>
              <a:t>提供电子合同评估，评估电子合同风险级别。</a:t>
            </a:r>
            <a:endParaRPr lang="zh-CN" altLang="en-US"/>
          </a:p>
          <a:p>
            <a:r>
              <a:rPr lang="zh-CN" altLang="en-US"/>
              <a:t>4. 合同上链</a:t>
            </a:r>
            <a:endParaRPr lang="zh-CN" altLang="en-US"/>
          </a:p>
          <a:p>
            <a:r>
              <a:rPr lang="zh-CN" altLang="en-US"/>
              <a:t>合同通过审核后，合同信息数据入链 Hyperledger Explorer。</a:t>
            </a:r>
            <a:endParaRPr lang="zh-CN" altLang="en-US"/>
          </a:p>
          <a:p>
            <a:r>
              <a:rPr lang="zh-CN" altLang="en-US"/>
              <a:t>5. 盖章管理</a:t>
            </a:r>
            <a:endParaRPr lang="zh-CN" altLang="en-US"/>
          </a:p>
          <a:p>
            <a:r>
              <a:rPr lang="zh-CN" altLang="en-US"/>
              <a:t>用户可以上传自己的印章，用于对合同进行盖章。</a:t>
            </a:r>
            <a:endParaRPr lang="zh-CN" altLang="en-US"/>
          </a:p>
          <a:p>
            <a:r>
              <a:rPr lang="zh-CN" altLang="en-US"/>
              <a:t>6. 付费系统</a:t>
            </a:r>
            <a:endParaRPr lang="zh-CN" altLang="en-US"/>
          </a:p>
          <a:p>
            <a:r>
              <a:rPr lang="zh-CN" altLang="en-US"/>
              <a:t>根据合同金额进行梯度付费。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  1</a:t>
            </a:r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安全性：合同数据、用户信息等敏感信息应使用加密算法进行加密存储和传输，确保数据不被非法获取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，系统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应提供严格的身份验证机制，确保只有经过授权的用户才能访问和操作相关数据。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可扩展性：系统应能够根据业务增长需要进行扩展，以支持更多用户和数据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，满足新的需求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易用性：用系统界面应简洁明了，易于操作和理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解，</a:t>
            </a:r>
            <a:r>
              <a:rPr lang="en-US" altLang="zh-CN" b="0" i="0">
                <a:solidFill>
                  <a:srgbClr val="29261B"/>
                </a:solidFill>
                <a:effectLst/>
                <a:latin typeface="__tiempos_b6f14e"/>
              </a:rPr>
              <a:t>提供流畅的用户体验，减少用户在操作过程中的阻碍和困扰。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性能：系统应能处理大量并发用户请求，确保在高负载情况下仍能保持稳定的性能。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>
                <a:solidFill>
                  <a:srgbClr val="29261B"/>
                </a:solidFill>
                <a:effectLst/>
                <a:latin typeface="__tiempos_b6f14e" charset="0"/>
              </a:rPr>
              <a:t>可靠性：系统应定期备份数据，以应对数据丢失或系统故障的风险。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用例活动和描述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用户登录与身份验证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活动：用户在前台系统界面输入用户名和密码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等信息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进行登录。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描述：系统接收用户的登录请求，并验证其身份信息的准确性。验证成功后，用户将成功登录系统，并获得相应的访问权限。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>
                <a:solidFill>
                  <a:srgbClr val="29261B"/>
                </a:solidFill>
                <a:effectLst/>
                <a:latin typeface="__tiempos_b6f14e"/>
              </a:rPr>
              <a:t>合同管理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活动：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用户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创建、编辑和删除电子合同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，利用区块链技术实现电子合同的去中心化存储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：用户可以创建新的合同，设定合同名称、描述等信息。编辑现有电子合同信息，包括更新合同内容等，删除不再需要的合同并将合同文件存入IPFS文件系统中。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电子签名与合同签署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活动：用户对合同进行电子签名，并确认签署合同。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描述：系统采用先进的电子签名技术，确保签名的法律效力和安全性。用户在签署前需进行身份验证，确保签署人的身份真实可靠。签署完成后，系统将生成具有法律效力的电子合同，并保存至区块链中。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用例活动和描述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b="0" i="0">
                <a:solidFill>
                  <a:srgbClr val="29261B"/>
                </a:solidFill>
                <a:effectLst/>
                <a:latin typeface="__tiempos_b6f14e"/>
              </a:rPr>
              <a:t>4.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去中心化评估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：提供电子合同评估，评估合同风险级别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描述：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系统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区块链技术和智能合约，对电子合同的内容、条款及签署双方进行深度分析，评估合同潜在的风险级别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29261B"/>
                </a:solidFill>
                <a:effectLst/>
                <a:latin typeface="__tiempos_b6f14e"/>
              </a:rPr>
              <a:t>5.</a:t>
            </a:r>
            <a:r>
              <a:rPr>
                <a:solidFill>
                  <a:srgbClr val="29261B"/>
                </a:solidFill>
                <a:effectLst/>
                <a:latin typeface="__tiempos_b6f14e"/>
              </a:rPr>
              <a:t>盖章管理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活动：用户可以上传自己的印章，用于对合同进行盖章。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：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允许用户在电子合同系统中上传自己的电子印章，并方便地对合同进行电子盖章操作。用户通过上传真实印章的图像或设计专属的电子印章，确保合同签署的合法性和有效性。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29261B"/>
                </a:solidFill>
                <a:effectLst/>
                <a:latin typeface="__tiempos_b6f14e"/>
              </a:rPr>
              <a:t>6.</a:t>
            </a:r>
            <a:r>
              <a:rPr>
                <a:solidFill>
                  <a:srgbClr val="29261B"/>
                </a:solidFill>
                <a:effectLst/>
                <a:latin typeface="__tiempos_b6f14e"/>
              </a:rPr>
              <a:t>付费管理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活动：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用户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根据合同金额进行梯度付费。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描述：用户上传合同并确定合同金额后，系统将根据预设的梯度付费规则进行计算，并展示相应的费用明细。用户可以根据系统提示进行支付操作</a:t>
            </a:r>
            <a:r>
              <a:rPr b="0" i="0">
                <a:solidFill>
                  <a:srgbClr val="29261B"/>
                </a:solidFill>
                <a:effectLst/>
                <a:latin typeface="__tiempos_b6f14e"/>
              </a:rPr>
              <a:t>。</a:t>
            </a:r>
            <a:r>
              <a:rPr lang="zh-CN" altLang="en-US" b="0" i="0">
                <a:solidFill>
                  <a:srgbClr val="29261B"/>
                </a:solidFill>
                <a:effectLst/>
                <a:latin typeface="__tiempos_b6f14e"/>
              </a:rPr>
              <a:t>。</a:t>
            </a:r>
            <a:endParaRPr lang="zh-CN" altLang="en-US" b="0" i="0">
              <a:solidFill>
                <a:srgbClr val="29261B"/>
              </a:solidFill>
              <a:effectLst/>
              <a:latin typeface="__tiempos_b6f14e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TABLE_BEAUTIFY" val="smartTable{8dc8beb3-9b1b-4a70-a59d-5e8b7c61b01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WPS Office WWO_wpscloud_20240314190639-394e1dcf9b</Application>
  <PresentationFormat>宽屏</PresentationFormat>
  <Paragraphs>301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汉仪旗黑KW 55S</vt:lpstr>
      <vt:lpstr>Wingdings</vt:lpstr>
      <vt:lpstr>Kingsoft Confetti</vt:lpstr>
      <vt:lpstr>__tiempos_b6f14e</vt:lpstr>
      <vt:lpstr>__tiempos_b6f14e</vt:lpstr>
      <vt:lpstr>Söhne</vt:lpstr>
      <vt:lpstr>黑体</vt:lpstr>
      <vt:lpstr>-apple-system</vt:lpstr>
      <vt:lpstr>汉仪书宋二KW</vt:lpstr>
      <vt:lpstr>-apple-system</vt:lpstr>
      <vt:lpstr>微软雅黑</vt:lpstr>
      <vt:lpstr>Office 主题​​</vt:lpstr>
      <vt:lpstr>区块链学院 基于区块链的电子合同系统 项目周报</vt:lpstr>
      <vt:lpstr>项目logo</vt:lpstr>
      <vt:lpstr>系统功能结构图</vt:lpstr>
      <vt:lpstr>需求分析  1用户需求</vt:lpstr>
      <vt:lpstr>需求分析  1功能需求</vt:lpstr>
      <vt:lpstr>需求分析  1功能需求</vt:lpstr>
      <vt:lpstr>需求分析  1非功能需求</vt:lpstr>
      <vt:lpstr>用例活动和描述</vt:lpstr>
      <vt:lpstr>用例活动和描述</vt:lpstr>
      <vt:lpstr>小组会议</vt:lpstr>
      <vt:lpstr>本周组员自评</vt:lpstr>
      <vt:lpstr>3月11日-3月20日 项目组youtrack过程记录截图</vt:lpstr>
      <vt:lpstr>本周工作总结</vt:lpstr>
      <vt:lpstr>下周工作计划</vt:lpstr>
      <vt:lpstr>评分标准</vt:lpstr>
      <vt:lpstr>3月11日-3月20日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区块链学院 基于区块链的电子合同系统 项目周报</dc:title>
  <dc:creator/>
  <cp:lastModifiedBy>昭 昭</cp:lastModifiedBy>
  <dcterms:created xsi:type="dcterms:W3CDTF">2024-03-19T15:16:25Z</dcterms:created>
  <dcterms:modified xsi:type="dcterms:W3CDTF">2024-03-19T15:16:25Z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