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2" r:id="rId3"/>
    <p:sldId id="258" r:id="rId4"/>
    <p:sldId id="259" r:id="rId5"/>
    <p:sldId id="260" r:id="rId6"/>
    <p:sldId id="261" r:id="rId7"/>
    <p:sldId id="262" r:id="rId8"/>
    <p:sldId id="263" r:id="rId9"/>
    <p:sldId id="257" r:id="rId10"/>
    <p:sldId id="266" r:id="rId11"/>
    <p:sldId id="267" r:id="rId12"/>
    <p:sldId id="268" r:id="rId13"/>
    <p:sldId id="269" r:id="rId14"/>
    <p:sldId id="264" r:id="rId15"/>
    <p:sldId id="265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0" r:id="rId36"/>
    <p:sldId id="291" r:id="rId37"/>
    <p:sldId id="28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279485" cy="2971801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Hadoop</a:t>
            </a:r>
            <a:r>
              <a:rPr lang="zh-CN" altLang="en-US" dirty="0" smtClean="0"/>
              <a:t>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网站</a:t>
            </a:r>
            <a:r>
              <a:rPr lang="en-US" altLang="zh-CN" dirty="0"/>
              <a:t>KPI</a:t>
            </a:r>
            <a:r>
              <a:rPr lang="zh-CN" altLang="en-US" dirty="0"/>
              <a:t>指标统计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By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廖雄杰</a:t>
            </a:r>
            <a:r>
              <a:rPr lang="en-US" altLang="zh-CN" sz="2400" dirty="0"/>
              <a:t> </a:t>
            </a:r>
            <a:r>
              <a:rPr lang="zh-CN" altLang="en-US" sz="2400" dirty="0"/>
              <a:t>王彬</a:t>
            </a:r>
            <a:r>
              <a:rPr lang="en-US" altLang="zh-CN" sz="2400" dirty="0"/>
              <a:t> </a:t>
            </a:r>
            <a:r>
              <a:rPr lang="zh-CN" altLang="en-US" sz="2400" dirty="0"/>
              <a:t>鞠光辉</a:t>
            </a:r>
            <a:r>
              <a:rPr lang="en-US" altLang="zh-CN" sz="2400" dirty="0"/>
              <a:t> </a:t>
            </a:r>
            <a:r>
              <a:rPr lang="zh-CN" altLang="en-US" sz="2400" dirty="0"/>
              <a:t>司中原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      </a:t>
            </a:r>
            <a:r>
              <a:rPr lang="zh-CN" altLang="en-US" sz="2400" dirty="0"/>
              <a:t>张世杰</a:t>
            </a:r>
            <a:r>
              <a:rPr lang="en-US" altLang="zh-CN" sz="2400" dirty="0"/>
              <a:t> </a:t>
            </a:r>
            <a:r>
              <a:rPr lang="zh-CN" altLang="en-US" sz="2400" dirty="0"/>
              <a:t>卞雪达 林源 桑宏伟</a:t>
            </a:r>
          </a:p>
        </p:txBody>
      </p:sp>
    </p:spTree>
    <p:extLst>
      <p:ext uri="{BB962C8B-B14F-4D97-AF65-F5344CB8AC3E}">
        <p14:creationId xmlns:p14="http://schemas.microsoft.com/office/powerpoint/2010/main" val="441701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环境准备</a:t>
            </a:r>
            <a:endParaRPr lang="zh-CN" altLang="en-US" sz="4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6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58344" y="2601532"/>
            <a:ext cx="83583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Hadoop:	</a:t>
            </a:r>
            <a:r>
              <a:rPr lang="en-US" altLang="zh-CN" sz="3600" dirty="0" smtClean="0"/>
              <a:t>2.7.2 </a:t>
            </a:r>
            <a:r>
              <a:rPr lang="zh-CN" altLang="en-US" sz="3600" dirty="0" smtClean="0"/>
              <a:t>（</a:t>
            </a:r>
            <a:r>
              <a:rPr lang="en-US" altLang="zh-CN" sz="3600" dirty="0" smtClean="0"/>
              <a:t>6</a:t>
            </a:r>
            <a:r>
              <a:rPr lang="zh-CN" altLang="en-US" sz="3600" dirty="0" smtClean="0"/>
              <a:t>个节点</a:t>
            </a:r>
            <a:r>
              <a:rPr lang="zh-CN" altLang="en-US" sz="3600" dirty="0"/>
              <a:t>）</a:t>
            </a:r>
            <a:endParaRPr lang="en-US" altLang="zh-CN" sz="3600" dirty="0" smtClean="0"/>
          </a:p>
          <a:p>
            <a:r>
              <a:rPr lang="en-US" altLang="zh-CN" sz="3600" dirty="0" smtClean="0"/>
              <a:t>Flume:		</a:t>
            </a:r>
            <a:r>
              <a:rPr lang="en-US" altLang="zh-CN" sz="3600" dirty="0" smtClean="0"/>
              <a:t>1.6.0 </a:t>
            </a:r>
            <a:r>
              <a:rPr lang="zh-CN" altLang="en-US" sz="3600" dirty="0" smtClean="0"/>
              <a:t>（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个</a:t>
            </a:r>
            <a:r>
              <a:rPr lang="en-US" altLang="zh-CN" sz="3600" dirty="0" smtClean="0"/>
              <a:t>Agent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r>
              <a:rPr lang="en-US" altLang="zh-CN" sz="3600" dirty="0" err="1" smtClean="0"/>
              <a:t>Mysql</a:t>
            </a:r>
            <a:r>
              <a:rPr lang="en-US" altLang="zh-CN" sz="3600" dirty="0" smtClean="0"/>
              <a:t>:		</a:t>
            </a:r>
            <a:r>
              <a:rPr lang="en-US" altLang="zh-CN" sz="3600" dirty="0" smtClean="0"/>
              <a:t>5.7.11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85383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8571" y="1087137"/>
            <a:ext cx="1110342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 smtClean="0"/>
              <a:t>解</a:t>
            </a:r>
            <a:r>
              <a:rPr lang="zh-CN" altLang="zh-CN" sz="2800" dirty="0"/>
              <a:t>压安装包：</a:t>
            </a:r>
          </a:p>
          <a:p>
            <a:pPr lvl="0"/>
            <a:r>
              <a:rPr lang="en-US" altLang="zh-CN" sz="2400" dirty="0" smtClean="0">
                <a:solidFill>
                  <a:schemeClr val="bg1"/>
                </a:solidFill>
              </a:rPr>
              <a:t>	[</a:t>
            </a:r>
            <a:r>
              <a:rPr lang="en-US" altLang="zh-CN" sz="2400" dirty="0" err="1">
                <a:solidFill>
                  <a:schemeClr val="bg1"/>
                </a:solidFill>
              </a:rPr>
              <a:t>hadoop@cassdb</a:t>
            </a:r>
            <a:r>
              <a:rPr lang="en-US" altLang="zh-CN" sz="2400" dirty="0">
                <a:solidFill>
                  <a:schemeClr val="bg1"/>
                </a:solidFill>
              </a:rPr>
              <a:t> ~]$ cd /home/</a:t>
            </a:r>
            <a:r>
              <a:rPr lang="en-US" altLang="zh-CN" sz="2400" dirty="0" err="1">
                <a:solidFill>
                  <a:schemeClr val="bg1"/>
                </a:solidFill>
              </a:rPr>
              <a:t>hadoop</a:t>
            </a:r>
            <a:r>
              <a:rPr lang="en-US" altLang="zh-CN" sz="2400" dirty="0">
                <a:solidFill>
                  <a:schemeClr val="bg1"/>
                </a:solidFill>
              </a:rPr>
              <a:t>/app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lvl="0"/>
            <a:r>
              <a:rPr lang="en-US" altLang="zh-CN" sz="2400" dirty="0" smtClean="0">
                <a:solidFill>
                  <a:schemeClr val="bg1"/>
                </a:solidFill>
              </a:rPr>
              <a:t>	[</a:t>
            </a:r>
            <a:r>
              <a:rPr lang="en-US" altLang="zh-CN" sz="2400" dirty="0" err="1">
                <a:solidFill>
                  <a:schemeClr val="bg1"/>
                </a:solidFill>
              </a:rPr>
              <a:t>hadoop@cassdb</a:t>
            </a:r>
            <a:r>
              <a:rPr lang="en-US" altLang="zh-CN" sz="2400" dirty="0">
                <a:solidFill>
                  <a:schemeClr val="bg1"/>
                </a:solidFill>
              </a:rPr>
              <a:t> app]$ tar -</a:t>
            </a:r>
            <a:r>
              <a:rPr lang="en-US" altLang="zh-CN" sz="2400" dirty="0" err="1">
                <a:solidFill>
                  <a:schemeClr val="bg1"/>
                </a:solidFill>
              </a:rPr>
              <a:t>xzvf</a:t>
            </a:r>
            <a:r>
              <a:rPr lang="en-US" altLang="zh-CN" sz="2400" dirty="0">
                <a:solidFill>
                  <a:schemeClr val="bg1"/>
                </a:solidFill>
              </a:rPr>
              <a:t> apache-flume-1.6.0-bin.tar.gz </a:t>
            </a:r>
            <a:endParaRPr lang="zh-CN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2057" y="194063"/>
            <a:ext cx="835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安装</a:t>
            </a:r>
            <a:r>
              <a:rPr lang="en-US" altLang="zh-CN" sz="3600" dirty="0" smtClean="0"/>
              <a:t>Flume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1088571" y="2349021"/>
            <a:ext cx="1029063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主要配置</a:t>
            </a:r>
            <a:r>
              <a:rPr lang="zh-CN" altLang="zh-CN" sz="2800" dirty="0" smtClean="0"/>
              <a:t>：</a:t>
            </a:r>
            <a:endParaRPr lang="zh-CN" altLang="zh-CN" sz="2800" dirty="0"/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	</a:t>
            </a:r>
            <a:r>
              <a:rPr lang="en-US" altLang="zh-CN" sz="2400" dirty="0">
                <a:solidFill>
                  <a:schemeClr val="bg1"/>
                </a:solidFill>
              </a:rPr>
              <a:t>agent1.sinks.hdfs_sink.type = </a:t>
            </a:r>
            <a:r>
              <a:rPr lang="en-US" altLang="zh-CN" sz="2400" dirty="0" err="1">
                <a:solidFill>
                  <a:schemeClr val="bg1"/>
                </a:solidFill>
              </a:rPr>
              <a:t>hdfs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lvl="1"/>
            <a:r>
              <a:rPr lang="en-US" altLang="zh-CN" sz="2400" dirty="0">
                <a:solidFill>
                  <a:schemeClr val="bg1"/>
                </a:solidFill>
              </a:rPr>
              <a:t>agent1.sinks.hdfs_sink.hdfs.path = hdfs://192.168.1.19:9000/data/input/kpidata/%y%m%d 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lvl="1"/>
            <a:r>
              <a:rPr lang="en-US" altLang="zh-CN" sz="2400" dirty="0">
                <a:solidFill>
                  <a:schemeClr val="bg1"/>
                </a:solidFill>
              </a:rPr>
              <a:t>agent1.sinks.hdfs_sink.hdfs.filePrefix = test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lvl="1"/>
            <a:r>
              <a:rPr lang="en-US" altLang="zh-CN" sz="2400" dirty="0">
                <a:solidFill>
                  <a:schemeClr val="bg1"/>
                </a:solidFill>
              </a:rPr>
              <a:t>agent1.sinks.hdfs_sink.hdfs.rollSize = 65000000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lvl="1"/>
            <a:r>
              <a:rPr lang="en-US" altLang="zh-CN" sz="2400" dirty="0">
                <a:solidFill>
                  <a:schemeClr val="bg1"/>
                </a:solidFill>
              </a:rPr>
              <a:t>agent1.sinks.hdfs_sink.hdfs.rollInterval = 0 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lvl="1"/>
            <a:r>
              <a:rPr lang="en-US" altLang="zh-CN" sz="2400" dirty="0">
                <a:solidFill>
                  <a:schemeClr val="bg1"/>
                </a:solidFill>
              </a:rPr>
              <a:t>agent1.sinks.hdfs_sink.hdfs.rollCount = 0 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lvl="1"/>
            <a:r>
              <a:rPr lang="en-US" altLang="zh-CN" sz="2400" dirty="0">
                <a:solidFill>
                  <a:schemeClr val="bg1"/>
                </a:solidFill>
              </a:rPr>
              <a:t>agent1.sinks.hdfs_sink.hdfs.fileType = DataStream 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lvl="1"/>
            <a:r>
              <a:rPr lang="en-US" altLang="zh-CN" sz="2400" dirty="0">
                <a:solidFill>
                  <a:schemeClr val="bg1"/>
                </a:solidFill>
              </a:rPr>
              <a:t>agent1.sinks.hdfs-sinks.writeFormat = </a:t>
            </a:r>
            <a:r>
              <a:rPr lang="en-US" altLang="zh-CN" sz="2400" dirty="0" smtClean="0">
                <a:solidFill>
                  <a:schemeClr val="bg1"/>
                </a:solidFill>
              </a:rPr>
              <a:t>Text	</a:t>
            </a:r>
            <a:endParaRPr lang="zh-CN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49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8571" y="1087137"/>
            <a:ext cx="1110342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 smtClean="0"/>
              <a:t>解</a:t>
            </a:r>
            <a:r>
              <a:rPr lang="zh-CN" altLang="zh-CN" sz="2800" dirty="0"/>
              <a:t>压</a:t>
            </a:r>
            <a:r>
              <a:rPr lang="zh-CN" altLang="zh-CN" sz="2800" dirty="0" smtClean="0"/>
              <a:t>安装：</a:t>
            </a:r>
            <a:endParaRPr lang="zh-CN" altLang="zh-CN" sz="2800" dirty="0"/>
          </a:p>
          <a:p>
            <a:pPr lvl="0"/>
            <a:r>
              <a:rPr lang="en-US" altLang="zh-CN" sz="2400" dirty="0" smtClean="0">
                <a:solidFill>
                  <a:schemeClr val="bg1"/>
                </a:solidFill>
              </a:rPr>
              <a:t>	</a:t>
            </a:r>
            <a:r>
              <a:rPr lang="en-US" altLang="zh-CN" sz="2400" dirty="0">
                <a:solidFill>
                  <a:schemeClr val="bg1"/>
                </a:solidFill>
              </a:rPr>
              <a:t>[</a:t>
            </a:r>
            <a:r>
              <a:rPr lang="en-US" altLang="zh-CN" sz="2400" dirty="0" err="1">
                <a:solidFill>
                  <a:schemeClr val="bg1"/>
                </a:solidFill>
              </a:rPr>
              <a:t>hadoop@cassdb</a:t>
            </a:r>
            <a:r>
              <a:rPr lang="en-US" altLang="zh-CN" sz="2400" dirty="0">
                <a:solidFill>
                  <a:schemeClr val="bg1"/>
                </a:solidFill>
              </a:rPr>
              <a:t> app]$ tar -</a:t>
            </a:r>
            <a:r>
              <a:rPr lang="en-US" altLang="zh-CN" sz="2400" dirty="0" err="1">
                <a:solidFill>
                  <a:schemeClr val="bg1"/>
                </a:solidFill>
              </a:rPr>
              <a:t>xzvf</a:t>
            </a:r>
            <a:r>
              <a:rPr lang="en-US" altLang="zh-CN" sz="2400" dirty="0">
                <a:solidFill>
                  <a:schemeClr val="bg1"/>
                </a:solidFill>
              </a:rPr>
              <a:t> mysql-5.7.11-linux-glibc2.5-x86_64.tar.gz</a:t>
            </a:r>
            <a:endParaRPr lang="zh-CN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2057" y="194063"/>
            <a:ext cx="835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安装</a:t>
            </a:r>
            <a:r>
              <a:rPr lang="en-US" altLang="zh-CN" sz="3600" dirty="0" smtClean="0"/>
              <a:t>MySQL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1088571" y="2349021"/>
            <a:ext cx="10290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启动</a:t>
            </a:r>
            <a:r>
              <a:rPr lang="en-US" altLang="zh-CN" sz="2800" dirty="0" err="1"/>
              <a:t>mysqld</a:t>
            </a:r>
            <a:r>
              <a:rPr lang="zh-CN" altLang="zh-CN" sz="2800" dirty="0"/>
              <a:t>，并</a:t>
            </a:r>
            <a:r>
              <a:rPr lang="zh-CN" altLang="zh-CN" sz="2800" dirty="0" smtClean="0"/>
              <a:t>测试</a:t>
            </a:r>
            <a:r>
              <a:rPr lang="en-US" altLang="zh-CN" sz="2400" dirty="0" smtClean="0">
                <a:solidFill>
                  <a:schemeClr val="bg1"/>
                </a:solidFill>
              </a:rPr>
              <a:t>	</a:t>
            </a:r>
            <a:endParaRPr lang="zh-CN" altLang="zh-CN" sz="24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56" y="2872241"/>
            <a:ext cx="9071429" cy="373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5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系统架构</a:t>
            </a:r>
            <a:endParaRPr lang="zh-CN" altLang="en-US" sz="4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8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285" y="130630"/>
            <a:ext cx="7808686" cy="661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程序实现</a:t>
            </a:r>
            <a:endParaRPr lang="zh-CN" altLang="en-US" sz="4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612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4573" y="511475"/>
            <a:ext cx="835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程序流程</a:t>
            </a:r>
            <a:endParaRPr lang="zh-CN" altLang="en-US" sz="3600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514" y="1603826"/>
            <a:ext cx="6270172" cy="457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4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658" y="453418"/>
            <a:ext cx="835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URL normalizing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861658" y="1505703"/>
            <a:ext cx="10270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http://blog.fens.me/wp-admin/post.php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?post=2445&amp;action=edit&amp;message=10</a:t>
            </a:r>
            <a:endParaRPr lang="zh-CN" altLang="zh-C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http://blog.fens.me/wp-admin/post.php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1658" y="3893304"/>
            <a:ext cx="10270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wp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-content/uploads/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2013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/webstorm2.png</a:t>
            </a: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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wp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-content/uploads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webstorm2.png</a:t>
            </a:r>
          </a:p>
        </p:txBody>
      </p:sp>
    </p:spTree>
    <p:extLst>
      <p:ext uri="{BB962C8B-B14F-4D97-AF65-F5344CB8AC3E}">
        <p14:creationId xmlns:p14="http://schemas.microsoft.com/office/powerpoint/2010/main" val="1614605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61658" y="453418"/>
            <a:ext cx="835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MapReduce</a:t>
            </a:r>
            <a:endParaRPr lang="zh-CN" altLang="en-US" sz="36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88457" y="1211941"/>
            <a:ext cx="7895772" cy="510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84880" y="1455312"/>
            <a:ext cx="3837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项目背景</a:t>
            </a:r>
            <a:endParaRPr lang="zh-CN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项目概述</a:t>
            </a:r>
            <a:endParaRPr lang="en-US" altLang="zh-CN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环境搭建</a:t>
            </a:r>
            <a:endParaRPr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/>
              <a:t>系统</a:t>
            </a:r>
            <a:r>
              <a:rPr lang="zh-CN" altLang="en-US" sz="3600" dirty="0" smtClean="0"/>
              <a:t>架构</a:t>
            </a:r>
            <a:endParaRPr lang="en-US" altLang="zh-CN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程序实现</a:t>
            </a:r>
            <a:endParaRPr lang="en-US" altLang="zh-CN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运行结果</a:t>
            </a:r>
            <a:endParaRPr lang="en-US" altLang="zh-CN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优化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670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61658" y="453418"/>
            <a:ext cx="835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MapReduce</a:t>
            </a:r>
            <a:endParaRPr lang="zh-CN" altLang="en-US" sz="36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98171" y="1099749"/>
            <a:ext cx="8940800" cy="543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61658" y="453418"/>
            <a:ext cx="835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MapReduce</a:t>
            </a:r>
            <a:endParaRPr lang="zh-CN" altLang="en-US" sz="36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72345" y="1189866"/>
            <a:ext cx="8534398" cy="489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57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运行结果</a:t>
            </a:r>
            <a:endParaRPr lang="zh-CN" altLang="en-US" sz="4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2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61658" y="453418"/>
            <a:ext cx="835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MapReduce</a:t>
            </a:r>
            <a:r>
              <a:rPr lang="zh-CN" altLang="en-US" sz="3600" dirty="0" smtClean="0"/>
              <a:t>结果</a:t>
            </a:r>
            <a:endParaRPr lang="zh-CN" altLang="en-US" sz="36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13715" y="1270001"/>
            <a:ext cx="10323542" cy="507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43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61658" y="453418"/>
            <a:ext cx="835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MapReduce</a:t>
            </a:r>
            <a:r>
              <a:rPr lang="zh-CN" altLang="en-US" sz="3600" dirty="0" smtClean="0"/>
              <a:t>结果</a:t>
            </a:r>
            <a:endParaRPr lang="zh-CN" altLang="en-US" sz="36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28445" y="1229496"/>
            <a:ext cx="8268698" cy="520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54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61658" y="453418"/>
            <a:ext cx="835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MapReduce</a:t>
            </a:r>
            <a:r>
              <a:rPr lang="zh-CN" altLang="en-US" sz="3600" dirty="0" smtClean="0"/>
              <a:t>结果</a:t>
            </a:r>
            <a:endParaRPr lang="zh-CN" altLang="en-US" sz="36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04685" y="1099749"/>
            <a:ext cx="9753601" cy="5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70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61658" y="453418"/>
            <a:ext cx="835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MapReduce</a:t>
            </a:r>
            <a:r>
              <a:rPr lang="zh-CN" altLang="en-US" sz="3600" dirty="0" smtClean="0"/>
              <a:t>结果</a:t>
            </a:r>
            <a:endParaRPr lang="zh-CN" altLang="en-US" sz="36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63877" y="1323067"/>
            <a:ext cx="9708923" cy="510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68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61658" y="453418"/>
            <a:ext cx="835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MapReduce</a:t>
            </a:r>
            <a:r>
              <a:rPr lang="zh-CN" altLang="en-US" sz="3600" dirty="0" smtClean="0"/>
              <a:t>结果</a:t>
            </a:r>
            <a:endParaRPr lang="zh-CN" altLang="en-US" sz="36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35313" y="1099749"/>
            <a:ext cx="9768115" cy="531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9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61658" y="453418"/>
            <a:ext cx="835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MapReduce</a:t>
            </a:r>
            <a:r>
              <a:rPr lang="zh-CN" altLang="en-US" sz="3600" dirty="0" smtClean="0"/>
              <a:t>结果</a:t>
            </a:r>
            <a:endParaRPr lang="zh-CN" altLang="en-US" sz="36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04684" y="1099749"/>
            <a:ext cx="9985830" cy="536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97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61658" y="453418"/>
            <a:ext cx="835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MapReduce</a:t>
            </a:r>
            <a:r>
              <a:rPr lang="zh-CN" altLang="en-US" sz="3600" dirty="0" smtClean="0"/>
              <a:t>结果</a:t>
            </a:r>
            <a:endParaRPr lang="zh-CN" altLang="en-US" sz="36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65942" y="1099749"/>
            <a:ext cx="9637488" cy="536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6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项目背景</a:t>
            </a:r>
            <a:endParaRPr lang="zh-CN" altLang="en-US" sz="4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56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61658" y="453418"/>
            <a:ext cx="835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MapReduce</a:t>
            </a:r>
            <a:r>
              <a:rPr lang="zh-CN" altLang="en-US" sz="3600" dirty="0" smtClean="0"/>
              <a:t>结果</a:t>
            </a:r>
            <a:endParaRPr lang="zh-CN" altLang="en-US" sz="36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46625" y="1099749"/>
            <a:ext cx="10130973" cy="550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94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61658" y="453418"/>
            <a:ext cx="835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MapReduce</a:t>
            </a:r>
            <a:r>
              <a:rPr lang="zh-CN" altLang="en-US" sz="3600" dirty="0" smtClean="0"/>
              <a:t>结果</a:t>
            </a:r>
            <a:endParaRPr lang="zh-CN" altLang="en-US" sz="36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32114" y="1313542"/>
            <a:ext cx="9956800" cy="489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31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优化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59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27602" y="1556503"/>
            <a:ext cx="835838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优化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：</a:t>
            </a:r>
            <a:endParaRPr lang="en-US" altLang="zh-CN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dirty="0" smtClean="0"/>
              <a:t>增加</a:t>
            </a:r>
            <a:r>
              <a:rPr lang="en-US" altLang="zh-CN" sz="3600" dirty="0" smtClean="0"/>
              <a:t>Combiner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数据清洗</a:t>
            </a:r>
            <a:endParaRPr lang="en-US" altLang="zh-CN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 smtClean="0"/>
              <a:t>UV</a:t>
            </a:r>
            <a:r>
              <a:rPr lang="zh-CN" altLang="en-US" sz="3600" dirty="0" smtClean="0"/>
              <a:t>统计算法优化：</a:t>
            </a:r>
            <a:r>
              <a:rPr lang="en-US" altLang="zh-CN" sz="2800" dirty="0" err="1" smtClean="0">
                <a:solidFill>
                  <a:schemeClr val="tx1">
                    <a:lumMod val="85000"/>
                  </a:schemeClr>
                </a:solidFill>
              </a:rPr>
              <a:t>HyperLogLog</a:t>
            </a:r>
            <a:r>
              <a:rPr lang="zh-CN" altLang="en-US" sz="2800" dirty="0" smtClean="0">
                <a:solidFill>
                  <a:schemeClr val="tx1">
                    <a:lumMod val="85000"/>
                  </a:schemeClr>
                </a:solidFill>
              </a:rPr>
              <a:t>算法针对海量用户场景估算</a:t>
            </a:r>
            <a:r>
              <a:rPr lang="en-US" altLang="zh-CN" sz="2800" dirty="0" smtClean="0">
                <a:solidFill>
                  <a:schemeClr val="tx1">
                    <a:lumMod val="85000"/>
                  </a:schemeClr>
                </a:solidFill>
              </a:rPr>
              <a:t>UV</a:t>
            </a:r>
            <a:r>
              <a:rPr lang="zh-CN" altLang="en-US" sz="2800" dirty="0" smtClean="0">
                <a:solidFill>
                  <a:schemeClr val="tx1">
                    <a:lumMod val="85000"/>
                  </a:schemeClr>
                </a:solidFill>
              </a:rPr>
              <a:t>（误差 </a:t>
            </a:r>
            <a:r>
              <a:rPr lang="en-US" altLang="zh-CN" sz="2800" dirty="0" smtClean="0">
                <a:solidFill>
                  <a:schemeClr val="tx1">
                    <a:lumMod val="85000"/>
                  </a:schemeClr>
                </a:solidFill>
              </a:rPr>
              <a:t>&lt; 1%</a:t>
            </a:r>
            <a:r>
              <a:rPr lang="zh-CN" altLang="en-US" sz="2800" dirty="0" smtClean="0">
                <a:solidFill>
                  <a:schemeClr val="tx1">
                    <a:lumMod val="85000"/>
                  </a:schemeClr>
                </a:solidFill>
              </a:rPr>
              <a:t>）</a:t>
            </a:r>
            <a:endParaRPr lang="en-US" altLang="zh-CN" sz="2800" dirty="0" smtClean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4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61658" y="453418"/>
            <a:ext cx="835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增加</a:t>
            </a:r>
            <a:r>
              <a:rPr lang="en-US" altLang="zh-CN" sz="3600" dirty="0" smtClean="0"/>
              <a:t>Combiner</a:t>
            </a:r>
            <a:r>
              <a:rPr lang="zh-CN" altLang="en-US" sz="3600" dirty="0" smtClean="0"/>
              <a:t>优化效果</a:t>
            </a:r>
            <a:endParaRPr lang="zh-CN" altLang="en-US" sz="36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60625" y="1099749"/>
            <a:ext cx="4248292" cy="5547794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6213038" y="1099749"/>
            <a:ext cx="4110095" cy="554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9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61658" y="453418"/>
            <a:ext cx="835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Flume</a:t>
            </a:r>
            <a:r>
              <a:rPr lang="zh-CN" altLang="en-US" sz="3600" dirty="0" smtClean="0"/>
              <a:t>导入</a:t>
            </a:r>
            <a:r>
              <a:rPr lang="en-US" altLang="zh-CN" sz="3600" dirty="0" err="1" smtClean="0"/>
              <a:t>hdfs</a:t>
            </a:r>
            <a:r>
              <a:rPr lang="zh-CN" altLang="en-US" sz="3600" dirty="0" smtClean="0"/>
              <a:t>前清洗数据：</a:t>
            </a:r>
            <a:endParaRPr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861657" y="1532586"/>
            <a:ext cx="101240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hdptest.sources.r1.interceptors=intc1</a:t>
            </a:r>
            <a:endParaRPr lang="zh-CN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hdptest.sources.r1.interceptors.intc1.type=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regex_filter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hdptest</a:t>
            </a:r>
            <a:r>
              <a:rPr lang="en-US" altLang="zh-CN" sz="2800" dirty="0" smtClean="0">
                <a:solidFill>
                  <a:schemeClr val="bg1"/>
                </a:solidFill>
              </a:rPr>
              <a:t>.sources.r1.interceptors.intc1.regex</a:t>
            </a:r>
            <a:r>
              <a:rPr lang="en-US" altLang="zh-CN" sz="2800" dirty="0" smtClean="0">
                <a:solidFill>
                  <a:schemeClr val="bg1"/>
                </a:solidFill>
              </a:rPr>
              <a:t>=</a:t>
            </a:r>
            <a:r>
              <a:rPr lang="en-US" altLang="zh-CN" sz="2800" dirty="0" smtClean="0">
                <a:solidFill>
                  <a:srgbClr val="FF0000"/>
                </a:solidFill>
              </a:rPr>
              <a:t>.*(</a:t>
            </a:r>
            <a:r>
              <a:rPr lang="en-US" altLang="zh-CN" sz="2800" dirty="0" smtClean="0">
                <a:solidFill>
                  <a:srgbClr val="FF0000"/>
                </a:solidFill>
              </a:rPr>
              <a:t>robots.txt| </a:t>
            </a:r>
            <a:r>
              <a:rPr lang="en-US" altLang="zh-CN" sz="2800" dirty="0" smtClean="0">
                <a:solidFill>
                  <a:srgbClr val="FF0000"/>
                </a:solidFill>
              </a:rPr>
              <a:t>Googlebot|bingbot|YandexBot|msnbot|YoudaoBot|DNSPod-Monitor|AhrefsBot|360Spider|YisouSpider|CompSpyBot|Sogou </a:t>
            </a:r>
            <a:r>
              <a:rPr lang="en-US" altLang="zh-CN" sz="2800" dirty="0" smtClean="0">
                <a:solidFill>
                  <a:srgbClr val="FF0000"/>
                </a:solidFill>
              </a:rPr>
              <a:t>web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spider|ia_archiver</a:t>
            </a:r>
            <a:r>
              <a:rPr lang="en-US" altLang="zh-CN" sz="2800" dirty="0" smtClean="0">
                <a:solidFill>
                  <a:srgbClr val="FF0000"/>
                </a:solidFill>
              </a:rPr>
              <a:t>).*</a:t>
            </a:r>
            <a:endParaRPr lang="zh-CN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hdptest</a:t>
            </a:r>
            <a:r>
              <a:rPr lang="en-US" altLang="zh-CN" sz="2800" dirty="0" smtClean="0">
                <a:solidFill>
                  <a:schemeClr val="bg1"/>
                </a:solidFill>
              </a:rPr>
              <a:t>.sources.r1.interceptors.intc1.excludeEvents=</a:t>
            </a:r>
            <a:r>
              <a:rPr lang="en-US" altLang="zh-CN" sz="2800" dirty="0" smtClean="0">
                <a:solidFill>
                  <a:srgbClr val="FF0000"/>
                </a:solidFill>
              </a:rPr>
              <a:t>true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72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61658" y="453418"/>
            <a:ext cx="835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/>
              <a:t>HyperLogLog</a:t>
            </a:r>
            <a:r>
              <a:rPr lang="zh-CN" altLang="en-US" sz="3600" dirty="0" smtClean="0"/>
              <a:t>算法优化</a:t>
            </a:r>
            <a:r>
              <a:rPr lang="en-US" altLang="zh-CN" sz="3600" dirty="0" smtClean="0"/>
              <a:t>UV</a:t>
            </a:r>
            <a:r>
              <a:rPr lang="zh-CN" altLang="en-US" sz="3600" dirty="0" smtClean="0"/>
              <a:t>统计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66" y="1202430"/>
            <a:ext cx="9370389" cy="528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9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574" y="3631842"/>
            <a:ext cx="8534401" cy="1589564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 smtClean="0"/>
              <a:t>谢谢</a:t>
            </a:r>
            <a:r>
              <a:rPr lang="zh-CN" altLang="en-US" sz="4800" dirty="0" smtClean="0"/>
              <a:t>大家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4800" dirty="0" smtClean="0"/>
              <a:t>欢迎</a:t>
            </a:r>
            <a:r>
              <a:rPr lang="zh-CN" altLang="en-US" sz="4800" dirty="0" smtClean="0"/>
              <a:t>交流</a:t>
            </a:r>
            <a:endParaRPr lang="zh-CN" altLang="en-US" sz="4800" dirty="0"/>
          </a:p>
        </p:txBody>
      </p:sp>
      <p:sp>
        <p:nvSpPr>
          <p:cNvPr id="3" name="文本框 2"/>
          <p:cNvSpPr txBox="1"/>
          <p:nvPr/>
        </p:nvSpPr>
        <p:spPr>
          <a:xfrm>
            <a:off x="1205094" y="2034862"/>
            <a:ext cx="101240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项目地址：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/>
              <a:t>https</a:t>
            </a:r>
            <a:r>
              <a:rPr lang="en-US" altLang="zh-CN" sz="2800" dirty="0"/>
              <a:t>://</a:t>
            </a:r>
            <a:r>
              <a:rPr lang="en-US" altLang="zh-CN" sz="2800" dirty="0" smtClean="0"/>
              <a:t>github.com/binarywang/hadoop_practice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0757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58344" y="2601532"/>
            <a:ext cx="83583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 smtClean="0"/>
              <a:t>KPI</a:t>
            </a:r>
            <a:r>
              <a:rPr lang="zh-CN" altLang="zh-CN" sz="3600" dirty="0" smtClean="0"/>
              <a:t>指标</a:t>
            </a:r>
            <a:r>
              <a:rPr lang="zh-CN" altLang="en-US" sz="3600" dirty="0" smtClean="0"/>
              <a:t>、运营指标统计，</a:t>
            </a:r>
            <a:r>
              <a:rPr lang="zh-CN" altLang="zh-CN" sz="3600" dirty="0" smtClean="0"/>
              <a:t>如</a:t>
            </a:r>
            <a:r>
              <a:rPr lang="en-US" altLang="zh-CN" sz="3600" dirty="0"/>
              <a:t>PV</a:t>
            </a:r>
            <a:r>
              <a:rPr lang="zh-CN" altLang="zh-CN" sz="3600" dirty="0"/>
              <a:t>，</a:t>
            </a:r>
            <a:r>
              <a:rPr lang="en-US" altLang="zh-CN" sz="3600" dirty="0" smtClean="0"/>
              <a:t>UV</a:t>
            </a:r>
            <a:r>
              <a:rPr lang="zh-CN" altLang="zh-CN" sz="3600" dirty="0" smtClean="0"/>
              <a:t>。</a:t>
            </a:r>
            <a:endParaRPr lang="zh-CN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海量用户终端</a:t>
            </a:r>
            <a:endParaRPr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海量数据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4752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800" dirty="0"/>
              <a:t>项目简述</a:t>
            </a:r>
            <a:endParaRPr lang="zh-CN" altLang="en-US" sz="4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88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72857" y="308274"/>
            <a:ext cx="83583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统计指标：</a:t>
            </a:r>
            <a:endParaRPr lang="en-US" altLang="zh-CN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 smtClean="0"/>
              <a:t>PV</a:t>
            </a:r>
            <a:r>
              <a:rPr lang="zh-CN" altLang="en-US" sz="3600" dirty="0" smtClean="0"/>
              <a:t>：用户访问量</a:t>
            </a:r>
            <a:endParaRPr lang="zh-CN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 smtClean="0"/>
              <a:t>UV</a:t>
            </a:r>
            <a:r>
              <a:rPr lang="zh-CN" altLang="en-US" sz="3600" dirty="0" smtClean="0"/>
              <a:t>：独立</a:t>
            </a:r>
            <a:r>
              <a:rPr lang="en-US" altLang="zh-CN" sz="3600" dirty="0" smtClean="0"/>
              <a:t>IP</a:t>
            </a:r>
            <a:r>
              <a:rPr lang="zh-CN" altLang="en-US" sz="3600" dirty="0" smtClean="0"/>
              <a:t>数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572857" y="2652332"/>
            <a:ext cx="83583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统计维度：</a:t>
            </a:r>
            <a:endParaRPr lang="en-US" altLang="zh-CN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时间（天、小时）</a:t>
            </a:r>
            <a:endParaRPr lang="en-US" altLang="zh-CN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页面</a:t>
            </a:r>
            <a:endParaRPr lang="en-US" altLang="zh-CN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用户来源</a:t>
            </a:r>
            <a:endParaRPr lang="en-US" altLang="zh-CN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浏览器</a:t>
            </a:r>
            <a:endParaRPr lang="en-US" altLang="zh-CN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设备类型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835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58344" y="2601532"/>
            <a:ext cx="83583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方案：</a:t>
            </a:r>
            <a:endParaRPr lang="en-US" altLang="zh-CN" sz="3600" dirty="0" smtClean="0"/>
          </a:p>
          <a:p>
            <a:r>
              <a:rPr lang="en-US" altLang="zh-CN" sz="3600" dirty="0"/>
              <a:t>	</a:t>
            </a:r>
            <a:r>
              <a:rPr lang="en-US" altLang="zh-CN" sz="3600" dirty="0" smtClean="0"/>
              <a:t>&gt; </a:t>
            </a:r>
            <a:r>
              <a:rPr lang="zh-CN" altLang="en-US" sz="3600" dirty="0" smtClean="0"/>
              <a:t>解析用户访问日志</a:t>
            </a:r>
            <a:endParaRPr lang="en-US" altLang="zh-CN" sz="3600" dirty="0" smtClean="0"/>
          </a:p>
          <a:p>
            <a:r>
              <a:rPr lang="en-US" altLang="zh-CN" sz="3600" dirty="0"/>
              <a:t> </a:t>
            </a:r>
            <a:r>
              <a:rPr lang="en-US" altLang="zh-CN" sz="3600" dirty="0" smtClean="0"/>
              <a:t>   &gt; </a:t>
            </a:r>
            <a:r>
              <a:rPr lang="zh-CN" altLang="en-US" sz="3600" dirty="0" smtClean="0"/>
              <a:t>获取维度及指标</a:t>
            </a:r>
            <a:endParaRPr lang="en-US" altLang="zh-CN" sz="3600" dirty="0" smtClean="0"/>
          </a:p>
          <a:p>
            <a:r>
              <a:rPr lang="en-US" altLang="zh-CN" sz="3600" dirty="0"/>
              <a:t> </a:t>
            </a:r>
            <a:r>
              <a:rPr lang="en-US" altLang="zh-CN" sz="3600" dirty="0" smtClean="0"/>
              <a:t>   &gt; MapReduce</a:t>
            </a:r>
            <a:r>
              <a:rPr lang="zh-CN" altLang="en-US" sz="3600" dirty="0" smtClean="0"/>
              <a:t>统计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9649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800" dirty="0" smtClean="0"/>
              <a:t>项目</a:t>
            </a:r>
            <a:r>
              <a:rPr lang="zh-CN" altLang="en-US" sz="4800" dirty="0" smtClean="0"/>
              <a:t>成员及分工</a:t>
            </a:r>
            <a:endParaRPr lang="zh-CN" altLang="en-US" sz="4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41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214316"/>
              </p:ext>
            </p:extLst>
          </p:nvPr>
        </p:nvGraphicFramePr>
        <p:xfrm>
          <a:off x="1148669" y="1190149"/>
          <a:ext cx="10346646" cy="4696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1560"/>
                <a:gridCol w="1712685"/>
                <a:gridCol w="6502401"/>
              </a:tblGrid>
              <a:tr h="4867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学号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53" marR="63653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姓名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53" marR="63653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角色及分工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53" marR="63653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290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GS1421877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53" marR="63653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廖雄杰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53" marR="63653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组长，架构设计，</a:t>
                      </a:r>
                      <a:r>
                        <a:rPr lang="en-US" sz="2800" kern="100">
                          <a:effectLst/>
                        </a:rPr>
                        <a:t>MapReduce</a:t>
                      </a:r>
                      <a:r>
                        <a:rPr lang="zh-CN" sz="2800" kern="100">
                          <a:effectLst/>
                        </a:rPr>
                        <a:t>开发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53" marR="63653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522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GS132A56B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53" marR="63653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林源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53" marR="63653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数据库设计，开发入库模块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53" marR="63653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445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GS1421803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53" marR="63653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桑宏伟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53" marR="63653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MapReduce</a:t>
                      </a:r>
                      <a:r>
                        <a:rPr lang="zh-CN" sz="2800" kern="100" dirty="0">
                          <a:effectLst/>
                        </a:rPr>
                        <a:t>开发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53" marR="63653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368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GS1421833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53" marR="63653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司中原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53" marR="63653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flume</a:t>
                      </a:r>
                      <a:r>
                        <a:rPr lang="zh-CN" sz="2800" kern="100">
                          <a:effectLst/>
                        </a:rPr>
                        <a:t>搭建，</a:t>
                      </a:r>
                      <a:r>
                        <a:rPr lang="en-US" sz="2800" kern="100">
                          <a:effectLst/>
                        </a:rPr>
                        <a:t>flume</a:t>
                      </a:r>
                      <a:r>
                        <a:rPr lang="zh-CN" sz="2800" kern="100">
                          <a:effectLst/>
                        </a:rPr>
                        <a:t>模块测试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53" marR="63653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550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GS1421834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53" marR="63653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卞雪达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53" marR="63653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MapReduce</a:t>
                      </a:r>
                      <a:r>
                        <a:rPr lang="zh-CN" sz="2800" kern="100" dirty="0">
                          <a:effectLst/>
                        </a:rPr>
                        <a:t>开发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53" marR="63653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541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GS1421891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53" marR="63653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鞠光辉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53" marR="63653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MapReduce</a:t>
                      </a:r>
                      <a:r>
                        <a:rPr lang="zh-CN" sz="2800" kern="100" dirty="0">
                          <a:effectLst/>
                        </a:rPr>
                        <a:t>开发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53" marR="63653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96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GS1421892</a:t>
                      </a:r>
                      <a:endParaRPr lang="zh-CN" sz="28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53" marR="63653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张世杰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53" marR="63653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 err="1">
                          <a:effectLst/>
                        </a:rPr>
                        <a:t>mysql</a:t>
                      </a:r>
                      <a:r>
                        <a:rPr lang="zh-CN" sz="2800" kern="100" dirty="0">
                          <a:effectLst/>
                        </a:rPr>
                        <a:t>环境搭建，数据库模块测试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53" marR="63653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847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GS1421912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53" marR="63653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王彬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53" marR="63653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框架搭建、设计、日志解析，清洗模块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53" marR="63653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996513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162</TotalTime>
  <Words>275</Words>
  <Application>Microsoft Office PowerPoint</Application>
  <PresentationFormat>宽屏</PresentationFormat>
  <Paragraphs>117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宋体</vt:lpstr>
      <vt:lpstr>幼圆</vt:lpstr>
      <vt:lpstr>Arial</vt:lpstr>
      <vt:lpstr>Calibri</vt:lpstr>
      <vt:lpstr>Century Gothic</vt:lpstr>
      <vt:lpstr>Times New Roman</vt:lpstr>
      <vt:lpstr>Wingdings</vt:lpstr>
      <vt:lpstr>Wingdings 3</vt:lpstr>
      <vt:lpstr>切片</vt:lpstr>
      <vt:lpstr>基于Hadoop的 网站KPI指标统计</vt:lpstr>
      <vt:lpstr>PowerPoint 演示文稿</vt:lpstr>
      <vt:lpstr>项目背景</vt:lpstr>
      <vt:lpstr>PowerPoint 演示文稿</vt:lpstr>
      <vt:lpstr>项目简述</vt:lpstr>
      <vt:lpstr>PowerPoint 演示文稿</vt:lpstr>
      <vt:lpstr>PowerPoint 演示文稿</vt:lpstr>
      <vt:lpstr>项目成员及分工</vt:lpstr>
      <vt:lpstr>PowerPoint 演示文稿</vt:lpstr>
      <vt:lpstr>环境准备</vt:lpstr>
      <vt:lpstr>PowerPoint 演示文稿</vt:lpstr>
      <vt:lpstr>PowerPoint 演示文稿</vt:lpstr>
      <vt:lpstr>PowerPoint 演示文稿</vt:lpstr>
      <vt:lpstr>系统架构</vt:lpstr>
      <vt:lpstr>PowerPoint 演示文稿</vt:lpstr>
      <vt:lpstr>程序实现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运行结果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优化</vt:lpstr>
      <vt:lpstr>PowerPoint 演示文稿</vt:lpstr>
      <vt:lpstr>PowerPoint 演示文稿</vt:lpstr>
      <vt:lpstr>PowerPoint 演示文稿</vt:lpstr>
      <vt:lpstr>PowerPoint 演示文稿</vt:lpstr>
      <vt:lpstr>谢谢大家 欢迎交流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基于Hadoop的 网站KPI指标统计</dc:title>
  <dc:creator>BurningIce</dc:creator>
  <cp:lastModifiedBy>BurningIce</cp:lastModifiedBy>
  <cp:revision>48</cp:revision>
  <dcterms:created xsi:type="dcterms:W3CDTF">2016-03-05T08:24:35Z</dcterms:created>
  <dcterms:modified xsi:type="dcterms:W3CDTF">2016-03-06T06:35:39Z</dcterms:modified>
</cp:coreProperties>
</file>