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330" r:id="rId5"/>
    <p:sldId id="374" r:id="rId6"/>
    <p:sldId id="303" r:id="rId7"/>
    <p:sldId id="375" r:id="rId8"/>
    <p:sldId id="376" r:id="rId9"/>
    <p:sldId id="318" r:id="rId10"/>
    <p:sldId id="377" r:id="rId11"/>
    <p:sldId id="379" r:id="rId12"/>
    <p:sldId id="378" r:id="rId13"/>
    <p:sldId id="380" r:id="rId14"/>
    <p:sldId id="383" r:id="rId15"/>
    <p:sldId id="384" r:id="rId16"/>
    <p:sldId id="385" r:id="rId17"/>
    <p:sldId id="386" r:id="rId18"/>
    <p:sldId id="387" r:id="rId19"/>
    <p:sldId id="390" r:id="rId20"/>
    <p:sldId id="391" r:id="rId21"/>
    <p:sldId id="392" r:id="rId22"/>
    <p:sldId id="393" r:id="rId23"/>
    <p:sldId id="394" r:id="rId24"/>
    <p:sldId id="395" r:id="rId25"/>
    <p:sldId id="492" r:id="rId26"/>
    <p:sldId id="493" r:id="rId27"/>
    <p:sldId id="399" r:id="rId28"/>
    <p:sldId id="400" r:id="rId29"/>
    <p:sldId id="494" r:id="rId30"/>
    <p:sldId id="495" r:id="rId31"/>
    <p:sldId id="496" r:id="rId32"/>
    <p:sldId id="401" r:id="rId33"/>
    <p:sldId id="402" r:id="rId34"/>
    <p:sldId id="404" r:id="rId35"/>
    <p:sldId id="408" r:id="rId36"/>
    <p:sldId id="577" r:id="rId37"/>
    <p:sldId id="578" r:id="rId38"/>
    <p:sldId id="579" r:id="rId39"/>
    <p:sldId id="580" r:id="rId40"/>
    <p:sldId id="581" r:id="rId41"/>
    <p:sldId id="582" r:id="rId42"/>
    <p:sldId id="583" r:id="rId43"/>
    <p:sldId id="584" r:id="rId44"/>
    <p:sldId id="585"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jpeg"/><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第五编  其他知识产权</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知识产权法研究所     付继存</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二〇二一年六月</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矩形 2"/>
          <p:cNvSpPr/>
          <p:nvPr/>
        </p:nvSpPr>
        <p:spPr>
          <a:xfrm>
            <a:off x="0" y="0"/>
            <a:ext cx="9144000" cy="1104900"/>
          </a:xfrm>
          <a:prstGeom prst="rect">
            <a:avLst/>
          </a:prstGeom>
          <a:gradFill flip="none" rotWithShape="1">
            <a:gsLst>
              <a:gs pos="30000">
                <a:srgbClr val="FDEFE6"/>
              </a:gs>
              <a:gs pos="100000">
                <a:srgbClr val="FAD9C4">
                  <a:alpha val="80000"/>
                  <a:lumMod val="10000"/>
                  <a:lumOff val="90000"/>
                </a:srgbClr>
              </a:gs>
              <a:gs pos="15000">
                <a:srgbClr val="FBE2D2"/>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20000"/>
                  <a:lumOff val="80000"/>
                </a:schemeClr>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13"/>
          <p:cNvGrpSpPr/>
          <p:nvPr/>
        </p:nvGrpSpPr>
        <p:grpSpPr bwMode="auto">
          <a:xfrm>
            <a:off x="821690" y="2207353"/>
            <a:ext cx="7316896" cy="3623313"/>
            <a:chOff x="54" y="-126"/>
            <a:chExt cx="4035" cy="839"/>
          </a:xfrm>
        </p:grpSpPr>
        <p:sp>
          <p:nvSpPr>
            <p:cNvPr id="8" name="Rectangle 11"/>
            <p:cNvSpPr/>
            <p:nvPr/>
          </p:nvSpPr>
          <p:spPr bwMode="auto">
            <a:xfrm>
              <a:off x="54" y="-126"/>
              <a:ext cx="4035" cy="834"/>
            </a:xfrm>
            <a:prstGeom prst="rect">
              <a:avLst/>
            </a:prstGeom>
            <a:gradFill flip="none" rotWithShape="1">
              <a:gsLst>
                <a:gs pos="100000">
                  <a:srgbClr val="81A1B9">
                    <a:alpha val="100000"/>
                  </a:srgbClr>
                </a:gs>
                <a:gs pos="0">
                  <a:srgbClr val="007BD3">
                    <a:alpha val="0"/>
                    <a:lumMod val="0"/>
                    <a:lumOff val="100000"/>
                  </a:srgbClr>
                </a:gs>
                <a:gs pos="100000">
                  <a:srgbClr val="034373"/>
                </a:gs>
              </a:gsLst>
              <a:lin ang="5400000" scaled="0"/>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ln>
                  <a:solidFill>
                    <a:srgbClr val="00B0F0"/>
                  </a:solidFill>
                </a:ln>
                <a:solidFill>
                  <a:srgbClr val="00B0F0"/>
                </a:solidFill>
              </a:endParaRPr>
            </a:p>
          </p:txBody>
        </p:sp>
        <p:sp>
          <p:nvSpPr>
            <p:cNvPr id="9" name="Rectangle 12"/>
            <p:cNvSpPr/>
            <p:nvPr/>
          </p:nvSpPr>
          <p:spPr bwMode="auto">
            <a:xfrm>
              <a:off x="54" y="-126"/>
              <a:ext cx="3977" cy="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headEnd type="none" w="med" len="med"/>
                  <a:tailEnd type="none" w="med" len="med"/>
                </a14:hiddenLine>
              </a:ext>
            </a:extLst>
          </p:spPr>
          <p:txBody>
            <a:bodyPr lIns="38100" tIns="38100" rIns="38100" bIns="38100"/>
            <a:lstStyle/>
            <a:p>
              <a:pPr algn="just" fontAlgn="auto">
                <a:lnSpc>
                  <a:spcPct val="150000"/>
                </a:lnSpc>
                <a:spcBef>
                  <a:spcPts val="600"/>
                </a:spcBef>
                <a:spcAft>
                  <a:spcPts val="600"/>
                </a:spcAft>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、反不正当竞争法和知识产权法的区别</a:t>
              </a:r>
              <a:endParaRPr lang="en-US" altLang="zh-CN" sz="2400" dirty="0">
                <a:latin typeface="华文楷体" panose="02010600040101010101" pitchFamily="2" charset="-122"/>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1</a:t>
              </a:r>
              <a:r>
                <a:rPr lang="zh-CN" altLang="en-US" sz="2000" dirty="0">
                  <a:latin typeface="Times New Roman" panose="02020603050405020304" pitchFamily="18" charset="0"/>
                  <a:ea typeface="华文楷体" panose="02010600040101010101" pitchFamily="2" charset="-122"/>
                </a:rPr>
                <a:t>）保护对象</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en-US" altLang="zh-CN" sz="2000" dirty="0">
                  <a:latin typeface="Times New Roman" panose="02020603050405020304" pitchFamily="18" charset="0"/>
                  <a:ea typeface="华文楷体" panose="02010600040101010101" pitchFamily="2" charset="-122"/>
                </a:rPr>
                <a:t>           </a:t>
              </a:r>
              <a:r>
                <a:rPr lang="zh-CN" altLang="en-US" sz="2000" dirty="0">
                  <a:latin typeface="Times New Roman" panose="02020603050405020304" pitchFamily="18" charset="0"/>
                  <a:ea typeface="华文楷体" panose="02010600040101010101" pitchFamily="2" charset="-122"/>
                </a:rPr>
                <a:t>经营者</a:t>
              </a:r>
              <a:r>
                <a:rPr lang="en-US" altLang="zh-CN" sz="2000" dirty="0">
                  <a:latin typeface="Times New Roman" panose="02020603050405020304" pitchFamily="18" charset="0"/>
                  <a:ea typeface="华文楷体" panose="02010600040101010101" pitchFamily="2" charset="-122"/>
                </a:rPr>
                <a:t>+</a:t>
              </a:r>
              <a:r>
                <a:rPr lang="zh-CN" altLang="en-US" sz="2000" dirty="0">
                  <a:latin typeface="Times New Roman" panose="02020603050405020304" pitchFamily="18" charset="0"/>
                  <a:ea typeface="华文楷体" panose="02010600040101010101" pitchFamily="2" charset="-122"/>
                </a:rPr>
                <a:t>消费者</a:t>
              </a:r>
              <a:r>
                <a:rPr lang="en-US" altLang="zh-CN" sz="2000" dirty="0">
                  <a:latin typeface="Times New Roman" panose="02020603050405020304" pitchFamily="18" charset="0"/>
                  <a:ea typeface="华文楷体" panose="02010600040101010101" pitchFamily="2" charset="-122"/>
                </a:rPr>
                <a:t>+</a:t>
              </a:r>
              <a:r>
                <a:rPr lang="zh-CN" altLang="en-US" sz="2000" dirty="0">
                  <a:latin typeface="Times New Roman" panose="02020603050405020304" pitchFamily="18" charset="0"/>
                  <a:ea typeface="华文楷体" panose="02010600040101010101" pitchFamily="2" charset="-122"/>
                </a:rPr>
                <a:t>社会利益 </a:t>
              </a:r>
              <a:r>
                <a:rPr lang="en-US" altLang="zh-CN" sz="2000" dirty="0">
                  <a:latin typeface="Times New Roman" panose="02020603050405020304" pitchFamily="18" charset="0"/>
                  <a:ea typeface="华文楷体" panose="02010600040101010101" pitchFamily="2" charset="-122"/>
                </a:rPr>
                <a:t>VS </a:t>
              </a:r>
              <a:r>
                <a:rPr lang="zh-CN" altLang="en-US" sz="2000" dirty="0">
                  <a:latin typeface="Times New Roman" panose="02020603050405020304" pitchFamily="18" charset="0"/>
                  <a:ea typeface="华文楷体" panose="02010600040101010101" pitchFamily="2" charset="-122"/>
                </a:rPr>
                <a:t>知识产权人私人利益</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2</a:t>
              </a:r>
              <a:r>
                <a:rPr lang="zh-CN" altLang="en-US" sz="2000" dirty="0">
                  <a:latin typeface="Times New Roman" panose="02020603050405020304" pitchFamily="18" charset="0"/>
                  <a:ea typeface="华文楷体" panose="02010600040101010101" pitchFamily="2" charset="-122"/>
                </a:rPr>
                <a:t>）行为法 </a:t>
              </a:r>
              <a:r>
                <a:rPr lang="en-US" altLang="zh-CN" sz="2000" dirty="0">
                  <a:latin typeface="Times New Roman" panose="02020603050405020304" pitchFamily="18" charset="0"/>
                  <a:ea typeface="华文楷体" panose="02010600040101010101" pitchFamily="2" charset="-122"/>
                </a:rPr>
                <a:t>VS </a:t>
              </a:r>
              <a:r>
                <a:rPr lang="zh-CN" altLang="en-US" sz="2000" dirty="0">
                  <a:latin typeface="Times New Roman" panose="02020603050405020304" pitchFamily="18" charset="0"/>
                  <a:ea typeface="华文楷体" panose="02010600040101010101" pitchFamily="2" charset="-122"/>
                </a:rPr>
                <a:t>权利法</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a:t>
              </a:r>
              <a:r>
                <a:rPr lang="en-US" altLang="zh-CN" sz="2000" dirty="0">
                  <a:latin typeface="Times New Roman" panose="02020603050405020304" pitchFamily="18" charset="0"/>
                  <a:ea typeface="华文楷体" panose="02010600040101010101" pitchFamily="2" charset="-122"/>
                </a:rPr>
                <a:t>3</a:t>
              </a:r>
              <a:r>
                <a:rPr lang="zh-CN" altLang="en-US" sz="2000" dirty="0">
                  <a:latin typeface="Times New Roman" panose="02020603050405020304" pitchFamily="18" charset="0"/>
                  <a:ea typeface="华文楷体" panose="02010600040101010101" pitchFamily="2" charset="-122"/>
                </a:rPr>
                <a:t>）保护知产的着眼点</a:t>
              </a:r>
              <a:endParaRPr lang="en-US" altLang="zh-CN" sz="2000" dirty="0">
                <a:latin typeface="Times New Roman" panose="02020603050405020304" pitchFamily="18" charset="0"/>
                <a:ea typeface="华文楷体" panose="02010600040101010101" pitchFamily="2" charset="-122"/>
              </a:endParaRPr>
            </a:p>
            <a:p>
              <a:pPr algn="just" fontAlgn="auto">
                <a:lnSpc>
                  <a:spcPct val="150000"/>
                </a:lnSpc>
              </a:pPr>
              <a:r>
                <a:rPr lang="zh-CN" altLang="en-US" sz="2000" dirty="0">
                  <a:latin typeface="Times New Roman" panose="02020603050405020304" pitchFamily="18" charset="0"/>
                  <a:ea typeface="华文楷体" panose="02010600040101010101" pitchFamily="2" charset="-122"/>
                </a:rPr>
                <a:t>           </a:t>
              </a:r>
              <a:r>
                <a:rPr lang="zh-CN" altLang="en-US" sz="2000" dirty="0" smtClean="0">
                  <a:latin typeface="Times New Roman" panose="02020603050405020304" pitchFamily="18" charset="0"/>
                  <a:ea typeface="华文楷体" panose="02010600040101010101" pitchFamily="2" charset="-122"/>
                </a:rPr>
                <a:t>消极权能 </a:t>
              </a:r>
              <a:r>
                <a:rPr lang="en-US" altLang="zh-CN" sz="2000" dirty="0">
                  <a:latin typeface="Times New Roman" panose="02020603050405020304" pitchFamily="18" charset="0"/>
                  <a:ea typeface="华文楷体" panose="02010600040101010101" pitchFamily="2" charset="-122"/>
                </a:rPr>
                <a:t>VS </a:t>
              </a:r>
              <a:r>
                <a:rPr lang="zh-CN" altLang="en-US" sz="2000" dirty="0">
                  <a:latin typeface="Times New Roman" panose="02020603050405020304" pitchFamily="18" charset="0"/>
                  <a:ea typeface="华文楷体" panose="02010600040101010101" pitchFamily="2" charset="-122"/>
                </a:rPr>
                <a:t>消极</a:t>
              </a:r>
              <a:r>
                <a:rPr lang="en-US" altLang="zh-CN" sz="2000" dirty="0">
                  <a:latin typeface="Times New Roman" panose="02020603050405020304" pitchFamily="18" charset="0"/>
                  <a:ea typeface="华文楷体" panose="02010600040101010101" pitchFamily="2" charset="-122"/>
                </a:rPr>
                <a:t>+</a:t>
              </a:r>
              <a:r>
                <a:rPr lang="zh-CN" altLang="en-US" sz="2000" dirty="0" smtClean="0">
                  <a:latin typeface="Times New Roman" panose="02020603050405020304" pitchFamily="18" charset="0"/>
                  <a:ea typeface="华文楷体" panose="02010600040101010101" pitchFamily="2" charset="-122"/>
                </a:rPr>
                <a:t>积极权能</a:t>
              </a:r>
              <a:endParaRPr lang="en-US" altLang="zh-CN" sz="2000" dirty="0">
                <a:latin typeface="Times New Roman" panose="02020603050405020304" pitchFamily="18" charset="0"/>
                <a:ea typeface="华文楷体" panose="02010600040101010101" pitchFamily="2" charset="-122"/>
              </a:endParaRPr>
            </a:p>
          </p:txBody>
        </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2" name="文本框 11"/>
          <p:cNvSpPr txBox="1"/>
          <p:nvPr/>
        </p:nvSpPr>
        <p:spPr>
          <a:xfrm>
            <a:off x="558800" y="1335405"/>
            <a:ext cx="7687945" cy="534035"/>
          </a:xfrm>
          <a:prstGeom prst="rect">
            <a:avLst/>
          </a:prstGeom>
        </p:spPr>
        <p:txBody>
          <a:bodyPr vert="horz" wrap="square" lIns="91440" tIns="45720" rIns="91440" bIns="45720" rtlCol="0" anchor="t">
            <a:spAutoFit/>
          </a:bodyPr>
          <a:p>
            <a:pPr marL="0" algn="l" defTabSz="914400">
              <a:lnSpc>
                <a:spcPct val="90000"/>
              </a:lnSpc>
              <a:spcBef>
                <a:spcPct val="20000"/>
              </a:spcBef>
              <a:buNone/>
            </a:pPr>
            <a:r>
              <a:rPr lang="zh-CN" altLang="en-US" sz="3200" dirty="0" smtClean="0">
                <a:latin typeface="华文行楷" panose="02010800040101010101" pitchFamily="2" charset="-122"/>
                <a:ea typeface="华文行楷" panose="02010800040101010101" pitchFamily="2" charset="-122"/>
                <a:cs typeface="+mj-cs"/>
                <a:sym typeface="+mn-ea"/>
              </a:rPr>
              <a:t>三、反不正当竞争法与知识产权法的关系</a:t>
            </a:r>
            <a:endParaRPr lang="zh-CN" altLang="en-US" sz="3200" dirty="0" smtClean="0">
              <a:latin typeface="华文行楷" panose="02010800040101010101" pitchFamily="2" charset="-122"/>
              <a:ea typeface="华文行楷" panose="02010800040101010101" pitchFamily="2" charset="-122"/>
              <a:cs typeface="+mj-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2530" y="2292985"/>
            <a:ext cx="7225665" cy="232346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不正当竞争行为的概念</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与知识产权有关的不正当竞争行为</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220000"/>
              </a:lnSpc>
              <a:spcBef>
                <a:spcPct val="20000"/>
              </a:spcBef>
              <a:spcAft>
                <a:spcPct val="0"/>
              </a:spcAft>
              <a:buFont typeface="Wingdings" panose="05000000000000000000" pitchFamily="2" charset="2"/>
              <a:buNone/>
            </a:pP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标题 1"/>
          <p:cNvSpPr>
            <a:spLocks noGrp="1"/>
          </p:cNvSpPr>
          <p:nvPr>
            <p:ph type="title"/>
          </p:nvPr>
        </p:nvSpPr>
        <p:spPr>
          <a:xfrm>
            <a:off x="1095375" y="1235710"/>
            <a:ext cx="7322185" cy="819785"/>
          </a:xfrm>
        </p:spPr>
        <p:txBody>
          <a:bodyPr/>
          <a:p>
            <a:pPr algn="ctr" eaLnBrk="1" hangingPunct="1"/>
            <a:r>
              <a:rPr kumimoji="1" lang="zh-CN" altLang="en-US" sz="2800" dirty="0">
                <a:ea typeface="黑体" panose="02010609060101010101" pitchFamily="49" charset="-122"/>
              </a:rPr>
              <a:t>第二节    与知识产权有关的不正当竞争行为</a:t>
            </a:r>
            <a:endParaRPr kumimoji="1" lang="zh-CN" altLang="en-US" sz="2800" dirty="0">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10360"/>
            <a:ext cx="8229600" cy="5060315"/>
          </a:xfrm>
        </p:spPr>
        <p:txBody>
          <a:bodyPr>
            <a:normAutofit/>
          </a:bodyPr>
          <a:lstStyle/>
          <a:p>
            <a:pPr marL="0" indent="0" algn="l">
              <a:buNone/>
            </a:pPr>
            <a:r>
              <a:rPr lang="en-US" altLang="zh-CN" sz="2400" dirty="0">
                <a:latin typeface="华文楷体" panose="02010600040101010101" pitchFamily="2" charset="-122"/>
                <a:ea typeface="华文楷体" panose="02010600040101010101" pitchFamily="2" charset="-122"/>
              </a:rPr>
              <a:t>1、竞争</a:t>
            </a:r>
            <a:endParaRPr lang="en-US" altLang="zh-CN" sz="2400" dirty="0" smtClean="0">
              <a:latin typeface="华文行楷" panose="02010800040101010101" pitchFamily="2" charset="-122"/>
              <a:ea typeface="华文行楷" panose="02010800040101010101" pitchFamily="2" charset="-122"/>
            </a:endParaRPr>
          </a:p>
          <a:p>
            <a:pPr marL="0" indent="0">
              <a:buNone/>
            </a:pPr>
            <a:endParaRPr lang="en-US" altLang="zh-CN" sz="2400" dirty="0" smtClean="0"/>
          </a:p>
          <a:p>
            <a:pPr marL="0" indent="0">
              <a:buNone/>
            </a:pPr>
            <a:endParaRPr lang="en-US" altLang="zh-CN" sz="2400" dirty="0"/>
          </a:p>
          <a:p>
            <a:pPr marL="0" indent="0" fontAlgn="auto">
              <a:lnSpc>
                <a:spcPct val="150000"/>
              </a:lnSpc>
              <a:spcBef>
                <a:spcPts val="0"/>
              </a:spcBef>
              <a:buNone/>
            </a:pPr>
            <a:r>
              <a:rPr lang="en-US" altLang="zh-CN" sz="2400" dirty="0">
                <a:latin typeface="华文楷体" panose="02010600040101010101" pitchFamily="2" charset="-122"/>
                <a:ea typeface="华文楷体" panose="02010600040101010101" pitchFamily="2" charset="-122"/>
              </a:rPr>
              <a:t>2、不正当竞争</a:t>
            </a:r>
            <a:endParaRPr lang="zh-CN" altLang="en-US" sz="2400" dirty="0" smtClean="0">
              <a:latin typeface="华文行楷" panose="02010800040101010101" pitchFamily="2" charset="-122"/>
              <a:ea typeface="华文行楷" panose="02010800040101010101" pitchFamily="2" charset="-122"/>
            </a:endParaRPr>
          </a:p>
          <a:p>
            <a:pPr marL="0" indent="0">
              <a:buNone/>
            </a:pPr>
            <a:endParaRPr lang="zh-CN" altLang="en-US" sz="2400" dirty="0"/>
          </a:p>
        </p:txBody>
      </p:sp>
      <p:pic>
        <p:nvPicPr>
          <p:cNvPr id="6" name="Picture 10"/>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4845" y="3263900"/>
            <a:ext cx="3287395" cy="312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pic>
      <p:pic>
        <p:nvPicPr>
          <p:cNvPr id="7"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3232150"/>
            <a:ext cx="384111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round/>
              </a14:hiddenLine>
            </a:ext>
          </a:extLst>
        </p:spPr>
      </p:pic>
      <p:sp>
        <p:nvSpPr>
          <p:cNvPr id="9" name="TextBox 8"/>
          <p:cNvSpPr txBox="1"/>
          <p:nvPr/>
        </p:nvSpPr>
        <p:spPr>
          <a:xfrm>
            <a:off x="1095804" y="3838317"/>
            <a:ext cx="1872208" cy="461665"/>
          </a:xfrm>
          <a:prstGeom prst="rect">
            <a:avLst/>
          </a:prstGeom>
          <a:noFill/>
        </p:spPr>
        <p:txBody>
          <a:bodyPr wrap="square" rtlCol="0">
            <a:spAutoFit/>
          </a:bodyPr>
          <a:lstStyle/>
          <a:p>
            <a:pPr algn="ctr"/>
            <a:r>
              <a:rPr lang="zh-CN" altLang="en-US" sz="2400" dirty="0" smtClean="0">
                <a:latin typeface="华文行楷" panose="02010800040101010101" pitchFamily="2" charset="-122"/>
                <a:ea typeface="华文行楷" panose="02010800040101010101" pitchFamily="2" charset="-122"/>
              </a:rPr>
              <a:t>广义</a:t>
            </a:r>
            <a:endParaRPr lang="zh-CN" altLang="en-US" sz="2400" dirty="0">
              <a:latin typeface="华文行楷" panose="02010800040101010101" pitchFamily="2" charset="-122"/>
              <a:ea typeface="华文行楷" panose="02010800040101010101" pitchFamily="2" charset="-122"/>
            </a:endParaRPr>
          </a:p>
        </p:txBody>
      </p:sp>
      <p:sp>
        <p:nvSpPr>
          <p:cNvPr id="10" name="TextBox 9"/>
          <p:cNvSpPr txBox="1"/>
          <p:nvPr/>
        </p:nvSpPr>
        <p:spPr>
          <a:xfrm>
            <a:off x="5333861" y="3838602"/>
            <a:ext cx="1728192" cy="461665"/>
          </a:xfrm>
          <a:prstGeom prst="rect">
            <a:avLst/>
          </a:prstGeom>
          <a:noFill/>
        </p:spPr>
        <p:txBody>
          <a:bodyPr wrap="square" rtlCol="0">
            <a:spAutoFit/>
          </a:bodyPr>
          <a:lstStyle/>
          <a:p>
            <a:pPr algn="ctr"/>
            <a:r>
              <a:rPr lang="zh-CN" altLang="en-US" sz="2400" dirty="0" smtClean="0">
                <a:latin typeface="华文行楷" panose="02010800040101010101" pitchFamily="2" charset="-122"/>
                <a:ea typeface="华文行楷" panose="02010800040101010101" pitchFamily="2" charset="-122"/>
              </a:rPr>
              <a:t>狭义</a:t>
            </a:r>
            <a:endParaRPr lang="zh-CN" altLang="en-US" sz="2400" dirty="0">
              <a:latin typeface="华文行楷" panose="02010800040101010101" pitchFamily="2" charset="-122"/>
              <a:ea typeface="华文行楷" panose="02010800040101010101" pitchFamily="2" charset="-122"/>
            </a:endParaRPr>
          </a:p>
        </p:txBody>
      </p:sp>
      <p:sp>
        <p:nvSpPr>
          <p:cNvPr id="13" name="TextBox 12"/>
          <p:cNvSpPr txBox="1"/>
          <p:nvPr/>
        </p:nvSpPr>
        <p:spPr>
          <a:xfrm>
            <a:off x="770890" y="4244340"/>
            <a:ext cx="2521585" cy="1938020"/>
          </a:xfrm>
          <a:prstGeom prst="rect">
            <a:avLst/>
          </a:prstGeom>
          <a:noFill/>
        </p:spPr>
        <p:txBody>
          <a:bodyPr wrap="square" rtlCol="0">
            <a:spAutoFit/>
          </a:bodyPr>
          <a:lstStyle/>
          <a:p>
            <a:pPr algn="just" fontAlgn="auto">
              <a:lnSpc>
                <a:spcPct val="150000"/>
              </a:lnSpc>
            </a:pPr>
            <a:r>
              <a:rPr lang="zh-CN" altLang="en-US" sz="2000" dirty="0"/>
              <a:t>经营者的垄断、限制竞争以及其他违反商业道德、破坏竞争秩序的一切行为</a:t>
            </a:r>
            <a:endParaRPr lang="zh-CN" altLang="en-US" dirty="0"/>
          </a:p>
        </p:txBody>
      </p:sp>
      <p:sp>
        <p:nvSpPr>
          <p:cNvPr id="15" name="TextBox 14"/>
          <p:cNvSpPr txBox="1"/>
          <p:nvPr/>
        </p:nvSpPr>
        <p:spPr>
          <a:xfrm>
            <a:off x="4470400" y="4244340"/>
            <a:ext cx="3245485" cy="2014855"/>
          </a:xfrm>
          <a:prstGeom prst="rect">
            <a:avLst/>
          </a:prstGeom>
          <a:noFill/>
        </p:spPr>
        <p:txBody>
          <a:bodyPr wrap="square" rtlCol="0">
            <a:spAutoFit/>
          </a:bodyPr>
          <a:lstStyle/>
          <a:p>
            <a:pPr algn="just" fontAlgn="auto">
              <a:lnSpc>
                <a:spcPct val="125000"/>
              </a:lnSpc>
            </a:pPr>
            <a:r>
              <a:rPr lang="zh-CN" altLang="en-US" sz="2000" dirty="0"/>
              <a:t>经营者在生产经营活动中，违反本法规定，扰乱市场竞争秩序，损害其他经营者或者消费者的合法权益的行为（第</a:t>
            </a:r>
            <a:r>
              <a:rPr lang="en-US" altLang="zh-CN" sz="2000" dirty="0"/>
              <a:t>2</a:t>
            </a:r>
            <a:r>
              <a:rPr lang="zh-CN" altLang="en-US" sz="2000" dirty="0"/>
              <a:t>条）</a:t>
            </a:r>
            <a:endParaRPr lang="zh-CN" altLang="en-US" sz="2000" dirty="0"/>
          </a:p>
        </p:txBody>
      </p:sp>
      <p:sp>
        <p:nvSpPr>
          <p:cNvPr id="16" name="Rectangle 11"/>
          <p:cNvSpPr/>
          <p:nvPr/>
        </p:nvSpPr>
        <p:spPr bwMode="auto">
          <a:xfrm>
            <a:off x="664845" y="2161540"/>
            <a:ext cx="7793990" cy="612140"/>
          </a:xfrm>
          <a:prstGeom prst="rect">
            <a:avLst/>
          </a:prstGeom>
          <a:solidFill>
            <a:schemeClr val="accent5">
              <a:lumMod val="20000"/>
              <a:lumOff val="80000"/>
            </a:schemeClr>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pPr algn="just" fontAlgn="auto">
              <a:lnSpc>
                <a:spcPct val="150000"/>
              </a:lnSpc>
              <a:spcBef>
                <a:spcPts val="0"/>
              </a:spcBef>
            </a:pPr>
            <a:r>
              <a:rPr lang="zh-CN" altLang="en-US" sz="2000" dirty="0"/>
              <a:t>两个以上的经营者运用价格、数量、质量等手段争取交易机会的行为</a:t>
            </a:r>
            <a:endParaRPr lang="en-US" altLang="zh-CN" sz="2000" dirty="0"/>
          </a:p>
        </p:txBody>
      </p:sp>
      <p:pic>
        <p:nvPicPr>
          <p:cNvPr id="5" name="图片 4"/>
          <p:cNvPicPr>
            <a:picLocks noChangeAspect="1"/>
          </p:cNvPicPr>
          <p:nvPr/>
        </p:nvPicPr>
        <p:blipFill>
          <a:blip r:embed="rId3"/>
          <a:stretch>
            <a:fillRect/>
          </a:stretch>
        </p:blipFill>
        <p:spPr>
          <a:xfrm>
            <a:off x="0" y="2032"/>
            <a:ext cx="9144000" cy="110337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2199005" y="1123315"/>
            <a:ext cx="5059680" cy="583565"/>
          </a:xfrm>
          <a:prstGeom prst="rect">
            <a:avLst/>
          </a:prstGeom>
        </p:spPr>
        <p:txBody>
          <a:bodyPr vert="horz" wrap="none" lIns="91440" tIns="45720" rIns="91440" bIns="45720" rtlCol="0" anchor="t">
            <a:spAutoFit/>
          </a:bodyPr>
          <a:p>
            <a:pPr marL="0" indent="0" algn="l" defTabSz="342900" fontAlgn="base">
              <a:lnSpc>
                <a:spcPct val="100000"/>
              </a:lnSpc>
              <a:spcBef>
                <a:spcPts val="0"/>
              </a:spcBef>
              <a:spcAft>
                <a:spcPct val="0"/>
              </a:spcAft>
              <a:buNone/>
            </a:pPr>
            <a:r>
              <a:rPr lang="zh-CN" altLang="en-US" sz="3200" dirty="0" smtClean="0">
                <a:latin typeface="华文行楷" panose="02010800040101010101" pitchFamily="2" charset="-122"/>
                <a:ea typeface="华文行楷" panose="02010800040101010101" pitchFamily="2" charset="-122"/>
                <a:cs typeface="+mj-cs"/>
                <a:sym typeface="+mn-ea"/>
              </a:rPr>
              <a:t>一、不正当竞争行为的概念</a:t>
            </a:r>
            <a:endParaRPr lang="zh-CN" altLang="en-US" sz="3200" b="1" dirty="0" smtClean="0">
              <a:latin typeface="华文行楷" panose="02010800040101010101" pitchFamily="2" charset="-122"/>
              <a:ea typeface="华文行楷" panose="02010800040101010101" pitchFamily="2" charset="-122"/>
              <a:cs typeface="+mj-cs"/>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00455"/>
            <a:ext cx="7886700" cy="716915"/>
          </a:xfrm>
        </p:spPr>
        <p:txBody>
          <a:bodyPr>
            <a:normAutofit/>
          </a:bodyPr>
          <a:lstStyle/>
          <a:p>
            <a:r>
              <a:rPr lang="zh-CN" altLang="en-US" sz="3200" dirty="0">
                <a:latin typeface="华文行楷" panose="02010800040101010101" pitchFamily="2" charset="-122"/>
                <a:ea typeface="华文行楷" panose="02010800040101010101" pitchFamily="2" charset="-122"/>
              </a:rPr>
              <a:t>二、与知识产权有关的不正当竞争行为</a:t>
            </a:r>
            <a:endParaRPr lang="zh-CN" altLang="en-US" sz="3200" dirty="0">
              <a:latin typeface="华文行楷" panose="02010800040101010101" pitchFamily="2" charset="-122"/>
              <a:ea typeface="华文行楷" panose="02010800040101010101" pitchFamily="2" charset="-122"/>
            </a:endParaRPr>
          </a:p>
        </p:txBody>
      </p:sp>
      <p:grpSp>
        <p:nvGrpSpPr>
          <p:cNvPr id="4" name="Group 14"/>
          <p:cNvGrpSpPr/>
          <p:nvPr/>
        </p:nvGrpSpPr>
        <p:grpSpPr bwMode="auto">
          <a:xfrm>
            <a:off x="403225" y="2054225"/>
            <a:ext cx="8112125" cy="4260215"/>
            <a:chOff x="0" y="216"/>
            <a:chExt cx="5351" cy="1870"/>
          </a:xfrm>
        </p:grpSpPr>
        <p:grpSp>
          <p:nvGrpSpPr>
            <p:cNvPr id="5" name="Group 10"/>
            <p:cNvGrpSpPr/>
            <p:nvPr/>
          </p:nvGrpSpPr>
          <p:grpSpPr bwMode="auto">
            <a:xfrm>
              <a:off x="331" y="363"/>
              <a:ext cx="5020" cy="1723"/>
              <a:chOff x="0" y="150"/>
              <a:chExt cx="5020" cy="1723"/>
            </a:xfrm>
          </p:grpSpPr>
          <p:sp>
            <p:nvSpPr>
              <p:cNvPr id="9" name="AutoShape 8"/>
              <p:cNvSpPr/>
              <p:nvPr/>
            </p:nvSpPr>
            <p:spPr bwMode="auto">
              <a:xfrm>
                <a:off x="0" y="150"/>
                <a:ext cx="5020" cy="1723"/>
              </a:xfrm>
              <a:prstGeom prst="roundRect">
                <a:avLst>
                  <a:gd name="adj" fmla="val 16662"/>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159" y="228"/>
                <a:ext cx="4840" cy="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50000"/>
                  </a:lnSpc>
                  <a:spcBef>
                    <a:spcPts val="600"/>
                  </a:spcBef>
                  <a:spcAft>
                    <a:spcPts val="600"/>
                  </a:spcAft>
                </a:pPr>
                <a:r>
                  <a:rPr lang="zh-CN" altLang="en-US" sz="2000" b="1" dirty="0">
                    <a:latin typeface="华文楷体" panose="02010600040101010101" pitchFamily="2" charset="-122"/>
                    <a:ea typeface="华文楷体" panose="02010600040101010101" pitchFamily="2" charset="-122"/>
                  </a:rPr>
                  <a:t>第十条之二列举了应予特别禁止的不正当竞争行为</a:t>
                </a:r>
                <a:endParaRPr lang="zh-CN" altLang="en-US" sz="2000" b="1" dirty="0">
                  <a:latin typeface="华文楷体" panose="02010600040101010101" pitchFamily="2" charset="-122"/>
                  <a:ea typeface="华文楷体" panose="02010600040101010101" pitchFamily="2" charset="-122"/>
                </a:endParaRPr>
              </a:p>
              <a:p>
                <a:pPr algn="just">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混淆行为：</a:t>
                </a:r>
                <a:r>
                  <a:rPr lang="zh-CN" altLang="en-US" sz="2000" dirty="0">
                    <a:latin typeface="华文楷体" panose="02010600040101010101" pitchFamily="2" charset="-122"/>
                    <a:ea typeface="华文楷体" panose="02010600040101010101" pitchFamily="2" charset="-122"/>
                  </a:rPr>
                  <a:t>具有不择手段地对竞争者的营业所、商品或工商业活动制造混乱性质的一切行为</a:t>
                </a:r>
                <a:endParaRPr lang="en-US" altLang="zh-CN" sz="2000" dirty="0">
                  <a:latin typeface="华文楷体" panose="02010600040101010101" pitchFamily="2" charset="-122"/>
                  <a:ea typeface="华文楷体" panose="02010600040101010101" pitchFamily="2" charset="-122"/>
                </a:endParaRPr>
              </a:p>
              <a:p>
                <a:pPr algn="just">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毁誉行为：</a:t>
                </a:r>
                <a:r>
                  <a:rPr lang="zh-CN" altLang="en-US" sz="2000" dirty="0">
                    <a:latin typeface="华文楷体" panose="02010600040101010101" pitchFamily="2" charset="-122"/>
                    <a:ea typeface="华文楷体" panose="02010600040101010101" pitchFamily="2" charset="-122"/>
                  </a:rPr>
                  <a:t>在经营商业中，具有损害竞争者的所、商品或工商业活动的名誉性质的虚假说法</a:t>
                </a:r>
                <a:endParaRPr lang="en-US" altLang="zh-CN" sz="2000" dirty="0">
                  <a:latin typeface="华文楷体" panose="02010600040101010101" pitchFamily="2" charset="-122"/>
                  <a:ea typeface="华文楷体" panose="02010600040101010101" pitchFamily="2" charset="-122"/>
                </a:endParaRPr>
              </a:p>
              <a:p>
                <a:pPr algn="just">
                  <a:lnSpc>
                    <a:spcPct val="150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sym typeface="+mn-ea"/>
                  </a:rPr>
                  <a:t>误导行为：</a:t>
                </a:r>
                <a:r>
                  <a:rPr lang="zh-CN" altLang="en-US" sz="2000" dirty="0">
                    <a:latin typeface="华文楷体" panose="02010600040101010101" pitchFamily="2" charset="-122"/>
                    <a:ea typeface="华文楷体" panose="02010600040101010101" pitchFamily="2" charset="-122"/>
                  </a:rPr>
                  <a:t>在经营商业中使用会使公众对商品的性质、制造方法、特点、用途或数量容易产生误解的一切表示或说法</a:t>
                </a:r>
                <a:endParaRPr lang="zh-CN" altLang="en-US" sz="2000" dirty="0">
                  <a:latin typeface="华文楷体" panose="02010600040101010101" pitchFamily="2" charset="-122"/>
                  <a:ea typeface="华文楷体" panose="02010600040101010101" pitchFamily="2" charset="-122"/>
                </a:endParaRPr>
              </a:p>
            </p:txBody>
          </p:sp>
        </p:grpSp>
        <p:grpSp>
          <p:nvGrpSpPr>
            <p:cNvPr id="6" name="Group 13"/>
            <p:cNvGrpSpPr/>
            <p:nvPr/>
          </p:nvGrpSpPr>
          <p:grpSpPr bwMode="auto">
            <a:xfrm>
              <a:off x="0" y="216"/>
              <a:ext cx="1392" cy="264"/>
              <a:chOff x="0" y="216"/>
              <a:chExt cx="1392" cy="264"/>
            </a:xfrm>
          </p:grpSpPr>
          <p:sp>
            <p:nvSpPr>
              <p:cNvPr id="7" name="AutoShape 11"/>
              <p:cNvSpPr/>
              <p:nvPr/>
            </p:nvSpPr>
            <p:spPr bwMode="auto">
              <a:xfrm>
                <a:off x="94" y="216"/>
                <a:ext cx="1203" cy="250"/>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0" y="216"/>
                <a:ext cx="13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en-US" altLang="zh-CN" sz="2400" b="1" dirty="0" smtClean="0"/>
                  <a:t>《</a:t>
                </a:r>
                <a:r>
                  <a:rPr lang="zh-CN" altLang="en-US" sz="2400" b="1" dirty="0" smtClean="0"/>
                  <a:t>巴黎公约</a:t>
                </a:r>
                <a:r>
                  <a:rPr lang="en-US" altLang="zh-CN" sz="2400" b="1" dirty="0" smtClean="0"/>
                  <a:t>》</a:t>
                </a:r>
                <a:endParaRPr lang="en-US" altLang="zh-CN" sz="2400" b="1" dirty="0" smtClean="0">
                  <a:solidFill>
                    <a:srgbClr val="FFFFFF"/>
                  </a:solidFill>
                  <a:latin typeface="Lucida Grande" charset="0"/>
                  <a:ea typeface="宋体" panose="02010600030101010101" pitchFamily="2" charset="-122"/>
                  <a:sym typeface="Lucida Grande" charset="0"/>
                </a:endParaRPr>
              </a:p>
            </p:txBody>
          </p:sp>
        </p:gr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p:nvPr/>
        </p:nvGrpSpPr>
        <p:grpSpPr bwMode="auto">
          <a:xfrm>
            <a:off x="269082" y="1326325"/>
            <a:ext cx="7908925" cy="2185988"/>
            <a:chOff x="-229" y="-255"/>
            <a:chExt cx="4982" cy="1377"/>
          </a:xfrm>
        </p:grpSpPr>
        <p:grpSp>
          <p:nvGrpSpPr>
            <p:cNvPr id="5" name="Group 10"/>
            <p:cNvGrpSpPr/>
            <p:nvPr/>
          </p:nvGrpSpPr>
          <p:grpSpPr bwMode="auto">
            <a:xfrm>
              <a:off x="0" y="0"/>
              <a:ext cx="4753" cy="1122"/>
              <a:chOff x="0" y="0"/>
              <a:chExt cx="4753" cy="1122"/>
            </a:xfrm>
          </p:grpSpPr>
          <p:sp>
            <p:nvSpPr>
              <p:cNvPr id="9" name="AutoShape 8"/>
              <p:cNvSpPr/>
              <p:nvPr/>
            </p:nvSpPr>
            <p:spPr bwMode="auto">
              <a:xfrm>
                <a:off x="0" y="0"/>
                <a:ext cx="4753" cy="1122"/>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45" y="224"/>
                <a:ext cx="4704"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50000"/>
                  </a:lnSpc>
                </a:pPr>
                <a:r>
                  <a:rPr lang="zh-CN" altLang="en-US" sz="2000" dirty="0">
                    <a:latin typeface="华文楷体" panose="02010600040101010101" pitchFamily="2" charset="-122"/>
                    <a:ea typeface="华文楷体" panose="02010600040101010101" pitchFamily="2" charset="-122"/>
                  </a:rPr>
                  <a:t>第二部分第七节和第八节特别规定了</a:t>
                </a:r>
                <a:r>
                  <a:rPr lang="zh-CN" altLang="en-US" sz="2000" dirty="0">
                    <a:latin typeface="华文楷体" panose="02010600040101010101" pitchFamily="2" charset="-122"/>
                    <a:ea typeface="华文楷体" panose="02010600040101010101" pitchFamily="2" charset="-122"/>
                    <a:sym typeface="+mn-ea"/>
                  </a:rPr>
                  <a:t>侵犯商业秘密（协议中称为未披露的信息）行为和滥用知识产权的行为（协议许可中反竞争行为）</a:t>
                </a:r>
                <a:r>
                  <a:rPr lang="zh-CN" altLang="en-US" sz="2000" dirty="0">
                    <a:latin typeface="华文楷体" panose="02010600040101010101" pitchFamily="2" charset="-122"/>
                    <a:ea typeface="华文楷体" panose="02010600040101010101" pitchFamily="2" charset="-122"/>
                  </a:rPr>
                  <a:t>两类与知识产权有关的不正当竞争行为。</a:t>
                </a:r>
                <a:endParaRPr lang="zh-CN" altLang="en-US" sz="2000" dirty="0">
                  <a:latin typeface="华文楷体" panose="02010600040101010101" pitchFamily="2" charset="-122"/>
                  <a:ea typeface="华文楷体" panose="02010600040101010101" pitchFamily="2" charset="-122"/>
                </a:endParaRPr>
              </a:p>
            </p:txBody>
          </p:sp>
        </p:grpSp>
        <p:grpSp>
          <p:nvGrpSpPr>
            <p:cNvPr id="6" name="Group 13"/>
            <p:cNvGrpSpPr/>
            <p:nvPr/>
          </p:nvGrpSpPr>
          <p:grpSpPr bwMode="auto">
            <a:xfrm>
              <a:off x="-229" y="-255"/>
              <a:ext cx="1270" cy="396"/>
              <a:chOff x="-3948" y="-1071"/>
              <a:chExt cx="1270" cy="396"/>
            </a:xfrm>
          </p:grpSpPr>
          <p:sp>
            <p:nvSpPr>
              <p:cNvPr id="7" name="AutoShape 11"/>
              <p:cNvSpPr/>
              <p:nvPr/>
            </p:nvSpPr>
            <p:spPr bwMode="auto">
              <a:xfrm>
                <a:off x="-3948" y="-1071"/>
                <a:ext cx="1270" cy="396"/>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3942" y="-961"/>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en-US" altLang="zh-CN" sz="2400" b="1" dirty="0">
                    <a:latin typeface="+mn-ea"/>
                  </a:rPr>
                  <a:t>TRIPs</a:t>
                </a:r>
                <a:r>
                  <a:rPr lang="zh-CN" altLang="en-US" sz="2400" b="1" dirty="0">
                    <a:latin typeface="+mn-ea"/>
                  </a:rPr>
                  <a:t>协议</a:t>
                </a:r>
                <a:endParaRPr lang="zh-CN" altLang="en-US" sz="2400" b="1" dirty="0">
                  <a:solidFill>
                    <a:srgbClr val="FFFFFF"/>
                  </a:solidFill>
                  <a:latin typeface="+mn-ea"/>
                  <a:sym typeface="Heiti SC Light" charset="0"/>
                </a:endParaRPr>
              </a:p>
            </p:txBody>
          </p:sp>
        </p:grpSp>
      </p:grpSp>
      <p:grpSp>
        <p:nvGrpSpPr>
          <p:cNvPr id="11" name="Group 14"/>
          <p:cNvGrpSpPr/>
          <p:nvPr/>
        </p:nvGrpSpPr>
        <p:grpSpPr bwMode="auto">
          <a:xfrm>
            <a:off x="332740" y="3750310"/>
            <a:ext cx="7831455" cy="2635885"/>
            <a:chOff x="-180" y="-160"/>
            <a:chExt cx="4933" cy="1326"/>
          </a:xfrm>
        </p:grpSpPr>
        <p:grpSp>
          <p:nvGrpSpPr>
            <p:cNvPr id="12" name="Group 10"/>
            <p:cNvGrpSpPr/>
            <p:nvPr/>
          </p:nvGrpSpPr>
          <p:grpSpPr bwMode="auto">
            <a:xfrm>
              <a:off x="0" y="76"/>
              <a:ext cx="4753" cy="1090"/>
              <a:chOff x="0" y="76"/>
              <a:chExt cx="4753" cy="1090"/>
            </a:xfrm>
          </p:grpSpPr>
          <p:sp>
            <p:nvSpPr>
              <p:cNvPr id="16" name="AutoShape 8"/>
              <p:cNvSpPr/>
              <p:nvPr/>
            </p:nvSpPr>
            <p:spPr bwMode="auto">
              <a:xfrm>
                <a:off x="0" y="76"/>
                <a:ext cx="4753" cy="1090"/>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7" name="Rectangle 9"/>
              <p:cNvSpPr/>
              <p:nvPr/>
            </p:nvSpPr>
            <p:spPr bwMode="auto">
              <a:xfrm>
                <a:off x="49" y="166"/>
                <a:ext cx="4704" cy="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1</a:t>
                </a:r>
                <a:r>
                  <a:rPr lang="zh-CN" altLang="en-US" sz="2000" dirty="0">
                    <a:latin typeface="华文楷体" panose="02010600040101010101" pitchFamily="2" charset="-122"/>
                    <a:ea typeface="华文楷体" panose="02010600040101010101" pitchFamily="2" charset="-122"/>
                  </a:rPr>
                  <a:t>）对他人企业或其活动造成混淆的行为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）损害他人的商誉或名声的行为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）误导公众的行为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4</a:t>
                </a:r>
                <a:r>
                  <a:rPr lang="zh-CN" altLang="en-US" sz="2000" dirty="0">
                    <a:latin typeface="华文楷体" panose="02010600040101010101" pitchFamily="2" charset="-122"/>
                    <a:ea typeface="华文楷体" panose="02010600040101010101" pitchFamily="2" charset="-122"/>
                  </a:rPr>
                  <a:t>）损害他人企业或其活动的信用的行为</a:t>
                </a:r>
                <a:endParaRPr lang="zh-CN" altLang="en-US" sz="2000" dirty="0">
                  <a:latin typeface="华文楷体" panose="02010600040101010101" pitchFamily="2" charset="-122"/>
                  <a:ea typeface="华文楷体" panose="02010600040101010101" pitchFamily="2" charset="-122"/>
                </a:endParaRPr>
              </a:p>
              <a:p>
                <a:pPr algn="just" fontAlgn="auto">
                  <a:lnSpc>
                    <a:spcPct val="125000"/>
                  </a:lnSpc>
                </a:pP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5</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侵犯商业秘密的行为</a:t>
                </a:r>
                <a:endParaRPr lang="zh-CN" altLang="en-US" sz="2000" dirty="0">
                  <a:latin typeface="华文楷体" panose="02010600040101010101" pitchFamily="2" charset="-122"/>
                  <a:ea typeface="华文楷体" panose="02010600040101010101" pitchFamily="2" charset="-122"/>
                </a:endParaRPr>
              </a:p>
            </p:txBody>
          </p:sp>
        </p:grpSp>
        <p:grpSp>
          <p:nvGrpSpPr>
            <p:cNvPr id="13" name="Group 13"/>
            <p:cNvGrpSpPr/>
            <p:nvPr/>
          </p:nvGrpSpPr>
          <p:grpSpPr bwMode="auto">
            <a:xfrm>
              <a:off x="-180" y="-160"/>
              <a:ext cx="2547" cy="326"/>
              <a:chOff x="-3899" y="-976"/>
              <a:chExt cx="2547" cy="326"/>
            </a:xfrm>
          </p:grpSpPr>
          <p:sp>
            <p:nvSpPr>
              <p:cNvPr id="14" name="AutoShape 11"/>
              <p:cNvSpPr/>
              <p:nvPr/>
            </p:nvSpPr>
            <p:spPr bwMode="auto">
              <a:xfrm>
                <a:off x="-3891" y="-976"/>
                <a:ext cx="2539" cy="326"/>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15" name="Rectangle 12"/>
              <p:cNvSpPr/>
              <p:nvPr/>
            </p:nvSpPr>
            <p:spPr bwMode="auto">
              <a:xfrm>
                <a:off x="-3899" y="-917"/>
                <a:ext cx="2499"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000" b="1" dirty="0"/>
                  <a:t>关于反不正当竞争保护的示范规定</a:t>
                </a:r>
                <a:endParaRPr lang="zh-CN" altLang="en-US" sz="2000" b="1" dirty="0">
                  <a:solidFill>
                    <a:srgbClr val="FFFFFF"/>
                  </a:solidFill>
                  <a:latin typeface="Heiti SC Light" charset="0"/>
                  <a:ea typeface="宋体" panose="02010600030101010101" pitchFamily="2" charset="-122"/>
                  <a:sym typeface="Heiti SC Light" charset="0"/>
                </a:endParaRPr>
              </a:p>
            </p:txBody>
          </p:sp>
        </p:gr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5050" y="1105535"/>
            <a:ext cx="7211060" cy="737235"/>
          </a:xfrm>
        </p:spPr>
        <p:txBody>
          <a:bodyPr>
            <a:normAutofit/>
          </a:bodyPr>
          <a:lstStyle/>
          <a:p>
            <a:pPr algn="ctr"/>
            <a:r>
              <a:rPr lang="zh-CN" altLang="en-US" sz="3200" dirty="0">
                <a:latin typeface="华文行楷" panose="02010800040101010101" pitchFamily="2" charset="-122"/>
                <a:ea typeface="华文行楷" panose="02010800040101010101" pitchFamily="2" charset="-122"/>
              </a:rPr>
              <a:t>我国与知识产权有关的不正当竞争行为</a:t>
            </a:r>
            <a:endParaRPr lang="zh-CN" altLang="en-US" sz="3200" dirty="0">
              <a:latin typeface="华文行楷" panose="02010800040101010101" pitchFamily="2" charset="-122"/>
              <a:ea typeface="华文行楷" panose="02010800040101010101" pitchFamily="2" charset="-122"/>
            </a:endParaRPr>
          </a:p>
        </p:txBody>
      </p:sp>
      <p:sp>
        <p:nvSpPr>
          <p:cNvPr id="6" name="TextBox 5"/>
          <p:cNvSpPr txBox="1"/>
          <p:nvPr/>
        </p:nvSpPr>
        <p:spPr>
          <a:xfrm>
            <a:off x="2712085" y="2239010"/>
            <a:ext cx="3292475" cy="3138170"/>
          </a:xfrm>
          <a:prstGeom prst="rect">
            <a:avLst/>
          </a:prstGeom>
          <a:noFill/>
          <a:ln>
            <a:solidFill>
              <a:schemeClr val="accent1"/>
            </a:solidFill>
          </a:ln>
        </p:spPr>
        <p:txBody>
          <a:bodyPr wrap="square" rtlCol="0">
            <a:spAutoFit/>
          </a:bodyPr>
          <a:lstStyle/>
          <a:p>
            <a:pPr algn="just" fontAlgn="auto">
              <a:lnSpc>
                <a:spcPct val="150000"/>
              </a:lnSpc>
            </a:pPr>
            <a:r>
              <a:rPr lang="en-US" altLang="zh-CN" sz="2400" dirty="0" smtClean="0">
                <a:latin typeface="华文楷体" panose="02010600040101010101" pitchFamily="2" charset="-122"/>
                <a:ea typeface="华文楷体" panose="02010600040101010101" pitchFamily="2" charset="-122"/>
              </a:rPr>
              <a:t>1</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sym typeface="+mn-ea"/>
              </a:rPr>
              <a:t>侵犯</a:t>
            </a:r>
            <a:r>
              <a:rPr lang="zh-CN" altLang="en-US" sz="2400" dirty="0">
                <a:latin typeface="华文楷体" panose="02010600040101010101" pitchFamily="2" charset="-122"/>
                <a:ea typeface="华文楷体" panose="02010600040101010101" pitchFamily="2" charset="-122"/>
                <a:sym typeface="+mn-ea"/>
              </a:rPr>
              <a:t>商业秘密行为</a:t>
            </a:r>
            <a:endParaRPr lang="en-US" altLang="zh-CN"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smtClean="0">
                <a:latin typeface="华文楷体" panose="02010600040101010101" pitchFamily="2" charset="-122"/>
                <a:ea typeface="华文楷体" panose="02010600040101010101" pitchFamily="2" charset="-122"/>
              </a:rPr>
              <a:t>2</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sym typeface="+mn-ea"/>
              </a:rPr>
              <a:t>市场</a:t>
            </a:r>
            <a:r>
              <a:rPr lang="zh-CN" altLang="en-US" sz="2400" dirty="0">
                <a:latin typeface="华文楷体" panose="02010600040101010101" pitchFamily="2" charset="-122"/>
                <a:ea typeface="华文楷体" panose="02010600040101010101" pitchFamily="2" charset="-122"/>
                <a:sym typeface="+mn-ea"/>
              </a:rPr>
              <a:t>混淆行为</a:t>
            </a:r>
            <a:endParaRPr lang="zh-CN" altLang="en-US" sz="2400" dirty="0" smtClean="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smtClean="0">
                <a:latin typeface="华文楷体" panose="02010600040101010101" pitchFamily="2" charset="-122"/>
                <a:ea typeface="华文楷体" panose="02010600040101010101" pitchFamily="2" charset="-122"/>
              </a:rPr>
              <a:t>3</a:t>
            </a:r>
            <a:r>
              <a:rPr lang="zh-CN" altLang="en-US" sz="2400" dirty="0" smtClean="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sym typeface="+mn-ea"/>
              </a:rPr>
              <a:t>误导性宣传</a:t>
            </a:r>
            <a:endParaRPr lang="en-US" altLang="zh-CN"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smtClean="0">
                <a:latin typeface="华文楷体" panose="02010600040101010101" pitchFamily="2" charset="-122"/>
                <a:ea typeface="华文楷体" panose="02010600040101010101" pitchFamily="2" charset="-122"/>
              </a:rPr>
              <a:t>4</a:t>
            </a:r>
            <a:r>
              <a:rPr lang="zh-CN" altLang="en-US" sz="2400" dirty="0" smtClean="0">
                <a:latin typeface="华文楷体" panose="02010600040101010101" pitchFamily="2" charset="-122"/>
                <a:ea typeface="华文楷体" panose="02010600040101010101" pitchFamily="2" charset="-122"/>
              </a:rPr>
              <a:t>、商业</a:t>
            </a:r>
            <a:r>
              <a:rPr lang="zh-CN" altLang="en-US" sz="2400" dirty="0">
                <a:latin typeface="华文楷体" panose="02010600040101010101" pitchFamily="2" charset="-122"/>
                <a:ea typeface="华文楷体" panose="02010600040101010101" pitchFamily="2" charset="-122"/>
              </a:rPr>
              <a:t>诽谤行为</a:t>
            </a:r>
            <a:endParaRPr lang="zh-CN" altLang="en-US" sz="2400" dirty="0">
              <a:latin typeface="华文楷体" panose="02010600040101010101" pitchFamily="2" charset="-122"/>
              <a:ea typeface="华文楷体" panose="02010600040101010101" pitchFamily="2" charset="-122"/>
            </a:endParaRPr>
          </a:p>
          <a:p>
            <a:pPr algn="just" fontAlgn="auto">
              <a:lnSpc>
                <a:spcPct val="150000"/>
              </a:lnSpc>
            </a:pP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、互联网条款</a:t>
            </a:r>
            <a:endParaRPr lang="zh-CN" altLang="en-US" sz="2400" dirty="0">
              <a:latin typeface="华文楷体" panose="02010600040101010101" pitchFamily="2" charset="-122"/>
              <a:ea typeface="华文楷体" panose="02010600040101010101" pitchFamily="2" charset="-122"/>
            </a:endParaRPr>
          </a:p>
          <a:p>
            <a:endParaRPr lang="zh-CN" altLang="en-US" dirty="0"/>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045210"/>
            <a:ext cx="7886700" cy="890270"/>
          </a:xfrm>
        </p:spPr>
        <p:txBody>
          <a:bodyPr>
            <a:normAutofit/>
          </a:bodyPr>
          <a:lstStyle/>
          <a:p>
            <a:r>
              <a:rPr lang="en-US" altLang="zh-CN" sz="3200" dirty="0" smtClean="0">
                <a:latin typeface="华文行楷" panose="02010800040101010101" pitchFamily="2" charset="-122"/>
                <a:ea typeface="华文行楷" panose="02010800040101010101" pitchFamily="2" charset="-122"/>
              </a:rPr>
              <a:t>1</a:t>
            </a:r>
            <a:r>
              <a:rPr lang="zh-CN" altLang="en-US" sz="3200" dirty="0" smtClean="0">
                <a:latin typeface="华文行楷" panose="02010800040101010101" pitchFamily="2" charset="-122"/>
                <a:ea typeface="华文行楷" panose="02010800040101010101" pitchFamily="2" charset="-122"/>
              </a:rPr>
              <a:t>、侵犯商业秘密的行为</a:t>
            </a:r>
            <a:endParaRPr lang="zh-CN" altLang="en-US" sz="3200" dirty="0" smtClean="0">
              <a:latin typeface="华文行楷" panose="02010800040101010101" pitchFamily="2" charset="-122"/>
              <a:ea typeface="华文行楷" panose="02010800040101010101" pitchFamily="2" charset="-122"/>
            </a:endParaRPr>
          </a:p>
        </p:txBody>
      </p:sp>
      <p:grpSp>
        <p:nvGrpSpPr>
          <p:cNvPr id="12" name="Group 24"/>
          <p:cNvGrpSpPr/>
          <p:nvPr/>
        </p:nvGrpSpPr>
        <p:grpSpPr bwMode="auto">
          <a:xfrm>
            <a:off x="530860" y="1918335"/>
            <a:ext cx="8001635" cy="1924685"/>
            <a:chOff x="0" y="0"/>
            <a:chExt cx="4952" cy="1089"/>
          </a:xfrm>
        </p:grpSpPr>
        <p:grpSp>
          <p:nvGrpSpPr>
            <p:cNvPr id="13" name="Group 20"/>
            <p:cNvGrpSpPr/>
            <p:nvPr/>
          </p:nvGrpSpPr>
          <p:grpSpPr bwMode="auto">
            <a:xfrm>
              <a:off x="239" y="233"/>
              <a:ext cx="4713" cy="856"/>
              <a:chOff x="0" y="0"/>
              <a:chExt cx="4713" cy="856"/>
            </a:xfrm>
          </p:grpSpPr>
          <p:sp>
            <p:nvSpPr>
              <p:cNvPr id="17" name="AutoShape 18"/>
              <p:cNvSpPr/>
              <p:nvPr/>
            </p:nvSpPr>
            <p:spPr bwMode="auto">
              <a:xfrm>
                <a:off x="0" y="0"/>
                <a:ext cx="4713" cy="856"/>
              </a:xfrm>
              <a:prstGeom prst="roundRect">
                <a:avLst>
                  <a:gd name="adj" fmla="val 16657"/>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8" name="Rectangle 19"/>
              <p:cNvSpPr/>
              <p:nvPr/>
            </p:nvSpPr>
            <p:spPr bwMode="auto">
              <a:xfrm>
                <a:off x="30" y="222"/>
                <a:ext cx="4672"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algn="just" fontAlgn="auto">
                  <a:lnSpc>
                    <a:spcPct val="150000"/>
                  </a:lnSpc>
                </a:pPr>
                <a:r>
                  <a:rPr lang="zh-CN" altLang="en-US" sz="2000" dirty="0">
                    <a:latin typeface="华文楷体" panose="02010600040101010101" pitchFamily="2" charset="-122"/>
                    <a:ea typeface="华文楷体" panose="02010600040101010101" pitchFamily="2" charset="-122"/>
                  </a:rPr>
                  <a:t>不为公众所知悉、具有商业价值并经权利人采取相应保密措施的技术信息、经营信息等商业信息</a:t>
                </a:r>
                <a:endParaRPr lang="zh-CN" altLang="en-US" sz="2000" dirty="0">
                  <a:latin typeface="华文楷体" panose="02010600040101010101" pitchFamily="2" charset="-122"/>
                  <a:ea typeface="华文楷体" panose="02010600040101010101" pitchFamily="2" charset="-122"/>
                </a:endParaRPr>
              </a:p>
            </p:txBody>
          </p:sp>
        </p:grpSp>
        <p:grpSp>
          <p:nvGrpSpPr>
            <p:cNvPr id="14" name="Group 23"/>
            <p:cNvGrpSpPr/>
            <p:nvPr/>
          </p:nvGrpSpPr>
          <p:grpSpPr bwMode="auto">
            <a:xfrm>
              <a:off x="0" y="0"/>
              <a:ext cx="1279" cy="405"/>
              <a:chOff x="0" y="0"/>
              <a:chExt cx="1279" cy="405"/>
            </a:xfrm>
          </p:grpSpPr>
          <p:sp>
            <p:nvSpPr>
              <p:cNvPr id="15" name="AutoShape 21"/>
              <p:cNvSpPr/>
              <p:nvPr/>
            </p:nvSpPr>
            <p:spPr bwMode="auto">
              <a:xfrm>
                <a:off x="0" y="0"/>
                <a:ext cx="1270" cy="405"/>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16" name="Rectangle 2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r>
                  <a:rPr lang="zh-CN" altLang="en-US" sz="2400" dirty="0">
                    <a:latin typeface="华文楷体" panose="02010600040101010101" pitchFamily="2" charset="-122"/>
                    <a:ea typeface="华文楷体" panose="02010600040101010101" pitchFamily="2" charset="-122"/>
                  </a:rPr>
                  <a:t>商业秘密概念</a:t>
                </a:r>
                <a:endParaRPr lang="zh-CN" altLang="en-US" sz="2400" dirty="0">
                  <a:latin typeface="华文楷体" panose="02010600040101010101" pitchFamily="2" charset="-122"/>
                  <a:ea typeface="华文楷体" panose="02010600040101010101" pitchFamily="2" charset="-122"/>
                </a:endParaRPr>
              </a:p>
            </p:txBody>
          </p:sp>
        </p:grpSp>
      </p:grpSp>
      <p:grpSp>
        <p:nvGrpSpPr>
          <p:cNvPr id="19" name="Group 7"/>
          <p:cNvGrpSpPr/>
          <p:nvPr/>
        </p:nvGrpSpPr>
        <p:grpSpPr bwMode="auto">
          <a:xfrm>
            <a:off x="1548130" y="4002405"/>
            <a:ext cx="6048375" cy="2350770"/>
            <a:chOff x="0" y="0"/>
            <a:chExt cx="3960812" cy="3773728"/>
          </a:xfrm>
        </p:grpSpPr>
        <p:sp>
          <p:nvSpPr>
            <p:cNvPr id="20" name="矩形​​ 3"/>
            <p:cNvSpPr>
              <a:spLocks noChangeArrowheads="1"/>
            </p:cNvSpPr>
            <p:nvPr/>
          </p:nvSpPr>
          <p:spPr bwMode="auto">
            <a:xfrm>
              <a:off x="0" y="627061"/>
              <a:ext cx="3960812" cy="3146667"/>
            </a:xfrm>
            <a:prstGeom prst="rect">
              <a:avLst/>
            </a:prstGeom>
            <a:gradFill rotWithShape="1">
              <a:gsLst>
                <a:gs pos="0">
                  <a:srgbClr val="F2F2F2"/>
                </a:gs>
                <a:gs pos="89000">
                  <a:srgbClr val="F2F2F2"/>
                </a:gs>
                <a:gs pos="100000">
                  <a:srgbClr val="A5A5A5"/>
                </a:gs>
              </a:gsLst>
              <a:lin ang="5400000" scaled="1"/>
            </a:gradFill>
            <a:ln w="3175" cap="flat" cmpd="sng">
              <a:solidFill>
                <a:srgbClr val="BFBFBF"/>
              </a:solidFill>
              <a:bevel/>
            </a:ln>
          </p:spPr>
          <p:txBody>
            <a:bodyPr anchor="ctr"/>
            <a:lstStyle/>
            <a:p>
              <a:pPr algn="ctr"/>
              <a:endParaRPr lang="zh-CN" altLang="zh-CN">
                <a:solidFill>
                  <a:srgbClr val="FFFFFF"/>
                </a:solidFill>
                <a:latin typeface="Calibri" panose="020F0502020204030204" charset="0"/>
                <a:sym typeface="Calibri" panose="020F0502020204030204" charset="0"/>
              </a:endParaRPr>
            </a:p>
          </p:txBody>
        </p:sp>
        <p:sp>
          <p:nvSpPr>
            <p:cNvPr id="21" name="矩形​​ 4"/>
            <p:cNvSpPr>
              <a:spLocks noChangeArrowheads="1"/>
            </p:cNvSpPr>
            <p:nvPr/>
          </p:nvSpPr>
          <p:spPr bwMode="auto">
            <a:xfrm>
              <a:off x="0" y="0"/>
              <a:ext cx="3960812" cy="783900"/>
            </a:xfrm>
            <a:prstGeom prst="rect">
              <a:avLst/>
            </a:prstGeom>
            <a:solidFill>
              <a:srgbClr val="C65C4E"/>
            </a:solidFill>
            <a:ln w="25400" cap="flat" cmpd="sng">
              <a:solidFill>
                <a:srgbClr val="D8D8D8"/>
              </a:solidFill>
              <a:bevel/>
            </a:ln>
          </p:spPr>
          <p:txBody>
            <a:bodyPr anchor="ctr"/>
            <a:lstStyle/>
            <a:p>
              <a:pPr algn="ctr"/>
              <a:r>
                <a:rPr lang="zh-CN" altLang="en-US" sz="2400" b="1" dirty="0" smtClean="0">
                  <a:solidFill>
                    <a:srgbClr val="FFFFFF"/>
                  </a:solidFill>
                  <a:latin typeface="华文楷体" panose="02010600040101010101" pitchFamily="2" charset="-122"/>
                  <a:ea typeface="华文楷体" panose="02010600040101010101" pitchFamily="2" charset="-122"/>
                  <a:sym typeface="微软雅黑" panose="020B0503020204020204" charset="-122"/>
                </a:rPr>
                <a:t>商业秘密的特征</a:t>
              </a:r>
              <a:endParaRPr lang="zh-CN" altLang="en-US" sz="2400" b="1" dirty="0">
                <a:solidFill>
                  <a:srgbClr val="FFFFFF"/>
                </a:solidFill>
                <a:latin typeface="华文楷体" panose="02010600040101010101" pitchFamily="2" charset="-122"/>
                <a:ea typeface="华文楷体" panose="02010600040101010101" pitchFamily="2" charset="-122"/>
                <a:sym typeface="微软雅黑" panose="020B0503020204020204" charset="-122"/>
              </a:endParaRPr>
            </a:p>
          </p:txBody>
        </p:sp>
        <p:sp>
          <p:nvSpPr>
            <p:cNvPr id="22" name="TextBox 8"/>
            <p:cNvSpPr>
              <a:spLocks noChangeArrowheads="1"/>
            </p:cNvSpPr>
            <p:nvPr/>
          </p:nvSpPr>
          <p:spPr bwMode="auto">
            <a:xfrm>
              <a:off x="146571" y="629403"/>
              <a:ext cx="3664079" cy="261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spcAft>
                  <a:spcPts val="600"/>
                </a:spcAft>
                <a:buFont typeface="Arial" panose="020B0604020202020204" pitchFamily="34" charset="0"/>
                <a:buChar char="•"/>
              </a:pPr>
              <a:r>
                <a:rPr lang="zh-CN" altLang="en-US" sz="2000" dirty="0" smtClean="0">
                  <a:solidFill>
                    <a:srgbClr val="3F3F3F"/>
                  </a:solidFill>
                  <a:latin typeface="华文楷体" panose="02010600040101010101" pitchFamily="2" charset="-122"/>
                  <a:ea typeface="华文楷体" panose="02010600040101010101" pitchFamily="2" charset="-122"/>
                  <a:sym typeface="微软雅黑" panose="020B0503020204020204" charset="-122"/>
                </a:rPr>
                <a:t>秘密性</a:t>
              </a:r>
              <a:endParaRPr lang="en-US" altLang="zh-CN" sz="2000" dirty="0" smtClean="0">
                <a:solidFill>
                  <a:srgbClr val="3F3F3F"/>
                </a:solidFill>
                <a:latin typeface="华文楷体" panose="02010600040101010101" pitchFamily="2" charset="-122"/>
                <a:ea typeface="华文楷体" panose="02010600040101010101" pitchFamily="2" charset="-122"/>
                <a:sym typeface="微软雅黑" panose="020B0503020204020204" charset="-122"/>
              </a:endParaRPr>
            </a:p>
            <a:p>
              <a:pPr algn="ctr">
                <a:lnSpc>
                  <a:spcPct val="150000"/>
                </a:lnSpc>
                <a:spcAft>
                  <a:spcPts val="600"/>
                </a:spcAft>
                <a:buFont typeface="Arial" panose="020B0604020202020204" pitchFamily="34" charset="0"/>
                <a:buChar char="•"/>
              </a:pPr>
              <a:r>
                <a:rPr lang="zh-CN" altLang="en-US" sz="2000" dirty="0" smtClean="0">
                  <a:solidFill>
                    <a:srgbClr val="3F3F3F"/>
                  </a:solidFill>
                  <a:latin typeface="华文楷体" panose="02010600040101010101" pitchFamily="2" charset="-122"/>
                  <a:ea typeface="华文楷体" panose="02010600040101010101" pitchFamily="2" charset="-122"/>
                  <a:sym typeface="微软雅黑" panose="020B0503020204020204" charset="-122"/>
                </a:rPr>
                <a:t>价值性</a:t>
              </a:r>
              <a:endParaRPr lang="en-US" altLang="zh-CN" sz="2000" dirty="0" smtClean="0">
                <a:solidFill>
                  <a:srgbClr val="3F3F3F"/>
                </a:solidFill>
                <a:latin typeface="华文楷体" panose="02010600040101010101" pitchFamily="2" charset="-122"/>
                <a:ea typeface="华文楷体" panose="02010600040101010101" pitchFamily="2" charset="-122"/>
                <a:sym typeface="微软雅黑" panose="020B0503020204020204" charset="-122"/>
              </a:endParaRPr>
            </a:p>
            <a:p>
              <a:pPr algn="ctr">
                <a:lnSpc>
                  <a:spcPct val="150000"/>
                </a:lnSpc>
                <a:spcAft>
                  <a:spcPts val="600"/>
                </a:spcAft>
                <a:buFont typeface="Arial" panose="020B0604020202020204" pitchFamily="34" charset="0"/>
                <a:buChar char="•"/>
              </a:pPr>
              <a:r>
                <a:rPr lang="zh-CN" altLang="en-US" sz="2000" dirty="0" smtClean="0">
                  <a:solidFill>
                    <a:srgbClr val="3F3F3F"/>
                  </a:solidFill>
                  <a:latin typeface="华文楷体" panose="02010600040101010101" pitchFamily="2" charset="-122"/>
                  <a:ea typeface="华文楷体" panose="02010600040101010101" pitchFamily="2" charset="-122"/>
                  <a:sym typeface="微软雅黑" panose="020B0503020204020204" charset="-122"/>
                </a:rPr>
                <a:t> 保密性</a:t>
              </a:r>
              <a:endParaRPr lang="zh-CN" altLang="en-US" sz="2400" dirty="0">
                <a:latin typeface="华文楷体" panose="02010600040101010101" pitchFamily="2" charset="-122"/>
                <a:ea typeface="华文楷体" panose="02010600040101010101" pitchFamily="2" charset="-122"/>
              </a:endParaRPr>
            </a:p>
          </p:txBody>
        </p:sp>
      </p:gr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
          <p:cNvGrpSpPr/>
          <p:nvPr/>
        </p:nvGrpSpPr>
        <p:grpSpPr bwMode="auto">
          <a:xfrm>
            <a:off x="467360" y="1224280"/>
            <a:ext cx="8307705" cy="5280540"/>
            <a:chOff x="0" y="164159"/>
            <a:chExt cx="3960812" cy="7408378"/>
          </a:xfrm>
        </p:grpSpPr>
        <p:sp>
          <p:nvSpPr>
            <p:cNvPr id="5" name="矩形​​ 3"/>
            <p:cNvSpPr>
              <a:spLocks noChangeArrowheads="1"/>
            </p:cNvSpPr>
            <p:nvPr/>
          </p:nvSpPr>
          <p:spPr bwMode="auto">
            <a:xfrm>
              <a:off x="0" y="627474"/>
              <a:ext cx="3960812" cy="6789351"/>
            </a:xfrm>
            <a:prstGeom prst="rect">
              <a:avLst/>
            </a:prstGeom>
            <a:gradFill rotWithShape="1">
              <a:gsLst>
                <a:gs pos="0">
                  <a:srgbClr val="F2F2F2"/>
                </a:gs>
                <a:gs pos="89000">
                  <a:srgbClr val="F2F2F2"/>
                </a:gs>
                <a:gs pos="100000">
                  <a:srgbClr val="A5A5A5"/>
                </a:gs>
              </a:gsLst>
              <a:lin ang="5400000" scaled="1"/>
            </a:gradFill>
            <a:ln w="3175" cap="flat" cmpd="sng">
              <a:solidFill>
                <a:srgbClr val="BFBFBF"/>
              </a:solidFill>
              <a:bevel/>
            </a:ln>
          </p:spPr>
          <p:txBody>
            <a:bodyPr anchor="ctr"/>
            <a:lstStyle/>
            <a:p>
              <a:pPr algn="ctr"/>
              <a:endParaRPr lang="zh-CN" altLang="zh-CN">
                <a:solidFill>
                  <a:srgbClr val="FFFFFF"/>
                </a:solidFill>
                <a:latin typeface="Calibri" panose="020F0502020204030204" charset="0"/>
                <a:sym typeface="Calibri" panose="020F0502020204030204" charset="0"/>
              </a:endParaRPr>
            </a:p>
          </p:txBody>
        </p:sp>
        <p:sp>
          <p:nvSpPr>
            <p:cNvPr id="6" name="矩形​​ 4"/>
            <p:cNvSpPr>
              <a:spLocks noChangeArrowheads="1"/>
            </p:cNvSpPr>
            <p:nvPr/>
          </p:nvSpPr>
          <p:spPr bwMode="auto">
            <a:xfrm>
              <a:off x="0" y="164159"/>
              <a:ext cx="3960812" cy="962270"/>
            </a:xfrm>
            <a:prstGeom prst="rect">
              <a:avLst/>
            </a:prstGeom>
            <a:solidFill>
              <a:srgbClr val="FF6600"/>
            </a:solidFill>
            <a:ln w="25400" cap="flat" cmpd="sng">
              <a:solidFill>
                <a:srgbClr val="D8D8D8"/>
              </a:solidFill>
              <a:bevel/>
            </a:ln>
          </p:spPr>
          <p:txBody>
            <a:bodyPr anchor="ctr"/>
            <a:lstStyle/>
            <a:p>
              <a:pPr algn="ctr" fontAlgn="auto">
                <a:lnSpc>
                  <a:spcPct val="150000"/>
                </a:lnSpc>
                <a:spcBef>
                  <a:spcPts val="0"/>
                </a:spcBef>
                <a:spcAft>
                  <a:spcPts val="0"/>
                </a:spcAft>
              </a:pPr>
              <a:r>
                <a:rPr lang="zh-CN" altLang="en-US" sz="2400" b="1" dirty="0" smtClean="0">
                  <a:solidFill>
                    <a:srgbClr val="FFFFFF"/>
                  </a:solidFill>
                  <a:latin typeface="华文楷体" panose="02010600040101010101" pitchFamily="2" charset="-122"/>
                  <a:ea typeface="华文楷体" panose="02010600040101010101" pitchFamily="2" charset="-122"/>
                  <a:sym typeface="微软雅黑" panose="020B0503020204020204" charset="-122"/>
                </a:rPr>
                <a:t>侵犯商业秘密的形式</a:t>
              </a:r>
              <a:endParaRPr lang="zh-CN" altLang="en-US" sz="2400" b="1" dirty="0" smtClean="0">
                <a:solidFill>
                  <a:srgbClr val="FFFFFF"/>
                </a:solidFill>
                <a:latin typeface="华文楷体" panose="02010600040101010101" pitchFamily="2" charset="-122"/>
                <a:ea typeface="华文楷体" panose="02010600040101010101" pitchFamily="2" charset="-122"/>
                <a:sym typeface="微软雅黑" panose="020B0503020204020204" charset="-122"/>
              </a:endParaRPr>
            </a:p>
          </p:txBody>
        </p:sp>
        <p:sp>
          <p:nvSpPr>
            <p:cNvPr id="7" name="TextBox 12"/>
            <p:cNvSpPr>
              <a:spLocks noChangeArrowheads="1"/>
            </p:cNvSpPr>
            <p:nvPr/>
          </p:nvSpPr>
          <p:spPr bwMode="auto">
            <a:xfrm>
              <a:off x="44121" y="1399640"/>
              <a:ext cx="3873182" cy="617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（一）以盗窃、贿赂、欺诈、胁迫、电子侵入或者其他不正当手段获取权利人的商业秘密；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（二）披露、使用或者允许他人使用以前项手段获取的权利人的商业秘密；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（三）违反保密义务或者违反权利人有关保守商业秘密的要求，披露、使用或者允许他人使用其所掌握的商业秘密；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（四）教唆、引诱、帮助他人违反保密义务或者违反权利人有关保守商业秘密的要求，获取、披露、使用或者允许他人使用权利人的商业秘密。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经营者以外的其他自然人、法人和非法人组织实施前款所列违法行为的，视为侵犯商业秘密。</a:t>
              </a:r>
              <a:endParaRPr lang="zh-CN" altLang="en-US" sz="2000" dirty="0">
                <a:latin typeface="华文楷体" panose="02010600040101010101" pitchFamily="2" charset="-122"/>
                <a:ea typeface="华文楷体" panose="02010600040101010101" pitchFamily="2" charset="-122"/>
              </a:endParaRPr>
            </a:p>
            <a:p>
              <a:pPr indent="508000" fontAlgn="auto">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第三人明知或者应知商业秘密权利人的员工、前员工或者其他单位、个人实施本条第一款所列违法行为，仍获取、披露、使用或者允许他人使用该商业秘密的，视为侵犯商业秘密。</a:t>
              </a:r>
              <a:r>
                <a:rPr lang="en-US" altLang="zh-CN" dirty="0">
                  <a:latin typeface="华文楷体" panose="02010600040101010101" pitchFamily="2" charset="-122"/>
                  <a:ea typeface="华文楷体" panose="02010600040101010101" pitchFamily="2" charset="-122"/>
                </a:rPr>
                <a:t>——</a:t>
              </a:r>
              <a:r>
                <a:rPr lang="en-US" altLang="zh-CN" b="1" dirty="0">
                  <a:sym typeface="+mn-ea"/>
                </a:rPr>
                <a:t>《</a:t>
              </a:r>
              <a:r>
                <a:rPr lang="zh-CN" altLang="en-US" b="1" dirty="0">
                  <a:sym typeface="+mn-ea"/>
                </a:rPr>
                <a:t>反不正当竞争法</a:t>
              </a:r>
              <a:r>
                <a:rPr lang="en-US" altLang="zh-CN" b="1" dirty="0">
                  <a:sym typeface="+mn-ea"/>
                </a:rPr>
                <a:t>》</a:t>
              </a:r>
              <a:r>
                <a:rPr lang="zh-CN" altLang="en-US" b="1" dirty="0">
                  <a:sym typeface="+mn-ea"/>
                </a:rPr>
                <a:t>第</a:t>
              </a:r>
              <a:r>
                <a:rPr lang="en-US" altLang="zh-CN" b="1" dirty="0">
                  <a:sym typeface="+mn-ea"/>
                </a:rPr>
                <a:t>9</a:t>
              </a:r>
              <a:r>
                <a:rPr lang="zh-CN" altLang="en-US" b="1" dirty="0">
                  <a:sym typeface="+mn-ea"/>
                </a:rPr>
                <a:t>条</a:t>
              </a:r>
              <a:endParaRPr lang="zh-CN" altLang="en-US" sz="1600" dirty="0">
                <a:solidFill>
                  <a:srgbClr val="3F3F3F"/>
                </a:solidFill>
                <a:latin typeface="微软雅黑" panose="020B0503020204020204" charset="-122"/>
                <a:ea typeface="微软雅黑" panose="020B0503020204020204" charset="-122"/>
                <a:sym typeface="微软雅黑" panose="020B0503020204020204" charset="-122"/>
              </a:endParaRPr>
            </a:p>
          </p:txBody>
        </p:sp>
      </p:gr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56485" y="1183005"/>
            <a:ext cx="4707255" cy="721360"/>
          </a:xfrm>
        </p:spPr>
        <p:txBody>
          <a:bodyPr/>
          <a:lstStyle/>
          <a:p>
            <a:pPr algn="ctr"/>
            <a:r>
              <a:rPr lang="zh-CN" altLang="en-US" sz="2400" b="1" dirty="0">
                <a:solidFill>
                  <a:schemeClr val="tx1"/>
                </a:solidFill>
                <a:latin typeface="华文楷体" panose="02010600040101010101" pitchFamily="2" charset="-122"/>
                <a:ea typeface="华文楷体" panose="02010600040101010101" pitchFamily="2" charset="-122"/>
              </a:rPr>
              <a:t>侵犯商业秘密的法律责任</a:t>
            </a:r>
            <a:endParaRPr lang="zh-CN" altLang="en-US" sz="2400" b="1" dirty="0">
              <a:solidFill>
                <a:schemeClr val="tx1"/>
              </a:solidFill>
              <a:latin typeface="华文楷体" panose="02010600040101010101" pitchFamily="2" charset="-122"/>
              <a:ea typeface="华文楷体" panose="02010600040101010101" pitchFamily="2" charset="-122"/>
            </a:endParaRPr>
          </a:p>
        </p:txBody>
      </p:sp>
      <p:grpSp>
        <p:nvGrpSpPr>
          <p:cNvPr id="5" name="Group 19"/>
          <p:cNvGrpSpPr/>
          <p:nvPr/>
        </p:nvGrpSpPr>
        <p:grpSpPr bwMode="auto">
          <a:xfrm>
            <a:off x="1325563" y="2276475"/>
            <a:ext cx="6938962" cy="3371850"/>
            <a:chOff x="0" y="0"/>
            <a:chExt cx="4371" cy="2124"/>
          </a:xfrm>
        </p:grpSpPr>
        <p:sp>
          <p:nvSpPr>
            <p:cNvPr id="6" name="AutoShape 13"/>
            <p:cNvSpPr/>
            <p:nvPr/>
          </p:nvSpPr>
          <p:spPr bwMode="auto">
            <a:xfrm rot="-5400000">
              <a:off x="-586" y="631"/>
              <a:ext cx="2079" cy="908"/>
            </a:xfrm>
            <a:custGeom>
              <a:avLst/>
              <a:gdLst/>
              <a:ahLst/>
              <a:cxnLst/>
              <a:rect l="0" t="0" r="r" b="b"/>
              <a:pathLst>
                <a:path w="21600" h="21600">
                  <a:moveTo>
                    <a:pt x="0" y="21600"/>
                  </a:moveTo>
                  <a:lnTo>
                    <a:pt x="6950" y="0"/>
                  </a:lnTo>
                  <a:lnTo>
                    <a:pt x="14650" y="0"/>
                  </a:lnTo>
                  <a:lnTo>
                    <a:pt x="21600" y="21600"/>
                  </a:lnTo>
                  <a:close/>
                  <a:moveTo>
                    <a:pt x="0" y="21600"/>
                  </a:moveTo>
                </a:path>
              </a:pathLst>
            </a:custGeom>
            <a:gradFill rotWithShape="0">
              <a:gsLst>
                <a:gs pos="0">
                  <a:srgbClr val="BFBFBF">
                    <a:alpha val="0"/>
                  </a:srgbClr>
                </a:gs>
                <a:gs pos="28999">
                  <a:srgbClr val="D8D8D8">
                    <a:alpha val="18559"/>
                  </a:srgbClr>
                </a:gs>
                <a:gs pos="64999">
                  <a:srgbClr val="FFD03B">
                    <a:alpha val="41599"/>
                  </a:srgbClr>
                </a:gs>
                <a:gs pos="100000">
                  <a:srgbClr val="FFD03B">
                    <a:alpha val="64000"/>
                  </a:srgbClr>
                </a:gs>
              </a:gsLst>
              <a:lin ang="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7" name="Rectangle 14"/>
            <p:cNvSpPr/>
            <p:nvPr/>
          </p:nvSpPr>
          <p:spPr bwMode="auto">
            <a:xfrm>
              <a:off x="959" y="460"/>
              <a:ext cx="3411" cy="1635"/>
            </a:xfrm>
            <a:prstGeom prst="rect">
              <a:avLst/>
            </a:prstGeom>
            <a:solidFill>
              <a:srgbClr val="F2F2F2"/>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grpSp>
          <p:nvGrpSpPr>
            <p:cNvPr id="8" name="Group 17"/>
            <p:cNvGrpSpPr/>
            <p:nvPr/>
          </p:nvGrpSpPr>
          <p:grpSpPr bwMode="auto">
            <a:xfrm>
              <a:off x="955" y="0"/>
              <a:ext cx="3416" cy="385"/>
              <a:chOff x="0" y="0"/>
              <a:chExt cx="3416" cy="385"/>
            </a:xfrm>
          </p:grpSpPr>
          <p:sp>
            <p:nvSpPr>
              <p:cNvPr id="10" name="Rectangle 15"/>
              <p:cNvSpPr/>
              <p:nvPr/>
            </p:nvSpPr>
            <p:spPr bwMode="auto">
              <a:xfrm>
                <a:off x="0" y="0"/>
                <a:ext cx="3409" cy="385"/>
              </a:xfrm>
              <a:prstGeom prst="rect">
                <a:avLst/>
              </a:prstGeom>
              <a:solidFill>
                <a:srgbClr val="7EBBE5"/>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11" name="Rectangle 16"/>
              <p:cNvSpPr/>
              <p:nvPr/>
            </p:nvSpPr>
            <p:spPr bwMode="auto">
              <a:xfrm>
                <a:off x="0" y="96"/>
                <a:ext cx="34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38100" tIns="38100" rIns="38100" bIns="38100" anchor="ctr"/>
              <a:lstStyle/>
              <a:p>
                <a:pPr algn="ctr"/>
                <a:r>
                  <a:rPr lang="zh-CN" altLang="en-US" sz="2400" dirty="0" smtClean="0">
                    <a:latin typeface="Heiti SC Medium" charset="0"/>
                    <a:ea typeface="宋体" panose="02010600030101010101" pitchFamily="2" charset="-122"/>
                    <a:sym typeface="Heiti SC Medium" charset="0"/>
                  </a:rPr>
                  <a:t>违约责任</a:t>
                </a:r>
                <a:endParaRPr lang="zh-CN" altLang="en-US" sz="2400" dirty="0" smtClean="0">
                  <a:latin typeface="Heiti SC Medium" charset="0"/>
                  <a:ea typeface="宋体" panose="02010600030101010101" pitchFamily="2" charset="-122"/>
                  <a:sym typeface="Heiti SC Medium" charset="0"/>
                </a:endParaRPr>
              </a:p>
            </p:txBody>
          </p:sp>
        </p:grpSp>
        <p:sp>
          <p:nvSpPr>
            <p:cNvPr id="9" name="Rectangle 18"/>
            <p:cNvSpPr/>
            <p:nvPr/>
          </p:nvSpPr>
          <p:spPr bwMode="auto">
            <a:xfrm>
              <a:off x="1088" y="687"/>
              <a:ext cx="3152" cy="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违反技术</a:t>
              </a:r>
              <a:r>
                <a:rPr lang="zh-CN" altLang="en-US" sz="2400" dirty="0">
                  <a:latin typeface="华文楷体" panose="02010600040101010101" pitchFamily="2" charset="-122"/>
                  <a:ea typeface="华文楷体" panose="02010600040101010101" pitchFamily="2" charset="-122"/>
                </a:rPr>
                <a:t>开发</a:t>
              </a:r>
              <a:r>
                <a:rPr lang="zh-CN" altLang="en-US" sz="2400" dirty="0" smtClean="0">
                  <a:latin typeface="华文楷体" panose="02010600040101010101" pitchFamily="2" charset="-122"/>
                  <a:ea typeface="华文楷体" panose="02010600040101010101" pitchFamily="2" charset="-122"/>
                </a:rPr>
                <a:t>合同技术</a:t>
              </a:r>
              <a:r>
                <a:rPr lang="zh-CN" altLang="en-US" sz="2400" dirty="0">
                  <a:latin typeface="华文楷体" panose="02010600040101010101" pitchFamily="2" charset="-122"/>
                  <a:ea typeface="华文楷体" panose="02010600040101010101" pitchFamily="2" charset="-122"/>
                </a:rPr>
                <a:t>转让</a:t>
              </a:r>
              <a:r>
                <a:rPr lang="zh-CN" altLang="en-US" sz="2400" dirty="0" smtClean="0">
                  <a:latin typeface="华文楷体" panose="02010600040101010101" pitchFamily="2" charset="-122"/>
                  <a:ea typeface="华文楷体" panose="02010600040101010101" pitchFamily="2" charset="-122"/>
                </a:rPr>
                <a:t>合同</a:t>
              </a:r>
              <a:r>
                <a:rPr lang="zh-CN" altLang="en-US" sz="2400" dirty="0">
                  <a:latin typeface="华文楷体" panose="02010600040101010101" pitchFamily="2" charset="-122"/>
                  <a:ea typeface="华文楷体" panose="02010600040101010101" pitchFamily="2" charset="-122"/>
                </a:rPr>
                <a:t>、</a:t>
              </a:r>
              <a:r>
                <a:rPr lang="zh-CN" altLang="en-US" sz="2400" dirty="0" smtClean="0">
                  <a:latin typeface="华文楷体" panose="02010600040101010101" pitchFamily="2" charset="-122"/>
                  <a:ea typeface="华文楷体" panose="02010600040101010101" pitchFamily="2" charset="-122"/>
                </a:rPr>
                <a:t>劳动</a:t>
              </a:r>
              <a:r>
                <a:rPr lang="zh-CN" altLang="en-US" sz="2400" dirty="0">
                  <a:latin typeface="华文楷体" panose="02010600040101010101" pitchFamily="2" charset="-122"/>
                  <a:ea typeface="华文楷体" panose="02010600040101010101" pitchFamily="2" charset="-122"/>
                </a:rPr>
                <a:t>合同等约定的保密</a:t>
              </a:r>
              <a:r>
                <a:rPr lang="zh-CN" altLang="en-US" sz="2400" dirty="0" smtClean="0">
                  <a:latin typeface="华文楷体" panose="02010600040101010101" pitchFamily="2" charset="-122"/>
                  <a:ea typeface="华文楷体" panose="02010600040101010101" pitchFamily="2" charset="-122"/>
                </a:rPr>
                <a:t>义务</a:t>
              </a:r>
              <a:endParaRPr lang="en-US" altLang="zh-CN" sz="2400" dirty="0" smtClean="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endParaRPr lang="en-US" altLang="zh-CN" sz="2400" dirty="0" smtClean="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dirty="0" smtClean="0">
                  <a:latin typeface="华文楷体" panose="02010600040101010101" pitchFamily="2" charset="-122"/>
                  <a:ea typeface="华文楷体" panose="02010600040101010101" pitchFamily="2" charset="-122"/>
                </a:rPr>
                <a:t>支付</a:t>
              </a:r>
              <a:r>
                <a:rPr lang="zh-CN" altLang="en-US" sz="2400" dirty="0">
                  <a:latin typeface="华文楷体" panose="02010600040101010101" pitchFamily="2" charset="-122"/>
                  <a:ea typeface="华文楷体" panose="02010600040101010101" pitchFamily="2" charset="-122"/>
                </a:rPr>
                <a:t>违约金、赔偿损失等</a:t>
              </a:r>
              <a:endParaRPr lang="en-US" altLang="zh-CN" sz="2400" dirty="0">
                <a:latin typeface="华文楷体" panose="02010600040101010101" pitchFamily="2" charset="-122"/>
                <a:ea typeface="华文楷体" panose="02010600040101010101" pitchFamily="2" charset="-122"/>
              </a:endParaRPr>
            </a:p>
          </p:txBody>
        </p:sp>
      </p:grpSp>
      <p:grpSp>
        <p:nvGrpSpPr>
          <p:cNvPr id="19" name="Group 12"/>
          <p:cNvGrpSpPr/>
          <p:nvPr/>
        </p:nvGrpSpPr>
        <p:grpSpPr bwMode="auto">
          <a:xfrm>
            <a:off x="430213" y="3262530"/>
            <a:ext cx="1530350" cy="1511083"/>
            <a:chOff x="24" y="151"/>
            <a:chExt cx="964" cy="951"/>
          </a:xfrm>
        </p:grpSpPr>
        <p:sp>
          <p:nvSpPr>
            <p:cNvPr id="20" name="Oval 8"/>
            <p:cNvSpPr/>
            <p:nvPr/>
          </p:nvSpPr>
          <p:spPr bwMode="auto">
            <a:xfrm>
              <a:off x="317" y="923"/>
              <a:ext cx="545" cy="179"/>
            </a:xfrm>
            <a:prstGeom prst="ellipse">
              <a:avLst/>
            </a:prstGeom>
            <a:gradFill rotWithShape="0">
              <a:gsLst>
                <a:gs pos="0">
                  <a:srgbClr val="3399FF">
                    <a:alpha val="0"/>
                  </a:srgbClr>
                </a:gs>
                <a:gs pos="34999">
                  <a:srgbClr val="7F7F7F">
                    <a:alpha val="34999"/>
                  </a:srgbClr>
                </a:gs>
                <a:gs pos="100000">
                  <a:srgbClr val="F2F2F2"/>
                </a:gs>
              </a:gsLst>
              <a:path path="rect">
                <a:fillToRect l="50000" t="50000" r="50000" b="50000"/>
              </a:path>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21" name="Oval 9"/>
            <p:cNvSpPr/>
            <p:nvPr/>
          </p:nvSpPr>
          <p:spPr bwMode="auto">
            <a:xfrm>
              <a:off x="181" y="151"/>
              <a:ext cx="807" cy="808"/>
            </a:xfrm>
            <a:prstGeom prst="ellipse">
              <a:avLst/>
            </a:prstGeom>
            <a:gradFill rotWithShape="0">
              <a:gsLst>
                <a:gs pos="0">
                  <a:srgbClr val="7EBBE5"/>
                </a:gs>
                <a:gs pos="83301">
                  <a:srgbClr val="1F6A9D"/>
                </a:gs>
                <a:gs pos="100000">
                  <a:srgbClr val="7EBBE5"/>
                </a:gs>
              </a:gsLst>
              <a:lin ang="540000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22" name="Rectangle 10"/>
            <p:cNvSpPr/>
            <p:nvPr/>
          </p:nvSpPr>
          <p:spPr bwMode="auto">
            <a:xfrm>
              <a:off x="164" y="419"/>
              <a:ext cx="8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none" lIns="38100" tIns="38100" rIns="38100" bIns="38100">
              <a:spAutoFit/>
            </a:bodyPr>
            <a:lstStyle/>
            <a:p>
              <a:pPr algn="ctr"/>
              <a:r>
                <a:rPr lang="zh-CN" altLang="en-US" sz="2400" dirty="0" smtClean="0">
                  <a:latin typeface="Heiti SC Medium" charset="0"/>
                  <a:ea typeface="宋体" panose="02010600030101010101" pitchFamily="2" charset="-122"/>
                  <a:sym typeface="Heiti SC Medium" charset="0"/>
                </a:rPr>
                <a:t>民事责任</a:t>
              </a:r>
              <a:endParaRPr lang="zh-CN" altLang="en-US" sz="2400" dirty="0">
                <a:latin typeface="Heiti SC Medium" charset="0"/>
                <a:ea typeface="宋体" panose="02010600030101010101" pitchFamily="2" charset="-122"/>
                <a:sym typeface="Heiti SC Medium" charset="0"/>
              </a:endParaRPr>
            </a:p>
          </p:txBody>
        </p:sp>
        <p:sp>
          <p:nvSpPr>
            <p:cNvPr id="23" name="AutoShape 11"/>
            <p:cNvSpPr/>
            <p:nvPr/>
          </p:nvSpPr>
          <p:spPr bwMode="auto">
            <a:xfrm rot="3119999">
              <a:off x="281" y="-20"/>
              <a:ext cx="389" cy="903"/>
            </a:xfrm>
            <a:custGeom>
              <a:avLst/>
              <a:gdLst/>
              <a:ahLst/>
              <a:cxnLst/>
              <a:rect l="0" t="0" r="r" b="b"/>
              <a:pathLst>
                <a:path w="21600" h="21600">
                  <a:moveTo>
                    <a:pt x="21600" y="21600"/>
                  </a:moveTo>
                  <a:cubicBezTo>
                    <a:pt x="9671" y="21600"/>
                    <a:pt x="0" y="16765"/>
                    <a:pt x="0" y="10800"/>
                  </a:cubicBezTo>
                  <a:cubicBezTo>
                    <a:pt x="0" y="4835"/>
                    <a:pt x="9671" y="0"/>
                    <a:pt x="21600" y="0"/>
                  </a:cubicBezTo>
                  <a:cubicBezTo>
                    <a:pt x="9671" y="1949"/>
                    <a:pt x="3160" y="8364"/>
                    <a:pt x="7058" y="14329"/>
                  </a:cubicBezTo>
                  <a:cubicBezTo>
                    <a:pt x="9309" y="17773"/>
                    <a:pt x="14711" y="20474"/>
                    <a:pt x="21600" y="21600"/>
                  </a:cubicBezTo>
                  <a:close/>
                  <a:moveTo>
                    <a:pt x="21600" y="21600"/>
                  </a:moveTo>
                </a:path>
              </a:pathLst>
            </a:custGeom>
            <a:gradFill rotWithShape="0">
              <a:gsLst>
                <a:gs pos="0">
                  <a:srgbClr val="FFFFFF">
                    <a:alpha val="37999"/>
                  </a:srgbClr>
                </a:gs>
                <a:gs pos="34999">
                  <a:srgbClr val="F4F4F4">
                    <a:alpha val="24700"/>
                  </a:srgbClr>
                </a:gs>
                <a:gs pos="68999">
                  <a:srgbClr val="FFFFFF">
                    <a:alpha val="11780"/>
                  </a:srgbClr>
                </a:gs>
                <a:gs pos="100000">
                  <a:srgbClr val="FFFFFF">
                    <a:alpha val="0"/>
                  </a:srgbClr>
                </a:gs>
              </a:gsLst>
              <a:lin ang="96000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1000"/>
                            </p:stCondLst>
                            <p:childTnLst>
                              <p:par>
                                <p:cTn id="9" presetID="23" presetClass="entr" presetSubtype="16" fill="hold" nodeType="after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9"/>
          <p:cNvGrpSpPr/>
          <p:nvPr/>
        </p:nvGrpSpPr>
        <p:grpSpPr bwMode="auto">
          <a:xfrm>
            <a:off x="737870" y="1416685"/>
            <a:ext cx="8010525" cy="4657725"/>
            <a:chOff x="-1" y="0"/>
            <a:chExt cx="4372" cy="2125"/>
          </a:xfrm>
        </p:grpSpPr>
        <p:sp>
          <p:nvSpPr>
            <p:cNvPr id="6" name="AutoShape 13"/>
            <p:cNvSpPr/>
            <p:nvPr/>
          </p:nvSpPr>
          <p:spPr bwMode="auto">
            <a:xfrm rot="-5400000">
              <a:off x="-586" y="631"/>
              <a:ext cx="2079" cy="908"/>
            </a:xfrm>
            <a:custGeom>
              <a:avLst/>
              <a:gdLst/>
              <a:ahLst/>
              <a:cxnLst/>
              <a:rect l="0" t="0" r="r" b="b"/>
              <a:pathLst>
                <a:path w="21600" h="21600">
                  <a:moveTo>
                    <a:pt x="0" y="21600"/>
                  </a:moveTo>
                  <a:lnTo>
                    <a:pt x="6950" y="0"/>
                  </a:lnTo>
                  <a:lnTo>
                    <a:pt x="14650" y="0"/>
                  </a:lnTo>
                  <a:lnTo>
                    <a:pt x="21600" y="21600"/>
                  </a:lnTo>
                  <a:close/>
                  <a:moveTo>
                    <a:pt x="0" y="21600"/>
                  </a:moveTo>
                </a:path>
              </a:pathLst>
            </a:custGeom>
            <a:gradFill rotWithShape="0">
              <a:gsLst>
                <a:gs pos="0">
                  <a:srgbClr val="BFBFBF">
                    <a:alpha val="0"/>
                  </a:srgbClr>
                </a:gs>
                <a:gs pos="28999">
                  <a:srgbClr val="D8D8D8">
                    <a:alpha val="18559"/>
                  </a:srgbClr>
                </a:gs>
                <a:gs pos="64999">
                  <a:srgbClr val="FFD03B">
                    <a:alpha val="41599"/>
                  </a:srgbClr>
                </a:gs>
                <a:gs pos="100000">
                  <a:srgbClr val="FFD03B">
                    <a:alpha val="64000"/>
                  </a:srgbClr>
                </a:gs>
              </a:gsLst>
              <a:lin ang="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7" name="Rectangle 14"/>
            <p:cNvSpPr/>
            <p:nvPr/>
          </p:nvSpPr>
          <p:spPr bwMode="auto">
            <a:xfrm>
              <a:off x="959" y="288"/>
              <a:ext cx="3411" cy="1837"/>
            </a:xfrm>
            <a:prstGeom prst="rect">
              <a:avLst/>
            </a:prstGeom>
            <a:solidFill>
              <a:srgbClr val="F2F2F2"/>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grpSp>
          <p:nvGrpSpPr>
            <p:cNvPr id="8" name="Group 17"/>
            <p:cNvGrpSpPr/>
            <p:nvPr/>
          </p:nvGrpSpPr>
          <p:grpSpPr bwMode="auto">
            <a:xfrm>
              <a:off x="955" y="0"/>
              <a:ext cx="3416" cy="288"/>
              <a:chOff x="0" y="0"/>
              <a:chExt cx="3416" cy="288"/>
            </a:xfrm>
          </p:grpSpPr>
          <p:sp>
            <p:nvSpPr>
              <p:cNvPr id="10" name="Rectangle 15"/>
              <p:cNvSpPr/>
              <p:nvPr/>
            </p:nvSpPr>
            <p:spPr bwMode="auto">
              <a:xfrm>
                <a:off x="0" y="0"/>
                <a:ext cx="3409" cy="288"/>
              </a:xfrm>
              <a:prstGeom prst="rect">
                <a:avLst/>
              </a:prstGeom>
              <a:solidFill>
                <a:srgbClr val="7EBBE5"/>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11" name="Rectangle 16"/>
              <p:cNvSpPr/>
              <p:nvPr/>
            </p:nvSpPr>
            <p:spPr bwMode="auto">
              <a:xfrm>
                <a:off x="0" y="48"/>
                <a:ext cx="34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38100" tIns="38100" rIns="38100" bIns="38100" anchor="ctr"/>
              <a:lstStyle/>
              <a:p>
                <a:pPr algn="ctr"/>
                <a:r>
                  <a:rPr lang="zh-CN" altLang="en-US" sz="2400" dirty="0" smtClean="0">
                    <a:solidFill>
                      <a:srgbClr val="003366"/>
                    </a:solidFill>
                    <a:latin typeface="Heiti SC Medium" charset="0"/>
                    <a:ea typeface="宋体" panose="02010600030101010101" pitchFamily="2" charset="-122"/>
                    <a:sym typeface="Heiti SC Medium" charset="0"/>
                  </a:rPr>
                  <a:t>侵权责任</a:t>
                </a:r>
                <a:endParaRPr lang="zh-CN" altLang="en-US" sz="2400" dirty="0" smtClean="0">
                  <a:solidFill>
                    <a:srgbClr val="003366"/>
                  </a:solidFill>
                  <a:latin typeface="Heiti SC Medium" charset="0"/>
                  <a:ea typeface="宋体" panose="02010600030101010101" pitchFamily="2" charset="-122"/>
                  <a:sym typeface="Heiti SC Medium" charset="0"/>
                </a:endParaRPr>
              </a:p>
            </p:txBody>
          </p:sp>
        </p:grpSp>
        <p:sp>
          <p:nvSpPr>
            <p:cNvPr id="9" name="Rectangle 18"/>
            <p:cNvSpPr/>
            <p:nvPr/>
          </p:nvSpPr>
          <p:spPr bwMode="auto">
            <a:xfrm>
              <a:off x="959" y="288"/>
              <a:ext cx="3411"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pPr marL="285750" indent="-285750" fontAlgn="auto">
                <a:lnSpc>
                  <a:spcPct val="110000"/>
                </a:lnSpc>
                <a:buFont typeface="Wingdings" panose="05000000000000000000" charset="0"/>
                <a:buChar char="Ø"/>
              </a:pPr>
              <a:r>
                <a:rPr sz="2000" dirty="0">
                  <a:latin typeface="华文楷体" panose="02010600040101010101" pitchFamily="2" charset="-122"/>
                  <a:ea typeface="华文楷体" panose="02010600040101010101" pitchFamily="2" charset="-122"/>
                </a:rPr>
                <a:t>因不正当竞争行为受到损害的经营者的赔偿数额，按照其因被侵权所受到的实际损失确定；实际损失难以计算的，按照侵权人因侵权所获得的利益确定。经营者恶意实施侵犯商业秘密行为，情节严重的，可以在按照上述方法确定数额的一倍以上五倍以下确定赔偿数额。赔偿数额还应当包括经营者为制止侵权行为所支付的合理开支</a:t>
              </a:r>
              <a:endParaRPr sz="2000" dirty="0">
                <a:latin typeface="华文楷体" panose="02010600040101010101" pitchFamily="2" charset="-122"/>
                <a:ea typeface="华文楷体" panose="02010600040101010101" pitchFamily="2" charset="-122"/>
              </a:endParaRPr>
            </a:p>
            <a:p>
              <a:pPr marL="342900" indent="-342900" fontAlgn="auto">
                <a:lnSpc>
                  <a:spcPct val="110000"/>
                </a:lnSpc>
                <a:buFont typeface="Wingdings" panose="05000000000000000000" charset="0"/>
                <a:buChar char="Ø"/>
              </a:pPr>
              <a:r>
                <a:rPr sz="2000" dirty="0">
                  <a:latin typeface="华文楷体" panose="02010600040101010101" pitchFamily="2" charset="-122"/>
                  <a:ea typeface="华文楷体" panose="02010600040101010101" pitchFamily="2" charset="-122"/>
                </a:rPr>
                <a:t>经营者违反本法第六条、第九条规定，权利人因被侵权所受到的实际损失、侵权人因侵权所获得的利益难以确定的，由人民法院根据侵权行为的情节判决给予权利人五百万元以下的赔偿</a:t>
              </a:r>
              <a:r>
                <a:rPr sz="2000" dirty="0"/>
                <a:t> </a:t>
              </a:r>
              <a:endParaRPr sz="2000" dirty="0"/>
            </a:p>
            <a:p>
              <a:pPr marL="342900" indent="-342900" algn="r" fontAlgn="auto">
                <a:lnSpc>
                  <a:spcPct val="110000"/>
                </a:lnSpc>
              </a:pPr>
              <a:r>
                <a:rPr lang="en-US" sz="2000" dirty="0">
                  <a:latin typeface="Times New Roman" panose="02020603050405020304" pitchFamily="18" charset="0"/>
                </a:rPr>
                <a:t>—— 《反不正当竞争法》第17条</a:t>
              </a:r>
              <a:endParaRPr lang="en-US" sz="2000" dirty="0">
                <a:latin typeface="Times New Roman" panose="02020603050405020304" pitchFamily="18" charset="0"/>
              </a:endParaRPr>
            </a:p>
          </p:txBody>
        </p:sp>
      </p:grpSp>
      <p:grpSp>
        <p:nvGrpSpPr>
          <p:cNvPr id="19" name="Group 12"/>
          <p:cNvGrpSpPr/>
          <p:nvPr/>
        </p:nvGrpSpPr>
        <p:grpSpPr bwMode="auto">
          <a:xfrm>
            <a:off x="98108" y="3129815"/>
            <a:ext cx="1530350" cy="1511083"/>
            <a:chOff x="24" y="151"/>
            <a:chExt cx="964" cy="951"/>
          </a:xfrm>
        </p:grpSpPr>
        <p:sp>
          <p:nvSpPr>
            <p:cNvPr id="20" name="Oval 8"/>
            <p:cNvSpPr/>
            <p:nvPr/>
          </p:nvSpPr>
          <p:spPr bwMode="auto">
            <a:xfrm>
              <a:off x="317" y="923"/>
              <a:ext cx="545" cy="179"/>
            </a:xfrm>
            <a:prstGeom prst="ellipse">
              <a:avLst/>
            </a:prstGeom>
            <a:gradFill rotWithShape="0">
              <a:gsLst>
                <a:gs pos="0">
                  <a:srgbClr val="3399FF">
                    <a:alpha val="0"/>
                  </a:srgbClr>
                </a:gs>
                <a:gs pos="34999">
                  <a:srgbClr val="7F7F7F">
                    <a:alpha val="34999"/>
                  </a:srgbClr>
                </a:gs>
                <a:gs pos="100000">
                  <a:srgbClr val="F2F2F2"/>
                </a:gs>
              </a:gsLst>
              <a:path path="rect">
                <a:fillToRect l="50000" t="50000" r="50000" b="50000"/>
              </a:path>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21" name="Oval 9"/>
            <p:cNvSpPr/>
            <p:nvPr/>
          </p:nvSpPr>
          <p:spPr bwMode="auto">
            <a:xfrm>
              <a:off x="181" y="151"/>
              <a:ext cx="807" cy="808"/>
            </a:xfrm>
            <a:prstGeom prst="ellipse">
              <a:avLst/>
            </a:prstGeom>
            <a:gradFill rotWithShape="0">
              <a:gsLst>
                <a:gs pos="0">
                  <a:srgbClr val="7EBBE5"/>
                </a:gs>
                <a:gs pos="83301">
                  <a:srgbClr val="1F6A9D"/>
                </a:gs>
                <a:gs pos="100000">
                  <a:srgbClr val="7EBBE5"/>
                </a:gs>
              </a:gsLst>
              <a:lin ang="540000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22" name="Rectangle 10"/>
            <p:cNvSpPr/>
            <p:nvPr/>
          </p:nvSpPr>
          <p:spPr bwMode="auto">
            <a:xfrm>
              <a:off x="164" y="419"/>
              <a:ext cx="8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none" lIns="38100" tIns="38100" rIns="38100" bIns="38100">
              <a:spAutoFit/>
            </a:bodyPr>
            <a:lstStyle/>
            <a:p>
              <a:pPr algn="ctr"/>
              <a:r>
                <a:rPr lang="zh-CN" altLang="en-US" sz="2400" dirty="0" smtClean="0">
                  <a:latin typeface="Heiti SC Medium" charset="0"/>
                  <a:ea typeface="宋体" panose="02010600030101010101" pitchFamily="2" charset="-122"/>
                  <a:sym typeface="Heiti SC Medium" charset="0"/>
                </a:rPr>
                <a:t>民事责任</a:t>
              </a:r>
              <a:endParaRPr lang="zh-CN" altLang="en-US" sz="2400" dirty="0">
                <a:latin typeface="Heiti SC Medium" charset="0"/>
                <a:ea typeface="宋体" panose="02010600030101010101" pitchFamily="2" charset="-122"/>
                <a:sym typeface="Heiti SC Medium" charset="0"/>
              </a:endParaRPr>
            </a:p>
          </p:txBody>
        </p:sp>
        <p:sp>
          <p:nvSpPr>
            <p:cNvPr id="23" name="AutoShape 11"/>
            <p:cNvSpPr/>
            <p:nvPr/>
          </p:nvSpPr>
          <p:spPr bwMode="auto">
            <a:xfrm rot="3119999">
              <a:off x="281" y="-20"/>
              <a:ext cx="389" cy="903"/>
            </a:xfrm>
            <a:custGeom>
              <a:avLst/>
              <a:gdLst/>
              <a:ahLst/>
              <a:cxnLst/>
              <a:rect l="0" t="0" r="r" b="b"/>
              <a:pathLst>
                <a:path w="21600" h="21600">
                  <a:moveTo>
                    <a:pt x="21600" y="21600"/>
                  </a:moveTo>
                  <a:cubicBezTo>
                    <a:pt x="9671" y="21600"/>
                    <a:pt x="0" y="16765"/>
                    <a:pt x="0" y="10800"/>
                  </a:cubicBezTo>
                  <a:cubicBezTo>
                    <a:pt x="0" y="4835"/>
                    <a:pt x="9671" y="0"/>
                    <a:pt x="21600" y="0"/>
                  </a:cubicBezTo>
                  <a:cubicBezTo>
                    <a:pt x="9671" y="1949"/>
                    <a:pt x="3160" y="8364"/>
                    <a:pt x="7058" y="14329"/>
                  </a:cubicBezTo>
                  <a:cubicBezTo>
                    <a:pt x="9309" y="17773"/>
                    <a:pt x="14711" y="20474"/>
                    <a:pt x="21600" y="21600"/>
                  </a:cubicBezTo>
                  <a:close/>
                  <a:moveTo>
                    <a:pt x="21600" y="21600"/>
                  </a:moveTo>
                </a:path>
              </a:pathLst>
            </a:custGeom>
            <a:gradFill rotWithShape="0">
              <a:gsLst>
                <a:gs pos="0">
                  <a:srgbClr val="FFFFFF">
                    <a:alpha val="37999"/>
                  </a:srgbClr>
                </a:gs>
                <a:gs pos="34999">
                  <a:srgbClr val="F4F4F4">
                    <a:alpha val="24700"/>
                  </a:srgbClr>
                </a:gs>
                <a:gs pos="68999">
                  <a:srgbClr val="FFFFFF">
                    <a:alpha val="11780"/>
                  </a:srgbClr>
                </a:gs>
                <a:gs pos="100000">
                  <a:srgbClr val="FFFFFF">
                    <a:alpha val="0"/>
                  </a:srgbClr>
                </a:gs>
              </a:gsLst>
              <a:lin ang="96000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1000"/>
                            </p:stCondLst>
                            <p:childTnLst>
                              <p:par>
                                <p:cTn id="9" presetID="23" presetClass="entr" presetSubtype="16" fill="hold" nodeType="after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093470"/>
            <a:ext cx="4947920" cy="819587"/>
          </a:xfrm>
        </p:spPr>
        <p:txBody>
          <a:bodyPr>
            <a:normAutofit/>
          </a:bodyPr>
          <a:lstStyle/>
          <a:p>
            <a:pPr algn="ctr" eaLnBrk="1" hangingPunct="1"/>
            <a:r>
              <a:rPr kumimoji="1" lang="zh-CN" altLang="en-US" sz="3200" dirty="0">
                <a:ea typeface="黑体" panose="02010609060101010101" pitchFamily="49" charset="-122"/>
              </a:rPr>
              <a:t>内容介绍</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904240" y="1812925"/>
            <a:ext cx="7874000" cy="4879340"/>
          </a:xfrm>
          <a:ln w="6350">
            <a:solidFill>
              <a:schemeClr val="tx1"/>
            </a:solidFill>
          </a:ln>
        </p:spPr>
        <p:txBody>
          <a:bodyPr>
            <a:noAutofit/>
          </a:bodyPr>
          <a:lstStyle/>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制止不正当竞争权（反不正当竞争）：商业秘密（权）</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集成电路布图设计权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植物新品种权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algn="l" defTabSz="342900" fontAlgn="base">
              <a:lnSpc>
                <a:spcPct val="170000"/>
              </a:lnSpc>
              <a:spcBef>
                <a:spcPct val="20000"/>
              </a:spcBef>
              <a:buClrTx/>
              <a:buSzTx/>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商号权与地理标志权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域名权</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solidFill>
                  <a:srgbClr val="FF0000"/>
                </a:solidFill>
                <a:latin typeface="楷体" panose="02010609060101010101" pitchFamily="49" charset="-122"/>
                <a:ea typeface="楷体" panose="02010609060101010101" pitchFamily="49" charset="-122"/>
              </a:rPr>
              <a:t>非物质文化遗产</a:t>
            </a:r>
            <a:endParaRPr lang="zh-CN" altLang="en-US" sz="2400" b="1" dirty="0">
              <a:solidFill>
                <a:srgbClr val="FF0000"/>
              </a:solidFill>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知识产权国际保护</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9"/>
          <p:cNvGrpSpPr/>
          <p:nvPr/>
        </p:nvGrpSpPr>
        <p:grpSpPr bwMode="auto">
          <a:xfrm>
            <a:off x="1325563" y="1823085"/>
            <a:ext cx="6938962" cy="3371850"/>
            <a:chOff x="0" y="0"/>
            <a:chExt cx="4371" cy="2124"/>
          </a:xfrm>
        </p:grpSpPr>
        <p:sp>
          <p:nvSpPr>
            <p:cNvPr id="6" name="AutoShape 13"/>
            <p:cNvSpPr/>
            <p:nvPr/>
          </p:nvSpPr>
          <p:spPr bwMode="auto">
            <a:xfrm rot="-5400000">
              <a:off x="-586" y="631"/>
              <a:ext cx="2079" cy="908"/>
            </a:xfrm>
            <a:custGeom>
              <a:avLst/>
              <a:gdLst/>
              <a:ahLst/>
              <a:cxnLst/>
              <a:rect l="0" t="0" r="r" b="b"/>
              <a:pathLst>
                <a:path w="21600" h="21600">
                  <a:moveTo>
                    <a:pt x="0" y="21600"/>
                  </a:moveTo>
                  <a:lnTo>
                    <a:pt x="6950" y="0"/>
                  </a:lnTo>
                  <a:lnTo>
                    <a:pt x="14650" y="0"/>
                  </a:lnTo>
                  <a:lnTo>
                    <a:pt x="21600" y="21600"/>
                  </a:lnTo>
                  <a:close/>
                  <a:moveTo>
                    <a:pt x="0" y="21600"/>
                  </a:moveTo>
                </a:path>
              </a:pathLst>
            </a:custGeom>
            <a:gradFill rotWithShape="0">
              <a:gsLst>
                <a:gs pos="0">
                  <a:srgbClr val="BFBFBF">
                    <a:alpha val="0"/>
                  </a:srgbClr>
                </a:gs>
                <a:gs pos="28999">
                  <a:srgbClr val="D8D8D8">
                    <a:alpha val="18559"/>
                  </a:srgbClr>
                </a:gs>
                <a:gs pos="64999">
                  <a:srgbClr val="FFD03B">
                    <a:alpha val="41599"/>
                  </a:srgbClr>
                </a:gs>
                <a:gs pos="100000">
                  <a:srgbClr val="FFD03B">
                    <a:alpha val="64000"/>
                  </a:srgbClr>
                </a:gs>
              </a:gsLst>
              <a:lin ang="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7" name="Rectangle 14"/>
            <p:cNvSpPr/>
            <p:nvPr/>
          </p:nvSpPr>
          <p:spPr bwMode="auto">
            <a:xfrm>
              <a:off x="959" y="460"/>
              <a:ext cx="3411" cy="1635"/>
            </a:xfrm>
            <a:prstGeom prst="rect">
              <a:avLst/>
            </a:prstGeom>
            <a:solidFill>
              <a:srgbClr val="F2F2F2"/>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grpSp>
          <p:nvGrpSpPr>
            <p:cNvPr id="8" name="Group 17"/>
            <p:cNvGrpSpPr/>
            <p:nvPr/>
          </p:nvGrpSpPr>
          <p:grpSpPr bwMode="auto">
            <a:xfrm>
              <a:off x="955" y="0"/>
              <a:ext cx="3416" cy="385"/>
              <a:chOff x="0" y="0"/>
              <a:chExt cx="3416" cy="385"/>
            </a:xfrm>
          </p:grpSpPr>
          <p:sp>
            <p:nvSpPr>
              <p:cNvPr id="10" name="Rectangle 15"/>
              <p:cNvSpPr/>
              <p:nvPr/>
            </p:nvSpPr>
            <p:spPr bwMode="auto">
              <a:xfrm>
                <a:off x="0" y="0"/>
                <a:ext cx="3409" cy="385"/>
              </a:xfrm>
              <a:prstGeom prst="rect">
                <a:avLst/>
              </a:prstGeom>
              <a:solidFill>
                <a:srgbClr val="7EBBE5"/>
              </a:soli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11" name="Rectangle 16"/>
              <p:cNvSpPr/>
              <p:nvPr/>
            </p:nvSpPr>
            <p:spPr bwMode="auto">
              <a:xfrm>
                <a:off x="0" y="96"/>
                <a:ext cx="34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38100" tIns="38100" rIns="38100" bIns="38100" anchor="ctr"/>
              <a:lstStyle/>
              <a:p>
                <a:pPr algn="ctr"/>
                <a:r>
                  <a:rPr lang="zh-CN" altLang="en-US" sz="2400" dirty="0" smtClean="0">
                    <a:solidFill>
                      <a:srgbClr val="003366"/>
                    </a:solidFill>
                    <a:latin typeface="Heiti SC Medium" charset="0"/>
                    <a:ea typeface="宋体" panose="02010600030101010101" pitchFamily="2" charset="-122"/>
                    <a:sym typeface="Heiti SC Medium" charset="0"/>
                  </a:rPr>
                  <a:t>缔约过失责任</a:t>
                </a:r>
                <a:endParaRPr lang="zh-CN" altLang="en-US" sz="2400" dirty="0" smtClean="0">
                  <a:solidFill>
                    <a:srgbClr val="003366"/>
                  </a:solidFill>
                  <a:latin typeface="Heiti SC Medium" charset="0"/>
                  <a:ea typeface="宋体" panose="02010600030101010101" pitchFamily="2" charset="-122"/>
                  <a:sym typeface="Heiti SC Medium" charset="0"/>
                </a:endParaRPr>
              </a:p>
            </p:txBody>
          </p:sp>
        </p:grpSp>
        <p:sp>
          <p:nvSpPr>
            <p:cNvPr id="9" name="Rectangle 18"/>
            <p:cNvSpPr/>
            <p:nvPr/>
          </p:nvSpPr>
          <p:spPr bwMode="auto">
            <a:xfrm>
              <a:off x="1088" y="529"/>
              <a:ext cx="3152" cy="1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pPr indent="508000" fontAlgn="auto">
                <a:lnSpc>
                  <a:spcPct val="150000"/>
                </a:lnSpc>
                <a:extLst>
                  <a:ext uri="{35155182-B16C-46BC-9424-99874614C6A1}">
                    <wpsdc:indentchars xmlns:wpsdc="http://www.wps.cn/officeDocument/2017/drawingmlCustomData" val="200" checksum="282533468"/>
                  </a:ext>
                </a:extLst>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合同法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43</a:t>
              </a:r>
              <a:r>
                <a:rPr lang="zh-CN" altLang="en-US" sz="2000" dirty="0">
                  <a:latin typeface="华文楷体" panose="02010600040101010101" pitchFamily="2" charset="-122"/>
                  <a:ea typeface="华文楷体" panose="02010600040101010101" pitchFamily="2" charset="-122"/>
                </a:rPr>
                <a:t>条：当事人在订立合同过程中知悉的对方商业秘密，即使合同最终未能成立，也不得泄露或不正当使用。泄露或不正当使用该商业秘密给对方造成损失的，应当承担损害赔偿责任。</a:t>
              </a:r>
              <a:endParaRPr lang="en-US" altLang="zh-CN" sz="2000" dirty="0">
                <a:latin typeface="华文楷体" panose="02010600040101010101" pitchFamily="2" charset="-122"/>
                <a:ea typeface="华文楷体" panose="02010600040101010101" pitchFamily="2" charset="-122"/>
              </a:endParaRPr>
            </a:p>
          </p:txBody>
        </p:sp>
      </p:grpSp>
      <p:grpSp>
        <p:nvGrpSpPr>
          <p:cNvPr id="19" name="Group 12"/>
          <p:cNvGrpSpPr/>
          <p:nvPr/>
        </p:nvGrpSpPr>
        <p:grpSpPr bwMode="auto">
          <a:xfrm>
            <a:off x="430213" y="2906930"/>
            <a:ext cx="1544638" cy="1511083"/>
            <a:chOff x="24" y="151"/>
            <a:chExt cx="973" cy="951"/>
          </a:xfrm>
        </p:grpSpPr>
        <p:sp>
          <p:nvSpPr>
            <p:cNvPr id="20" name="Oval 8"/>
            <p:cNvSpPr/>
            <p:nvPr/>
          </p:nvSpPr>
          <p:spPr bwMode="auto">
            <a:xfrm>
              <a:off x="317" y="923"/>
              <a:ext cx="545" cy="179"/>
            </a:xfrm>
            <a:prstGeom prst="ellipse">
              <a:avLst/>
            </a:prstGeom>
            <a:gradFill rotWithShape="0">
              <a:gsLst>
                <a:gs pos="0">
                  <a:srgbClr val="3399FF">
                    <a:alpha val="0"/>
                  </a:srgbClr>
                </a:gs>
                <a:gs pos="34999">
                  <a:srgbClr val="7F7F7F">
                    <a:alpha val="34999"/>
                  </a:srgbClr>
                </a:gs>
                <a:gs pos="100000">
                  <a:srgbClr val="F2F2F2"/>
                </a:gs>
              </a:gsLst>
              <a:path path="rect">
                <a:fillToRect l="50000" t="50000" r="50000" b="50000"/>
              </a:path>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21" name="Oval 9"/>
            <p:cNvSpPr/>
            <p:nvPr/>
          </p:nvSpPr>
          <p:spPr bwMode="auto">
            <a:xfrm>
              <a:off x="181" y="151"/>
              <a:ext cx="807" cy="808"/>
            </a:xfrm>
            <a:prstGeom prst="ellipse">
              <a:avLst/>
            </a:prstGeom>
            <a:gradFill rotWithShape="0">
              <a:gsLst>
                <a:gs pos="0">
                  <a:srgbClr val="7EBBE5"/>
                </a:gs>
                <a:gs pos="83301">
                  <a:srgbClr val="1F6A9D"/>
                </a:gs>
                <a:gs pos="100000">
                  <a:srgbClr val="7EBBE5"/>
                </a:gs>
              </a:gsLst>
              <a:lin ang="540000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sp>
          <p:nvSpPr>
            <p:cNvPr id="22" name="Rectangle 10"/>
            <p:cNvSpPr/>
            <p:nvPr/>
          </p:nvSpPr>
          <p:spPr bwMode="auto">
            <a:xfrm>
              <a:off x="173" y="419"/>
              <a:ext cx="82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none" lIns="38100" tIns="38100" rIns="38100" bIns="38100">
              <a:spAutoFit/>
            </a:bodyPr>
            <a:lstStyle/>
            <a:p>
              <a:pPr algn="ctr"/>
              <a:r>
                <a:rPr lang="zh-CN" altLang="en-US" sz="2400" dirty="0" smtClean="0">
                  <a:effectLst>
                    <a:outerShdw blurRad="38100" dist="38100" dir="2700000" algn="tl">
                      <a:srgbClr val="C0C0C0"/>
                    </a:outerShdw>
                  </a:effectLst>
                  <a:latin typeface="Heiti SC Medium" charset="0"/>
                  <a:ea typeface="宋体" panose="02010600030101010101" pitchFamily="2" charset="-122"/>
                  <a:sym typeface="Heiti SC Medium" charset="0"/>
                </a:rPr>
                <a:t>民事责任</a:t>
              </a:r>
              <a:endParaRPr lang="zh-CN" altLang="en-US" sz="2400" dirty="0">
                <a:effectLst>
                  <a:outerShdw blurRad="38100" dist="38100" dir="2700000" algn="tl">
                    <a:srgbClr val="C0C0C0"/>
                  </a:outerShdw>
                </a:effectLst>
                <a:latin typeface="Heiti SC Medium" charset="0"/>
                <a:ea typeface="宋体" panose="02010600030101010101" pitchFamily="2" charset="-122"/>
                <a:sym typeface="Heiti SC Medium" charset="0"/>
              </a:endParaRPr>
            </a:p>
          </p:txBody>
        </p:sp>
        <p:sp>
          <p:nvSpPr>
            <p:cNvPr id="23" name="AutoShape 11"/>
            <p:cNvSpPr/>
            <p:nvPr/>
          </p:nvSpPr>
          <p:spPr bwMode="auto">
            <a:xfrm rot="3119999">
              <a:off x="281" y="-20"/>
              <a:ext cx="389" cy="903"/>
            </a:xfrm>
            <a:custGeom>
              <a:avLst/>
              <a:gdLst/>
              <a:ahLst/>
              <a:cxnLst/>
              <a:rect l="0" t="0" r="r" b="b"/>
              <a:pathLst>
                <a:path w="21600" h="21600">
                  <a:moveTo>
                    <a:pt x="21600" y="21600"/>
                  </a:moveTo>
                  <a:cubicBezTo>
                    <a:pt x="9671" y="21600"/>
                    <a:pt x="0" y="16765"/>
                    <a:pt x="0" y="10800"/>
                  </a:cubicBezTo>
                  <a:cubicBezTo>
                    <a:pt x="0" y="4835"/>
                    <a:pt x="9671" y="0"/>
                    <a:pt x="21600" y="0"/>
                  </a:cubicBezTo>
                  <a:cubicBezTo>
                    <a:pt x="9671" y="1949"/>
                    <a:pt x="3160" y="8364"/>
                    <a:pt x="7058" y="14329"/>
                  </a:cubicBezTo>
                  <a:cubicBezTo>
                    <a:pt x="9309" y="17773"/>
                    <a:pt x="14711" y="20474"/>
                    <a:pt x="21600" y="21600"/>
                  </a:cubicBezTo>
                  <a:close/>
                  <a:moveTo>
                    <a:pt x="21600" y="21600"/>
                  </a:moveTo>
                </a:path>
              </a:pathLst>
            </a:custGeom>
            <a:gradFill rotWithShape="0">
              <a:gsLst>
                <a:gs pos="0">
                  <a:srgbClr val="FFFFFF">
                    <a:alpha val="37999"/>
                  </a:srgbClr>
                </a:gs>
                <a:gs pos="34999">
                  <a:srgbClr val="F4F4F4">
                    <a:alpha val="24700"/>
                  </a:srgbClr>
                </a:gs>
                <a:gs pos="68999">
                  <a:srgbClr val="FFFFFF">
                    <a:alpha val="11780"/>
                  </a:srgbClr>
                </a:gs>
                <a:gs pos="100000">
                  <a:srgbClr val="FFFFFF">
                    <a:alpha val="0"/>
                  </a:srgbClr>
                </a:gs>
              </a:gsLst>
              <a:lin ang="960000" scaled="1"/>
            </a:gradFill>
            <a:ln>
              <a:noFill/>
            </a:ln>
            <a:extLst>
              <a:ext uri="{91240B29-F687-4F45-9708-019B960494DF}">
                <a14:hiddenLine xmlns:a14="http://schemas.microsoft.com/office/drawing/2010/main" w="25400">
                  <a:solidFill>
                    <a:schemeClr val="tx1"/>
                  </a:solidFill>
                  <a:round/>
                  <a:headEnd type="none" w="med" len="med"/>
                  <a:tailEnd type="none" w="med" len="med"/>
                </a14:hiddenLine>
              </a:ext>
            </a:extLst>
          </p:spPr>
          <p:txBody>
            <a:bodyPr lIns="0" tIns="0" rIns="0" bIns="0"/>
            <a:lstStyle/>
            <a:p>
              <a:endParaRPr lang="zh-CN" altLang="en-US"/>
            </a:p>
          </p:txBody>
        </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1000"/>
                            </p:stCondLst>
                            <p:childTnLst>
                              <p:par>
                                <p:cTn id="9" presetID="23" presetClass="entr" presetSubtype="16" fill="hold" nodeType="afterEffect">
                                  <p:stCondLst>
                                    <p:cond delay="50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p:nvPr/>
        </p:nvGrpSpPr>
        <p:grpSpPr bwMode="auto">
          <a:xfrm>
            <a:off x="588645" y="1445001"/>
            <a:ext cx="7813675" cy="2186564"/>
            <a:chOff x="0" y="38"/>
            <a:chExt cx="4922" cy="1132"/>
          </a:xfrm>
        </p:grpSpPr>
        <p:grpSp>
          <p:nvGrpSpPr>
            <p:cNvPr id="5" name="Group 10"/>
            <p:cNvGrpSpPr/>
            <p:nvPr/>
          </p:nvGrpSpPr>
          <p:grpSpPr bwMode="auto">
            <a:xfrm>
              <a:off x="208" y="251"/>
              <a:ext cx="4714" cy="919"/>
              <a:chOff x="0" y="0"/>
              <a:chExt cx="4714" cy="919"/>
            </a:xfrm>
          </p:grpSpPr>
          <p:sp>
            <p:nvSpPr>
              <p:cNvPr id="9" name="AutoShape 8"/>
              <p:cNvSpPr/>
              <p:nvPr/>
            </p:nvSpPr>
            <p:spPr bwMode="auto">
              <a:xfrm>
                <a:off x="0" y="0"/>
                <a:ext cx="4714" cy="919"/>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77" y="61"/>
                <a:ext cx="4629" cy="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fontAlgn="auto">
                  <a:lnSpc>
                    <a:spcPct val="150000"/>
                  </a:lnSpc>
                </a:pP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反不正当竞争法</a:t>
                </a:r>
                <a:r>
                  <a:rPr lang="en-US" altLang="zh-CN"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21</a:t>
                </a:r>
                <a:r>
                  <a:rPr lang="zh-CN" altLang="en-US" sz="2000" dirty="0">
                    <a:latin typeface="华文楷体" panose="02010600040101010101" pitchFamily="2" charset="-122"/>
                    <a:ea typeface="华文楷体" panose="02010600040101010101" pitchFamily="2" charset="-122"/>
                  </a:rPr>
                  <a:t>条：经营者以及其他自然人、法人和非法人组织违反本法第九条规定侵犯商业秘密的，由监督检查部门责令停止违法行为，没收违法所得，处十万元以上一百万元以下的罚款；情节严重的，处五十万元以上五百万元以下的罚款</a:t>
                </a:r>
                <a:endParaRPr lang="zh-CN" altLang="en-US" sz="2000" dirty="0">
                  <a:latin typeface="华文楷体" panose="02010600040101010101" pitchFamily="2" charset="-122"/>
                  <a:ea typeface="华文楷体" panose="02010600040101010101" pitchFamily="2" charset="-122"/>
                </a:endParaRPr>
              </a:p>
            </p:txBody>
          </p:sp>
        </p:grpSp>
        <p:grpSp>
          <p:nvGrpSpPr>
            <p:cNvPr id="6" name="Group 13"/>
            <p:cNvGrpSpPr/>
            <p:nvPr/>
          </p:nvGrpSpPr>
          <p:grpSpPr bwMode="auto">
            <a:xfrm>
              <a:off x="0" y="38"/>
              <a:ext cx="1279" cy="329"/>
              <a:chOff x="0" y="38"/>
              <a:chExt cx="1279" cy="329"/>
            </a:xfrm>
          </p:grpSpPr>
          <p:sp>
            <p:nvSpPr>
              <p:cNvPr id="7" name="AutoShape 11"/>
              <p:cNvSpPr/>
              <p:nvPr/>
            </p:nvSpPr>
            <p:spPr bwMode="auto">
              <a:xfrm>
                <a:off x="0" y="38"/>
                <a:ext cx="1270" cy="329"/>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smtClean="0">
                    <a:solidFill>
                      <a:srgbClr val="FFFFFF"/>
                    </a:solidFill>
                    <a:latin typeface="Heiti SC Light" charset="0"/>
                    <a:ea typeface="宋体" panose="02010600030101010101" pitchFamily="2" charset="-122"/>
                    <a:sym typeface="Heiti SC Light" charset="0"/>
                  </a:rPr>
                  <a:t>行政责任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grpSp>
        <p:nvGrpSpPr>
          <p:cNvPr id="11" name="Group 24"/>
          <p:cNvGrpSpPr/>
          <p:nvPr/>
        </p:nvGrpSpPr>
        <p:grpSpPr bwMode="auto">
          <a:xfrm>
            <a:off x="612140" y="3904615"/>
            <a:ext cx="7789545" cy="2260600"/>
            <a:chOff x="0" y="92"/>
            <a:chExt cx="4952" cy="997"/>
          </a:xfrm>
        </p:grpSpPr>
        <p:grpSp>
          <p:nvGrpSpPr>
            <p:cNvPr id="12" name="Group 20"/>
            <p:cNvGrpSpPr/>
            <p:nvPr/>
          </p:nvGrpSpPr>
          <p:grpSpPr bwMode="auto">
            <a:xfrm>
              <a:off x="239" y="233"/>
              <a:ext cx="4713" cy="856"/>
              <a:chOff x="0" y="0"/>
              <a:chExt cx="4713" cy="856"/>
            </a:xfrm>
          </p:grpSpPr>
          <p:sp>
            <p:nvSpPr>
              <p:cNvPr id="16" name="AutoShape 18"/>
              <p:cNvSpPr/>
              <p:nvPr/>
            </p:nvSpPr>
            <p:spPr bwMode="auto">
              <a:xfrm>
                <a:off x="0" y="0"/>
                <a:ext cx="4713" cy="856"/>
              </a:xfrm>
              <a:prstGeom prst="roundRect">
                <a:avLst>
                  <a:gd name="adj" fmla="val 16657"/>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7" name="Rectangle 19"/>
              <p:cNvSpPr/>
              <p:nvPr/>
            </p:nvSpPr>
            <p:spPr bwMode="auto">
              <a:xfrm>
                <a:off x="34" y="119"/>
                <a:ext cx="4672"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fontAlgn="auto">
                  <a:lnSpc>
                    <a:spcPct val="150000"/>
                  </a:lnSpc>
                </a:pP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刑法</a:t>
                </a:r>
                <a:r>
                  <a:rPr lang="en-US" altLang="zh-CN"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219</a:t>
                </a:r>
                <a:r>
                  <a:rPr lang="zh-CN" altLang="en-US" sz="2000" dirty="0">
                    <a:latin typeface="华文楷体" panose="02010600040101010101" pitchFamily="2" charset="-122"/>
                    <a:ea typeface="华文楷体" panose="02010600040101010101" pitchFamily="2" charset="-122"/>
                  </a:rPr>
                  <a:t>条：有</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反不正当竞争法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所规定的侵犯商业秘密行为之一的，情节严重的，处</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年以下有期徒刑，并处或者单出罚金；情节特别严重的，处</a:t>
                </a: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年以上</a:t>
                </a:r>
                <a:r>
                  <a:rPr lang="en-US" altLang="zh-CN" sz="2000" dirty="0">
                    <a:latin typeface="华文楷体" panose="02010600040101010101" pitchFamily="2" charset="-122"/>
                    <a:ea typeface="华文楷体" panose="02010600040101010101" pitchFamily="2" charset="-122"/>
                  </a:rPr>
                  <a:t>10</a:t>
                </a:r>
                <a:r>
                  <a:rPr lang="zh-CN" altLang="en-US" sz="2000" dirty="0">
                    <a:latin typeface="华文楷体" panose="02010600040101010101" pitchFamily="2" charset="-122"/>
                    <a:ea typeface="华文楷体" panose="02010600040101010101" pitchFamily="2" charset="-122"/>
                  </a:rPr>
                  <a:t>年以下有期徒刑，并处罚金。</a:t>
                </a:r>
                <a:endParaRPr lang="en-US" altLang="zh-CN" sz="2000" dirty="0">
                  <a:latin typeface="华文楷体" panose="02010600040101010101" pitchFamily="2" charset="-122"/>
                  <a:ea typeface="华文楷体" panose="02010600040101010101" pitchFamily="2" charset="-122"/>
                </a:endParaRPr>
              </a:p>
            </p:txBody>
          </p:sp>
        </p:grpSp>
        <p:grpSp>
          <p:nvGrpSpPr>
            <p:cNvPr id="13" name="Group 23"/>
            <p:cNvGrpSpPr/>
            <p:nvPr/>
          </p:nvGrpSpPr>
          <p:grpSpPr bwMode="auto">
            <a:xfrm>
              <a:off x="0" y="92"/>
              <a:ext cx="1279" cy="233"/>
              <a:chOff x="0" y="92"/>
              <a:chExt cx="1279" cy="233"/>
            </a:xfrm>
          </p:grpSpPr>
          <p:sp>
            <p:nvSpPr>
              <p:cNvPr id="14" name="AutoShape 21"/>
              <p:cNvSpPr/>
              <p:nvPr/>
            </p:nvSpPr>
            <p:spPr bwMode="auto">
              <a:xfrm>
                <a:off x="0" y="92"/>
                <a:ext cx="1190" cy="233"/>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15" name="Rectangle 2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smtClean="0">
                    <a:solidFill>
                      <a:srgbClr val="FFFFFF"/>
                    </a:solidFill>
                    <a:latin typeface="Heiti SC Light" charset="0"/>
                    <a:ea typeface="宋体" panose="02010600030101010101" pitchFamily="2" charset="-122"/>
                    <a:sym typeface="Heiti SC Light" charset="0"/>
                  </a:rPr>
                  <a:t>刑事责任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630" y="1090930"/>
            <a:ext cx="8229600" cy="746760"/>
          </a:xfrm>
        </p:spPr>
        <p:txBody>
          <a:bodyPr>
            <a:normAutofit/>
          </a:bodyPr>
          <a:lstStyle/>
          <a:p>
            <a:r>
              <a:rPr lang="en-US" altLang="zh-CN" sz="3200" b="1" dirty="0" smtClean="0">
                <a:solidFill>
                  <a:schemeClr val="tx1"/>
                </a:solidFill>
                <a:latin typeface="华文行楷" panose="02010800040101010101" pitchFamily="2" charset="-122"/>
                <a:ea typeface="华文行楷" panose="02010800040101010101" pitchFamily="2" charset="-122"/>
              </a:rPr>
              <a:t>2</a:t>
            </a:r>
            <a:r>
              <a:rPr lang="zh-CN" altLang="en-US" sz="3200" b="1" dirty="0" smtClean="0">
                <a:solidFill>
                  <a:schemeClr val="tx1"/>
                </a:solidFill>
                <a:latin typeface="华文行楷" panose="02010800040101010101" pitchFamily="2" charset="-122"/>
                <a:ea typeface="华文行楷" panose="02010800040101010101" pitchFamily="2" charset="-122"/>
              </a:rPr>
              <a:t>、市场混淆行为</a:t>
            </a:r>
            <a:endParaRPr lang="zh-CN" altLang="en-US" sz="3200" b="1" dirty="0" smtClean="0">
              <a:solidFill>
                <a:schemeClr val="tx1"/>
              </a:solidFill>
              <a:latin typeface="华文行楷" panose="02010800040101010101" pitchFamily="2" charset="-122"/>
              <a:ea typeface="华文行楷" panose="02010800040101010101" pitchFamily="2" charset="-122"/>
            </a:endParaRPr>
          </a:p>
        </p:txBody>
      </p:sp>
      <p:grpSp>
        <p:nvGrpSpPr>
          <p:cNvPr id="5" name="Group 10"/>
          <p:cNvGrpSpPr/>
          <p:nvPr/>
        </p:nvGrpSpPr>
        <p:grpSpPr bwMode="auto">
          <a:xfrm rot="0">
            <a:off x="435610" y="1820545"/>
            <a:ext cx="8117840" cy="616585"/>
            <a:chOff x="0" y="0"/>
            <a:chExt cx="4714" cy="919"/>
          </a:xfrm>
        </p:grpSpPr>
        <p:sp>
          <p:nvSpPr>
            <p:cNvPr id="9" name="AutoShape 8"/>
            <p:cNvSpPr/>
            <p:nvPr/>
          </p:nvSpPr>
          <p:spPr bwMode="auto">
            <a:xfrm>
              <a:off x="0" y="0"/>
              <a:ext cx="4714" cy="919"/>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101" y="105"/>
              <a:ext cx="4574" cy="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r>
                <a:rPr lang="zh-CN" altLang="en-US" sz="2000" dirty="0">
                  <a:latin typeface="华文楷体" panose="02010600040101010101" pitchFamily="2" charset="-122"/>
                  <a:ea typeface="华文楷体" panose="02010600040101010101" pitchFamily="2" charset="-122"/>
                </a:rPr>
                <a:t>实施下列混淆行为，</a:t>
              </a:r>
              <a:r>
                <a:rPr lang="zh-CN" altLang="en-US" sz="2000" dirty="0">
                  <a:solidFill>
                    <a:srgbClr val="FF0000"/>
                  </a:solidFill>
                  <a:latin typeface="华文楷体" panose="02010600040101010101" pitchFamily="2" charset="-122"/>
                  <a:ea typeface="华文楷体" panose="02010600040101010101" pitchFamily="2" charset="-122"/>
                </a:rPr>
                <a:t>引人误认为是他人商品或者与他人存在特定联系</a:t>
              </a:r>
              <a:r>
                <a:rPr lang="zh-CN" altLang="en-US" sz="2000" dirty="0">
                  <a:latin typeface="华文楷体" panose="02010600040101010101" pitchFamily="2" charset="-122"/>
                  <a:ea typeface="华文楷体" panose="02010600040101010101" pitchFamily="2" charset="-122"/>
                </a:rPr>
                <a:t>：</a:t>
              </a:r>
              <a:endParaRPr lang="en-US" altLang="zh-CN" sz="2000" dirty="0">
                <a:latin typeface="华文楷体" panose="02010600040101010101" pitchFamily="2" charset="-122"/>
                <a:ea typeface="华文楷体" panose="02010600040101010101" pitchFamily="2" charset="-122"/>
              </a:endParaRPr>
            </a:p>
          </p:txBody>
        </p:sp>
      </p:grpSp>
      <p:grpSp>
        <p:nvGrpSpPr>
          <p:cNvPr id="11" name="Group 14"/>
          <p:cNvGrpSpPr/>
          <p:nvPr/>
        </p:nvGrpSpPr>
        <p:grpSpPr bwMode="auto">
          <a:xfrm>
            <a:off x="756920" y="2706370"/>
            <a:ext cx="7491730" cy="748665"/>
            <a:chOff x="0" y="0"/>
            <a:chExt cx="4597" cy="433"/>
          </a:xfrm>
        </p:grpSpPr>
        <p:grpSp>
          <p:nvGrpSpPr>
            <p:cNvPr id="12" name="Group 10"/>
            <p:cNvGrpSpPr/>
            <p:nvPr/>
          </p:nvGrpSpPr>
          <p:grpSpPr bwMode="auto">
            <a:xfrm>
              <a:off x="0" y="15"/>
              <a:ext cx="480" cy="418"/>
              <a:chOff x="0" y="0"/>
              <a:chExt cx="480" cy="418"/>
            </a:xfrm>
          </p:grpSpPr>
          <p:sp>
            <p:nvSpPr>
              <p:cNvPr id="16" name="AutoShape 7"/>
              <p:cNvSpPr/>
              <p:nvPr/>
            </p:nvSpPr>
            <p:spPr bwMode="auto">
              <a:xfrm>
                <a:off x="4" y="7"/>
                <a:ext cx="476"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17" name="AutoShape 8"/>
              <p:cNvSpPr/>
              <p:nvPr/>
            </p:nvSpPr>
            <p:spPr bwMode="auto">
              <a:xfrm>
                <a:off x="0" y="0"/>
                <a:ext cx="475"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18" name="AutoShape 9"/>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008000"/>
                  </a:gs>
                  <a:gs pos="100000">
                    <a:srgbClr val="00CC00"/>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13" name="Line 11"/>
            <p:cNvSpPr>
              <a:spLocks noChangeShapeType="1"/>
            </p:cNvSpPr>
            <p:nvPr/>
          </p:nvSpPr>
          <p:spPr bwMode="auto">
            <a:xfrm>
              <a:off x="384" y="386"/>
              <a:ext cx="3742" cy="0"/>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14" name="Rectangle 12"/>
            <p:cNvSpPr/>
            <p:nvPr/>
          </p:nvSpPr>
          <p:spPr bwMode="auto">
            <a:xfrm>
              <a:off x="513" y="0"/>
              <a:ext cx="4084"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pPr algn="l"/>
              <a:r>
                <a:rPr lang="zh-CN" altLang="en-US" sz="2000" dirty="0">
                  <a:latin typeface="华文楷体" panose="02010600040101010101" pitchFamily="2" charset="-122"/>
                  <a:ea typeface="华文楷体" panose="02010600040101010101" pitchFamily="2" charset="-122"/>
                </a:rPr>
                <a:t>擅自使用与他人</a:t>
              </a:r>
              <a:r>
                <a:rPr lang="zh-CN" altLang="en-US" sz="2000" dirty="0">
                  <a:solidFill>
                    <a:srgbClr val="FF0000"/>
                  </a:solidFill>
                  <a:latin typeface="华文楷体" panose="02010600040101010101" pitchFamily="2" charset="-122"/>
                  <a:ea typeface="华文楷体" panose="02010600040101010101" pitchFamily="2" charset="-122"/>
                </a:rPr>
                <a:t>有一定影响</a:t>
              </a:r>
              <a:r>
                <a:rPr lang="zh-CN" altLang="en-US" sz="2000" dirty="0">
                  <a:latin typeface="华文楷体" panose="02010600040101010101" pitchFamily="2" charset="-122"/>
                  <a:ea typeface="华文楷体" panose="02010600040101010101" pitchFamily="2" charset="-122"/>
                </a:rPr>
                <a:t>的商品名称、包装、装潢等相同或者近似的标识</a:t>
              </a:r>
              <a:endParaRPr lang="zh-CN" altLang="en-US" sz="2000" dirty="0">
                <a:latin typeface="华文楷体" panose="02010600040101010101" pitchFamily="2" charset="-122"/>
                <a:ea typeface="华文楷体" panose="02010600040101010101" pitchFamily="2" charset="-122"/>
              </a:endParaRPr>
            </a:p>
          </p:txBody>
        </p:sp>
        <p:sp>
          <p:nvSpPr>
            <p:cNvPr id="15" name="Rectangle 13"/>
            <p:cNvSpPr/>
            <p:nvPr/>
          </p:nvSpPr>
          <p:spPr bwMode="auto">
            <a:xfrm>
              <a:off x="124" y="77"/>
              <a:ext cx="16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dirty="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1</a:t>
              </a:r>
              <a:endParaRPr lang="en-US" altLang="zh-CN" sz="2400" dirty="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grpSp>
      <p:grpSp>
        <p:nvGrpSpPr>
          <p:cNvPr id="19" name="Group 22"/>
          <p:cNvGrpSpPr/>
          <p:nvPr/>
        </p:nvGrpSpPr>
        <p:grpSpPr bwMode="auto">
          <a:xfrm>
            <a:off x="727710" y="3429000"/>
            <a:ext cx="7567248" cy="999490"/>
            <a:chOff x="0" y="-198"/>
            <a:chExt cx="4376" cy="628"/>
          </a:xfrm>
        </p:grpSpPr>
        <p:grpSp>
          <p:nvGrpSpPr>
            <p:cNvPr id="20" name="Group 18"/>
            <p:cNvGrpSpPr/>
            <p:nvPr/>
          </p:nvGrpSpPr>
          <p:grpSpPr bwMode="auto">
            <a:xfrm>
              <a:off x="0" y="6"/>
              <a:ext cx="479" cy="418"/>
              <a:chOff x="0" y="0"/>
              <a:chExt cx="479" cy="418"/>
            </a:xfrm>
          </p:grpSpPr>
          <p:sp>
            <p:nvSpPr>
              <p:cNvPr id="24" name="AutoShape 15"/>
              <p:cNvSpPr/>
              <p:nvPr/>
            </p:nvSpPr>
            <p:spPr bwMode="auto">
              <a:xfrm>
                <a:off x="4" y="7"/>
                <a:ext cx="475"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25" name="AutoShape 16"/>
              <p:cNvSpPr/>
              <p:nvPr/>
            </p:nvSpPr>
            <p:spPr bwMode="auto">
              <a:xfrm>
                <a:off x="0" y="0"/>
                <a:ext cx="475" cy="411"/>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26" name="AutoShape 17"/>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1F3F5D"/>
                  </a:gs>
                  <a:gs pos="100000">
                    <a:srgbClr val="438ACB"/>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21" name="Line 19"/>
            <p:cNvSpPr>
              <a:spLocks noChangeShapeType="1"/>
            </p:cNvSpPr>
            <p:nvPr/>
          </p:nvSpPr>
          <p:spPr bwMode="auto">
            <a:xfrm>
              <a:off x="384" y="376"/>
              <a:ext cx="3742" cy="1"/>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22" name="Rectangle 20"/>
            <p:cNvSpPr/>
            <p:nvPr/>
          </p:nvSpPr>
          <p:spPr bwMode="auto">
            <a:xfrm>
              <a:off x="485" y="-198"/>
              <a:ext cx="3891"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zh-CN" altLang="en-US" sz="2000" dirty="0">
                  <a:latin typeface="华文楷体" panose="02010600040101010101" pitchFamily="2" charset="-122"/>
                  <a:ea typeface="华文楷体" panose="02010600040101010101" pitchFamily="2" charset="-122"/>
                </a:rPr>
                <a:t>擅自使用他人</a:t>
              </a:r>
              <a:r>
                <a:rPr lang="zh-CN" altLang="en-US" sz="2000" dirty="0">
                  <a:solidFill>
                    <a:srgbClr val="FF0000"/>
                  </a:solidFill>
                  <a:latin typeface="华文楷体" panose="02010600040101010101" pitchFamily="2" charset="-122"/>
                  <a:ea typeface="华文楷体" panose="02010600040101010101" pitchFamily="2" charset="-122"/>
                </a:rPr>
                <a:t>有一定影响</a:t>
              </a:r>
              <a:r>
                <a:rPr lang="zh-CN" altLang="en-US" sz="2000" dirty="0">
                  <a:latin typeface="华文楷体" panose="02010600040101010101" pitchFamily="2" charset="-122"/>
                  <a:ea typeface="华文楷体" panose="02010600040101010101" pitchFamily="2" charset="-122"/>
                </a:rPr>
                <a:t>的企业名称（包括简称、字号等）、社会组织名称（包括简称等）、姓名（包括笔名、艺名、译名等）</a:t>
              </a:r>
              <a:endParaRPr lang="zh-CN" altLang="en-US" sz="2000" dirty="0">
                <a:latin typeface="华文楷体" panose="02010600040101010101" pitchFamily="2" charset="-122"/>
                <a:ea typeface="华文楷体" panose="02010600040101010101" pitchFamily="2" charset="-122"/>
              </a:endParaRPr>
            </a:p>
          </p:txBody>
        </p:sp>
        <p:sp>
          <p:nvSpPr>
            <p:cNvPr id="23" name="Rectangle 21"/>
            <p:cNvSpPr/>
            <p:nvPr/>
          </p:nvSpPr>
          <p:spPr bwMode="auto">
            <a:xfrm>
              <a:off x="124" y="68"/>
              <a:ext cx="16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2</a:t>
              </a:r>
              <a:endPar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grpSp>
      <p:grpSp>
        <p:nvGrpSpPr>
          <p:cNvPr id="27" name="Group 30"/>
          <p:cNvGrpSpPr/>
          <p:nvPr/>
        </p:nvGrpSpPr>
        <p:grpSpPr bwMode="auto">
          <a:xfrm>
            <a:off x="752475" y="4554880"/>
            <a:ext cx="7542530" cy="778485"/>
            <a:chOff x="0" y="-65"/>
            <a:chExt cx="4361" cy="489"/>
          </a:xfrm>
        </p:grpSpPr>
        <p:grpSp>
          <p:nvGrpSpPr>
            <p:cNvPr id="28" name="Group 26"/>
            <p:cNvGrpSpPr/>
            <p:nvPr/>
          </p:nvGrpSpPr>
          <p:grpSpPr bwMode="auto">
            <a:xfrm>
              <a:off x="0" y="7"/>
              <a:ext cx="480" cy="417"/>
              <a:chOff x="0" y="0"/>
              <a:chExt cx="480" cy="417"/>
            </a:xfrm>
          </p:grpSpPr>
          <p:sp>
            <p:nvSpPr>
              <p:cNvPr id="32" name="AutoShape 23"/>
              <p:cNvSpPr/>
              <p:nvPr/>
            </p:nvSpPr>
            <p:spPr bwMode="auto">
              <a:xfrm>
                <a:off x="4" y="7"/>
                <a:ext cx="476"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33" name="AutoShape 24"/>
              <p:cNvSpPr/>
              <p:nvPr/>
            </p:nvSpPr>
            <p:spPr bwMode="auto">
              <a:xfrm>
                <a:off x="0" y="0"/>
                <a:ext cx="475"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34" name="AutoShape 25"/>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FF0000"/>
                  </a:gs>
                  <a:gs pos="100000">
                    <a:srgbClr val="FF9999"/>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29" name="Rectangle 27"/>
            <p:cNvSpPr/>
            <p:nvPr/>
          </p:nvSpPr>
          <p:spPr bwMode="auto">
            <a:xfrm>
              <a:off x="513" y="-65"/>
              <a:ext cx="3848"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r>
                <a:rPr lang="zh-CN" altLang="en-US" sz="2000" dirty="0">
                  <a:latin typeface="华文楷体" panose="02010600040101010101" pitchFamily="2" charset="-122"/>
                  <a:ea typeface="华文楷体" panose="02010600040101010101" pitchFamily="2" charset="-122"/>
                </a:rPr>
                <a:t>擅自使用他人</a:t>
              </a:r>
              <a:r>
                <a:rPr lang="zh-CN" altLang="en-US" sz="2000" dirty="0">
                  <a:solidFill>
                    <a:srgbClr val="FF0000"/>
                  </a:solidFill>
                  <a:latin typeface="华文楷体" panose="02010600040101010101" pitchFamily="2" charset="-122"/>
                  <a:ea typeface="华文楷体" panose="02010600040101010101" pitchFamily="2" charset="-122"/>
                </a:rPr>
                <a:t>有一定影响</a:t>
              </a:r>
              <a:r>
                <a:rPr lang="zh-CN" altLang="en-US" sz="2000" dirty="0">
                  <a:latin typeface="华文楷体" panose="02010600040101010101" pitchFamily="2" charset="-122"/>
                  <a:ea typeface="华文楷体" panose="02010600040101010101" pitchFamily="2" charset="-122"/>
                </a:rPr>
                <a:t>的域名主体部分、网站名称、网页等</a:t>
              </a:r>
              <a:endParaRPr lang="zh-CN" altLang="en-US" sz="2000" dirty="0">
                <a:latin typeface="华文楷体" panose="02010600040101010101" pitchFamily="2" charset="-122"/>
                <a:ea typeface="华文楷体" panose="02010600040101010101" pitchFamily="2" charset="-122"/>
              </a:endParaRPr>
            </a:p>
          </p:txBody>
        </p:sp>
        <p:sp>
          <p:nvSpPr>
            <p:cNvPr id="30" name="Rectangle 28"/>
            <p:cNvSpPr/>
            <p:nvPr/>
          </p:nvSpPr>
          <p:spPr bwMode="auto">
            <a:xfrm>
              <a:off x="124" y="69"/>
              <a:ext cx="16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3</a:t>
              </a:r>
              <a:endPar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sp>
          <p:nvSpPr>
            <p:cNvPr id="31" name="Line 29"/>
            <p:cNvSpPr>
              <a:spLocks noChangeShapeType="1"/>
            </p:cNvSpPr>
            <p:nvPr/>
          </p:nvSpPr>
          <p:spPr bwMode="auto">
            <a:xfrm>
              <a:off x="384" y="373"/>
              <a:ext cx="3742" cy="1"/>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grpSp>
        <p:nvGrpSpPr>
          <p:cNvPr id="35" name="Group 38"/>
          <p:cNvGrpSpPr/>
          <p:nvPr/>
        </p:nvGrpSpPr>
        <p:grpSpPr bwMode="auto">
          <a:xfrm>
            <a:off x="752475" y="5396096"/>
            <a:ext cx="7541260" cy="819284"/>
            <a:chOff x="0" y="-91"/>
            <a:chExt cx="4361" cy="515"/>
          </a:xfrm>
        </p:grpSpPr>
        <p:grpSp>
          <p:nvGrpSpPr>
            <p:cNvPr id="36" name="Group 34"/>
            <p:cNvGrpSpPr/>
            <p:nvPr/>
          </p:nvGrpSpPr>
          <p:grpSpPr bwMode="auto">
            <a:xfrm>
              <a:off x="0" y="7"/>
              <a:ext cx="480" cy="417"/>
              <a:chOff x="0" y="0"/>
              <a:chExt cx="480" cy="417"/>
            </a:xfrm>
          </p:grpSpPr>
          <p:sp>
            <p:nvSpPr>
              <p:cNvPr id="40" name="AutoShape 31"/>
              <p:cNvSpPr/>
              <p:nvPr/>
            </p:nvSpPr>
            <p:spPr bwMode="auto">
              <a:xfrm>
                <a:off x="4" y="7"/>
                <a:ext cx="476"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solidFill>
                <a:srgbClr val="808080"/>
              </a:solidFill>
              <a:ln>
                <a:noFill/>
              </a:ln>
              <a:extLs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0" tIns="0" rIns="0" bIns="0"/>
              <a:lstStyle/>
              <a:p>
                <a:endParaRPr lang="zh-CN" altLang="en-US"/>
              </a:p>
            </p:txBody>
          </p:sp>
          <p:sp>
            <p:nvSpPr>
              <p:cNvPr id="41" name="AutoShape 32"/>
              <p:cNvSpPr/>
              <p:nvPr/>
            </p:nvSpPr>
            <p:spPr bwMode="auto">
              <a:xfrm>
                <a:off x="0" y="0"/>
                <a:ext cx="475" cy="410"/>
              </a:xfrm>
              <a:custGeom>
                <a:avLst/>
                <a:gdLst/>
                <a:ahLst/>
                <a:cxnLst/>
                <a:rect l="0" t="0" r="r" b="b"/>
                <a:pathLst>
                  <a:path w="21600" h="21600">
                    <a:moveTo>
                      <a:pt x="0" y="10800"/>
                    </a:moveTo>
                    <a:lnTo>
                      <a:pt x="5405" y="0"/>
                    </a:lnTo>
                    <a:lnTo>
                      <a:pt x="16195" y="0"/>
                    </a:lnTo>
                    <a:lnTo>
                      <a:pt x="21600" y="10800"/>
                    </a:lnTo>
                    <a:lnTo>
                      <a:pt x="16195" y="21600"/>
                    </a:lnTo>
                    <a:lnTo>
                      <a:pt x="5405" y="21600"/>
                    </a:lnTo>
                    <a:close/>
                    <a:moveTo>
                      <a:pt x="0" y="10800"/>
                    </a:moveTo>
                  </a:path>
                </a:pathLst>
              </a:custGeom>
              <a:gradFill rotWithShape="0">
                <a:gsLst>
                  <a:gs pos="0">
                    <a:srgbClr val="E6E6E6"/>
                  </a:gs>
                  <a:gs pos="7500">
                    <a:srgbClr val="7D8496"/>
                  </a:gs>
                  <a:gs pos="26500">
                    <a:srgbClr val="E6E6E6"/>
                  </a:gs>
                  <a:gs pos="34000">
                    <a:srgbClr val="7D8496"/>
                  </a:gs>
                  <a:gs pos="46500">
                    <a:srgbClr val="E6E6E6"/>
                  </a:gs>
                  <a:gs pos="50000">
                    <a:srgbClr val="FFFFFF"/>
                  </a:gs>
                  <a:gs pos="53499">
                    <a:srgbClr val="E6E6E6"/>
                  </a:gs>
                  <a:gs pos="65999">
                    <a:srgbClr val="7D8496"/>
                  </a:gs>
                  <a:gs pos="73499">
                    <a:srgbClr val="E6E6E6"/>
                  </a:gs>
                  <a:gs pos="92499">
                    <a:srgbClr val="7D8496"/>
                  </a:gs>
                  <a:gs pos="100000">
                    <a:srgbClr val="E6E6E6"/>
                  </a:gs>
                </a:gsLst>
                <a:lin ang="2700000" scaled="1"/>
              </a:gradFill>
              <a:ln w="9525" cap="flat">
                <a:solidFill>
                  <a:srgbClr val="C0C0C0"/>
                </a:solidFill>
                <a:prstDash val="solid"/>
                <a:miter lim="800000"/>
                <a:headEnd type="none" w="med" len="med"/>
                <a:tailEnd type="none" w="med" len="med"/>
              </a:ln>
            </p:spPr>
            <p:txBody>
              <a:bodyPr lIns="0" tIns="0" rIns="0" bIns="0"/>
              <a:lstStyle/>
              <a:p>
                <a:endParaRPr lang="zh-CN" altLang="en-US"/>
              </a:p>
            </p:txBody>
          </p:sp>
          <p:sp>
            <p:nvSpPr>
              <p:cNvPr id="42" name="AutoShape 33"/>
              <p:cNvSpPr/>
              <p:nvPr/>
            </p:nvSpPr>
            <p:spPr bwMode="auto">
              <a:xfrm>
                <a:off x="27" y="25"/>
                <a:ext cx="418" cy="362"/>
              </a:xfrm>
              <a:custGeom>
                <a:avLst/>
                <a:gdLst/>
                <a:ahLst/>
                <a:cxnLst/>
                <a:rect l="0" t="0" r="r" b="b"/>
                <a:pathLst>
                  <a:path w="21600" h="21600">
                    <a:moveTo>
                      <a:pt x="0" y="10800"/>
                    </a:moveTo>
                    <a:lnTo>
                      <a:pt x="5404" y="0"/>
                    </a:lnTo>
                    <a:lnTo>
                      <a:pt x="16196" y="0"/>
                    </a:lnTo>
                    <a:lnTo>
                      <a:pt x="21600" y="10800"/>
                    </a:lnTo>
                    <a:lnTo>
                      <a:pt x="16196" y="21600"/>
                    </a:lnTo>
                    <a:lnTo>
                      <a:pt x="5404" y="21600"/>
                    </a:lnTo>
                    <a:close/>
                    <a:moveTo>
                      <a:pt x="0" y="10800"/>
                    </a:moveTo>
                  </a:path>
                </a:pathLst>
              </a:custGeom>
              <a:gradFill rotWithShape="0">
                <a:gsLst>
                  <a:gs pos="0">
                    <a:srgbClr val="CC0099"/>
                  </a:gs>
                  <a:gs pos="100000">
                    <a:srgbClr val="FF99FF"/>
                  </a:gs>
                </a:gsLst>
                <a:lin ang="2700000" scaled="1"/>
              </a:gradFill>
              <a:ln w="9525" cap="flat">
                <a:solidFill>
                  <a:srgbClr val="003366"/>
                </a:solidFill>
                <a:prstDash val="solid"/>
                <a:miter lim="800000"/>
                <a:headEnd type="none" w="med" len="med"/>
                <a:tailEnd type="none" w="med" len="med"/>
              </a:ln>
            </p:spPr>
            <p:txBody>
              <a:bodyPr lIns="0" tIns="0" rIns="0" bIns="0"/>
              <a:lstStyle/>
              <a:p>
                <a:endParaRPr lang="zh-CN" altLang="en-US"/>
              </a:p>
            </p:txBody>
          </p:sp>
        </p:grpSp>
        <p:sp>
          <p:nvSpPr>
            <p:cNvPr id="37" name="Rectangle 35"/>
            <p:cNvSpPr/>
            <p:nvPr/>
          </p:nvSpPr>
          <p:spPr bwMode="auto">
            <a:xfrm>
              <a:off x="513" y="-91"/>
              <a:ext cx="3848"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38100" tIns="38100" rIns="38100" bIns="38100"/>
            <a:lstStyle/>
            <a:p>
              <a:r>
                <a:rPr lang="zh-CN" altLang="en-US" sz="2000" dirty="0">
                  <a:latin typeface="华文楷体" panose="02010600040101010101" pitchFamily="2" charset="-122"/>
                  <a:ea typeface="华文楷体" panose="02010600040101010101" pitchFamily="2" charset="-122"/>
                </a:rPr>
                <a:t>其他足以引人误认为是他人商品或者与他人存在特定联系的混淆行为</a:t>
              </a:r>
              <a:endParaRPr lang="zh-CN" altLang="en-US" sz="2000" dirty="0">
                <a:latin typeface="华文楷体" panose="02010600040101010101" pitchFamily="2" charset="-122"/>
                <a:ea typeface="华文楷体" panose="02010600040101010101" pitchFamily="2" charset="-122"/>
              </a:endParaRPr>
            </a:p>
          </p:txBody>
        </p:sp>
        <p:sp>
          <p:nvSpPr>
            <p:cNvPr id="38" name="Rectangle 36"/>
            <p:cNvSpPr/>
            <p:nvPr/>
          </p:nvSpPr>
          <p:spPr bwMode="auto">
            <a:xfrm>
              <a:off x="124" y="69"/>
              <a:ext cx="162"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wrap="square" lIns="38100" tIns="38100" rIns="38100" bIns="38100">
              <a:spAutoFit/>
            </a:bodyPr>
            <a:lstStyle/>
            <a:p>
              <a:r>
                <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rPr>
                <a:t>4</a:t>
              </a:r>
              <a:endParaRPr lang="en-US" altLang="zh-CN" sz="2400">
                <a:solidFill>
                  <a:srgbClr val="FFFFFF"/>
                </a:solidFill>
                <a:effectLst>
                  <a:outerShdw blurRad="38100" dist="38100" dir="2700000" algn="tl">
                    <a:srgbClr val="C0C0C0"/>
                  </a:outerShdw>
                </a:effectLst>
                <a:latin typeface="Arial Bold" charset="0"/>
                <a:ea typeface="宋体" panose="02010600030101010101" pitchFamily="2" charset="-122"/>
                <a:cs typeface="Arial Bold" charset="0"/>
                <a:sym typeface="Arial Bold" charset="0"/>
              </a:endParaRPr>
            </a:p>
          </p:txBody>
        </p:sp>
        <p:sp>
          <p:nvSpPr>
            <p:cNvPr id="39" name="Line 37"/>
            <p:cNvSpPr>
              <a:spLocks noChangeShapeType="1"/>
            </p:cNvSpPr>
            <p:nvPr/>
          </p:nvSpPr>
          <p:spPr bwMode="auto">
            <a:xfrm>
              <a:off x="384" y="373"/>
              <a:ext cx="3742" cy="1"/>
            </a:xfrm>
            <a:prstGeom prst="line">
              <a:avLst/>
            </a:prstGeom>
            <a:noFill/>
            <a:ln w="25400" cap="flat">
              <a:solidFill>
                <a:srgbClr val="003366"/>
              </a:solidFill>
              <a:prstDash val="sysDot"/>
              <a:round/>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grpSp>
      <p:pic>
        <p:nvPicPr>
          <p:cNvPr id="43" name="图片 42"/>
          <p:cNvPicPr>
            <a:picLocks noChangeAspect="1"/>
          </p:cNvPicPr>
          <p:nvPr/>
        </p:nvPicPr>
        <p:blipFill>
          <a:blip r:embed="rId1"/>
          <a:stretch>
            <a:fillRect/>
          </a:stretch>
        </p:blipFill>
        <p:spPr>
          <a:xfrm>
            <a:off x="0" y="2032"/>
            <a:ext cx="9144000" cy="1103376"/>
          </a:xfrm>
          <a:prstGeom prst="rect">
            <a:avLst/>
          </a:prstGeom>
        </p:spPr>
      </p:pic>
      <p:pic>
        <p:nvPicPr>
          <p:cNvPr id="44" name="图片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pSp>
        <p:nvGrpSpPr>
          <p:cNvPr id="37" name="Group 14"/>
          <p:cNvGrpSpPr/>
          <p:nvPr/>
        </p:nvGrpSpPr>
        <p:grpSpPr bwMode="auto">
          <a:xfrm>
            <a:off x="588645" y="1204971"/>
            <a:ext cx="7813675" cy="1707529"/>
            <a:chOff x="0" y="38"/>
            <a:chExt cx="4922" cy="884"/>
          </a:xfrm>
        </p:grpSpPr>
        <p:grpSp>
          <p:nvGrpSpPr>
            <p:cNvPr id="38" name="Group 10"/>
            <p:cNvGrpSpPr/>
            <p:nvPr/>
          </p:nvGrpSpPr>
          <p:grpSpPr bwMode="auto">
            <a:xfrm>
              <a:off x="208" y="251"/>
              <a:ext cx="4714" cy="671"/>
              <a:chOff x="0" y="0"/>
              <a:chExt cx="4714" cy="671"/>
            </a:xfrm>
          </p:grpSpPr>
          <p:sp>
            <p:nvSpPr>
              <p:cNvPr id="39" name="AutoShape 8"/>
              <p:cNvSpPr/>
              <p:nvPr/>
            </p:nvSpPr>
            <p:spPr bwMode="auto">
              <a:xfrm>
                <a:off x="0" y="0"/>
                <a:ext cx="4714" cy="671"/>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40" name="Rectangle 9"/>
              <p:cNvSpPr/>
              <p:nvPr/>
            </p:nvSpPr>
            <p:spPr bwMode="auto">
              <a:xfrm>
                <a:off x="77" y="116"/>
                <a:ext cx="4629"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fontAlgn="auto">
                  <a:lnSpc>
                    <a:spcPct val="110000"/>
                  </a:lnSpc>
                </a:pP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反不正当竞争法</a:t>
                </a:r>
                <a:r>
                  <a:rPr lang="en-US" altLang="zh-CN"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17</a:t>
                </a:r>
                <a:r>
                  <a:rPr lang="zh-CN" altLang="en-US" sz="2000" dirty="0">
                    <a:latin typeface="华文楷体" panose="02010600040101010101" pitchFamily="2" charset="-122"/>
                    <a:ea typeface="华文楷体" panose="02010600040101010101" pitchFamily="2" charset="-122"/>
                  </a:rPr>
                  <a:t>条：实际损失</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因侵权所获得的利益</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五</a:t>
                </a:r>
                <a:r>
                  <a:rPr lang="zh-CN" altLang="en-US" sz="2000" dirty="0">
                    <a:latin typeface="华文楷体" panose="02010600040101010101" pitchFamily="2" charset="-122"/>
                    <a:ea typeface="华文楷体" panose="02010600040101010101" pitchFamily="2" charset="-122"/>
                    <a:sym typeface="+mn-ea"/>
                  </a:rPr>
                  <a:t>百万元以下的法定赔偿</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赔偿数额还应当包括经营者为制止侵权行为所支付的合理开支。</a:t>
                </a:r>
                <a:endParaRPr lang="zh-CN" altLang="en-US" sz="2000" dirty="0">
                  <a:latin typeface="华文楷体" panose="02010600040101010101" pitchFamily="2" charset="-122"/>
                  <a:ea typeface="华文楷体" panose="02010600040101010101" pitchFamily="2" charset="-122"/>
                </a:endParaRPr>
              </a:p>
            </p:txBody>
          </p:sp>
        </p:grpSp>
        <p:grpSp>
          <p:nvGrpSpPr>
            <p:cNvPr id="41" name="Group 13"/>
            <p:cNvGrpSpPr/>
            <p:nvPr/>
          </p:nvGrpSpPr>
          <p:grpSpPr bwMode="auto">
            <a:xfrm>
              <a:off x="0" y="38"/>
              <a:ext cx="1279" cy="329"/>
              <a:chOff x="0" y="38"/>
              <a:chExt cx="1279" cy="329"/>
            </a:xfrm>
          </p:grpSpPr>
          <p:sp>
            <p:nvSpPr>
              <p:cNvPr id="42" name="AutoShape 11"/>
              <p:cNvSpPr/>
              <p:nvPr/>
            </p:nvSpPr>
            <p:spPr bwMode="auto">
              <a:xfrm>
                <a:off x="0" y="38"/>
                <a:ext cx="1270" cy="329"/>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43" name="Rectangle 1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smtClean="0">
                    <a:solidFill>
                      <a:srgbClr val="FFFFFF"/>
                    </a:solidFill>
                    <a:latin typeface="Heiti SC Light" charset="0"/>
                    <a:ea typeface="宋体" panose="02010600030101010101" pitchFamily="2" charset="-122"/>
                    <a:sym typeface="Heiti SC Light" charset="0"/>
                  </a:rPr>
                  <a:t>民事</a:t>
                </a:r>
                <a:r>
                  <a:rPr lang="zh-CN" altLang="en-US" sz="2500" dirty="0" smtClean="0">
                    <a:solidFill>
                      <a:srgbClr val="FFFFFF"/>
                    </a:solidFill>
                    <a:latin typeface="Heiti SC Light" charset="0"/>
                    <a:ea typeface="宋体" panose="02010600030101010101" pitchFamily="2" charset="-122"/>
                    <a:sym typeface="Heiti SC Light" charset="0"/>
                  </a:rPr>
                  <a:t>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grpSp>
        <p:nvGrpSpPr>
          <p:cNvPr id="44" name="Group 24"/>
          <p:cNvGrpSpPr/>
          <p:nvPr/>
        </p:nvGrpSpPr>
        <p:grpSpPr bwMode="auto">
          <a:xfrm>
            <a:off x="612140" y="3054350"/>
            <a:ext cx="7789545" cy="3574855"/>
            <a:chOff x="0" y="92"/>
            <a:chExt cx="4952" cy="1291"/>
          </a:xfrm>
        </p:grpSpPr>
        <p:grpSp>
          <p:nvGrpSpPr>
            <p:cNvPr id="45" name="Group 20"/>
            <p:cNvGrpSpPr/>
            <p:nvPr/>
          </p:nvGrpSpPr>
          <p:grpSpPr bwMode="auto">
            <a:xfrm>
              <a:off x="239" y="233"/>
              <a:ext cx="4713" cy="1150"/>
              <a:chOff x="0" y="0"/>
              <a:chExt cx="4713" cy="1150"/>
            </a:xfrm>
          </p:grpSpPr>
          <p:sp>
            <p:nvSpPr>
              <p:cNvPr id="46" name="AutoShape 18"/>
              <p:cNvSpPr/>
              <p:nvPr/>
            </p:nvSpPr>
            <p:spPr bwMode="auto">
              <a:xfrm>
                <a:off x="0" y="0"/>
                <a:ext cx="4713" cy="1150"/>
              </a:xfrm>
              <a:prstGeom prst="roundRect">
                <a:avLst>
                  <a:gd name="adj" fmla="val 16657"/>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47" name="Rectangle 19"/>
              <p:cNvSpPr/>
              <p:nvPr/>
            </p:nvSpPr>
            <p:spPr bwMode="auto">
              <a:xfrm>
                <a:off x="34" y="119"/>
                <a:ext cx="4672"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indent="508000" algn="just" fontAlgn="auto">
                  <a:lnSpc>
                    <a:spcPct val="110000"/>
                  </a:lnSpc>
                  <a:extLst>
                    <a:ext uri="{35155182-B16C-46BC-9424-99874614C6A1}">
                      <wpsdc:indentchars xmlns:wpsdc="http://www.wps.cn/officeDocument/2017/drawingmlCustomData" val="200" checksum="282533468"/>
                    </a:ext>
                  </a:extLst>
                </a:pPr>
                <a:r>
                  <a:rPr sz="2000" dirty="0">
                    <a:sym typeface="+mn-ea"/>
                  </a:rPr>
                  <a:t>经营者违反本法第六条规定实施混淆行为的，由监督检查部门责令停止违法行为，没收违法商品。违法经营额五万元以上的，可以并处违法经营额五倍以下的罚款；没有违法经营额或者违法经营额不足五万元的，可以并处二十五万元以下的罚款。情节严重的，吊销营业执照</a:t>
                </a:r>
                <a:r>
                  <a:rPr lang="zh-CN" sz="2000" dirty="0">
                    <a:sym typeface="+mn-ea"/>
                  </a:rPr>
                  <a:t>。</a:t>
                </a:r>
                <a:r>
                  <a:rPr sz="2000" dirty="0">
                    <a:sym typeface="+mn-ea"/>
                  </a:rPr>
                  <a:t> </a:t>
                </a:r>
                <a:endParaRPr sz="2000" dirty="0"/>
              </a:p>
              <a:p>
                <a:pPr indent="508000" algn="r" fontAlgn="auto">
                  <a:lnSpc>
                    <a:spcPct val="110000"/>
                  </a:lnSpc>
                  <a:extLst>
                    <a:ext uri="{35155182-B16C-46BC-9424-99874614C6A1}">
                      <wpsdc:indentchars xmlns:wpsdc="http://www.wps.cn/officeDocument/2017/drawingmlCustomData" val="200" checksum="282533468"/>
                    </a:ext>
                  </a:extLst>
                </a:pPr>
                <a:r>
                  <a:rPr lang="en-US" sz="2000" dirty="0">
                    <a:latin typeface="华文楷体" panose="02010600040101010101" pitchFamily="2" charset="-122"/>
                    <a:ea typeface="华文楷体" panose="02010600040101010101" pitchFamily="2" charset="-122"/>
                    <a:sym typeface="+mn-ea"/>
                  </a:rPr>
                  <a:t>——</a:t>
                </a:r>
                <a:r>
                  <a:rPr lang="en-US" altLang="zh-CN" sz="2000" dirty="0" smtClean="0">
                    <a:latin typeface="华文楷体" panose="02010600040101010101" pitchFamily="2" charset="-122"/>
                    <a:ea typeface="华文楷体" panose="02010600040101010101" pitchFamily="2" charset="-122"/>
                    <a:sym typeface="+mn-ea"/>
                  </a:rPr>
                  <a:t>《</a:t>
                </a:r>
                <a:r>
                  <a:rPr lang="zh-CN" altLang="en-US" sz="2000" dirty="0">
                    <a:latin typeface="华文楷体" panose="02010600040101010101" pitchFamily="2" charset="-122"/>
                    <a:ea typeface="华文楷体" panose="02010600040101010101" pitchFamily="2" charset="-122"/>
                    <a:sym typeface="+mn-ea"/>
                  </a:rPr>
                  <a:t>反不正当竞争法</a:t>
                </a:r>
                <a:r>
                  <a:rPr lang="en-US" altLang="zh-CN" sz="2000" dirty="0">
                    <a:latin typeface="华文楷体" panose="02010600040101010101" pitchFamily="2" charset="-122"/>
                    <a:ea typeface="华文楷体" panose="02010600040101010101" pitchFamily="2" charset="-122"/>
                    <a:sym typeface="+mn-ea"/>
                  </a:rPr>
                  <a:t>》</a:t>
                </a:r>
                <a:r>
                  <a:rPr sz="2000" dirty="0">
                    <a:latin typeface="华文楷体" panose="02010600040101010101" pitchFamily="2" charset="-122"/>
                    <a:ea typeface="华文楷体" panose="02010600040101010101" pitchFamily="2" charset="-122"/>
                    <a:sym typeface="+mn-ea"/>
                  </a:rPr>
                  <a:t>第</a:t>
                </a:r>
                <a:r>
                  <a:rPr lang="en-US" sz="2000" dirty="0">
                    <a:latin typeface="华文楷体" panose="02010600040101010101" pitchFamily="2" charset="-122"/>
                    <a:ea typeface="华文楷体" panose="02010600040101010101" pitchFamily="2" charset="-122"/>
                    <a:sym typeface="+mn-ea"/>
                  </a:rPr>
                  <a:t>18</a:t>
                </a:r>
                <a:r>
                  <a:rPr sz="2000" dirty="0">
                    <a:latin typeface="华文楷体" panose="02010600040101010101" pitchFamily="2" charset="-122"/>
                    <a:ea typeface="华文楷体" panose="02010600040101010101" pitchFamily="2" charset="-122"/>
                    <a:sym typeface="+mn-ea"/>
                  </a:rPr>
                  <a:t>条</a:t>
                </a:r>
                <a:endParaRPr lang="en-US" altLang="zh-CN" sz="2000" dirty="0">
                  <a:latin typeface="华文楷体" panose="02010600040101010101" pitchFamily="2" charset="-122"/>
                  <a:ea typeface="华文楷体" panose="02010600040101010101" pitchFamily="2" charset="-122"/>
                </a:endParaRPr>
              </a:p>
            </p:txBody>
          </p:sp>
        </p:grpSp>
        <p:grpSp>
          <p:nvGrpSpPr>
            <p:cNvPr id="48" name="Group 23"/>
            <p:cNvGrpSpPr/>
            <p:nvPr/>
          </p:nvGrpSpPr>
          <p:grpSpPr bwMode="auto">
            <a:xfrm>
              <a:off x="0" y="92"/>
              <a:ext cx="1279" cy="233"/>
              <a:chOff x="0" y="92"/>
              <a:chExt cx="1279" cy="233"/>
            </a:xfrm>
          </p:grpSpPr>
          <p:sp>
            <p:nvSpPr>
              <p:cNvPr id="49" name="AutoShape 21"/>
              <p:cNvSpPr/>
              <p:nvPr/>
            </p:nvSpPr>
            <p:spPr bwMode="auto">
              <a:xfrm>
                <a:off x="0" y="92"/>
                <a:ext cx="1190" cy="233"/>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50" name="Rectangle 2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smtClean="0">
                    <a:solidFill>
                      <a:srgbClr val="FFFFFF"/>
                    </a:solidFill>
                    <a:latin typeface="Heiti SC Light" charset="0"/>
                    <a:ea typeface="宋体" panose="02010600030101010101" pitchFamily="2" charset="-122"/>
                    <a:sym typeface="Heiti SC Light" charset="0"/>
                  </a:rPr>
                  <a:t>行政</a:t>
                </a:r>
                <a:r>
                  <a:rPr lang="zh-CN" altLang="en-US" sz="2500" dirty="0" smtClean="0">
                    <a:solidFill>
                      <a:srgbClr val="FFFFFF"/>
                    </a:solidFill>
                    <a:latin typeface="Heiti SC Light" charset="0"/>
                    <a:ea typeface="宋体" panose="02010600030101010101" pitchFamily="2" charset="-122"/>
                    <a:sym typeface="Heiti SC Light" charset="0"/>
                  </a:rPr>
                  <a:t>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750" y="1038652"/>
            <a:ext cx="822960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案例讨论（指导案例29号）：企业名称简称</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fontScale="80000"/>
          </a:bodyPr>
          <a:lstStyle/>
          <a:p>
            <a:pPr marL="0" indent="0" algn="just">
              <a:buNone/>
            </a:pPr>
            <a:r>
              <a:rPr lang="zh-CN" altLang="en-US" sz="2800" dirty="0" smtClean="0">
                <a:latin typeface="华文行楷" panose="02010800040101010101" pitchFamily="2" charset="-122"/>
                <a:ea typeface="华文行楷" panose="02010800040101010101" pitchFamily="2" charset="-122"/>
              </a:rPr>
              <a:t>原告诉称：</a:t>
            </a:r>
            <a:endParaRPr lang="en-US" altLang="zh-CN" sz="2800" dirty="0" smtClean="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400" dirty="0" smtClean="0"/>
              <a:t>        原告天津中国青年旅行社（以下简称天津青旅）诉称：被告天津国青国际旅行社有限公司在其版权所有的网站页面、网站源代码以及搜索引擎中，非法使用原告企业名称全称及简称“天津青旅”，违反了反不正当竞争法的规定，请求判令被告立即停止不正当竞争行为、公开赔礼道歉、赔偿经济损失10万元，并承担诉讼费用。</a:t>
            </a:r>
            <a:endParaRPr lang="zh-CN" altLang="en-US" sz="2400" dirty="0" smtClean="0"/>
          </a:p>
          <a:p>
            <a:pPr marL="0" indent="0" algn="just">
              <a:lnSpc>
                <a:spcPct val="150000"/>
              </a:lnSpc>
              <a:buNone/>
            </a:pPr>
            <a:r>
              <a:rPr lang="zh-CN" altLang="en-US" sz="2800" dirty="0" smtClean="0">
                <a:latin typeface="华文行楷" panose="02010800040101010101" pitchFamily="2" charset="-122"/>
                <a:ea typeface="华文行楷" panose="02010800040101010101" pitchFamily="2" charset="-122"/>
              </a:rPr>
              <a:t>被告辩称： </a:t>
            </a:r>
            <a:endParaRPr lang="zh-CN" altLang="en-US" sz="2400" dirty="0" smtClean="0"/>
          </a:p>
          <a:p>
            <a:pPr marL="0" indent="0" algn="just">
              <a:lnSpc>
                <a:spcPct val="150000"/>
              </a:lnSpc>
              <a:buNone/>
            </a:pPr>
            <a:r>
              <a:rPr lang="zh-CN" altLang="en-US" sz="2400" dirty="0" smtClean="0"/>
              <a:t>　　被告天津国青国际旅行社有限公司（以下简称天津国青旅）辩称：“天津青旅”没有登记注册，并不由原告享有，原告主张的损失没有事实和法律依据，请求驳回原告诉讼请求。 </a:t>
            </a:r>
            <a:endParaRPr lang="zh-CN" altLang="en-US" sz="2400" dirty="0" smtClean="0"/>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750" y="1038652"/>
            <a:ext cx="822960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案例讨论（指导案例29号）：企业名称简称</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46710" y="2181860"/>
            <a:ext cx="8450580" cy="3837305"/>
          </a:xfrm>
        </p:spPr>
        <p:txBody>
          <a:bodyPr>
            <a:normAutofit lnSpcReduction="20000"/>
          </a:bodyPr>
          <a:lstStyle/>
          <a:p>
            <a:pPr marL="0" indent="0" algn="just">
              <a:buNone/>
            </a:pPr>
            <a:r>
              <a:rPr lang="zh-CN" altLang="en-US" sz="2800" dirty="0" smtClean="0">
                <a:latin typeface="华文行楷" panose="02010800040101010101" pitchFamily="2" charset="-122"/>
                <a:ea typeface="华文行楷" panose="02010800040101010101" pitchFamily="2" charset="-122"/>
              </a:rPr>
              <a:t>裁判要点：</a:t>
            </a:r>
            <a:endParaRPr lang="en-US" altLang="zh-CN" sz="2800" dirty="0" smtClean="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400" dirty="0" smtClean="0"/>
              <a:t>       </a:t>
            </a:r>
            <a:r>
              <a:rPr lang="zh-CN" altLang="en-US" sz="2000" dirty="0" smtClean="0"/>
              <a:t> 1.对于企业长期、广泛对外使用，具有一定市场知名度、为相关公众所知悉，已实际具有商号作用的企业名称简称，可视为企业名称予以保护。 </a:t>
            </a:r>
            <a:endParaRPr lang="zh-CN" altLang="en-US" sz="2000" dirty="0" smtClean="0"/>
          </a:p>
          <a:p>
            <a:pPr marL="0" indent="0" algn="just">
              <a:lnSpc>
                <a:spcPct val="150000"/>
              </a:lnSpc>
              <a:buNone/>
            </a:pPr>
            <a:r>
              <a:rPr lang="zh-CN" altLang="en-US" sz="2000" dirty="0" smtClean="0"/>
              <a:t>　　2.擅自将他人已实际具有商号作用的企业名称简称作为商业活动中互联网竞价排名关键词，使相关公众产生混淆误认的，属于不正当竞争行为。</a:t>
            </a:r>
            <a:r>
              <a:rPr lang="zh-CN" altLang="en-US" sz="2400" dirty="0" smtClean="0"/>
              <a:t> </a:t>
            </a:r>
            <a:endParaRPr lang="zh-CN" altLang="en-US" sz="2400" dirty="0" smtClean="0"/>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144905"/>
            <a:ext cx="7886700" cy="598170"/>
          </a:xfrm>
        </p:spPr>
        <p:txBody>
          <a:bodyPr>
            <a:normAutofit/>
          </a:bodyPr>
          <a:lstStyle/>
          <a:p>
            <a:r>
              <a:rPr lang="en-US" altLang="zh-CN" sz="3200" dirty="0">
                <a:latin typeface="华文行楷" panose="02010800040101010101" pitchFamily="2" charset="-122"/>
                <a:ea typeface="华文行楷" panose="02010800040101010101" pitchFamily="2" charset="-122"/>
              </a:rPr>
              <a:t>3</a:t>
            </a:r>
            <a:r>
              <a:rPr lang="zh-CN" altLang="en-US" sz="3200" dirty="0">
                <a:latin typeface="华文行楷" panose="02010800040101010101" pitchFamily="2" charset="-122"/>
                <a:ea typeface="华文行楷" panose="02010800040101010101" pitchFamily="2" charset="-122"/>
              </a:rPr>
              <a:t>、误导性宣传</a:t>
            </a:r>
            <a:endParaRPr lang="zh-CN" altLang="en-US" sz="3200" dirty="0"/>
          </a:p>
        </p:txBody>
      </p:sp>
      <p:pic>
        <p:nvPicPr>
          <p:cNvPr id="4" name="Picture 8"/>
          <p:cNvPicPr>
            <a:picLocks noGrp="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683260" y="1897380"/>
            <a:ext cx="7848600" cy="4636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9500" y="2535555"/>
            <a:ext cx="3362960" cy="3476625"/>
          </a:xfrm>
          <a:prstGeom prst="rect">
            <a:avLst/>
          </a:prstGeom>
          <a:noFill/>
        </p:spPr>
        <p:txBody>
          <a:bodyPr wrap="square" rtlCol="0">
            <a:spAutoFit/>
          </a:bodyPr>
          <a:lstStyle/>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经营者不得对其商品的性能、功能、质量、销售状况、用户评价、曾获荣誉等作虚假或者引人误解的商业宣传，欺骗、误导消费者。</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经营者不得通过组织虚假交易等方式，帮助其他经营者进行虚假或者引人误解的商业宣传。</a:t>
            </a:r>
            <a:endParaRPr lang="zh-CN" altLang="en-US" sz="2000" dirty="0">
              <a:latin typeface="华文楷体" panose="02010600040101010101" pitchFamily="2" charset="-122"/>
              <a:ea typeface="华文楷体" panose="02010600040101010101" pitchFamily="2" charset="-122"/>
            </a:endParaRPr>
          </a:p>
          <a:p>
            <a:pPr indent="508000" algn="r" fontAlgn="auto">
              <a:lnSpc>
                <a:spcPct val="100000"/>
              </a:lnSpc>
              <a:extLst>
                <a:ext uri="{35155182-B16C-46BC-9424-99874614C6A1}">
                  <wpsdc:indentchars xmlns:wpsdc="http://www.wps.cn/officeDocument/2017/drawingmlCustomData" val="200" checksum="282533468"/>
                </a:ext>
              </a:extLst>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反不正当竞争法》第8条</a:t>
            </a:r>
            <a:endParaRPr lang="zh-CN" altLang="en-US" dirty="0"/>
          </a:p>
        </p:txBody>
      </p:sp>
      <p:sp>
        <p:nvSpPr>
          <p:cNvPr id="6" name="TextBox 5"/>
          <p:cNvSpPr txBox="1"/>
          <p:nvPr/>
        </p:nvSpPr>
        <p:spPr>
          <a:xfrm>
            <a:off x="4655185" y="2391410"/>
            <a:ext cx="3517265" cy="4061460"/>
          </a:xfrm>
          <a:prstGeom prst="rect">
            <a:avLst/>
          </a:prstGeom>
          <a:noFill/>
        </p:spPr>
        <p:txBody>
          <a:bodyPr wrap="square" rtlCol="0">
            <a:spAutoFit/>
          </a:bodyPr>
          <a:lstStyle/>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smtClean="0">
                <a:solidFill>
                  <a:srgbClr val="FF0000"/>
                </a:solidFill>
                <a:latin typeface="华文楷体" panose="02010600040101010101" pitchFamily="2" charset="-122"/>
                <a:ea typeface="华文楷体" panose="02010600040101010101" pitchFamily="2" charset="-122"/>
              </a:rPr>
              <a:t>虚假</a:t>
            </a:r>
            <a:r>
              <a:rPr lang="zh-CN" altLang="en-US" sz="2000" dirty="0">
                <a:solidFill>
                  <a:srgbClr val="FF0000"/>
                </a:solidFill>
                <a:latin typeface="华文楷体" panose="02010600040101010101" pitchFamily="2" charset="-122"/>
                <a:ea typeface="华文楷体" panose="02010600040101010101" pitchFamily="2" charset="-122"/>
              </a:rPr>
              <a:t>宣传行为是指在商业活动中，经营者利用广告或者方法对商品或者服务用与实际情况不符的虚假宣传，导致客户和消费者误解的行为</a:t>
            </a:r>
            <a:r>
              <a:rPr lang="zh-CN" altLang="en-US" sz="2000" dirty="0" smtClean="0">
                <a:solidFill>
                  <a:srgbClr val="FF0000"/>
                </a:solidFill>
                <a:latin typeface="华文楷体" panose="02010600040101010101" pitchFamily="2" charset="-122"/>
                <a:ea typeface="华文楷体" panose="02010600040101010101" pitchFamily="2" charset="-122"/>
              </a:rPr>
              <a:t>。</a:t>
            </a:r>
            <a:endParaRPr lang="en-US" altLang="zh-CN" sz="2000" dirty="0" smtClean="0">
              <a:solidFill>
                <a:srgbClr val="FF0000"/>
              </a:solidFill>
              <a:latin typeface="华文楷体" panose="02010600040101010101" pitchFamily="2" charset="-122"/>
              <a:ea typeface="华文楷体" panose="02010600040101010101" pitchFamily="2" charset="-122"/>
            </a:endParaRPr>
          </a:p>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smtClean="0">
                <a:latin typeface="华文楷体" panose="02010600040101010101" pitchFamily="2" charset="-122"/>
                <a:ea typeface="华文楷体" panose="02010600040101010101" pitchFamily="2" charset="-122"/>
              </a:rPr>
              <a:t>方式：</a:t>
            </a:r>
            <a:r>
              <a:rPr lang="zh-CN" altLang="en-US" sz="2000" dirty="0">
                <a:latin typeface="华文楷体" panose="02010600040101010101" pitchFamily="2" charset="-122"/>
                <a:ea typeface="华文楷体" panose="02010600040101010101" pitchFamily="2" charset="-122"/>
              </a:rPr>
              <a:t>广告、商品发布会 、商品展销会 、产品说明书等</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0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内容：商品的质量 、制作成分、性能、用途、生产者、有效期限、产地服务的质量、提供者、方式等</a:t>
            </a:r>
            <a:endParaRPr lang="zh-CN" altLang="en-US" sz="2000" b="1"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p:nvPr/>
        </p:nvGrpSpPr>
        <p:grpSpPr bwMode="auto">
          <a:xfrm>
            <a:off x="180975" y="3050540"/>
            <a:ext cx="8495030" cy="3638550"/>
            <a:chOff x="0" y="33"/>
            <a:chExt cx="5351" cy="1852"/>
          </a:xfrm>
        </p:grpSpPr>
        <p:grpSp>
          <p:nvGrpSpPr>
            <p:cNvPr id="5" name="Group 10"/>
            <p:cNvGrpSpPr/>
            <p:nvPr/>
          </p:nvGrpSpPr>
          <p:grpSpPr bwMode="auto">
            <a:xfrm>
              <a:off x="331" y="213"/>
              <a:ext cx="5020" cy="1672"/>
              <a:chOff x="0" y="0"/>
              <a:chExt cx="5020" cy="1672"/>
            </a:xfrm>
          </p:grpSpPr>
          <p:sp>
            <p:nvSpPr>
              <p:cNvPr id="9" name="AutoShape 8"/>
              <p:cNvSpPr/>
              <p:nvPr/>
            </p:nvSpPr>
            <p:spPr bwMode="auto">
              <a:xfrm>
                <a:off x="0" y="0"/>
                <a:ext cx="5020" cy="1642"/>
              </a:xfrm>
              <a:prstGeom prst="roundRect">
                <a:avLst>
                  <a:gd name="adj" fmla="val 16662"/>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68" y="12"/>
                <a:ext cx="4887" cy="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indent="508000" fontAlgn="auto">
                  <a:lnSpc>
                    <a:spcPct val="12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违反本法第八条规定对其商品作虚假或者引人误解的商业宣传，或者通过组织虚假交易等方式帮助其他经营者进行虚假或者引人误解的商业宣传的，由监督检查部门责令停止违法行为，处二十万元以上一百万元以下的罚款；情节严重的，处一百万元以上二百万元以下的罚款，可以吊销营业执照。 </a:t>
                </a:r>
                <a:endParaRPr lang="zh-CN" altLang="en-US" sz="2000" dirty="0">
                  <a:latin typeface="华文楷体" panose="02010600040101010101" pitchFamily="2" charset="-122"/>
                  <a:ea typeface="华文楷体" panose="02010600040101010101" pitchFamily="2" charset="-122"/>
                </a:endParaRPr>
              </a:p>
              <a:p>
                <a:pPr indent="508000" fontAlgn="auto">
                  <a:lnSpc>
                    <a:spcPct val="12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经营者违反本法第八条规定，属于发布虚假广告的，依照《中华人民共和国广告法》的规定处罚。</a:t>
                </a:r>
                <a:r>
                  <a:rPr lang="zh-CN" altLang="en-US" sz="2000" dirty="0"/>
                  <a:t> </a:t>
                </a:r>
                <a:endParaRPr lang="zh-CN" altLang="en-US" sz="2000" dirty="0"/>
              </a:p>
              <a:p>
                <a:pPr indent="457200" algn="r" fontAlgn="auto">
                  <a:lnSpc>
                    <a:spcPct val="120000"/>
                  </a:lnSpc>
                  <a:extLst>
                    <a:ext uri="{35155182-B16C-46BC-9424-99874614C6A1}">
                      <wpsdc:indentchars xmlns:wpsdc="http://www.wps.cn/officeDocument/2017/drawingmlCustomData" val="200" checksum="59296752"/>
                    </a:ext>
                  </a:extLst>
                </a:pPr>
                <a:r>
                  <a:rPr lang="en-US" altLang="zh-CN" dirty="0">
                    <a:latin typeface="Times New Roman" panose="02020603050405020304" pitchFamily="18" charset="0"/>
                  </a:rPr>
                  <a:t>——</a:t>
                </a:r>
                <a:r>
                  <a:rPr lang="zh-CN" altLang="en-US" dirty="0">
                    <a:latin typeface="Times New Roman" panose="02020603050405020304" pitchFamily="18" charset="0"/>
                  </a:rPr>
                  <a:t>《反不正当竞争法》第20条</a:t>
                </a:r>
                <a:endParaRPr lang="zh-CN" altLang="en-US" dirty="0">
                  <a:latin typeface="Times New Roman" panose="02020603050405020304" pitchFamily="18" charset="0"/>
                </a:endParaRPr>
              </a:p>
            </p:txBody>
          </p:sp>
        </p:grpSp>
        <p:grpSp>
          <p:nvGrpSpPr>
            <p:cNvPr id="6" name="Group 13"/>
            <p:cNvGrpSpPr/>
            <p:nvPr/>
          </p:nvGrpSpPr>
          <p:grpSpPr bwMode="auto">
            <a:xfrm>
              <a:off x="0" y="33"/>
              <a:ext cx="1392" cy="310"/>
              <a:chOff x="0" y="33"/>
              <a:chExt cx="1392" cy="310"/>
            </a:xfrm>
          </p:grpSpPr>
          <p:sp>
            <p:nvSpPr>
              <p:cNvPr id="7" name="AutoShape 11"/>
              <p:cNvSpPr/>
              <p:nvPr/>
            </p:nvSpPr>
            <p:spPr bwMode="auto">
              <a:xfrm>
                <a:off x="90" y="33"/>
                <a:ext cx="1203" cy="310"/>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0" y="79"/>
                <a:ext cx="13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500" dirty="0" smtClean="0">
                    <a:solidFill>
                      <a:srgbClr val="FFFFFF"/>
                    </a:solidFill>
                    <a:latin typeface="Lucida Grande" charset="0"/>
                    <a:ea typeface="宋体" panose="02010600030101010101" pitchFamily="2" charset="-122"/>
                    <a:sym typeface="Lucida Grande" charset="0"/>
                  </a:rPr>
                  <a:t>法律责任</a:t>
                </a:r>
                <a:endParaRPr lang="en-US" altLang="zh-CN" sz="2500" dirty="0">
                  <a:solidFill>
                    <a:srgbClr val="FFFFFF"/>
                  </a:solidFill>
                  <a:latin typeface="Lucida Grande" charset="0"/>
                  <a:ea typeface="宋体" panose="02010600030101010101" pitchFamily="2" charset="-122"/>
                  <a:sym typeface="Lucida Grande" charset="0"/>
                </a:endParaRPr>
              </a:p>
            </p:txBody>
          </p:sp>
        </p:gr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pSp>
        <p:nvGrpSpPr>
          <p:cNvPr id="37" name="Group 14"/>
          <p:cNvGrpSpPr/>
          <p:nvPr/>
        </p:nvGrpSpPr>
        <p:grpSpPr bwMode="auto">
          <a:xfrm>
            <a:off x="330835" y="1205230"/>
            <a:ext cx="8344535" cy="1707515"/>
            <a:chOff x="0" y="38"/>
            <a:chExt cx="4922" cy="884"/>
          </a:xfrm>
        </p:grpSpPr>
        <p:grpSp>
          <p:nvGrpSpPr>
            <p:cNvPr id="38" name="Group 10"/>
            <p:cNvGrpSpPr/>
            <p:nvPr/>
          </p:nvGrpSpPr>
          <p:grpSpPr bwMode="auto">
            <a:xfrm>
              <a:off x="208" y="251"/>
              <a:ext cx="4714" cy="671"/>
              <a:chOff x="0" y="0"/>
              <a:chExt cx="4714" cy="671"/>
            </a:xfrm>
          </p:grpSpPr>
          <p:sp>
            <p:nvSpPr>
              <p:cNvPr id="39" name="AutoShape 8"/>
              <p:cNvSpPr/>
              <p:nvPr/>
            </p:nvSpPr>
            <p:spPr bwMode="auto">
              <a:xfrm>
                <a:off x="0" y="0"/>
                <a:ext cx="4714" cy="671"/>
              </a:xfrm>
              <a:prstGeom prst="roundRect">
                <a:avLst>
                  <a:gd name="adj" fmla="val 16667"/>
                </a:avLst>
              </a:prstGeom>
              <a:gradFill rotWithShape="0">
                <a:gsLst>
                  <a:gs pos="0">
                    <a:srgbClr val="F9FFEE"/>
                  </a:gs>
                  <a:gs pos="65001">
                    <a:srgbClr val="F0FFD2"/>
                  </a:gs>
                  <a:gs pos="100000">
                    <a:srgbClr val="EAFFBF"/>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p>
                <a:endParaRPr lang="zh-CN" altLang="en-US"/>
              </a:p>
            </p:txBody>
          </p:sp>
          <p:sp>
            <p:nvSpPr>
              <p:cNvPr id="40" name="Rectangle 9"/>
              <p:cNvSpPr/>
              <p:nvPr/>
            </p:nvSpPr>
            <p:spPr bwMode="auto">
              <a:xfrm>
                <a:off x="77" y="116"/>
                <a:ext cx="4629"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p>
                <a:pPr fontAlgn="auto">
                  <a:lnSpc>
                    <a:spcPct val="110000"/>
                  </a:lnSpc>
                </a:pPr>
                <a:r>
                  <a:rPr lang="en-US" altLang="zh-CN" sz="2000" dirty="0" smtClean="0">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反不正当竞争法</a:t>
                </a:r>
                <a:r>
                  <a:rPr lang="en-US" altLang="zh-CN" sz="2000" dirty="0" smtClean="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17</a:t>
                </a:r>
                <a:r>
                  <a:rPr lang="zh-CN" altLang="en-US" sz="2000" dirty="0">
                    <a:latin typeface="华文楷体" panose="02010600040101010101" pitchFamily="2" charset="-122"/>
                    <a:ea typeface="华文楷体" panose="02010600040101010101" pitchFamily="2" charset="-122"/>
                  </a:rPr>
                  <a:t>条：实际损失</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因侵权所获得的利益；赔偿数额还应当包括经营者为制止侵权行为所支付的合理开支。</a:t>
                </a:r>
                <a:endParaRPr lang="zh-CN" altLang="en-US" sz="2000" dirty="0">
                  <a:latin typeface="华文楷体" panose="02010600040101010101" pitchFamily="2" charset="-122"/>
                  <a:ea typeface="华文楷体" panose="02010600040101010101" pitchFamily="2" charset="-122"/>
                </a:endParaRPr>
              </a:p>
            </p:txBody>
          </p:sp>
        </p:grpSp>
        <p:grpSp>
          <p:nvGrpSpPr>
            <p:cNvPr id="41" name="Group 13"/>
            <p:cNvGrpSpPr/>
            <p:nvPr/>
          </p:nvGrpSpPr>
          <p:grpSpPr bwMode="auto">
            <a:xfrm>
              <a:off x="0" y="38"/>
              <a:ext cx="1279" cy="329"/>
              <a:chOff x="0" y="38"/>
              <a:chExt cx="1279" cy="329"/>
            </a:xfrm>
          </p:grpSpPr>
          <p:sp>
            <p:nvSpPr>
              <p:cNvPr id="42" name="AutoShape 11"/>
              <p:cNvSpPr/>
              <p:nvPr/>
            </p:nvSpPr>
            <p:spPr bwMode="auto">
              <a:xfrm>
                <a:off x="0" y="38"/>
                <a:ext cx="1270" cy="329"/>
              </a:xfrm>
              <a:prstGeom prst="roundRect">
                <a:avLst>
                  <a:gd name="adj" fmla="val 10000"/>
                </a:avLst>
              </a:prstGeom>
              <a:solidFill>
                <a:srgbClr val="F79646"/>
              </a:solidFill>
              <a:ln w="25400" cap="flat">
                <a:solidFill>
                  <a:srgbClr val="FFFFFF"/>
                </a:solidFill>
                <a:prstDash val="solid"/>
                <a:round/>
                <a:headEnd type="none" w="med" len="med"/>
                <a:tailEnd type="none" w="med" len="med"/>
              </a:ln>
            </p:spPr>
            <p:txBody>
              <a:bodyPr lIns="0" tIns="0" rIns="0" bIns="0"/>
              <a:p>
                <a:endParaRPr lang="zh-CN" altLang="en-US"/>
              </a:p>
            </p:txBody>
          </p:sp>
          <p:sp>
            <p:nvSpPr>
              <p:cNvPr id="43" name="Rectangle 12"/>
              <p:cNvSpPr/>
              <p:nvPr/>
            </p:nvSpPr>
            <p:spPr bwMode="auto">
              <a:xfrm>
                <a:off x="15" y="92"/>
                <a:ext cx="12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p>
                <a:pPr algn="ctr">
                  <a:lnSpc>
                    <a:spcPct val="90000"/>
                  </a:lnSpc>
                  <a:spcBef>
                    <a:spcPts val="1050"/>
                  </a:spcBef>
                </a:pPr>
                <a:r>
                  <a:rPr lang="zh-CN" altLang="en-US" sz="2500" dirty="0" smtClean="0">
                    <a:solidFill>
                      <a:srgbClr val="FFFFFF"/>
                    </a:solidFill>
                    <a:latin typeface="Heiti SC Light" charset="0"/>
                    <a:ea typeface="宋体" panose="02010600030101010101" pitchFamily="2" charset="-122"/>
                    <a:sym typeface="Heiti SC Light" charset="0"/>
                  </a:rPr>
                  <a:t>民事责任</a:t>
                </a:r>
                <a:endParaRPr lang="zh-CN" altLang="en-US" sz="2500" dirty="0">
                  <a:solidFill>
                    <a:srgbClr val="FFFFFF"/>
                  </a:solidFill>
                  <a:latin typeface="Heiti SC Light" charset="0"/>
                  <a:ea typeface="宋体" panose="02010600030101010101" pitchFamily="2" charset="-122"/>
                  <a:sym typeface="Heiti SC Light"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fill="hold"/>
                                        <p:tgtEl>
                                          <p:spTgt spid="37"/>
                                        </p:tgtEl>
                                        <p:attrNameLst>
                                          <p:attrName>ppt_x</p:attrName>
                                        </p:attrNameLst>
                                      </p:cBhvr>
                                      <p:tavLst>
                                        <p:tav tm="0">
                                          <p:val>
                                            <p:strVal val="0-#ppt_w/2"/>
                                          </p:val>
                                        </p:tav>
                                        <p:tav tm="100000">
                                          <p:val>
                                            <p:strVal val="#ppt_x"/>
                                          </p:val>
                                        </p:tav>
                                      </p:tavLst>
                                    </p:anim>
                                    <p:anim calcmode="lin" valueType="num">
                                      <p:cBhvr additive="base">
                                        <p:cTn id="1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690" y="1038860"/>
            <a:ext cx="845185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案例讨论（指导案例58号 ）：使用老字号宣传</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a:bodyPr>
          <a:lstStyle/>
          <a:p>
            <a:pPr marL="0" indent="0" algn="just">
              <a:buNone/>
            </a:pPr>
            <a:r>
              <a:rPr lang="zh-CN" altLang="en-US" sz="2400" dirty="0" smtClean="0">
                <a:latin typeface="华文行楷" panose="02010800040101010101" pitchFamily="2" charset="-122"/>
                <a:ea typeface="华文行楷" panose="02010800040101010101" pitchFamily="2" charset="-122"/>
              </a:rPr>
              <a:t>原告诉称：</a:t>
            </a:r>
            <a:endParaRPr lang="zh-CN" altLang="en-US" sz="2400" dirty="0" smtClean="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000" dirty="0" smtClean="0"/>
              <a:t>        原告（反诉被告）成都同德福合川桃片食品有限公司（以下简称成都同德福公司）诉称，成都同德福公司为“同德福TONGDEFU及图”商标权人，余晓华先后成立的个体工商户和重庆市合川区同德福桃片有限公司（以下简称重庆同德福公司），在其字号及生产的桃片外包装上突出使用了“同德福”，侵害了原告享有的“同德福TONGDEFU及图”注册商标专用权并构成不正当竞争。 </a:t>
            </a:r>
            <a:endParaRPr lang="zh-CN" altLang="en-US" sz="2000" dirty="0" smtClean="0"/>
          </a:p>
          <a:p>
            <a:pPr marL="0" indent="0" algn="just">
              <a:lnSpc>
                <a:spcPct val="150000"/>
              </a:lnSpc>
              <a:buNone/>
            </a:pPr>
            <a:r>
              <a:rPr lang="zh-CN" altLang="en-US" sz="2000" dirty="0" smtClean="0"/>
              <a:t>　</a:t>
            </a:r>
            <a:endParaRPr lang="zh-CN" altLang="en-US" sz="2000" dirty="0" smtClean="0">
              <a:sym typeface="+mn-ea"/>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690" y="1038860"/>
            <a:ext cx="845185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案例讨论（指导案例58号 ）：使用老字号宣传</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a:bodyPr>
          <a:lstStyle/>
          <a:p>
            <a:pPr marL="0" indent="0" algn="just">
              <a:lnSpc>
                <a:spcPct val="150000"/>
              </a:lnSpc>
              <a:buNone/>
            </a:pPr>
            <a:r>
              <a:rPr lang="zh-CN" altLang="en-US" sz="2400" dirty="0" smtClean="0">
                <a:latin typeface="华文行楷" panose="02010800040101010101" pitchFamily="2" charset="-122"/>
                <a:ea typeface="华文行楷" panose="02010800040101010101" pitchFamily="2" charset="-122"/>
              </a:rPr>
              <a:t>被告辩称：</a:t>
            </a:r>
            <a:r>
              <a:rPr lang="zh-CN" altLang="en-US" sz="2000" dirty="0" smtClean="0">
                <a:latin typeface="华文行楷" panose="02010800040101010101" pitchFamily="2" charset="-122"/>
                <a:ea typeface="华文行楷" panose="02010800040101010101" pitchFamily="2" charset="-122"/>
              </a:rPr>
              <a:t> </a:t>
            </a:r>
            <a:endParaRPr lang="zh-CN" altLang="en-US" sz="2000" dirty="0" smtClean="0"/>
          </a:p>
          <a:p>
            <a:pPr marL="0" indent="0" algn="just">
              <a:lnSpc>
                <a:spcPct val="150000"/>
              </a:lnSpc>
              <a:buNone/>
            </a:pPr>
            <a:r>
              <a:rPr lang="zh-CN" altLang="en-US" sz="2000" dirty="0" smtClean="0"/>
              <a:t>　　</a:t>
            </a:r>
            <a:r>
              <a:rPr lang="zh-CN" altLang="en-US" sz="2000" dirty="0" smtClean="0">
                <a:sym typeface="+mn-ea"/>
              </a:rPr>
              <a:t>被告（反诉原告）重庆同德福公司、余晓华共同答辩并反诉称，重庆同德福公司的前身为始创于1898年的同德福斋铺，虽然同德福斋铺因公私合营而停止生产，但未中断独特技艺的代代相传。“同德福”第四代传人余晓华继承祖业先后注册了个体工商户和公司，规范使用其企业名称及字号，重庆同德福公司、余晓华的注册行为是善意的，不构成侵权。成都同德福公司与老字号“同德福”并没有直接的历史渊源，但其将“同德福”商标与老字号“同德福”进行关联的宣传，属于虚假宣传。而且，成都同德福公司擅自使用“同德福”知名商品名称，构成不正当竞争。</a:t>
            </a:r>
            <a:endParaRPr lang="zh-CN" altLang="en-US" sz="2000" dirty="0" smtClean="0">
              <a:sym typeface="+mn-ea"/>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946785" y="1209040"/>
            <a:ext cx="6878320" cy="819785"/>
          </a:xfrm>
        </p:spPr>
        <p:txBody>
          <a:bodyPr>
            <a:noAutofit/>
          </a:bodyPr>
          <a:lstStyle/>
          <a:p>
            <a:pPr algn="ctr" eaLnBrk="1" hangingPunct="1"/>
            <a:r>
              <a:rPr kumimoji="1" lang="zh-CN" altLang="en-US" sz="3200" dirty="0">
                <a:ea typeface="黑体" panose="02010609060101010101" pitchFamily="49" charset="-122"/>
              </a:rPr>
              <a:t>第一章    制止不正当竞争权</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285240" y="2292985"/>
            <a:ext cx="6273800" cy="275844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反不正当竞争法的基本理论</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与知识产权有关的不正当竞争行为</a:t>
            </a:r>
            <a:endParaRPr lang="zh-CN" altLang="en-US"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690" y="1038860"/>
            <a:ext cx="8451850" cy="1143000"/>
          </a:xfrm>
        </p:spPr>
        <p:txBody>
          <a:bodyPr/>
          <a:lstStyle/>
          <a:p>
            <a:pPr algn="l"/>
            <a:r>
              <a:rPr lang="zh-CN" altLang="en-US" sz="3200" dirty="0">
                <a:latin typeface="华文行楷" panose="02010800040101010101" pitchFamily="2" charset="-122"/>
                <a:ea typeface="华文行楷" panose="02010800040101010101" pitchFamily="2" charset="-122"/>
              </a:rPr>
              <a:t>案例讨论（指导案例58号 ）：使用老字号宣传</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796790"/>
          </a:xfrm>
        </p:spPr>
        <p:txBody>
          <a:bodyPr>
            <a:normAutofit/>
          </a:bodyPr>
          <a:lstStyle/>
          <a:p>
            <a:pPr marL="0" indent="0" algn="just">
              <a:buNone/>
            </a:pPr>
            <a:r>
              <a:rPr lang="zh-CN" altLang="en-US" sz="2400" dirty="0" smtClean="0">
                <a:latin typeface="华文行楷" panose="02010800040101010101" pitchFamily="2" charset="-122"/>
                <a:ea typeface="华文行楷" panose="02010800040101010101" pitchFamily="2" charset="-122"/>
              </a:rPr>
              <a:t>裁判要点：</a:t>
            </a:r>
            <a:endParaRPr lang="zh-CN" altLang="en-US" sz="2400" dirty="0" smtClean="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000" dirty="0" smtClean="0"/>
              <a:t>        1.与“老字号”无历史渊源的个人或企业将“老字号”或与其近似的字号注册为商标后，以“老字号”的历史进行宣传的，应认定为虚假宣传，构成不正当竞争。 </a:t>
            </a:r>
            <a:endParaRPr lang="zh-CN" altLang="en-US" sz="2000" dirty="0" smtClean="0"/>
          </a:p>
          <a:p>
            <a:pPr marL="0" indent="0" algn="just">
              <a:lnSpc>
                <a:spcPct val="150000"/>
              </a:lnSpc>
              <a:buNone/>
            </a:pPr>
            <a:r>
              <a:rPr lang="zh-CN" altLang="en-US" sz="2000" dirty="0" smtClean="0"/>
              <a:t>　　2.与“老字号”具有历史渊源的个人或企业在未违反诚实信用原则的前提下，将“老字号”注册为个体工商户字号或企业名称，未引人误认且未突出使用该字号的，不构成不正当竞争或侵犯注册商标专用权。  </a:t>
            </a:r>
            <a:endParaRPr lang="zh-CN" altLang="en-US" sz="2000" dirty="0" smtClean="0"/>
          </a:p>
          <a:p>
            <a:pPr marL="0" indent="0" algn="just">
              <a:lnSpc>
                <a:spcPct val="150000"/>
              </a:lnSpc>
              <a:buNone/>
            </a:pPr>
            <a:r>
              <a:rPr lang="zh-CN" altLang="en-US" sz="2000" dirty="0" smtClean="0"/>
              <a:t>　</a:t>
            </a:r>
            <a:endParaRPr lang="zh-CN" altLang="en-US" sz="2000" dirty="0" smtClean="0">
              <a:sym typeface="+mn-ea"/>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075" y="1144905"/>
            <a:ext cx="8229600" cy="764540"/>
          </a:xfrm>
        </p:spPr>
        <p:txBody>
          <a:bodyPr>
            <a:normAutofit/>
          </a:bodyPr>
          <a:lstStyle/>
          <a:p>
            <a:r>
              <a:rPr lang="en-US" altLang="zh-CN" sz="3200" dirty="0">
                <a:solidFill>
                  <a:schemeClr val="tx1"/>
                </a:solidFill>
                <a:latin typeface="华文行楷" panose="02010800040101010101" pitchFamily="2" charset="-122"/>
                <a:ea typeface="华文行楷" panose="02010800040101010101" pitchFamily="2" charset="-122"/>
              </a:rPr>
              <a:t>4</a:t>
            </a:r>
            <a:r>
              <a:rPr lang="zh-CN" altLang="en-US" sz="3200" dirty="0">
                <a:solidFill>
                  <a:schemeClr val="tx1"/>
                </a:solidFill>
                <a:latin typeface="华文行楷" panose="02010800040101010101" pitchFamily="2" charset="-122"/>
                <a:ea typeface="华文行楷" panose="02010800040101010101" pitchFamily="2" charset="-122"/>
              </a:rPr>
              <a:t>、商业诽谤行为</a:t>
            </a:r>
            <a:endParaRPr lang="zh-CN" altLang="en-US" sz="3200" dirty="0">
              <a:solidFill>
                <a:schemeClr val="tx1"/>
              </a:solidFill>
            </a:endParaRPr>
          </a:p>
        </p:txBody>
      </p:sp>
      <p:pic>
        <p:nvPicPr>
          <p:cNvPr id="4" name="Picture 8"/>
          <p:cNvPicPr>
            <a:picLocks noGrp="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67360" y="2044700"/>
            <a:ext cx="8352790" cy="453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83134" y="2326660"/>
            <a:ext cx="3744416" cy="3938270"/>
          </a:xfrm>
          <a:prstGeom prst="rect">
            <a:avLst/>
          </a:prstGeom>
          <a:noFill/>
        </p:spPr>
        <p:txBody>
          <a:bodyPr wrap="square" rtlCol="0">
            <a:spAutoFit/>
          </a:bodyPr>
          <a:lstStyle/>
          <a:p>
            <a:pPr indent="508000" algn="just" fontAlgn="auto">
              <a:lnSpc>
                <a:spcPct val="125000"/>
              </a:lnSpc>
              <a:extLst>
                <a:ext uri="{35155182-B16C-46BC-9424-99874614C6A1}">
                  <wpsdc:indentchars xmlns:wpsdc="http://www.wps.cn/officeDocument/2017/drawingmlCustomData" val="200" checksum="282533468"/>
                </a:ext>
              </a:extLst>
            </a:pPr>
            <a:r>
              <a:rPr lang="zh-CN" altLang="en-US" sz="2000" dirty="0" smtClean="0">
                <a:latin typeface="华文楷体" panose="02010600040101010101" pitchFamily="2" charset="-122"/>
                <a:ea typeface="华文楷体" panose="02010600040101010101" pitchFamily="2" charset="-122"/>
              </a:rPr>
              <a:t>商业</a:t>
            </a:r>
            <a:r>
              <a:rPr lang="zh-CN" altLang="en-US" sz="2000" dirty="0">
                <a:latin typeface="华文楷体" panose="02010600040101010101" pitchFamily="2" charset="-122"/>
                <a:ea typeface="华文楷体" panose="02010600040101010101" pitchFamily="2" charset="-122"/>
              </a:rPr>
              <a:t>诽谤行为，是指经营者采取编造、传播虚假信息或者误导性信息等不正当手段、诋毁、贬低其竞争对手的商业信誉、产品或者服务声誉，以削弱竞争对手的竞争实力， 谋取竞争优势的行为。</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反不正当竞争法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11</a:t>
            </a:r>
            <a:r>
              <a:rPr lang="zh-CN" altLang="en-US" sz="2000" b="1" dirty="0">
                <a:latin typeface="华文楷体" panose="02010600040101010101" pitchFamily="2" charset="-122"/>
                <a:ea typeface="华文楷体" panose="02010600040101010101" pitchFamily="2" charset="-122"/>
              </a:rPr>
              <a:t>条对其做了明确规定</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pPr indent="508000" algn="just" fontAlgn="auto">
              <a:lnSpc>
                <a:spcPct val="125000"/>
              </a:lnSpc>
              <a:extLst>
                <a:ext uri="{35155182-B16C-46BC-9424-99874614C6A1}">
                  <wpsdc:indentchars xmlns:wpsdc="http://www.wps.cn/officeDocument/2017/drawingmlCustomData" val="200" checksum="282533468"/>
                </a:ext>
              </a:extLst>
            </a:pPr>
            <a:r>
              <a:rPr lang="zh-CN" altLang="en-US" sz="2000" dirty="0" smtClean="0">
                <a:solidFill>
                  <a:srgbClr val="FF0000"/>
                </a:solidFill>
                <a:latin typeface="华文楷体" panose="02010600040101010101" pitchFamily="2" charset="-122"/>
                <a:ea typeface="华文楷体" panose="02010600040101010101" pitchFamily="2" charset="-122"/>
              </a:rPr>
              <a:t>方式：</a:t>
            </a:r>
            <a:r>
              <a:rPr lang="zh-CN" altLang="en-US" sz="2000" dirty="0">
                <a:solidFill>
                  <a:srgbClr val="FF0000"/>
                </a:solidFill>
                <a:latin typeface="华文楷体" panose="02010600040101010101" pitchFamily="2" charset="-122"/>
                <a:ea typeface="华文楷体" panose="02010600040101010101" pitchFamily="2" charset="-122"/>
              </a:rPr>
              <a:t>编造、传播虚假信息或者误导性信息</a:t>
            </a:r>
            <a:endParaRPr lang="zh-CN" altLang="en-US" dirty="0">
              <a:latin typeface="华文楷体" panose="02010600040101010101" pitchFamily="2" charset="-122"/>
              <a:ea typeface="华文楷体" panose="02010600040101010101" pitchFamily="2" charset="-122"/>
            </a:endParaRPr>
          </a:p>
        </p:txBody>
      </p:sp>
      <p:sp>
        <p:nvSpPr>
          <p:cNvPr id="6" name="TextBox 5"/>
          <p:cNvSpPr txBox="1"/>
          <p:nvPr/>
        </p:nvSpPr>
        <p:spPr>
          <a:xfrm>
            <a:off x="4716145" y="2275205"/>
            <a:ext cx="3710940" cy="4154170"/>
          </a:xfrm>
          <a:prstGeom prst="rect">
            <a:avLst/>
          </a:prstGeom>
          <a:noFill/>
        </p:spPr>
        <p:txBody>
          <a:bodyPr wrap="square" rtlCol="0">
            <a:spAutoFit/>
          </a:bodyPr>
          <a:lstStyle/>
          <a:p>
            <a:pPr indent="508000" algn="just" fontAlgn="auto">
              <a:lnSpc>
                <a:spcPct val="120000"/>
              </a:lnSpc>
              <a:extLst>
                <a:ext uri="{35155182-B16C-46BC-9424-99874614C6A1}">
                  <wpsdc:indentchars xmlns:wpsdc="http://www.wps.cn/officeDocument/2017/drawingmlCustomData" val="200" checksum="282533468"/>
                </a:ext>
              </a:extLst>
            </a:pPr>
            <a:r>
              <a:rPr lang="zh-CN" altLang="en-US" sz="2000" dirty="0" smtClean="0">
                <a:solidFill>
                  <a:srgbClr val="FF0000"/>
                </a:solidFill>
                <a:latin typeface="华文楷体" panose="02010600040101010101" pitchFamily="2" charset="-122"/>
                <a:ea typeface="华文楷体" panose="02010600040101010101" pitchFamily="2" charset="-122"/>
              </a:rPr>
              <a:t>侵害对象：</a:t>
            </a:r>
            <a:r>
              <a:rPr lang="zh-CN" altLang="en-US" sz="2000" dirty="0">
                <a:solidFill>
                  <a:srgbClr val="FF0000"/>
                </a:solidFill>
                <a:latin typeface="华文楷体" panose="02010600040101010101" pitchFamily="2" charset="-122"/>
                <a:ea typeface="华文楷体" panose="02010600040101010101" pitchFamily="2" charset="-122"/>
              </a:rPr>
              <a:t>行为人竞争对手的商业信誉、商品声誉。</a:t>
            </a:r>
            <a:endParaRPr lang="zh-CN" altLang="en-US" sz="2000" dirty="0">
              <a:solidFill>
                <a:srgbClr val="FF0000"/>
              </a:solidFill>
              <a:latin typeface="华文楷体" panose="02010600040101010101" pitchFamily="2" charset="-122"/>
              <a:ea typeface="华文楷体" panose="02010600040101010101" pitchFamily="2" charset="-122"/>
            </a:endParaRPr>
          </a:p>
          <a:p>
            <a:pPr indent="508000" algn="just" fontAlgn="auto">
              <a:lnSpc>
                <a:spcPct val="12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商业信誉和商品声誉一般是指社会公众对经营者及其商品和服务的积极性评价，是经营者赖以生存和发展的基础 。</a:t>
            </a:r>
            <a:endParaRPr lang="zh-CN" altLang="en-US" sz="2000" dirty="0">
              <a:latin typeface="华文楷体" panose="02010600040101010101" pitchFamily="2" charset="-122"/>
              <a:ea typeface="华文楷体" panose="02010600040101010101" pitchFamily="2" charset="-122"/>
            </a:endParaRPr>
          </a:p>
          <a:p>
            <a:pPr indent="508000" algn="just" fontAlgn="auto">
              <a:lnSpc>
                <a:spcPct val="12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观点：商业信誉</a:t>
            </a:r>
            <a:r>
              <a:rPr lang="zh-CN" altLang="en-US" sz="2000" dirty="0">
                <a:latin typeface="华文楷体" panose="02010600040101010101" pitchFamily="2" charset="-122"/>
                <a:ea typeface="华文楷体" panose="02010600040101010101" pitchFamily="2" charset="-122"/>
              </a:rPr>
              <a:t>和商品声誉（统称为商誉）是一种无形财产，其所有人拥有的权利（商誉权）是一种知识产权。不过，理论上尚未达成共识。</a:t>
            </a:r>
            <a:endParaRPr lang="zh-CN" altLang="en-US" sz="2000" dirty="0"/>
          </a:p>
        </p:txBody>
      </p:sp>
      <p:pic>
        <p:nvPicPr>
          <p:cNvPr id="3" name="图片 2"/>
          <p:cNvPicPr>
            <a:picLocks noChangeAspect="1"/>
          </p:cNvPicPr>
          <p:nvPr/>
        </p:nvPicPr>
        <p:blipFill>
          <a:blip r:embed="rId2"/>
          <a:stretch>
            <a:fillRect/>
          </a:stretch>
        </p:blipFill>
        <p:spPr>
          <a:xfrm>
            <a:off x="0" y="2032"/>
            <a:ext cx="9144000" cy="110337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4"/>
          <p:cNvGrpSpPr/>
          <p:nvPr/>
        </p:nvGrpSpPr>
        <p:grpSpPr bwMode="auto">
          <a:xfrm>
            <a:off x="285115" y="1253298"/>
            <a:ext cx="8352155" cy="1601795"/>
            <a:chOff x="90" y="0"/>
            <a:chExt cx="5261" cy="1298"/>
          </a:xfrm>
        </p:grpSpPr>
        <p:grpSp>
          <p:nvGrpSpPr>
            <p:cNvPr id="5" name="Group 10"/>
            <p:cNvGrpSpPr/>
            <p:nvPr/>
          </p:nvGrpSpPr>
          <p:grpSpPr bwMode="auto">
            <a:xfrm>
              <a:off x="331" y="249"/>
              <a:ext cx="5020" cy="1049"/>
              <a:chOff x="0" y="36"/>
              <a:chExt cx="5020" cy="1049"/>
            </a:xfrm>
          </p:grpSpPr>
          <p:sp>
            <p:nvSpPr>
              <p:cNvPr id="9" name="AutoShape 8"/>
              <p:cNvSpPr/>
              <p:nvPr/>
            </p:nvSpPr>
            <p:spPr bwMode="auto">
              <a:xfrm>
                <a:off x="0" y="106"/>
                <a:ext cx="5020" cy="976"/>
              </a:xfrm>
              <a:prstGeom prst="roundRect">
                <a:avLst>
                  <a:gd name="adj" fmla="val 16662"/>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zh-CN" altLang="en-US"/>
              </a:p>
            </p:txBody>
          </p:sp>
          <p:sp>
            <p:nvSpPr>
              <p:cNvPr id="10" name="Rectangle 9"/>
              <p:cNvSpPr/>
              <p:nvPr/>
            </p:nvSpPr>
            <p:spPr bwMode="auto">
              <a:xfrm>
                <a:off x="49" y="36"/>
                <a:ext cx="4952" cy="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lstStyle/>
              <a:p>
                <a:pPr indent="508000" algn="just" fontAlgn="auto">
                  <a:lnSpc>
                    <a:spcPct val="13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实施商业诽谤行为，给被诽谤人造成损害的，应当按照</a:t>
                </a:r>
                <a:r>
                  <a:rPr lang="en-US" altLang="zh-CN" sz="2000"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反不正当竞争法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a:t>
                </a:r>
                <a:r>
                  <a:rPr lang="en-US" altLang="zh-CN" sz="2000" b="1" dirty="0">
                    <a:latin typeface="华文楷体" panose="02010600040101010101" pitchFamily="2" charset="-122"/>
                    <a:ea typeface="华文楷体" panose="02010600040101010101" pitchFamily="2" charset="-122"/>
                  </a:rPr>
                  <a:t>17</a:t>
                </a:r>
                <a:r>
                  <a:rPr lang="zh-CN" altLang="en-US" sz="2000" b="1" dirty="0">
                    <a:latin typeface="华文楷体" panose="02010600040101010101" pitchFamily="2" charset="-122"/>
                    <a:ea typeface="华文楷体" panose="02010600040101010101" pitchFamily="2" charset="-122"/>
                  </a:rPr>
                  <a:t>条</a:t>
                </a:r>
                <a:r>
                  <a:rPr lang="zh-CN" altLang="en-US" sz="2000" dirty="0">
                    <a:latin typeface="华文楷体" panose="02010600040101010101" pitchFamily="2" charset="-122"/>
                    <a:ea typeface="华文楷体" panose="02010600040101010101" pitchFamily="2" charset="-122"/>
                  </a:rPr>
                  <a:t>的规定进行赔偿，并应按民法典的相关规定停止侵害、恢复名誉、赔礼道歉、消除影响。</a:t>
                </a:r>
                <a:endParaRPr lang="zh-CN" altLang="en-US" sz="2000" dirty="0">
                  <a:latin typeface="华文楷体" panose="02010600040101010101" pitchFamily="2" charset="-122"/>
                  <a:ea typeface="华文楷体" panose="02010600040101010101" pitchFamily="2" charset="-122"/>
                </a:endParaRPr>
              </a:p>
            </p:txBody>
          </p:sp>
        </p:grpSp>
        <p:grpSp>
          <p:nvGrpSpPr>
            <p:cNvPr id="6" name="Group 13"/>
            <p:cNvGrpSpPr/>
            <p:nvPr/>
          </p:nvGrpSpPr>
          <p:grpSpPr bwMode="auto">
            <a:xfrm>
              <a:off x="90" y="0"/>
              <a:ext cx="1203" cy="376"/>
              <a:chOff x="90" y="0"/>
              <a:chExt cx="1203" cy="376"/>
            </a:xfrm>
          </p:grpSpPr>
          <p:sp>
            <p:nvSpPr>
              <p:cNvPr id="7" name="AutoShape 11"/>
              <p:cNvSpPr/>
              <p:nvPr/>
            </p:nvSpPr>
            <p:spPr bwMode="auto">
              <a:xfrm>
                <a:off x="90" y="0"/>
                <a:ext cx="1203" cy="376"/>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lstStyle/>
              <a:p>
                <a:endParaRPr lang="zh-CN" altLang="en-US"/>
              </a:p>
            </p:txBody>
          </p:sp>
          <p:sp>
            <p:nvSpPr>
              <p:cNvPr id="8" name="Rectangle 12"/>
              <p:cNvSpPr/>
              <p:nvPr/>
            </p:nvSpPr>
            <p:spPr bwMode="auto">
              <a:xfrm>
                <a:off x="122" y="0"/>
                <a:ext cx="109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lstStyle/>
              <a:p>
                <a:pPr algn="ctr">
                  <a:lnSpc>
                    <a:spcPct val="90000"/>
                  </a:lnSpc>
                  <a:spcBef>
                    <a:spcPts val="1050"/>
                  </a:spcBef>
                </a:pPr>
                <a:r>
                  <a:rPr lang="zh-CN" altLang="en-US" sz="2400" dirty="0" smtClean="0">
                    <a:solidFill>
                      <a:srgbClr val="FFFFFF"/>
                    </a:solidFill>
                    <a:latin typeface="Lucida Grande" charset="0"/>
                    <a:ea typeface="宋体" panose="02010600030101010101" pitchFamily="2" charset="-122"/>
                    <a:sym typeface="Lucida Grande" charset="0"/>
                  </a:rPr>
                  <a:t>民事责任</a:t>
                </a:r>
                <a:endParaRPr lang="en-US" altLang="zh-CN" sz="2400" dirty="0">
                  <a:solidFill>
                    <a:srgbClr val="FFFFFF"/>
                  </a:solidFill>
                  <a:latin typeface="Lucida Grande" charset="0"/>
                  <a:ea typeface="宋体" panose="02010600030101010101" pitchFamily="2" charset="-122"/>
                  <a:sym typeface="Lucida Grande" charset="0"/>
                </a:endParaRPr>
              </a:p>
            </p:txBody>
          </p:sp>
        </p:grpSp>
      </p:gr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pSp>
        <p:nvGrpSpPr>
          <p:cNvPr id="13" name="Group 14"/>
          <p:cNvGrpSpPr/>
          <p:nvPr/>
        </p:nvGrpSpPr>
        <p:grpSpPr bwMode="auto">
          <a:xfrm>
            <a:off x="308610" y="2979420"/>
            <a:ext cx="8385810" cy="1489615"/>
            <a:chOff x="90" y="47"/>
            <a:chExt cx="5282" cy="1251"/>
          </a:xfrm>
        </p:grpSpPr>
        <p:grpSp>
          <p:nvGrpSpPr>
            <p:cNvPr id="14" name="Group 10"/>
            <p:cNvGrpSpPr/>
            <p:nvPr/>
          </p:nvGrpSpPr>
          <p:grpSpPr bwMode="auto">
            <a:xfrm>
              <a:off x="331" y="213"/>
              <a:ext cx="5041" cy="1085"/>
              <a:chOff x="0" y="0"/>
              <a:chExt cx="5041" cy="1085"/>
            </a:xfrm>
          </p:grpSpPr>
          <p:sp>
            <p:nvSpPr>
              <p:cNvPr id="15" name="AutoShape 8"/>
              <p:cNvSpPr/>
              <p:nvPr/>
            </p:nvSpPr>
            <p:spPr bwMode="auto">
              <a:xfrm>
                <a:off x="0" y="0"/>
                <a:ext cx="5020" cy="1085"/>
              </a:xfrm>
              <a:prstGeom prst="roundRect">
                <a:avLst>
                  <a:gd name="adj" fmla="val 16662"/>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p>
                <a:endParaRPr lang="zh-CN" altLang="en-US"/>
              </a:p>
            </p:txBody>
          </p:sp>
          <p:sp>
            <p:nvSpPr>
              <p:cNvPr id="16" name="Rectangle 9"/>
              <p:cNvSpPr/>
              <p:nvPr/>
            </p:nvSpPr>
            <p:spPr bwMode="auto">
              <a:xfrm>
                <a:off x="89" y="195"/>
                <a:ext cx="4952"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p>
                <a:pPr indent="457200" algn="just" fontAlgn="auto">
                  <a:lnSpc>
                    <a:spcPct val="130000"/>
                  </a:lnSpc>
                  <a:extLst>
                    <a:ext uri="{35155182-B16C-46BC-9424-99874614C6A1}">
                      <wpsdc:indentchars xmlns:wpsdc="http://www.wps.cn/officeDocument/2017/drawingmlCustomData" val="200" checksum="59296752"/>
                    </a:ext>
                  </a:extLst>
                </a:pPr>
                <a:r>
                  <a:rPr dirty="0">
                    <a:latin typeface="华文楷体" panose="02010600040101010101" pitchFamily="2" charset="-122"/>
                    <a:ea typeface="华文楷体" panose="02010600040101010101" pitchFamily="2" charset="-122"/>
                  </a:rPr>
                  <a:t>经营者违反本法第十一条规定损害竞争对手商业信誉、商品声誉的，由监督检查部门责令停止违法行为、消除影响，处十万元以上五十万元以下的罚款；情节严重的，处五十万元以上三百万元以下的罚款</a:t>
                </a:r>
                <a:r>
                  <a:rPr lang="zh-CN" dirty="0">
                    <a:latin typeface="华文楷体" panose="02010600040101010101" pitchFamily="2" charset="-122"/>
                    <a:ea typeface="华文楷体" panose="02010600040101010101" pitchFamily="2" charset="-122"/>
                  </a:rPr>
                  <a:t>（第</a:t>
                </a:r>
                <a:r>
                  <a:rPr lang="en-US" altLang="zh-CN" dirty="0">
                    <a:latin typeface="华文楷体" panose="02010600040101010101" pitchFamily="2" charset="-122"/>
                    <a:ea typeface="华文楷体" panose="02010600040101010101" pitchFamily="2" charset="-122"/>
                  </a:rPr>
                  <a:t>23</a:t>
                </a:r>
                <a:r>
                  <a:rPr lang="zh-CN" altLang="en-US" dirty="0">
                    <a:latin typeface="华文楷体" panose="02010600040101010101" pitchFamily="2" charset="-122"/>
                    <a:ea typeface="华文楷体" panose="02010600040101010101" pitchFamily="2" charset="-122"/>
                  </a:rPr>
                  <a:t>条）</a:t>
                </a:r>
                <a:r>
                  <a:rPr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grpSp>
        <p:grpSp>
          <p:nvGrpSpPr>
            <p:cNvPr id="17" name="Group 13"/>
            <p:cNvGrpSpPr/>
            <p:nvPr/>
          </p:nvGrpSpPr>
          <p:grpSpPr bwMode="auto">
            <a:xfrm>
              <a:off x="90" y="47"/>
              <a:ext cx="1203" cy="306"/>
              <a:chOff x="90" y="47"/>
              <a:chExt cx="1203" cy="306"/>
            </a:xfrm>
          </p:grpSpPr>
          <p:sp>
            <p:nvSpPr>
              <p:cNvPr id="18" name="AutoShape 11"/>
              <p:cNvSpPr/>
              <p:nvPr/>
            </p:nvSpPr>
            <p:spPr bwMode="auto">
              <a:xfrm>
                <a:off x="90" y="47"/>
                <a:ext cx="1203" cy="306"/>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p>
                <a:endParaRPr lang="zh-CN" altLang="en-US"/>
              </a:p>
            </p:txBody>
          </p:sp>
          <p:sp>
            <p:nvSpPr>
              <p:cNvPr id="19" name="Rectangle 12"/>
              <p:cNvSpPr/>
              <p:nvPr/>
            </p:nvSpPr>
            <p:spPr bwMode="auto">
              <a:xfrm>
                <a:off x="122" y="79"/>
                <a:ext cx="109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p>
                <a:pPr algn="ctr">
                  <a:lnSpc>
                    <a:spcPct val="90000"/>
                  </a:lnSpc>
                  <a:spcBef>
                    <a:spcPts val="1050"/>
                  </a:spcBef>
                </a:pPr>
                <a:r>
                  <a:rPr lang="zh-CN" altLang="en-US" sz="2500" dirty="0" smtClean="0">
                    <a:solidFill>
                      <a:srgbClr val="FFFFFF"/>
                    </a:solidFill>
                    <a:latin typeface="Lucida Grande" charset="0"/>
                    <a:ea typeface="宋体" panose="02010600030101010101" pitchFamily="2" charset="-122"/>
                    <a:sym typeface="Lucida Grande" charset="0"/>
                  </a:rPr>
                  <a:t>行政</a:t>
                </a:r>
                <a:r>
                  <a:rPr lang="zh-CN" altLang="en-US" sz="2500" dirty="0" smtClean="0">
                    <a:solidFill>
                      <a:srgbClr val="FFFFFF"/>
                    </a:solidFill>
                    <a:latin typeface="Lucida Grande" charset="0"/>
                    <a:ea typeface="宋体" panose="02010600030101010101" pitchFamily="2" charset="-122"/>
                    <a:sym typeface="Lucida Grande" charset="0"/>
                  </a:rPr>
                  <a:t>责任</a:t>
                </a:r>
                <a:endParaRPr lang="en-US" altLang="zh-CN" sz="2500" dirty="0">
                  <a:solidFill>
                    <a:srgbClr val="FFFFFF"/>
                  </a:solidFill>
                  <a:latin typeface="Lucida Grande" charset="0"/>
                  <a:ea typeface="宋体" panose="02010600030101010101" pitchFamily="2" charset="-122"/>
                  <a:sym typeface="Lucida Grande" charset="0"/>
                </a:endParaRPr>
              </a:p>
            </p:txBody>
          </p:sp>
        </p:grpSp>
      </p:grpSp>
      <p:grpSp>
        <p:nvGrpSpPr>
          <p:cNvPr id="20" name="Group 14"/>
          <p:cNvGrpSpPr/>
          <p:nvPr/>
        </p:nvGrpSpPr>
        <p:grpSpPr bwMode="auto">
          <a:xfrm>
            <a:off x="308610" y="4594860"/>
            <a:ext cx="8354060" cy="1832136"/>
            <a:chOff x="90" y="47"/>
            <a:chExt cx="5262" cy="1081"/>
          </a:xfrm>
        </p:grpSpPr>
        <p:grpSp>
          <p:nvGrpSpPr>
            <p:cNvPr id="21" name="Group 10"/>
            <p:cNvGrpSpPr/>
            <p:nvPr/>
          </p:nvGrpSpPr>
          <p:grpSpPr bwMode="auto">
            <a:xfrm>
              <a:off x="331" y="213"/>
              <a:ext cx="5021" cy="915"/>
              <a:chOff x="0" y="0"/>
              <a:chExt cx="5021" cy="915"/>
            </a:xfrm>
          </p:grpSpPr>
          <p:sp>
            <p:nvSpPr>
              <p:cNvPr id="22" name="AutoShape 8"/>
              <p:cNvSpPr/>
              <p:nvPr/>
            </p:nvSpPr>
            <p:spPr bwMode="auto">
              <a:xfrm>
                <a:off x="0" y="0"/>
                <a:ext cx="5020" cy="915"/>
              </a:xfrm>
              <a:prstGeom prst="roundRect">
                <a:avLst>
                  <a:gd name="adj" fmla="val 16662"/>
                </a:avLst>
              </a:prstGeom>
              <a:gradFill rotWithShape="0">
                <a:gsLst>
                  <a:gs pos="0">
                    <a:srgbClr val="F5EEFD"/>
                  </a:gs>
                  <a:gs pos="65001">
                    <a:srgbClr val="E5D5F9"/>
                  </a:gs>
                  <a:gs pos="100000">
                    <a:srgbClr val="DBC4F6"/>
                  </a:gs>
                </a:gsLst>
                <a:lin ang="5400000" scaled="1"/>
              </a:gradFill>
              <a:ln>
                <a:noFill/>
              </a:ln>
              <a:effectLst>
                <a:outerShdw blurRad="38100" dist="25399" dir="5400000" algn="ctr" rotWithShape="0">
                  <a:srgbClr val="000000">
                    <a:alpha val="37999"/>
                  </a:srgbClr>
                </a:outerShdw>
              </a:effectLst>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p>
                <a:endParaRPr lang="zh-CN" altLang="en-US"/>
              </a:p>
            </p:txBody>
          </p:sp>
          <p:sp>
            <p:nvSpPr>
              <p:cNvPr id="23" name="Rectangle 9"/>
              <p:cNvSpPr/>
              <p:nvPr/>
            </p:nvSpPr>
            <p:spPr bwMode="auto">
              <a:xfrm>
                <a:off x="69" y="79"/>
                <a:ext cx="4952"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round/>
                    <a:headEnd type="none" w="med" len="med"/>
                    <a:tailEnd type="none" w="med" len="med"/>
                  </a14:hiddenLine>
                </a:ext>
              </a:extLst>
            </p:spPr>
            <p:txBody>
              <a:bodyPr lIns="88900" tIns="88900" rIns="88900" bIns="88900" anchor="ctr"/>
              <a:p>
                <a:pPr indent="508000" algn="just" fontAlgn="auto">
                  <a:lnSpc>
                    <a:spcPct val="130000"/>
                  </a:lnSpc>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捏造并散布虚伪事实，损害他人商业信誉、商品声誉，给他人造成重大损失或者有其他严重情节的，构成损害商业信誉、商品声誉罪，依照我国</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刑法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221</a:t>
                </a:r>
                <a:r>
                  <a:rPr lang="zh-CN" altLang="en-US" sz="2000" dirty="0">
                    <a:latin typeface="华文楷体" panose="02010600040101010101" pitchFamily="2" charset="-122"/>
                    <a:ea typeface="华文楷体" panose="02010600040101010101" pitchFamily="2" charset="-122"/>
                  </a:rPr>
                  <a:t>条的规定，处</a:t>
                </a:r>
                <a:r>
                  <a:rPr lang="en-US" altLang="zh-CN" sz="2000" dirty="0">
                    <a:latin typeface="华文楷体" panose="02010600040101010101" pitchFamily="2" charset="-122"/>
                    <a:ea typeface="华文楷体" panose="02010600040101010101" pitchFamily="2" charset="-122"/>
                  </a:rPr>
                  <a:t>2</a:t>
                </a:r>
                <a:r>
                  <a:rPr lang="zh-CN" altLang="en-US" sz="2000" dirty="0">
                    <a:latin typeface="华文楷体" panose="02010600040101010101" pitchFamily="2" charset="-122"/>
                    <a:ea typeface="华文楷体" panose="02010600040101010101" pitchFamily="2" charset="-122"/>
                  </a:rPr>
                  <a:t>年以下有期徒刑或者拘役，并处或者单处罚金。</a:t>
                </a:r>
                <a:endParaRPr lang="zh-CN" altLang="en-US" sz="2000" dirty="0">
                  <a:latin typeface="华文楷体" panose="02010600040101010101" pitchFamily="2" charset="-122"/>
                  <a:ea typeface="华文楷体" panose="02010600040101010101" pitchFamily="2" charset="-122"/>
                </a:endParaRPr>
              </a:p>
            </p:txBody>
          </p:sp>
        </p:grpSp>
        <p:grpSp>
          <p:nvGrpSpPr>
            <p:cNvPr id="24" name="Group 13"/>
            <p:cNvGrpSpPr/>
            <p:nvPr/>
          </p:nvGrpSpPr>
          <p:grpSpPr bwMode="auto">
            <a:xfrm>
              <a:off x="90" y="47"/>
              <a:ext cx="1203" cy="237"/>
              <a:chOff x="90" y="47"/>
              <a:chExt cx="1203" cy="237"/>
            </a:xfrm>
          </p:grpSpPr>
          <p:sp>
            <p:nvSpPr>
              <p:cNvPr id="25" name="AutoShape 11"/>
              <p:cNvSpPr/>
              <p:nvPr/>
            </p:nvSpPr>
            <p:spPr bwMode="auto">
              <a:xfrm>
                <a:off x="90" y="47"/>
                <a:ext cx="1203" cy="237"/>
              </a:xfrm>
              <a:prstGeom prst="roundRect">
                <a:avLst>
                  <a:gd name="adj" fmla="val 9995"/>
                </a:avLst>
              </a:prstGeom>
              <a:solidFill>
                <a:srgbClr val="F79646"/>
              </a:solidFill>
              <a:ln w="25400" cap="flat">
                <a:solidFill>
                  <a:srgbClr val="FFFFFF"/>
                </a:solidFill>
                <a:prstDash val="solid"/>
                <a:round/>
                <a:headEnd type="none" w="med" len="med"/>
                <a:tailEnd type="none" w="med" len="med"/>
              </a:ln>
            </p:spPr>
            <p:txBody>
              <a:bodyPr lIns="0" tIns="0" rIns="0" bIns="0"/>
              <a:p>
                <a:endParaRPr lang="zh-CN" altLang="en-US"/>
              </a:p>
            </p:txBody>
          </p:sp>
          <p:sp>
            <p:nvSpPr>
              <p:cNvPr id="26" name="Rectangle 12"/>
              <p:cNvSpPr/>
              <p:nvPr/>
            </p:nvSpPr>
            <p:spPr bwMode="auto">
              <a:xfrm>
                <a:off x="122" y="79"/>
                <a:ext cx="109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type="none" w="med" len="med"/>
                    <a:tailEnd type="none" w="med" len="med"/>
                  </a14:hiddenLine>
                </a:ext>
              </a:extLst>
            </p:spPr>
            <p:txBody>
              <a:bodyPr lIns="25400" tIns="25400" rIns="25400" bIns="25400" anchor="ctr"/>
              <a:p>
                <a:pPr algn="ctr">
                  <a:lnSpc>
                    <a:spcPct val="90000"/>
                  </a:lnSpc>
                  <a:spcBef>
                    <a:spcPts val="1050"/>
                  </a:spcBef>
                </a:pPr>
                <a:r>
                  <a:rPr lang="zh-CN" altLang="en-US" sz="2500" dirty="0" smtClean="0">
                    <a:solidFill>
                      <a:srgbClr val="FFFFFF"/>
                    </a:solidFill>
                    <a:latin typeface="Lucida Grande" charset="0"/>
                    <a:ea typeface="宋体" panose="02010600030101010101" pitchFamily="2" charset="-122"/>
                    <a:sym typeface="Lucida Grande" charset="0"/>
                  </a:rPr>
                  <a:t>刑事</a:t>
                </a:r>
                <a:r>
                  <a:rPr lang="zh-CN" altLang="en-US" sz="2500" dirty="0" smtClean="0">
                    <a:solidFill>
                      <a:srgbClr val="FFFFFF"/>
                    </a:solidFill>
                    <a:latin typeface="Lucida Grande" charset="0"/>
                    <a:ea typeface="宋体" panose="02010600030101010101" pitchFamily="2" charset="-122"/>
                    <a:sym typeface="Lucida Grande" charset="0"/>
                  </a:rPr>
                  <a:t>责任</a:t>
                </a:r>
                <a:endParaRPr lang="en-US" altLang="zh-CN" sz="2500" dirty="0">
                  <a:solidFill>
                    <a:srgbClr val="FFFFFF"/>
                  </a:solidFill>
                  <a:latin typeface="Lucida Grande" charset="0"/>
                  <a:ea typeface="宋体" panose="02010600030101010101" pitchFamily="2" charset="-122"/>
                  <a:sym typeface="Lucida Grande"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50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0-#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29665"/>
            <a:ext cx="8229600" cy="721360"/>
          </a:xfrm>
        </p:spPr>
        <p:txBody>
          <a:bodyPr>
            <a:normAutofit/>
          </a:bodyPr>
          <a:lstStyle/>
          <a:p>
            <a:r>
              <a:rPr lang="en-US" altLang="zh-CN" sz="3200" dirty="0">
                <a:solidFill>
                  <a:schemeClr val="tx1"/>
                </a:solidFill>
                <a:latin typeface="华文行楷" panose="02010800040101010101" pitchFamily="2" charset="-122"/>
                <a:ea typeface="华文行楷" panose="02010800040101010101" pitchFamily="2" charset="-122"/>
              </a:rPr>
              <a:t>5</a:t>
            </a:r>
            <a:r>
              <a:rPr lang="zh-CN" altLang="en-US" sz="3200" dirty="0">
                <a:solidFill>
                  <a:schemeClr val="tx1"/>
                </a:solidFill>
                <a:latin typeface="华文行楷" panose="02010800040101010101" pitchFamily="2" charset="-122"/>
                <a:ea typeface="华文行楷" panose="02010800040101010101" pitchFamily="2" charset="-122"/>
              </a:rPr>
              <a:t>、互联网条款</a:t>
            </a:r>
            <a:endParaRPr lang="zh-CN" altLang="en-US" sz="3200" dirty="0">
              <a:solidFill>
                <a:schemeClr val="tx1"/>
              </a:solidFill>
              <a:latin typeface="华文行楷" panose="02010800040101010101" pitchFamily="2" charset="-122"/>
              <a:ea typeface="华文行楷" panose="02010800040101010101" pitchFamily="2" charset="-122"/>
            </a:endParaRPr>
          </a:p>
        </p:txBody>
      </p:sp>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12" name="文本框 11"/>
          <p:cNvSpPr txBox="1"/>
          <p:nvPr/>
        </p:nvSpPr>
        <p:spPr>
          <a:xfrm>
            <a:off x="534670" y="1871345"/>
            <a:ext cx="8075295" cy="4523105"/>
          </a:xfrm>
          <a:prstGeom prst="rect">
            <a:avLst/>
          </a:prstGeom>
        </p:spPr>
        <p:txBody>
          <a:bodyPr vert="horz" wrap="square" lIns="91440" tIns="45720" rIns="91440" bIns="45720" rtlCol="0" anchor="t">
            <a:spAutoFit/>
          </a:bodyPr>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smtClean="0">
                <a:latin typeface="楷体" panose="02010609060101010101" pitchFamily="49" charset="-122"/>
                <a:ea typeface="楷体" panose="02010609060101010101" pitchFamily="49" charset="-122"/>
              </a:rPr>
              <a:t>第十二条　经营者利用网络从事生产经营活动，应当遵守本法的各项规定。</a:t>
            </a:r>
            <a:endParaRPr lang="zh-CN" altLang="en-US" sz="2000" dirty="0" smtClean="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smtClean="0">
                <a:latin typeface="楷体" panose="02010609060101010101" pitchFamily="49" charset="-122"/>
                <a:ea typeface="楷体" panose="02010609060101010101" pitchFamily="49" charset="-122"/>
              </a:rPr>
              <a:t>经营者不得利用技术手段，通过影响用户选择或者其他方式，实施下列妨碍、破坏其他经营者合法提供的网络产品或者服务正常运行的行为：</a:t>
            </a:r>
            <a:endParaRPr lang="zh-CN" altLang="en-US" sz="2000" dirty="0" smtClean="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smtClean="0">
                <a:latin typeface="楷体" panose="02010609060101010101" pitchFamily="49" charset="-122"/>
                <a:ea typeface="楷体" panose="02010609060101010101" pitchFamily="49" charset="-122"/>
              </a:rPr>
              <a:t>（一）未经其他经营者同意，在其合法提供的网络产品或者服务中，插入链接、强制进行目标跳转；</a:t>
            </a:r>
            <a:endParaRPr lang="zh-CN" altLang="en-US" sz="2000" dirty="0" smtClean="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smtClean="0">
                <a:latin typeface="楷体" panose="02010609060101010101" pitchFamily="49" charset="-122"/>
                <a:ea typeface="楷体" panose="02010609060101010101" pitchFamily="49" charset="-122"/>
              </a:rPr>
              <a:t>（二）误导、欺骗、强迫用户修改、关闭、卸载其他经营者合法提供的网络产品或者服务；</a:t>
            </a:r>
            <a:endParaRPr lang="zh-CN" altLang="en-US" sz="2000" dirty="0" smtClean="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smtClean="0">
                <a:latin typeface="楷体" panose="02010609060101010101" pitchFamily="49" charset="-122"/>
                <a:ea typeface="楷体" panose="02010609060101010101" pitchFamily="49" charset="-122"/>
              </a:rPr>
              <a:t>（三）恶意对其他经营者合法提供的网络产品或者服务实施不兼容；</a:t>
            </a:r>
            <a:endParaRPr lang="zh-CN" altLang="en-US" sz="2000" dirty="0" smtClean="0">
              <a:latin typeface="楷体" panose="02010609060101010101" pitchFamily="49" charset="-122"/>
              <a:ea typeface="楷体" panose="02010609060101010101" pitchFamily="49" charset="-122"/>
            </a:endParaRPr>
          </a:p>
          <a:p>
            <a:pPr marL="0" indent="508000" algn="l" defTabSz="342900" fontAlgn="base">
              <a:lnSpc>
                <a:spcPct val="120000"/>
              </a:lnSpc>
              <a:spcBef>
                <a:spcPts val="0"/>
              </a:spcBef>
              <a:spcAft>
                <a:spcPct val="0"/>
              </a:spcAft>
              <a:buNone/>
              <a:extLst>
                <a:ext uri="{35155182-B16C-46BC-9424-99874614C6A1}">
                  <wpsdc:indentchars xmlns:wpsdc="http://www.wps.cn/officeDocument/2017/drawingmlCustomData" val="200" checksum="282533468"/>
                </a:ext>
              </a:extLst>
            </a:pPr>
            <a:r>
              <a:rPr lang="zh-CN" altLang="en-US" sz="2000" dirty="0" smtClean="0">
                <a:latin typeface="楷体" panose="02010609060101010101" pitchFamily="49" charset="-122"/>
                <a:ea typeface="楷体" panose="02010609060101010101" pitchFamily="49" charset="-122"/>
              </a:rPr>
              <a:t>（四）其他妨碍、破坏其他经营者合法提供的网络产品或者服务正常运行的行为。</a:t>
            </a:r>
            <a:endParaRPr lang="zh-CN" altLang="en-US" sz="2000"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1916430" y="2028825"/>
            <a:ext cx="5623560" cy="3538220"/>
          </a:xfrm>
          <a:ln w="6350">
            <a:solidFill>
              <a:schemeClr val="tx1"/>
            </a:solidFill>
          </a:ln>
        </p:spPr>
        <p:txBody>
          <a:bodyPr>
            <a:normAutofit/>
          </a:bodyPr>
          <a:p>
            <a:pPr marL="342900" indent="-342900" defTabSz="342900" fontAlgn="base">
              <a:lnSpc>
                <a:spcPct val="200000"/>
              </a:lnSpc>
              <a:spcBef>
                <a:spcPts val="0"/>
              </a:spcBef>
              <a:spcAft>
                <a:spcPct val="0"/>
              </a:spcAft>
              <a:buFont typeface="Wingdings" panose="05000000000000000000" pitchFamily="2" charset="2"/>
              <a:buChar char="Ø"/>
            </a:pPr>
            <a:r>
              <a:rPr lang="en-US" altLang="zh-CN" b="1" dirty="0">
                <a:latin typeface="楷体" panose="02010609060101010101" pitchFamily="49" charset="-122"/>
                <a:ea typeface="楷体" panose="02010609060101010101" pitchFamily="49" charset="-122"/>
              </a:rPr>
              <a:t>TRIPS</a:t>
            </a:r>
            <a:r>
              <a:rPr lang="zh-CN" altLang="en-US" b="1" dirty="0">
                <a:latin typeface="楷体" panose="02010609060101010101" pitchFamily="49" charset="-122"/>
                <a:ea typeface="楷体" panose="02010609060101010101" pitchFamily="49" charset="-122"/>
              </a:rPr>
              <a:t>协定</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0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巴黎公约</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0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伯尔尼公约</a:t>
            </a:r>
            <a:endParaRPr lang="zh-CN" altLang="en-US" b="1" dirty="0">
              <a:latin typeface="楷体" panose="02010609060101010101" pitchFamily="49" charset="-122"/>
              <a:ea typeface="楷体" panose="02010609060101010101" pitchFamily="49" charset="-122"/>
            </a:endParaRPr>
          </a:p>
        </p:txBody>
      </p:sp>
      <p:sp>
        <p:nvSpPr>
          <p:cNvPr id="6" name="标题 1"/>
          <p:cNvSpPr>
            <a:spLocks noGrp="1"/>
          </p:cNvSpPr>
          <p:nvPr/>
        </p:nvSpPr>
        <p:spPr>
          <a:xfrm>
            <a:off x="678815" y="1209040"/>
            <a:ext cx="7959725" cy="8197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kumimoji="1" lang="zh-CN" altLang="en-US" sz="3200" dirty="0">
                <a:ea typeface="黑体" panose="02010609060101010101" pitchFamily="49" charset="-122"/>
              </a:rPr>
              <a:t>第二章  知识产权国际保护</a:t>
            </a:r>
            <a:endParaRPr kumimoji="1" lang="zh-CN" altLang="en-US" sz="32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62635" y="1933575"/>
            <a:ext cx="7950835" cy="4641850"/>
          </a:xfrm>
          <a:ln w="6350">
            <a:solidFill>
              <a:schemeClr val="tx1"/>
            </a:solidFill>
          </a:ln>
        </p:spPr>
        <p:txBody>
          <a:bodyPr>
            <a:normAutofit fontScale="70000"/>
          </a:bodyPr>
          <a:p>
            <a:pPr marL="0" indent="0" defTabSz="342900" fontAlgn="base">
              <a:lnSpc>
                <a:spcPct val="200000"/>
              </a:lnSpc>
              <a:spcBef>
                <a:spcPts val="0"/>
              </a:spcBef>
              <a:spcAft>
                <a:spcPct val="0"/>
              </a:spcAft>
              <a:buFont typeface="Wingdings" panose="05000000000000000000" pitchFamily="2" charset="2"/>
              <a:buNone/>
            </a:pPr>
            <a:r>
              <a:rPr lang="zh-CN" altLang="en-US" b="1" dirty="0">
                <a:latin typeface="楷体" panose="02010609060101010101" pitchFamily="49" charset="-122"/>
                <a:ea typeface="楷体" panose="02010609060101010101" pitchFamily="49" charset="-122"/>
              </a:rPr>
              <a:t>一、 TRIPs协定的基本原则</a:t>
            </a:r>
            <a:endParaRPr lang="zh-CN" altLang="en-US" b="1" dirty="0">
              <a:latin typeface="楷体" panose="02010609060101010101" pitchFamily="49" charset="-122"/>
              <a:ea typeface="楷体" panose="02010609060101010101" pitchFamily="49" charset="-122"/>
            </a:endParaRPr>
          </a:p>
          <a:p>
            <a:pPr marL="342900" indent="-342900" algn="l" defTabSz="342900" fontAlgn="base">
              <a:lnSpc>
                <a:spcPct val="150000"/>
              </a:lnSpc>
              <a:spcBef>
                <a:spcPts val="0"/>
              </a:spcBef>
              <a:buClrTx/>
              <a:buSzTx/>
              <a:buFont typeface="Wingdings" panose="05000000000000000000" pitchFamily="2" charset="2"/>
            </a:pPr>
            <a:r>
              <a:rPr lang="zh-CN" altLang="en-US" dirty="0">
                <a:latin typeface="楷体" panose="02010609060101010101" pitchFamily="49" charset="-122"/>
                <a:ea typeface="楷体" panose="02010609060101010101" pitchFamily="49" charset="-122"/>
              </a:rPr>
              <a:t>国民待遇原则：各成员在知识产权保护方面，给予其他成员的国民的待遇不得低于其给予本国国民的待遇。对独立关税区而言，“国民”是指在该关税区内定居或拥有真实有效的工商业机构的自然人或法人</a:t>
            </a:r>
            <a:endParaRPr lang="zh-CN" altLang="en-US"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最惠国待遇原则：TRIPs首次将国际贸易中的最惠国待遇原则引入知识产权公约，在知识产权保护方面，一成员给予其他国家国民的任何利益、优惠、特权或豁免，应立即无条件地适用于其他全体成员之国民</a:t>
            </a:r>
            <a:endParaRPr lang="zh-CN" altLang="en-US"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946785" y="1161415"/>
            <a:ext cx="6878320" cy="819785"/>
          </a:xfrm>
        </p:spPr>
        <p:txBody>
          <a:bodyPr>
            <a:noAutofit/>
          </a:bodyPr>
          <a:p>
            <a:pPr algn="ctr" eaLnBrk="1" hangingPunct="1"/>
            <a:r>
              <a:rPr kumimoji="1" lang="zh-CN" altLang="en-US" sz="3200" dirty="0">
                <a:ea typeface="黑体" panose="02010609060101010101" pitchFamily="49" charset="-122"/>
              </a:rPr>
              <a:t>第一节    TRIPS协定</a:t>
            </a:r>
            <a:endParaRPr kumimoji="1" lang="zh-CN" altLang="en-US" sz="32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53110" y="1465580"/>
            <a:ext cx="7950835" cy="4641850"/>
          </a:xfrm>
          <a:ln w="6350">
            <a:solidFill>
              <a:schemeClr val="tx1"/>
            </a:solidFill>
          </a:ln>
        </p:spPr>
        <p:txBody>
          <a:bodyPr>
            <a:normAutofit/>
          </a:bodyPr>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一、 TRIPs协定的基本原则</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sym typeface="+mn-ea"/>
              </a:rPr>
              <a:t>最低保护标准原则：</a:t>
            </a:r>
            <a:r>
              <a:rPr lang="zh-CN" altLang="en-US" sz="2000" dirty="0">
                <a:latin typeface="楷体" panose="02010609060101010101" pitchFamily="49" charset="-122"/>
                <a:ea typeface="楷体" panose="02010609060101010101" pitchFamily="49" charset="-122"/>
              </a:rPr>
              <a:t>凡协定规定的最低保护标准，成员均应遵守。根据协定第1条，成员可以根据其法律制度及习惯确定实施本协定的具体方式</a:t>
            </a:r>
            <a:endParaRPr lang="zh-CN" altLang="en-US" sz="2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利益平衡原则： 协定的第7条和第8条的标题分别为“目标（objectives）”和“原则（principles）”，这两条反映了知识产权保护与社会公众利益应当保持平衡的立场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533400" y="1226185"/>
            <a:ext cx="8180070" cy="5369560"/>
          </a:xfrm>
          <a:ln w="6350">
            <a:solidFill>
              <a:schemeClr val="tx1"/>
            </a:solidFill>
          </a:ln>
        </p:spPr>
        <p:txBody>
          <a:bodyPr>
            <a:normAutofit fontScale="90000"/>
          </a:bodyPr>
          <a:p>
            <a:pPr marL="0" indent="0" defTabSz="342900" fontAlgn="base">
              <a:lnSpc>
                <a:spcPct val="200000"/>
              </a:lnSpc>
              <a:spcBef>
                <a:spcPts val="0"/>
              </a:spcBef>
              <a:spcAft>
                <a:spcPct val="0"/>
              </a:spcAft>
              <a:buFont typeface="Wingdings" panose="05000000000000000000" pitchFamily="2" charset="2"/>
              <a:buNone/>
            </a:pPr>
            <a:r>
              <a:rPr lang="zh-CN" altLang="en-US" sz="2400" b="1" dirty="0">
                <a:latin typeface="楷体" panose="02010609060101010101" pitchFamily="49" charset="-122"/>
                <a:ea typeface="楷体" panose="02010609060101010101" pitchFamily="49" charset="-122"/>
              </a:rPr>
              <a:t>二、 TRIPs协定的主要内容</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200" dirty="0">
                <a:latin typeface="楷体" panose="02010609060101010101" pitchFamily="49" charset="-122"/>
                <a:ea typeface="楷体" panose="02010609060101010101" pitchFamily="49" charset="-122"/>
              </a:rPr>
              <a:t>关于保护的主体：符合《巴黎公约》1967年文本、《伯尔尼公约》1971文本、《罗马公约》和《关于集成电路的知识产权条约》所规定的受保护资格的自然人和法人，假设所有的WTO成员均为这些公约的成员</a:t>
            </a:r>
            <a:endParaRPr lang="zh-CN" altLang="en-US" sz="22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2200" dirty="0">
                <a:latin typeface="楷体" panose="02010609060101010101" pitchFamily="49" charset="-122"/>
                <a:ea typeface="楷体" panose="02010609060101010101" pitchFamily="49" charset="-122"/>
              </a:rPr>
              <a:t>关于保护的对象：作品、表演、录音制品、广播、商标、地理标志、外观设计、发明、集成电路布图设计以及未公开的信息。这些对象基本上囊括了《伯尔尼公约》《罗马公约》《巴黎公约》和《关于集成电路的知识产权条约》的内容，但与《巴黎公约》相比，TRIPs未规定实用新型和制止不正当竞争，只是规定了与不正当竞争有关的一种对象——未公开的信息</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393065" y="1105535"/>
            <a:ext cx="8348345" cy="5539105"/>
          </a:xfrm>
          <a:ln w="6350">
            <a:solidFill>
              <a:schemeClr val="tx1"/>
            </a:solidFill>
          </a:ln>
        </p:spPr>
        <p:txBody>
          <a:bodyPr>
            <a:normAutofit fontScale="40000"/>
          </a:bodyPr>
          <a:p>
            <a:pPr marL="0" indent="0" defTabSz="342900" fontAlgn="base">
              <a:lnSpc>
                <a:spcPct val="200000"/>
              </a:lnSpc>
              <a:spcBef>
                <a:spcPts val="0"/>
              </a:spcBef>
              <a:spcAft>
                <a:spcPct val="0"/>
              </a:spcAft>
              <a:buFont typeface="Wingdings" panose="05000000000000000000" pitchFamily="2" charset="2"/>
              <a:buNone/>
            </a:pPr>
            <a:r>
              <a:rPr lang="zh-CN" altLang="en-US" sz="6000" b="1" dirty="0">
                <a:latin typeface="楷体" panose="02010609060101010101" pitchFamily="49" charset="-122"/>
                <a:ea typeface="楷体" panose="02010609060101010101" pitchFamily="49" charset="-122"/>
              </a:rPr>
              <a:t>三、TRIPs协定的争端解决机制</a:t>
            </a:r>
            <a:endParaRPr lang="zh-CN" altLang="en-US" sz="6000" b="1"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5000" dirty="0">
                <a:latin typeface="楷体" panose="02010609060101010101" pitchFamily="49" charset="-122"/>
                <a:ea typeface="楷体" panose="02010609060101010101" pitchFamily="49" charset="-122"/>
              </a:rPr>
              <a:t>TRIPs第64条规定，关于本协定的争端适用</a:t>
            </a:r>
            <a:r>
              <a:rPr lang="zh-CN" altLang="en-US" sz="5000" dirty="0">
                <a:latin typeface="楷体" panose="02010609060101010101" pitchFamily="49" charset="-122"/>
                <a:ea typeface="楷体" panose="02010609060101010101" pitchFamily="49" charset="-122"/>
                <a:sym typeface="+mn-ea"/>
              </a:rPr>
              <a:t>《WTO关于争端解决的规则与程序谅解》</a:t>
            </a:r>
            <a:r>
              <a:rPr lang="zh-CN" altLang="en-US" sz="5000" dirty="0">
                <a:latin typeface="楷体" panose="02010609060101010101" pitchFamily="49" charset="-122"/>
                <a:ea typeface="楷体" panose="02010609060101010101" pitchFamily="49" charset="-122"/>
              </a:rPr>
              <a:t>所阐明和实行的《关贸总协定》第22条和第23条的规定</a:t>
            </a:r>
            <a:endParaRPr lang="zh-CN" altLang="en-US" sz="5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5000" dirty="0">
                <a:latin typeface="楷体" panose="02010609060101010101" pitchFamily="49" charset="-122"/>
                <a:ea typeface="楷体" panose="02010609060101010101" pitchFamily="49" charset="-122"/>
              </a:rPr>
              <a:t>《关贸总协定》第22条规定，缔约方之间对于可能影响协定执行的事项应尽量磋商</a:t>
            </a:r>
            <a:endParaRPr lang="zh-CN" altLang="en-US" sz="5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5000" dirty="0">
                <a:latin typeface="楷体" panose="02010609060101010101" pitchFamily="49" charset="-122"/>
                <a:ea typeface="楷体" panose="02010609060101010101" pitchFamily="49" charset="-122"/>
              </a:rPr>
              <a:t>第23条则规定，如果争端无法通过磋商解决，缔约方全体可以批准一缔约方暂停实施本协定规定的减让或其他义务</a:t>
            </a:r>
            <a:endParaRPr lang="zh-CN" altLang="en-US" sz="5000" dirty="0">
              <a:latin typeface="楷体" panose="02010609060101010101" pitchFamily="49" charset="-122"/>
              <a:ea typeface="楷体" panose="02010609060101010101" pitchFamily="49" charset="-122"/>
            </a:endParaRPr>
          </a:p>
          <a:p>
            <a:pPr marL="342900" indent="-342900" defTabSz="342900" fontAlgn="base">
              <a:lnSpc>
                <a:spcPct val="150000"/>
              </a:lnSpc>
              <a:spcBef>
                <a:spcPts val="0"/>
              </a:spcBef>
              <a:spcAft>
                <a:spcPct val="0"/>
              </a:spcAft>
              <a:buFont typeface="Wingdings" panose="05000000000000000000" pitchFamily="2" charset="2"/>
              <a:buChar char="Ø"/>
            </a:pPr>
            <a:r>
              <a:rPr lang="zh-CN" altLang="en-US" sz="5000" dirty="0">
                <a:latin typeface="楷体" panose="02010609060101010101" pitchFamily="49" charset="-122"/>
                <a:ea typeface="楷体" panose="02010609060101010101" pitchFamily="49" charset="-122"/>
              </a:rPr>
              <a:t>大致包括：1. 磋商；2. 专家组；3. 通过报告；4. 上诉；5. 执行；6. 仲裁等程序</a:t>
            </a:r>
            <a:endParaRPr lang="zh-CN" altLang="en-US" sz="5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62635" y="1774825"/>
            <a:ext cx="7950835" cy="4959350"/>
          </a:xfrm>
          <a:ln w="6350">
            <a:solidFill>
              <a:schemeClr val="tx1"/>
            </a:solidFill>
          </a:ln>
        </p:spPr>
        <p:txBody>
          <a:bodyPr>
            <a:normAutofit fontScale="50000"/>
          </a:bodyPr>
          <a:p>
            <a:pPr marL="0" indent="0" defTabSz="342900" fontAlgn="base">
              <a:lnSpc>
                <a:spcPct val="200000"/>
              </a:lnSpc>
              <a:spcBef>
                <a:spcPts val="0"/>
              </a:spcBef>
              <a:spcAft>
                <a:spcPct val="0"/>
              </a:spcAft>
              <a:buFont typeface="Wingdings" panose="05000000000000000000" pitchFamily="2" charset="2"/>
              <a:buNone/>
            </a:pPr>
            <a:r>
              <a:rPr lang="zh-CN" altLang="en-US" sz="4000" b="1" dirty="0">
                <a:latin typeface="楷体" panose="02010609060101010101" pitchFamily="49" charset="-122"/>
                <a:ea typeface="楷体" panose="02010609060101010101" pitchFamily="49" charset="-122"/>
              </a:rPr>
              <a:t>一、 巴黎公约的基本原则</a:t>
            </a:r>
            <a:endParaRPr lang="zh-CN" altLang="en-US" sz="4000" b="1"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4000" dirty="0">
                <a:latin typeface="楷体" panose="02010609060101010101" pitchFamily="49" charset="-122"/>
                <a:ea typeface="楷体" panose="02010609060101010101" pitchFamily="49" charset="-122"/>
              </a:rPr>
              <a:t>1</a:t>
            </a:r>
            <a:r>
              <a:rPr lang="zh-CN" altLang="en-US" sz="4000" dirty="0">
                <a:latin typeface="楷体" panose="02010609060101010101" pitchFamily="49" charset="-122"/>
                <a:ea typeface="楷体" panose="02010609060101010101" pitchFamily="49" charset="-122"/>
              </a:rPr>
              <a:t>、国民待遇：对工业产权的保护，各成员国应当在法律上给予其他成员国的国民以本国国民所享有的待遇</a:t>
            </a:r>
            <a:endParaRPr lang="zh-CN" altLang="en-US" sz="4000" dirty="0">
              <a:latin typeface="楷体" panose="02010609060101010101" pitchFamily="49" charset="-122"/>
              <a:ea typeface="楷体" panose="02010609060101010101" pitchFamily="49" charset="-122"/>
            </a:endParaRPr>
          </a:p>
          <a:p>
            <a:pPr marL="590550" algn="l" defTabSz="342900" fontAlgn="base">
              <a:lnSpc>
                <a:spcPct val="150000"/>
              </a:lnSpc>
              <a:spcBef>
                <a:spcPts val="0"/>
              </a:spcBef>
              <a:buClrTx/>
              <a:buSzTx/>
              <a:buFont typeface="Wingdings" panose="05000000000000000000" charset="0"/>
              <a:buChar char="p"/>
            </a:pPr>
            <a:r>
              <a:rPr lang="zh-CN" altLang="en-US" sz="4000" dirty="0">
                <a:latin typeface="楷体" panose="02010609060101010101" pitchFamily="49" charset="-122"/>
                <a:ea typeface="楷体" panose="02010609060101010101" pitchFamily="49" charset="-122"/>
              </a:rPr>
              <a:t>按照《巴黎公约》的规定，享有国民待遇的有两类：第一类是成员国的国民，既包括自然人，也包括法人。第二类是非成员国的国民，只要他们在某一成员国内有住所或者实际从事工商业活动的营业所</a:t>
            </a:r>
            <a:endParaRPr lang="zh-CN" altLang="en-US" sz="4000" dirty="0">
              <a:latin typeface="楷体" panose="02010609060101010101" pitchFamily="49" charset="-122"/>
              <a:ea typeface="楷体" panose="02010609060101010101" pitchFamily="49" charset="-122"/>
            </a:endParaRPr>
          </a:p>
          <a:p>
            <a:pPr marL="590550" algn="l" defTabSz="342900" fontAlgn="base">
              <a:lnSpc>
                <a:spcPct val="150000"/>
              </a:lnSpc>
              <a:spcBef>
                <a:spcPts val="0"/>
              </a:spcBef>
              <a:buClrTx/>
              <a:buSzTx/>
              <a:buFont typeface="Wingdings" panose="05000000000000000000" charset="0"/>
              <a:buChar char="p"/>
            </a:pPr>
            <a:r>
              <a:rPr lang="zh-CN" altLang="en-US" sz="4000" dirty="0">
                <a:latin typeface="楷体" panose="02010609060101010101" pitchFamily="49" charset="-122"/>
                <a:ea typeface="楷体" panose="02010609060101010101" pitchFamily="49" charset="-122"/>
              </a:rPr>
              <a:t>国民待遇的原则，不仅保证了外国人在工业产权方面可以得到本国法律的保护，而且保证了外国人可以与本国人获得同等的保护，不会受任何歧视</a:t>
            </a:r>
            <a:endParaRPr lang="zh-CN" altLang="en-US" sz="4000"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1003935" y="1094740"/>
            <a:ext cx="6878320" cy="819785"/>
          </a:xfrm>
        </p:spPr>
        <p:txBody>
          <a:bodyPr>
            <a:noAutofit/>
          </a:bodyPr>
          <a:p>
            <a:pPr algn="ctr" eaLnBrk="1" hangingPunct="1"/>
            <a:r>
              <a:rPr kumimoji="1" lang="zh-CN" altLang="en-US" sz="3200" dirty="0">
                <a:ea typeface="黑体" panose="02010609060101010101" pitchFamily="49" charset="-122"/>
              </a:rPr>
              <a:t>第二节    巴黎公约</a:t>
            </a:r>
            <a:endParaRPr kumimoji="1" lang="zh-CN" altLang="en-US" sz="32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2530" y="2292985"/>
            <a:ext cx="7225665" cy="304419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反不正当竞争法的立法目标</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反不正当竞争法的性质</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反不正当竞争法与知识产权法的关系</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7" name="标题 1"/>
          <p:cNvSpPr>
            <a:spLocks noGrp="1"/>
          </p:cNvSpPr>
          <p:nvPr>
            <p:ph type="title"/>
          </p:nvPr>
        </p:nvSpPr>
        <p:spPr>
          <a:xfrm>
            <a:off x="1095375" y="1235710"/>
            <a:ext cx="7322185" cy="819785"/>
          </a:xfrm>
        </p:spPr>
        <p:txBody>
          <a:bodyPr/>
          <a:p>
            <a:pPr algn="ctr" eaLnBrk="1" hangingPunct="1"/>
            <a:r>
              <a:rPr kumimoji="1" lang="zh-CN" altLang="en-US" sz="2800" dirty="0">
                <a:ea typeface="黑体" panose="02010609060101010101" pitchFamily="49" charset="-122"/>
              </a:rPr>
              <a:t>第一节    反不正当竞争法的基本理论</a:t>
            </a:r>
            <a:endParaRPr kumimoji="1" lang="zh-CN" altLang="en-US" sz="2800" dirty="0">
              <a:ea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13105" y="1177290"/>
            <a:ext cx="7950835" cy="5407660"/>
          </a:xfrm>
          <a:ln w="6350">
            <a:solidFill>
              <a:schemeClr val="tx1"/>
            </a:solidFill>
          </a:ln>
        </p:spPr>
        <p:txBody>
          <a:bodyPr>
            <a:normAutofit fontScale="50000"/>
          </a:bodyPr>
          <a:p>
            <a:pPr marL="0" indent="0" defTabSz="342900" fontAlgn="base">
              <a:lnSpc>
                <a:spcPct val="200000"/>
              </a:lnSpc>
              <a:spcBef>
                <a:spcPts val="0"/>
              </a:spcBef>
              <a:spcAft>
                <a:spcPct val="0"/>
              </a:spcAft>
              <a:buFont typeface="Wingdings" panose="05000000000000000000" pitchFamily="2" charset="2"/>
              <a:buNone/>
            </a:pPr>
            <a:r>
              <a:rPr lang="zh-CN" altLang="en-US" sz="4000" b="1" dirty="0">
                <a:latin typeface="楷体" panose="02010609060101010101" pitchFamily="49" charset="-122"/>
                <a:ea typeface="楷体" panose="02010609060101010101" pitchFamily="49" charset="-122"/>
              </a:rPr>
              <a:t>一、 巴黎公约的基本原则</a:t>
            </a:r>
            <a:endParaRPr lang="zh-CN" altLang="en-US" sz="4000" b="1"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4000" dirty="0">
                <a:latin typeface="楷体" panose="02010609060101010101" pitchFamily="49" charset="-122"/>
                <a:ea typeface="楷体" panose="02010609060101010101" pitchFamily="49" charset="-122"/>
              </a:rPr>
              <a:t>2</a:t>
            </a:r>
            <a:r>
              <a:rPr lang="zh-CN" altLang="en-US" sz="4000" dirty="0">
                <a:latin typeface="楷体" panose="02010609060101010101" pitchFamily="49" charset="-122"/>
                <a:ea typeface="楷体" panose="02010609060101010101" pitchFamily="49" charset="-122"/>
              </a:rPr>
              <a:t>、优先权原则：成员国的国民在某一成员国提出了有关发明专利、实用新型、外观设计或者商标注册的申请后，想在其他成员国提出同样的申请时，可以在一定的期限内享有优先权。或者说，他随后提出的申请虽然晚于第一次提出申请的日期，但其他成员国都承认他在第一个国家提交申请的日期为本国的申请日。这样，他在第一个成员国所提出的申请的日期就是“优先权日”</a:t>
            </a:r>
            <a:endParaRPr lang="zh-CN" altLang="en-US" sz="4000" dirty="0">
              <a:latin typeface="楷体" panose="02010609060101010101" pitchFamily="49" charset="-122"/>
              <a:ea typeface="楷体" panose="02010609060101010101" pitchFamily="49" charset="-122"/>
            </a:endParaRPr>
          </a:p>
          <a:p>
            <a:pPr marL="590550" algn="l" defTabSz="342900" fontAlgn="base">
              <a:lnSpc>
                <a:spcPct val="150000"/>
              </a:lnSpc>
              <a:spcBef>
                <a:spcPts val="0"/>
              </a:spcBef>
              <a:buClrTx/>
              <a:buSzTx/>
              <a:buFont typeface="Wingdings" panose="05000000000000000000" charset="0"/>
              <a:buChar char="p"/>
            </a:pPr>
            <a:r>
              <a:rPr lang="zh-CN" altLang="en-US" sz="4000" dirty="0">
                <a:latin typeface="楷体" panose="02010609060101010101" pitchFamily="49" charset="-122"/>
                <a:ea typeface="楷体" panose="02010609060101010101" pitchFamily="49" charset="-122"/>
              </a:rPr>
              <a:t>优先权是一项程序权利。即使申请人撤回或放弃了第一次的申请，或者第一次申请被该国的工业产权部门驳回了，都不会影响优先权的存在</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13105" y="1177290"/>
            <a:ext cx="8070215" cy="5318760"/>
          </a:xfrm>
          <a:ln w="6350">
            <a:solidFill>
              <a:schemeClr val="tx1"/>
            </a:solidFill>
          </a:ln>
        </p:spPr>
        <p:txBody>
          <a:bodyPr>
            <a:normAutofit fontScale="90000"/>
          </a:bodyPr>
          <a:p>
            <a:pPr marL="0" indent="0" defTabSz="342900" fontAlgn="base">
              <a:lnSpc>
                <a:spcPct val="200000"/>
              </a:lnSpc>
              <a:spcBef>
                <a:spcPts val="0"/>
              </a:spcBef>
              <a:spcAft>
                <a:spcPct val="0"/>
              </a:spcAft>
              <a:buFont typeface="Wingdings" panose="05000000000000000000" pitchFamily="2" charset="2"/>
              <a:buNone/>
            </a:pPr>
            <a:r>
              <a:rPr lang="zh-CN" altLang="en-US" sz="2700" b="1" dirty="0">
                <a:latin typeface="楷体" panose="02010609060101010101" pitchFamily="49" charset="-122"/>
                <a:ea typeface="楷体" panose="02010609060101010101" pitchFamily="49" charset="-122"/>
              </a:rPr>
              <a:t>一、 巴黎公约的基本原则</a:t>
            </a:r>
            <a:endParaRPr lang="zh-CN" altLang="en-US" sz="2700" b="1"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2200" dirty="0">
                <a:latin typeface="楷体" panose="02010609060101010101" pitchFamily="49" charset="-122"/>
                <a:ea typeface="楷体" panose="02010609060101010101" pitchFamily="49" charset="-122"/>
              </a:rPr>
              <a:t>3</a:t>
            </a:r>
            <a:r>
              <a:rPr lang="zh-CN" altLang="en-US" sz="2200" dirty="0">
                <a:latin typeface="楷体" panose="02010609060101010101" pitchFamily="49" charset="-122"/>
                <a:ea typeface="楷体" panose="02010609060101010101" pitchFamily="49" charset="-122"/>
              </a:rPr>
              <a:t>、专利权和商标权的独立性原则：成员国国民向某一成员国申请的专利，与他在其他成员国或者非成员国就同一发明所获得专利权无关，这一规定，不仅涉及专利权的申请和获得，还涉及专利权的有效与否</a:t>
            </a:r>
            <a:endParaRPr lang="zh-CN" altLang="en-US" sz="2200" dirty="0">
              <a:latin typeface="楷体" panose="02010609060101010101" pitchFamily="49" charset="-122"/>
              <a:ea typeface="楷体" panose="02010609060101010101" pitchFamily="49" charset="-122"/>
            </a:endParaRPr>
          </a:p>
          <a:p>
            <a:pPr marL="590550" algn="l" defTabSz="342900" fontAlgn="base">
              <a:lnSpc>
                <a:spcPct val="150000"/>
              </a:lnSpc>
              <a:spcBef>
                <a:spcPts val="0"/>
              </a:spcBef>
              <a:buClrTx/>
              <a:buSzTx/>
              <a:buFont typeface="Wingdings" panose="05000000000000000000" charset="0"/>
              <a:buChar char="p"/>
            </a:pPr>
            <a:r>
              <a:rPr lang="zh-CN" altLang="en-US" sz="2200" dirty="0">
                <a:latin typeface="楷体" panose="02010609060101010101" pitchFamily="49" charset="-122"/>
                <a:ea typeface="楷体" panose="02010609060101010101" pitchFamily="49" charset="-122"/>
              </a:rPr>
              <a:t>商标申请和注册的条件，由各成员国的法律决定。这就表明，商标注册的申请是否获得批准，以及某一商标注册是否有效，完全由各成员国的法律所决定</a:t>
            </a:r>
            <a:endParaRPr lang="zh-CN" altLang="en-US" sz="2200"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2200" dirty="0">
                <a:latin typeface="楷体" panose="02010609060101010101" pitchFamily="49" charset="-122"/>
                <a:ea typeface="楷体" panose="02010609060101010101" pitchFamily="49" charset="-122"/>
              </a:rPr>
              <a:t>4</a:t>
            </a:r>
            <a:r>
              <a:rPr lang="zh-CN" altLang="en-US" sz="2200" dirty="0">
                <a:latin typeface="楷体" panose="02010609060101010101" pitchFamily="49" charset="-122"/>
                <a:ea typeface="楷体" panose="02010609060101010101" pitchFamily="49" charset="-122"/>
              </a:rPr>
              <a:t>、《巴黎公约》还有一些比较重要的规定，如临时保护、宽限期、发明人的署名权、专利权的限制、驰名商标的特别保护、禁止作为商标使用的标记，以及制止不正当竞争的权利，等等</a:t>
            </a:r>
            <a:endParaRPr lang="zh-CN" altLang="en-US" sz="22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62635" y="1774825"/>
            <a:ext cx="7950835" cy="4770120"/>
          </a:xfrm>
          <a:ln w="6350">
            <a:solidFill>
              <a:schemeClr val="tx1"/>
            </a:solidFill>
          </a:ln>
        </p:spPr>
        <p:txBody>
          <a:bodyPr>
            <a:normAutofit fontScale="70000"/>
          </a:bodyPr>
          <a:p>
            <a:pPr marL="0" indent="0" defTabSz="342900" fontAlgn="base">
              <a:lnSpc>
                <a:spcPct val="200000"/>
              </a:lnSpc>
              <a:spcBef>
                <a:spcPts val="0"/>
              </a:spcBef>
              <a:spcAft>
                <a:spcPct val="0"/>
              </a:spcAft>
              <a:buFont typeface="Wingdings" panose="05000000000000000000" pitchFamily="2" charset="2"/>
              <a:buNone/>
            </a:pPr>
            <a:r>
              <a:rPr lang="zh-CN" altLang="en-US" sz="4000" b="1" dirty="0">
                <a:latin typeface="楷体" panose="02010609060101010101" pitchFamily="49" charset="-122"/>
                <a:ea typeface="楷体" panose="02010609060101010101" pitchFamily="49" charset="-122"/>
              </a:rPr>
              <a:t>一、 伯尔尼公约的基本原则</a:t>
            </a:r>
            <a:endParaRPr lang="zh-CN" altLang="en-US" sz="4000" b="1"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3300" dirty="0">
                <a:latin typeface="楷体" panose="02010609060101010101" pitchFamily="49" charset="-122"/>
                <a:ea typeface="楷体" panose="02010609060101010101" pitchFamily="49" charset="-122"/>
              </a:rPr>
              <a:t>1</a:t>
            </a:r>
            <a:r>
              <a:rPr lang="zh-CN" altLang="en-US" sz="3300" dirty="0">
                <a:latin typeface="楷体" panose="02010609060101010101" pitchFamily="49" charset="-122"/>
                <a:ea typeface="楷体" panose="02010609060101010101" pitchFamily="49" charset="-122"/>
              </a:rPr>
              <a:t>、国民待遇原则：凡是作品的起源国为本联盟成员国的，其他成员国对该作品的保护应当如同本国国民的作品。何谓“起源国”，《伯尔尼公约》作了明确的解释</a:t>
            </a:r>
            <a:endParaRPr lang="zh-CN" altLang="en-US" sz="3300"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3300" dirty="0">
                <a:latin typeface="楷体" panose="02010609060101010101" pitchFamily="49" charset="-122"/>
                <a:ea typeface="楷体" panose="02010609060101010101" pitchFamily="49" charset="-122"/>
              </a:rPr>
              <a:t>2</a:t>
            </a:r>
            <a:r>
              <a:rPr lang="zh-CN" altLang="en-US" sz="3300" dirty="0">
                <a:latin typeface="楷体" panose="02010609060101010101" pitchFamily="49" charset="-122"/>
                <a:ea typeface="楷体" panose="02010609060101010101" pitchFamily="49" charset="-122"/>
              </a:rPr>
              <a:t>、自动保护原则：享有和行使著作权不需要履行任何手续。作品在创作完成之日即自动产生著作权，无须像商标权或专利权的取得那样履行登记手续，也不必在作品上加注权利标记</a:t>
            </a:r>
            <a:endParaRPr lang="zh-CN" altLang="en-US" sz="3300" dirty="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1003935" y="1094740"/>
            <a:ext cx="6878320" cy="819785"/>
          </a:xfrm>
        </p:spPr>
        <p:txBody>
          <a:bodyPr>
            <a:noAutofit/>
          </a:bodyPr>
          <a:p>
            <a:pPr algn="ctr" eaLnBrk="1" hangingPunct="1"/>
            <a:r>
              <a:rPr kumimoji="1" lang="zh-CN" altLang="en-US" sz="3200" dirty="0">
                <a:ea typeface="黑体" panose="02010609060101010101" pitchFamily="49" charset="-122"/>
              </a:rPr>
              <a:t>第三节    伯尔尼公约</a:t>
            </a:r>
            <a:endParaRPr kumimoji="1" lang="zh-CN" altLang="en-US" sz="3200" dirty="0">
              <a:ea typeface="黑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2032"/>
            <a:ext cx="9144000" cy="1103376"/>
          </a:xfrm>
          <a:prstGeom prst="rect">
            <a:avLst/>
          </a:prstGeom>
        </p:spPr>
      </p:pic>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
        <p:nvSpPr>
          <p:cNvPr id="5" name="内容占位符 4"/>
          <p:cNvSpPr>
            <a:spLocks noGrp="1"/>
          </p:cNvSpPr>
          <p:nvPr>
            <p:ph idx="1"/>
          </p:nvPr>
        </p:nvSpPr>
        <p:spPr>
          <a:xfrm>
            <a:off x="762635" y="1256665"/>
            <a:ext cx="7950835" cy="5288280"/>
          </a:xfrm>
          <a:ln w="6350">
            <a:solidFill>
              <a:schemeClr val="tx1"/>
            </a:solidFill>
          </a:ln>
        </p:spPr>
        <p:txBody>
          <a:bodyPr>
            <a:normAutofit fontScale="60000"/>
          </a:bodyPr>
          <a:p>
            <a:pPr marL="0" indent="0" defTabSz="342900" fontAlgn="base">
              <a:lnSpc>
                <a:spcPct val="200000"/>
              </a:lnSpc>
              <a:spcBef>
                <a:spcPts val="0"/>
              </a:spcBef>
              <a:spcAft>
                <a:spcPct val="0"/>
              </a:spcAft>
              <a:buFont typeface="Wingdings" panose="05000000000000000000" pitchFamily="2" charset="2"/>
              <a:buNone/>
            </a:pPr>
            <a:r>
              <a:rPr lang="zh-CN" altLang="en-US" sz="4000" b="1" dirty="0">
                <a:latin typeface="楷体" panose="02010609060101010101" pitchFamily="49" charset="-122"/>
                <a:ea typeface="楷体" panose="02010609060101010101" pitchFamily="49" charset="-122"/>
              </a:rPr>
              <a:t>一、 伯尔尼公约的基本原则</a:t>
            </a:r>
            <a:endParaRPr lang="zh-CN" altLang="en-US" sz="4000" b="1"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sz="3300" dirty="0">
                <a:latin typeface="楷体" panose="02010609060101010101" pitchFamily="49" charset="-122"/>
                <a:ea typeface="楷体" panose="02010609060101010101" pitchFamily="49" charset="-122"/>
              </a:rPr>
              <a:t>3</a:t>
            </a:r>
            <a:r>
              <a:rPr lang="zh-CN" altLang="en-US" sz="3300" dirty="0">
                <a:latin typeface="楷体" panose="02010609060101010101" pitchFamily="49" charset="-122"/>
                <a:ea typeface="楷体" panose="02010609060101010101" pitchFamily="49" charset="-122"/>
              </a:rPr>
              <a:t>、独立保护原则：各国对著作权的保护与救济完全由各国的国内法确定，不过，独立保护原则受到最低保护原则的制约，凡公约规定的最低保护标准，成员国必须履行</a:t>
            </a:r>
            <a:endParaRPr lang="zh-CN" altLang="en-US" sz="3300" dirty="0">
              <a:latin typeface="楷体" panose="02010609060101010101" pitchFamily="49" charset="-122"/>
              <a:ea typeface="楷体" panose="02010609060101010101" pitchFamily="49" charset="-122"/>
            </a:endParaRPr>
          </a:p>
          <a:p>
            <a:pPr algn="l" defTabSz="342900" fontAlgn="base">
              <a:lnSpc>
                <a:spcPct val="150000"/>
              </a:lnSpc>
              <a:spcBef>
                <a:spcPts val="0"/>
              </a:spcBef>
              <a:buClrTx/>
              <a:buSzTx/>
              <a:buFont typeface="Wingdings" panose="05000000000000000000" charset="0"/>
              <a:buChar char="Ø"/>
            </a:pPr>
            <a:r>
              <a:rPr lang="en-US" altLang="zh-CN" sz="3300" dirty="0">
                <a:latin typeface="楷体" panose="02010609060101010101" pitchFamily="49" charset="-122"/>
                <a:ea typeface="楷体" panose="02010609060101010101" pitchFamily="49" charset="-122"/>
              </a:rPr>
              <a:t>4</a:t>
            </a:r>
            <a:r>
              <a:rPr lang="zh-CN" altLang="en-US" sz="3300" dirty="0">
                <a:latin typeface="楷体" panose="02010609060101010101" pitchFamily="49" charset="-122"/>
                <a:ea typeface="楷体" panose="02010609060101010101" pitchFamily="49" charset="-122"/>
              </a:rPr>
              <a:t>、最低保护原则：凡受到本公约保护的作者，不仅享有国民待遇，而且享有“本公约特别赋予的权利”，如果成员国的国内法没有达到公约规定的最低保护标准，即使对外国人给予国民待遇，仍然不符合公约的要求，通过最低保护原则，可以缩小各国立法之间的差距，提高国际保护的水平</a:t>
            </a:r>
            <a:endParaRPr lang="zh-CN" altLang="en-US" sz="3300" dirty="0">
              <a:latin typeface="楷体" panose="02010609060101010101" pitchFamily="49" charset="-122"/>
              <a:ea typeface="楷体" panose="02010609060101010101" pitchFamily="49" charset="-122"/>
            </a:endParaRPr>
          </a:p>
          <a:p>
            <a:pPr marL="704850" indent="-342900" algn="l" defTabSz="342900" fontAlgn="base">
              <a:lnSpc>
                <a:spcPct val="150000"/>
              </a:lnSpc>
              <a:spcBef>
                <a:spcPts val="0"/>
              </a:spcBef>
              <a:buClrTx/>
              <a:buSzTx/>
              <a:buFont typeface="Wingdings" panose="05000000000000000000" charset="0"/>
              <a:buChar char="p"/>
            </a:pPr>
            <a:r>
              <a:rPr lang="zh-CN" altLang="en-US" sz="3300" dirty="0">
                <a:latin typeface="楷体" panose="02010609060101010101" pitchFamily="49" charset="-122"/>
                <a:ea typeface="楷体" panose="02010609060101010101" pitchFamily="49" charset="-122"/>
              </a:rPr>
              <a:t>起源国对于起源自本国的作品，不受公约最低标准的约束</a:t>
            </a:r>
            <a:endParaRPr lang="zh-CN" altLang="en-US" sz="33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4815" y="1950720"/>
            <a:ext cx="8444865" cy="4410075"/>
          </a:xfrm>
          <a:ln w="6350">
            <a:solidFill>
              <a:schemeClr val="tx1"/>
            </a:solidFill>
          </a:ln>
        </p:spPr>
        <p:txBody>
          <a:bodyPr>
            <a:normAutofit fontScale="25000" lnSpcReduction="20000"/>
          </a:bodyPr>
          <a:lstStyle/>
          <a:p>
            <a:pPr marL="0" indent="0" defTabSz="342900" fontAlgn="base">
              <a:lnSpc>
                <a:spcPct val="150000"/>
              </a:lnSpc>
              <a:spcBef>
                <a:spcPct val="20000"/>
              </a:spcBef>
              <a:spcAft>
                <a:spcPct val="0"/>
              </a:spcAft>
              <a:buNone/>
            </a:pPr>
            <a:endParaRPr lang="zh-CN" altLang="en-US" sz="7200" b="1"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zh-CN" altLang="en-US" sz="8000" dirty="0">
                <a:latin typeface="楷体" panose="02010609060101010101" pitchFamily="49" charset="-122"/>
                <a:ea typeface="楷体" panose="02010609060101010101" pitchFamily="49" charset="-122"/>
              </a:rPr>
              <a:t>维护</a:t>
            </a:r>
            <a:r>
              <a:rPr lang="en-US" altLang="zh-CN" sz="8000" dirty="0">
                <a:latin typeface="楷体" panose="02010609060101010101" pitchFamily="49" charset="-122"/>
                <a:ea typeface="楷体" panose="02010609060101010101" pitchFamily="49" charset="-122"/>
              </a:rPr>
              <a:t>竞争自由和市场效率</a:t>
            </a:r>
            <a:r>
              <a:rPr lang="zh-CN" altLang="en-US" sz="8000" dirty="0">
                <a:latin typeface="楷体" panose="02010609060101010101" pitchFamily="49" charset="-122"/>
                <a:ea typeface="楷体" panose="02010609060101010101" pitchFamily="49" charset="-122"/>
              </a:rPr>
              <a:t>，进行有限干预</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对于一般条款（</a:t>
            </a:r>
            <a:r>
              <a:rPr lang="zh-CN" altLang="en-US" sz="8000" dirty="0">
                <a:latin typeface="楷体" panose="02010609060101010101" pitchFamily="49" charset="-122"/>
                <a:ea typeface="楷体" panose="02010609060101010101" pitchFamily="49" charset="-122"/>
                <a:sym typeface="+mn-ea"/>
              </a:rPr>
              <a:t>第2条）</a:t>
            </a:r>
            <a:r>
              <a:rPr lang="zh-CN" altLang="en-US" sz="8000" dirty="0">
                <a:latin typeface="楷体" panose="02010609060101010101" pitchFamily="49" charset="-122"/>
                <a:ea typeface="楷体" panose="02010609060101010101" pitchFamily="49" charset="-122"/>
              </a:rPr>
              <a:t>既要保持开放又要适当限制</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能够纳入市场调节的行为尽可能交给市场去解决</a:t>
            </a:r>
            <a:endParaRPr lang="zh-CN" altLang="en-US" sz="80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保护目标“三位一体”</a:t>
            </a:r>
            <a:r>
              <a:rPr lang="zh-CN" altLang="en-US" sz="8000" dirty="0">
                <a:latin typeface="楷体" panose="02010609060101010101" pitchFamily="49" charset="-122"/>
                <a:ea typeface="楷体" panose="02010609060101010101" pitchFamily="49" charset="-122"/>
              </a:rPr>
              <a:t>：市场竞争秩序、经营者或消费者的合法权益</a:t>
            </a:r>
            <a:endParaRPr lang="zh-CN" altLang="en-US" sz="8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竞争秩序和公共利益是首要的考量因素</a:t>
            </a:r>
            <a:endParaRPr lang="zh-CN" altLang="en-US" sz="8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sym typeface="+mn-ea"/>
              </a:rPr>
              <a:t>统筹兼顾和综合考量</a:t>
            </a:r>
            <a:r>
              <a:rPr lang="zh-CN" altLang="en-US" sz="8000" dirty="0">
                <a:latin typeface="楷体" panose="02010609060101010101" pitchFamily="49" charset="-122"/>
                <a:ea typeface="楷体" panose="02010609060101010101" pitchFamily="49" charset="-122"/>
              </a:rPr>
              <a:t>多元法益：维护健康有效的竞争机制，就是从根本上保护了经营者和消费者的利益；维护消费者利益更接近于维护公共利益，但不赋予消费者权利</a:t>
            </a:r>
            <a:endParaRPr lang="zh-CN" altLang="en-US" sz="8000" dirty="0">
              <a:latin typeface="楷体" panose="02010609060101010101" pitchFamily="49" charset="-122"/>
              <a:ea typeface="楷体" panose="02010609060101010101" pitchFamily="49" charset="-122"/>
            </a:endParaRPr>
          </a:p>
        </p:txBody>
      </p:sp>
      <p:sp>
        <p:nvSpPr>
          <p:cNvPr id="4" name="文本框 3"/>
          <p:cNvSpPr txBox="1"/>
          <p:nvPr/>
        </p:nvSpPr>
        <p:spPr>
          <a:xfrm>
            <a:off x="424815" y="1236345"/>
            <a:ext cx="5872480" cy="583565"/>
          </a:xfrm>
          <a:prstGeom prst="rect">
            <a:avLst/>
          </a:prstGeom>
          <a:noFill/>
        </p:spPr>
        <p:txBody>
          <a:bodyPr wrap="none" rtlCol="0">
            <a:spAutoFit/>
          </a:bodyPr>
          <a:p>
            <a:pPr algn="l"/>
            <a:r>
              <a:rPr lang="zh-CN" altLang="en-US" sz="3200" dirty="0" smtClean="0">
                <a:latin typeface="华文行楷" panose="02010800040101010101" pitchFamily="2" charset="-122"/>
                <a:ea typeface="华文行楷" panose="02010800040101010101" pitchFamily="2" charset="-122"/>
                <a:cs typeface="+mj-cs"/>
                <a:sym typeface="+mn-ea"/>
              </a:rPr>
              <a:t>一、反不正当竞争法的立法目标</a:t>
            </a:r>
            <a:endParaRPr lang="zh-CN" altLang="en-US" sz="9600" b="1"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2120" y="2516505"/>
            <a:ext cx="4204970" cy="2663190"/>
          </a:xfrm>
          <a:ln w="6350">
            <a:solidFill>
              <a:schemeClr val="tx1"/>
            </a:solidFill>
          </a:ln>
        </p:spPr>
        <p:txBody>
          <a:bodyPr>
            <a:normAutofit fontScale="25000" lnSpcReduction="20000"/>
          </a:bodyPr>
          <a:lstStyle/>
          <a:p>
            <a:pPr marL="0" indent="0" defTabSz="342900" fontAlgn="base">
              <a:lnSpc>
                <a:spcPct val="150000"/>
              </a:lnSpc>
              <a:spcBef>
                <a:spcPct val="20000"/>
              </a:spcBef>
              <a:spcAft>
                <a:spcPct val="0"/>
              </a:spcAft>
              <a:buNone/>
            </a:pPr>
            <a:endParaRPr lang="zh-CN" altLang="en-US" sz="4800" b="1"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1</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sym typeface="+mn-ea"/>
              </a:rPr>
              <a:t>知识产权法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rPr>
              <a:t>V. </a:t>
            </a:r>
            <a:r>
              <a:rPr lang="zh-CN" altLang="en-US" sz="8000" dirty="0">
                <a:latin typeface="楷体" panose="02010609060101010101" pitchFamily="49" charset="-122"/>
                <a:ea typeface="楷体" panose="02010609060101010101" pitchFamily="49" charset="-122"/>
                <a:sym typeface="+mn-ea"/>
              </a:rPr>
              <a:t>经济法</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国内立法与官方文件的表述</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知识产权国际公约将其纳入</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保护对象的交叉与补充</a:t>
            </a:r>
            <a:endParaRPr lang="zh-CN" altLang="en-US" sz="8000" dirty="0">
              <a:latin typeface="楷体" panose="02010609060101010101" pitchFamily="49" charset="-122"/>
              <a:ea typeface="楷体" panose="02010609060101010101" pitchFamily="49" charset="-122"/>
            </a:endParaRPr>
          </a:p>
        </p:txBody>
      </p:sp>
      <p:sp>
        <p:nvSpPr>
          <p:cNvPr id="4" name="内容占位符 2"/>
          <p:cNvSpPr>
            <a:spLocks noGrp="1"/>
          </p:cNvSpPr>
          <p:nvPr/>
        </p:nvSpPr>
        <p:spPr>
          <a:xfrm>
            <a:off x="4871720" y="2516505"/>
            <a:ext cx="3870960" cy="2663190"/>
          </a:xfrm>
          <a:prstGeom prst="rect">
            <a:avLst/>
          </a:prstGeom>
          <a:ln w="6350">
            <a:solidFill>
              <a:schemeClr val="tx1"/>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None/>
            </a:pPr>
            <a:endParaRPr lang="zh-CN" altLang="en-US" sz="4400" b="1"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1</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rPr>
              <a:t>经济法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rPr>
              <a:t>V. </a:t>
            </a:r>
            <a:r>
              <a:rPr lang="zh-CN" altLang="en-US" sz="8000" dirty="0">
                <a:latin typeface="楷体" panose="02010609060101010101" pitchFamily="49" charset="-122"/>
                <a:ea typeface="楷体" panose="02010609060101010101" pitchFamily="49" charset="-122"/>
              </a:rPr>
              <a:t>知识产权法</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调整对象</a:t>
            </a:r>
            <a:endParaRPr lang="zh-CN" altLang="en-US" sz="8000" dirty="0">
              <a:latin typeface="楷体" panose="02010609060101010101" pitchFamily="49" charset="-122"/>
              <a:ea typeface="楷体" panose="02010609060101010101" pitchFamily="49" charset="-122"/>
            </a:endParaRPr>
          </a:p>
          <a:p>
            <a:pPr marL="720090" indent="0"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调整手段</a:t>
            </a:r>
            <a:endParaRPr lang="zh-CN" altLang="en-US" sz="8000" dirty="0">
              <a:latin typeface="楷体" panose="02010609060101010101" pitchFamily="49" charset="-122"/>
              <a:ea typeface="楷体" panose="02010609060101010101" pitchFamily="49" charset="-122"/>
            </a:endParaRPr>
          </a:p>
        </p:txBody>
      </p:sp>
      <p:sp>
        <p:nvSpPr>
          <p:cNvPr id="9" name="文本框 8"/>
          <p:cNvSpPr txBox="1"/>
          <p:nvPr/>
        </p:nvSpPr>
        <p:spPr>
          <a:xfrm>
            <a:off x="452120" y="1486535"/>
            <a:ext cx="5059680" cy="534035"/>
          </a:xfrm>
          <a:prstGeom prst="rect">
            <a:avLst/>
          </a:prstGeom>
        </p:spPr>
        <p:txBody>
          <a:bodyPr vert="horz" wrap="none" lIns="91440" tIns="45720" rIns="91440" bIns="45720" rtlCol="0" anchor="t">
            <a:spAutoFit/>
          </a:bodyPr>
          <a:p>
            <a:pPr marL="0" algn="l" defTabSz="914400">
              <a:lnSpc>
                <a:spcPct val="90000"/>
              </a:lnSpc>
              <a:spcBef>
                <a:spcPct val="20000"/>
              </a:spcBef>
              <a:buNone/>
            </a:pPr>
            <a:r>
              <a:rPr lang="zh-CN" altLang="en-US" sz="3200" dirty="0" smtClean="0">
                <a:latin typeface="华文行楷" panose="02010800040101010101" pitchFamily="2" charset="-122"/>
                <a:ea typeface="华文行楷" panose="02010800040101010101" pitchFamily="2" charset="-122"/>
                <a:cs typeface="+mj-cs"/>
                <a:sym typeface="+mn-ea"/>
              </a:rPr>
              <a:t>二、反不正当竞争法的性质</a:t>
            </a:r>
            <a:endParaRPr lang="zh-CN" altLang="en-US" sz="3200" dirty="0" smtClean="0">
              <a:latin typeface="华文行楷" panose="02010800040101010101" pitchFamily="2" charset="-122"/>
              <a:ea typeface="华文行楷" panose="02010800040101010101" pitchFamily="2"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02590" y="2393950"/>
            <a:ext cx="3956685" cy="3656330"/>
          </a:xfrm>
          <a:ln w="6350">
            <a:solidFill>
              <a:schemeClr val="tx1"/>
            </a:solidFill>
          </a:ln>
        </p:spPr>
        <p:txBody>
          <a:bodyPr>
            <a:normAutofit fontScale="25000" lnSpcReduction="20000"/>
          </a:bodyPr>
          <a:lstStyle/>
          <a:p>
            <a:pPr marL="0" indent="0" defTabSz="342900" fontAlgn="base">
              <a:lnSpc>
                <a:spcPct val="150000"/>
              </a:lnSpc>
              <a:spcBef>
                <a:spcPct val="20000"/>
              </a:spcBef>
              <a:spcAft>
                <a:spcPct val="0"/>
              </a:spcAft>
              <a:buNone/>
            </a:pPr>
            <a:endParaRPr lang="zh-CN" altLang="en-US" sz="66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2</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sym typeface="+mn-ea"/>
              </a:rPr>
              <a:t>行为法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sym typeface="+mn-ea"/>
              </a:rPr>
              <a:t>V.</a:t>
            </a:r>
            <a:r>
              <a:rPr lang="zh-CN" altLang="en-US" sz="8000" dirty="0">
                <a:latin typeface="楷体" panose="02010609060101010101" pitchFamily="49" charset="-122"/>
                <a:ea typeface="楷体" panose="02010609060101010101" pitchFamily="49" charset="-122"/>
                <a:sym typeface="+mn-ea"/>
              </a:rPr>
              <a:t>权利法</a:t>
            </a:r>
            <a:endParaRPr lang="zh-CN" altLang="en-US" sz="8000" dirty="0">
              <a:latin typeface="楷体" panose="02010609060101010101" pitchFamily="49" charset="-122"/>
              <a:ea typeface="楷体" panose="02010609060101010101" pitchFamily="49" charset="-122"/>
              <a:sym typeface="+mn-ea"/>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没有采取专有权（绝对权）的保护思路，重在根据行为特征及其对竞争秩序的损害性认定行为性质</a:t>
            </a:r>
            <a:endParaRPr lang="zh-CN" altLang="en-US" sz="8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衡量不正当竞争行为的实质性因素是私益</a:t>
            </a:r>
            <a:endParaRPr lang="zh-CN" altLang="en-US" sz="8000" dirty="0">
              <a:latin typeface="楷体" panose="02010609060101010101" pitchFamily="49" charset="-122"/>
              <a:ea typeface="楷体" panose="02010609060101010101" pitchFamily="49" charset="-122"/>
            </a:endParaRPr>
          </a:p>
        </p:txBody>
      </p:sp>
      <p:sp>
        <p:nvSpPr>
          <p:cNvPr id="3" name="文本框 2"/>
          <p:cNvSpPr txBox="1"/>
          <p:nvPr/>
        </p:nvSpPr>
        <p:spPr>
          <a:xfrm>
            <a:off x="452120" y="1424305"/>
            <a:ext cx="5059680" cy="534035"/>
          </a:xfrm>
          <a:prstGeom prst="rect">
            <a:avLst/>
          </a:prstGeom>
        </p:spPr>
        <p:txBody>
          <a:bodyPr vert="horz" wrap="none" lIns="91440" tIns="45720" rIns="91440" bIns="45720" rtlCol="0" anchor="t">
            <a:spAutoFit/>
          </a:bodyPr>
          <a:p>
            <a:pPr marL="0" algn="l" defTabSz="914400">
              <a:lnSpc>
                <a:spcPct val="90000"/>
              </a:lnSpc>
              <a:spcBef>
                <a:spcPct val="20000"/>
              </a:spcBef>
              <a:buNone/>
            </a:pPr>
            <a:r>
              <a:rPr lang="zh-CN" altLang="en-US" sz="3200" dirty="0" smtClean="0">
                <a:latin typeface="华文行楷" panose="02010800040101010101" pitchFamily="2" charset="-122"/>
                <a:ea typeface="华文行楷" panose="02010800040101010101" pitchFamily="2" charset="-122"/>
                <a:cs typeface="+mj-cs"/>
                <a:sym typeface="+mn-ea"/>
              </a:rPr>
              <a:t>二、反不正当竞争法的性质</a:t>
            </a:r>
            <a:endParaRPr lang="zh-CN" altLang="en-US" sz="3200" dirty="0" smtClean="0">
              <a:latin typeface="华文行楷" panose="02010800040101010101" pitchFamily="2" charset="-122"/>
              <a:ea typeface="华文行楷" panose="02010800040101010101" pitchFamily="2" charset="-122"/>
              <a:cs typeface="+mj-cs"/>
            </a:endParaRPr>
          </a:p>
        </p:txBody>
      </p:sp>
      <p:sp>
        <p:nvSpPr>
          <p:cNvPr id="4" name="内容占位符 2"/>
          <p:cNvSpPr>
            <a:spLocks noGrp="1"/>
          </p:cNvSpPr>
          <p:nvPr/>
        </p:nvSpPr>
        <p:spPr>
          <a:xfrm>
            <a:off x="4744085" y="2393950"/>
            <a:ext cx="3889375" cy="3655695"/>
          </a:xfrm>
          <a:prstGeom prst="rect">
            <a:avLst/>
          </a:prstGeom>
          <a:ln w="6350">
            <a:solidFill>
              <a:schemeClr val="tx1"/>
            </a:solidFill>
          </a:ln>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None/>
            </a:pPr>
            <a:endParaRPr lang="zh-CN" altLang="en-US" sz="66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8000" dirty="0">
                <a:latin typeface="楷体" panose="02010609060101010101" pitchFamily="49" charset="-122"/>
                <a:ea typeface="楷体" panose="02010609060101010101" pitchFamily="49" charset="-122"/>
              </a:rPr>
              <a:t>2</a:t>
            </a:r>
            <a:r>
              <a:rPr lang="zh-CN" altLang="en-US" sz="8000" dirty="0">
                <a:latin typeface="楷体" panose="02010609060101010101" pitchFamily="49" charset="-122"/>
                <a:ea typeface="楷体" panose="02010609060101010101" pitchFamily="49" charset="-122"/>
              </a:rPr>
              <a:t>、</a:t>
            </a:r>
            <a:r>
              <a:rPr lang="zh-CN" altLang="en-US" sz="8000" dirty="0">
                <a:solidFill>
                  <a:srgbClr val="FF0000"/>
                </a:solidFill>
                <a:latin typeface="楷体" panose="02010609060101010101" pitchFamily="49" charset="-122"/>
                <a:ea typeface="楷体" panose="02010609060101010101" pitchFamily="49" charset="-122"/>
              </a:rPr>
              <a:t>权利法</a:t>
            </a:r>
            <a:r>
              <a:rPr lang="zh-CN" altLang="en-US" sz="8000" dirty="0">
                <a:latin typeface="楷体" panose="02010609060101010101" pitchFamily="49" charset="-122"/>
                <a:ea typeface="楷体" panose="02010609060101010101" pitchFamily="49" charset="-122"/>
              </a:rPr>
              <a:t> </a:t>
            </a:r>
            <a:r>
              <a:rPr lang="en-US" altLang="zh-CN" sz="8000" dirty="0">
                <a:latin typeface="楷体" panose="02010609060101010101" pitchFamily="49" charset="-122"/>
                <a:ea typeface="楷体" panose="02010609060101010101" pitchFamily="49" charset="-122"/>
                <a:sym typeface="+mn-ea"/>
              </a:rPr>
              <a:t>V.</a:t>
            </a:r>
            <a:r>
              <a:rPr lang="zh-CN" altLang="en-US" sz="8000" dirty="0">
                <a:latin typeface="楷体" panose="02010609060101010101" pitchFamily="49" charset="-122"/>
                <a:ea typeface="楷体" panose="02010609060101010101" pitchFamily="49" charset="-122"/>
                <a:sym typeface="+mn-ea"/>
              </a:rPr>
              <a:t>行为法</a:t>
            </a:r>
            <a:endParaRPr lang="zh-CN" altLang="en-US" sz="8000" dirty="0">
              <a:latin typeface="楷体" panose="02010609060101010101" pitchFamily="49" charset="-122"/>
              <a:ea typeface="楷体" panose="02010609060101010101" pitchFamily="49" charset="-122"/>
              <a:sym typeface="+mn-ea"/>
            </a:endParaRPr>
          </a:p>
          <a:p>
            <a:pPr marL="777240" indent="0" algn="l" defTabSz="342900" fontAlgn="base">
              <a:lnSpc>
                <a:spcPct val="150000"/>
              </a:lnSpc>
              <a:spcBef>
                <a:spcPts val="0"/>
              </a:spcBef>
              <a:spcAft>
                <a:spcPct val="0"/>
              </a:spcAft>
              <a:buFont typeface="Wingdings" panose="05000000000000000000" charset="0"/>
              <a:buChar char=""/>
            </a:pPr>
            <a:r>
              <a:rPr lang="zh-CN" altLang="en-US" sz="8000" dirty="0">
                <a:latin typeface="楷体" panose="02010609060101010101" pitchFamily="49" charset="-122"/>
                <a:ea typeface="楷体" panose="02010609060101010101" pitchFamily="49" charset="-122"/>
              </a:rPr>
              <a:t>实践思维体现出权利保护色彩：先分析可保护性，被告的主观状态（故意或恶意）及被告行为对原告利益的损害性，据此认定构成不正当竞争行为</a:t>
            </a:r>
            <a:endParaRPr lang="zh-CN" altLang="en-US" sz="8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29920" y="2071370"/>
            <a:ext cx="7882255" cy="4149090"/>
          </a:xfrm>
          <a:ln w="6350">
            <a:solidFill>
              <a:schemeClr val="tx1"/>
            </a:solidFill>
          </a:ln>
        </p:spPr>
        <p:txBody>
          <a:bodyPr>
            <a:normAutofit/>
          </a:bodyPr>
          <a:lstStyle/>
          <a:p>
            <a:pPr marL="0" indent="0" defTabSz="342900" fontAlgn="base">
              <a:lnSpc>
                <a:spcPct val="170000"/>
              </a:lnSpc>
              <a:spcBef>
                <a:spcPct val="20000"/>
              </a:spcBef>
              <a:spcAft>
                <a:spcPct val="0"/>
              </a:spcAft>
              <a:buNone/>
            </a:pPr>
            <a:endParaRPr lang="zh-CN" altLang="en-US" sz="500" b="1" dirty="0">
              <a:latin typeface="楷体" panose="02010609060101010101" pitchFamily="49" charset="-122"/>
              <a:ea typeface="楷体" panose="02010609060101010101" pitchFamily="49" charset="-122"/>
            </a:endParaRPr>
          </a:p>
          <a:p>
            <a:pPr marL="342900" indent="-342900" defTabSz="342900" fontAlgn="base">
              <a:lnSpc>
                <a:spcPct val="17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兜底保护或补充性保护</a:t>
            </a:r>
            <a:r>
              <a:rPr lang="zh-CN" altLang="en-US" sz="2400" b="1" dirty="0">
                <a:latin typeface="楷体" panose="02010609060101010101" pitchFamily="49" charset="-122"/>
                <a:ea typeface="楷体" panose="02010609060101010101" pitchFamily="49" charset="-122"/>
              </a:rPr>
              <a:t>：海水与冰山</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endParaRPr lang="en-US" altLang="zh-CN" b="1" dirty="0">
              <a:latin typeface="楷体" panose="02010609060101010101" pitchFamily="49" charset="-122"/>
              <a:ea typeface="楷体" panose="02010609060101010101" pitchFamily="49" charset="-122"/>
            </a:endParaRPr>
          </a:p>
          <a:p>
            <a:pPr marL="0" indent="0" defTabSz="342900" fontAlgn="base">
              <a:lnSpc>
                <a:spcPct val="220000"/>
              </a:lnSpc>
              <a:spcBef>
                <a:spcPct val="20000"/>
              </a:spcBef>
              <a:spcAft>
                <a:spcPct val="0"/>
              </a:spcAft>
              <a:buNone/>
            </a:pPr>
            <a:endParaRPr lang="en-US" altLang="zh-CN" b="1" dirty="0">
              <a:latin typeface="楷体" panose="02010609060101010101" pitchFamily="49" charset="-122"/>
              <a:ea typeface="楷体" panose="02010609060101010101" pitchFamily="49" charset="-122"/>
            </a:endParaRPr>
          </a:p>
        </p:txBody>
      </p:sp>
      <p:pic>
        <p:nvPicPr>
          <p:cNvPr id="3" name="图片 2" descr="342ac65c10385343f07de61d9013b07eca80885f[1]"/>
          <p:cNvPicPr>
            <a:picLocks noChangeAspect="1"/>
          </p:cNvPicPr>
          <p:nvPr/>
        </p:nvPicPr>
        <p:blipFill>
          <a:blip r:embed="rId3"/>
          <a:stretch>
            <a:fillRect/>
          </a:stretch>
        </p:blipFill>
        <p:spPr>
          <a:xfrm>
            <a:off x="917575" y="3176905"/>
            <a:ext cx="3930650" cy="2626360"/>
          </a:xfrm>
          <a:prstGeom prst="rect">
            <a:avLst/>
          </a:prstGeom>
        </p:spPr>
      </p:pic>
      <p:pic>
        <p:nvPicPr>
          <p:cNvPr id="4" name="图片 3" descr="timg[1]"/>
          <p:cNvPicPr>
            <a:picLocks noChangeAspect="1"/>
          </p:cNvPicPr>
          <p:nvPr/>
        </p:nvPicPr>
        <p:blipFill>
          <a:blip r:embed="rId4"/>
          <a:stretch>
            <a:fillRect/>
          </a:stretch>
        </p:blipFill>
        <p:spPr>
          <a:xfrm>
            <a:off x="6189980" y="3350260"/>
            <a:ext cx="1316990" cy="2279650"/>
          </a:xfrm>
          <a:prstGeom prst="rect">
            <a:avLst/>
          </a:prstGeom>
        </p:spPr>
      </p:pic>
      <p:sp>
        <p:nvSpPr>
          <p:cNvPr id="9" name="文本框 8"/>
          <p:cNvSpPr txBox="1"/>
          <p:nvPr/>
        </p:nvSpPr>
        <p:spPr>
          <a:xfrm>
            <a:off x="452120" y="1299845"/>
            <a:ext cx="7687945" cy="534035"/>
          </a:xfrm>
          <a:prstGeom prst="rect">
            <a:avLst/>
          </a:prstGeom>
        </p:spPr>
        <p:txBody>
          <a:bodyPr vert="horz" wrap="square" lIns="91440" tIns="45720" rIns="91440" bIns="45720" rtlCol="0" anchor="t">
            <a:spAutoFit/>
          </a:bodyPr>
          <a:p>
            <a:pPr marL="0" algn="l" defTabSz="914400">
              <a:lnSpc>
                <a:spcPct val="90000"/>
              </a:lnSpc>
              <a:spcBef>
                <a:spcPct val="20000"/>
              </a:spcBef>
              <a:buNone/>
            </a:pPr>
            <a:r>
              <a:rPr lang="zh-CN" altLang="en-US" sz="3200" dirty="0" smtClean="0">
                <a:latin typeface="华文行楷" panose="02010800040101010101" pitchFamily="2" charset="-122"/>
                <a:ea typeface="华文行楷" panose="02010800040101010101" pitchFamily="2" charset="-122"/>
                <a:cs typeface="+mj-cs"/>
                <a:sym typeface="+mn-ea"/>
              </a:rPr>
              <a:t>三、反不正当竞争法与知识产权法的关系</a:t>
            </a:r>
            <a:endParaRPr lang="zh-CN" altLang="en-US" sz="3200" dirty="0" smtClean="0">
              <a:latin typeface="华文行楷" panose="02010800040101010101" pitchFamily="2" charset="-122"/>
              <a:ea typeface="华文行楷" panose="02010800040101010101" pitchFamily="2" charset="-122"/>
              <a:cs typeface="+mj-c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90220" y="2393950"/>
            <a:ext cx="4009390" cy="3203575"/>
          </a:xfrm>
          <a:ln w="6350">
            <a:solidFill>
              <a:schemeClr val="tx1"/>
            </a:solidFill>
          </a:ln>
        </p:spPr>
        <p:txBody>
          <a:bodyPr>
            <a:noAutofit/>
          </a:bodyPr>
          <a:lstStyle/>
          <a:p>
            <a:pPr marL="0" indent="0" defTabSz="342900" fontAlgn="base">
              <a:lnSpc>
                <a:spcPct val="150000"/>
              </a:lnSpc>
              <a:spcBef>
                <a:spcPct val="20000"/>
              </a:spcBef>
              <a:spcAft>
                <a:spcPct val="0"/>
              </a:spcAft>
              <a:buNone/>
            </a:pPr>
            <a:endParaRPr lang="zh-CN" altLang="en-US" sz="14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、兜底保护</a:t>
            </a:r>
            <a:endParaRPr lang="zh-CN" altLang="en-US" sz="2400" dirty="0">
              <a:latin typeface="楷体" panose="02010609060101010101" pitchFamily="49" charset="-122"/>
              <a:ea typeface="楷体" panose="02010609060101010101" pitchFamily="49" charset="-122"/>
            </a:endParaRPr>
          </a:p>
          <a:p>
            <a:pPr marL="1080135"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有一定影响的商品名称、包装、装潢</a:t>
            </a:r>
            <a:endParaRPr lang="zh-CN" altLang="en-US" sz="2000" dirty="0">
              <a:latin typeface="楷体" panose="02010609060101010101" pitchFamily="49" charset="-122"/>
              <a:ea typeface="楷体" panose="02010609060101010101" pitchFamily="49" charset="-122"/>
              <a:sym typeface="+mn-ea"/>
            </a:endParaRPr>
          </a:p>
          <a:p>
            <a:pPr marL="777240" indent="0" algn="l"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技术秘密</a:t>
            </a:r>
            <a:endParaRPr lang="zh-CN" altLang="en-US" sz="2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制作出售假冒他人的作品</a:t>
            </a:r>
            <a:endParaRPr lang="zh-CN" altLang="en-US" sz="2000" dirty="0">
              <a:latin typeface="楷体" panose="02010609060101010101" pitchFamily="49" charset="-122"/>
              <a:ea typeface="楷体" panose="02010609060101010101" pitchFamily="49" charset="-122"/>
            </a:endParaRPr>
          </a:p>
        </p:txBody>
      </p:sp>
      <p:sp>
        <p:nvSpPr>
          <p:cNvPr id="3" name="文本框 2"/>
          <p:cNvSpPr txBox="1"/>
          <p:nvPr/>
        </p:nvSpPr>
        <p:spPr>
          <a:xfrm>
            <a:off x="452120" y="1388745"/>
            <a:ext cx="7687945" cy="534035"/>
          </a:xfrm>
          <a:prstGeom prst="rect">
            <a:avLst/>
          </a:prstGeom>
        </p:spPr>
        <p:txBody>
          <a:bodyPr vert="horz" wrap="square" lIns="91440" tIns="45720" rIns="91440" bIns="45720" rtlCol="0" anchor="t">
            <a:spAutoFit/>
          </a:bodyPr>
          <a:p>
            <a:pPr marL="0" algn="l" defTabSz="914400">
              <a:lnSpc>
                <a:spcPct val="90000"/>
              </a:lnSpc>
              <a:spcBef>
                <a:spcPct val="20000"/>
              </a:spcBef>
              <a:buNone/>
            </a:pPr>
            <a:r>
              <a:rPr lang="zh-CN" altLang="en-US" sz="3200" dirty="0" smtClean="0">
                <a:latin typeface="华文行楷" panose="02010800040101010101" pitchFamily="2" charset="-122"/>
                <a:ea typeface="华文行楷" panose="02010800040101010101" pitchFamily="2" charset="-122"/>
                <a:cs typeface="+mj-cs"/>
                <a:sym typeface="+mn-ea"/>
              </a:rPr>
              <a:t>三、反不正当竞争法与知识产权法的关系</a:t>
            </a:r>
            <a:endParaRPr lang="zh-CN" altLang="en-US" sz="3200" dirty="0" smtClean="0">
              <a:latin typeface="华文行楷" panose="02010800040101010101" pitchFamily="2" charset="-122"/>
              <a:ea typeface="华文行楷" panose="02010800040101010101" pitchFamily="2" charset="-122"/>
              <a:cs typeface="+mj-cs"/>
              <a:sym typeface="+mn-ea"/>
            </a:endParaRPr>
          </a:p>
        </p:txBody>
      </p:sp>
      <p:sp>
        <p:nvSpPr>
          <p:cNvPr id="4" name="内容占位符 2"/>
          <p:cNvSpPr>
            <a:spLocks noGrp="1"/>
          </p:cNvSpPr>
          <p:nvPr/>
        </p:nvSpPr>
        <p:spPr>
          <a:xfrm>
            <a:off x="4806315" y="2420620"/>
            <a:ext cx="3889375" cy="3204210"/>
          </a:xfrm>
          <a:prstGeom prst="rect">
            <a:avLst/>
          </a:prstGeom>
          <a:ln w="6350">
            <a:solidFill>
              <a:schemeClr val="tx1"/>
            </a:solidFill>
          </a:ln>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ct val="20000"/>
              </a:spcBef>
              <a:spcAft>
                <a:spcPct val="0"/>
              </a:spcAft>
              <a:buNone/>
            </a:pPr>
            <a:endParaRPr lang="zh-CN" altLang="en-US" sz="1600" dirty="0">
              <a:latin typeface="楷体" panose="02010609060101010101" pitchFamily="49" charset="-122"/>
              <a:ea typeface="楷体" panose="02010609060101010101" pitchFamily="49" charset="-122"/>
            </a:endParaRPr>
          </a:p>
          <a:p>
            <a:pPr marL="342900" indent="0" defTabSz="342900" fontAlgn="base">
              <a:lnSpc>
                <a:spcPct val="150000"/>
              </a:lnSpc>
              <a:spcBef>
                <a:spcPct val="20000"/>
              </a:spcBef>
              <a:spcAft>
                <a:spcPct val="0"/>
              </a:spcAft>
              <a:buFont typeface="Wingdings" panose="05000000000000000000" pitchFamily="2" charset="2"/>
              <a:buChar char="Ø"/>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、有限度保护</a:t>
            </a:r>
            <a:endParaRPr lang="zh-CN" altLang="en-US" sz="2400" dirty="0">
              <a:latin typeface="楷体" panose="02010609060101010101" pitchFamily="49" charset="-122"/>
              <a:ea typeface="楷体" panose="02010609060101010101" pitchFamily="49" charset="-122"/>
              <a:sym typeface="+mn-ea"/>
            </a:endParaRPr>
          </a:p>
          <a:p>
            <a:pPr marL="777240" indent="0" algn="l"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只应由知识产权专门法决定是否予以保护的问题</a:t>
            </a:r>
            <a:endParaRPr lang="zh-CN" altLang="en-US" sz="2000" dirty="0">
              <a:latin typeface="楷体" panose="02010609060101010101" pitchFamily="49" charset="-122"/>
              <a:ea typeface="楷体" panose="02010609060101010101" pitchFamily="49" charset="-122"/>
            </a:endParaRPr>
          </a:p>
          <a:p>
            <a:pPr marL="777240" indent="0" algn="l"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不能不适当限缩公有领域和自由竞争</a:t>
            </a:r>
            <a:endParaRPr lang="zh-CN" altLang="en-US" sz="2000" dirty="0">
              <a:latin typeface="楷体" panose="02010609060101010101" pitchFamily="49" charset="-122"/>
              <a:ea typeface="楷体" panose="02010609060101010101" pitchFamily="49" charset="-122"/>
            </a:endParaRPr>
          </a:p>
          <a:p>
            <a:pPr marL="777240" indent="0" algn="l" defTabSz="342900" fontAlgn="base">
              <a:lnSpc>
                <a:spcPct val="15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7410</Words>
  <Application>WPS 演示</Application>
  <PresentationFormat>全屏显示(4:3)</PresentationFormat>
  <Paragraphs>353</Paragraphs>
  <Slides>43</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43</vt:i4>
      </vt:variant>
    </vt:vector>
  </HeadingPairs>
  <TitlesOfParts>
    <vt:vector size="65" baseType="lpstr">
      <vt:lpstr>Arial</vt:lpstr>
      <vt:lpstr>宋体</vt:lpstr>
      <vt:lpstr>Wingdings</vt:lpstr>
      <vt:lpstr>楷体</vt:lpstr>
      <vt:lpstr>黑体</vt:lpstr>
      <vt:lpstr>Times New Roman</vt:lpstr>
      <vt:lpstr>华文楷体</vt:lpstr>
      <vt:lpstr>Wingdings</vt:lpstr>
      <vt:lpstr>华文行楷</vt:lpstr>
      <vt:lpstr>Calibri Light</vt:lpstr>
      <vt:lpstr>Calibri</vt:lpstr>
      <vt:lpstr>微软雅黑</vt:lpstr>
      <vt:lpstr>等线 Light</vt:lpstr>
      <vt:lpstr>等线</vt:lpstr>
      <vt:lpstr>Arial Unicode MS</vt:lpstr>
      <vt:lpstr>Lucida Grande</vt:lpstr>
      <vt:lpstr>Heiti SC Light</vt:lpstr>
      <vt:lpstr>Heiti SC Medium</vt:lpstr>
      <vt:lpstr>Arial Bold</vt:lpstr>
      <vt:lpstr>MS PGothic</vt:lpstr>
      <vt:lpstr>Arial Unicode MS</vt:lpstr>
      <vt:lpstr>Office 主题​​</vt:lpstr>
      <vt:lpstr>第五编  其他知识产权</vt:lpstr>
      <vt:lpstr>内容介绍</vt:lpstr>
      <vt:lpstr>第一章    制止不正当竞争权</vt:lpstr>
      <vt:lpstr>第一节    反不正当竞争法的基本理论</vt:lpstr>
      <vt:lpstr>PowerPoint 演示文稿</vt:lpstr>
      <vt:lpstr>PowerPoint 演示文稿</vt:lpstr>
      <vt:lpstr>PowerPoint 演示文稿</vt:lpstr>
      <vt:lpstr>PowerPoint 演示文稿</vt:lpstr>
      <vt:lpstr>PowerPoint 演示文稿</vt:lpstr>
      <vt:lpstr>PowerPoint 演示文稿</vt:lpstr>
      <vt:lpstr>第二节    与知识产权有关的不正当竞争行为</vt:lpstr>
      <vt:lpstr>PowerPoint 演示文稿</vt:lpstr>
      <vt:lpstr>二、与知识产权有关的不正当竞争行为</vt:lpstr>
      <vt:lpstr>PowerPoint 演示文稿</vt:lpstr>
      <vt:lpstr>我国与知识产权有关的不正当竞争行为</vt:lpstr>
      <vt:lpstr>1、侵犯商业秘密的行为</vt:lpstr>
      <vt:lpstr>PowerPoint 演示文稿</vt:lpstr>
      <vt:lpstr>侵犯商业秘密的法律责任</vt:lpstr>
      <vt:lpstr>PowerPoint 演示文稿</vt:lpstr>
      <vt:lpstr>PowerPoint 演示文稿</vt:lpstr>
      <vt:lpstr>PowerPoint 演示文稿</vt:lpstr>
      <vt:lpstr>2、市场混淆行为</vt:lpstr>
      <vt:lpstr>PowerPoint 演示文稿</vt:lpstr>
      <vt:lpstr>案例讨论（指导案例29号）：企业名称简称</vt:lpstr>
      <vt:lpstr>案例讨论（指导案例29号）：企业名称简称</vt:lpstr>
      <vt:lpstr>3、误导性宣传</vt:lpstr>
      <vt:lpstr>PowerPoint 演示文稿</vt:lpstr>
      <vt:lpstr>案例讨论（指导案例58号 ）：使用老字号宣传</vt:lpstr>
      <vt:lpstr>案例讨论（指导案例58号 ）：使用老字号宣传</vt:lpstr>
      <vt:lpstr>案例讨论（指导案例58号 ）：使用老字号宣传</vt:lpstr>
      <vt:lpstr>4、商业诽谤行为</vt:lpstr>
      <vt:lpstr>PowerPoint 演示文稿</vt:lpstr>
      <vt:lpstr>5、互联网条款</vt:lpstr>
      <vt:lpstr>PowerPoint 演示文稿</vt:lpstr>
      <vt:lpstr>第一章    制止不正当竞争权</vt:lpstr>
      <vt:lpstr>第一节    TRIPS协议</vt:lpstr>
      <vt:lpstr>第一节    TRIPS协议</vt:lpstr>
      <vt:lpstr>第一节    TRIPS协议</vt:lpstr>
      <vt:lpstr>第一节    TRIPS协定</vt:lpstr>
      <vt:lpstr>第二节    巴黎公约</vt:lpstr>
      <vt:lpstr>PowerPoint 演示文稿</vt:lpstr>
      <vt:lpstr>第二节    巴黎公约</vt:lpstr>
      <vt:lpstr>第三节    伯尔尼公约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492</cp:revision>
  <dcterms:created xsi:type="dcterms:W3CDTF">2017-06-15T12:42:00Z</dcterms:created>
  <dcterms:modified xsi:type="dcterms:W3CDTF">2021-06-15T04:44:03Z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8C780BD732384608A5B10451DA5A6E90</vt:lpwstr>
  </property>
</Properties>
</file>