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376" r:id="rId4"/>
    <p:sldId id="2894" r:id="rId5"/>
    <p:sldId id="2895" r:id="rId6"/>
    <p:sldId id="2874" r:id="rId7"/>
    <p:sldId id="2875" r:id="rId8"/>
    <p:sldId id="2911" r:id="rId9"/>
    <p:sldId id="2876" r:id="rId10"/>
    <p:sldId id="2912" r:id="rId11"/>
    <p:sldId id="2877" r:id="rId12"/>
    <p:sldId id="2879" r:id="rId14"/>
    <p:sldId id="2880" r:id="rId15"/>
    <p:sldId id="2926" r:id="rId16"/>
    <p:sldId id="2878" r:id="rId17"/>
    <p:sldId id="2893" r:id="rId18"/>
    <p:sldId id="2881" r:id="rId19"/>
    <p:sldId id="2882" r:id="rId20"/>
    <p:sldId id="2885" r:id="rId21"/>
    <p:sldId id="2887" r:id="rId22"/>
    <p:sldId id="2888" r:id="rId23"/>
    <p:sldId id="2892" r:id="rId24"/>
    <p:sldId id="2928"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8784078017@163.com" initials="1"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0" autoAdjust="0"/>
    <p:restoredTop sz="86410" autoAdjust="0"/>
  </p:normalViewPr>
  <p:slideViewPr>
    <p:cSldViewPr snapToGrid="0">
      <p:cViewPr varScale="1">
        <p:scale>
          <a:sx n="51" d="100"/>
          <a:sy n="51" d="100"/>
        </p:scale>
        <p:origin x="58" y="658"/>
      </p:cViewPr>
      <p:guideLst/>
    </p:cSldViewPr>
  </p:slideViewPr>
  <p:outlineViewPr>
    <p:cViewPr>
      <p:scale>
        <a:sx n="50" d="100"/>
        <a:sy n="50" d="100"/>
      </p:scale>
      <p:origin x="0" y="-59861"/>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330" y="2037874"/>
            <a:ext cx="7886700" cy="1138953"/>
          </a:xfrm>
        </p:spPr>
        <p:txBody>
          <a:bodyPr>
            <a:normAutofit/>
          </a:bodyPr>
          <a:lstStyle/>
          <a:p>
            <a:pPr algn="ctr" defTabSz="342900" fontAlgn="base">
              <a:lnSpc>
                <a:spcPct val="120000"/>
              </a:lnSpc>
              <a:spcAft>
                <a:spcPct val="0"/>
              </a:spcAft>
            </a:pPr>
            <a:r>
              <a:rPr kumimoji="1" lang="zh-CN" altLang="en-US" dirty="0">
                <a:ea typeface="黑体" panose="02010609060101010101" pitchFamily="49" charset="-122"/>
              </a:rPr>
              <a:t>知识产权司法救济</a:t>
            </a:r>
            <a:endParaRPr kumimoji="1" lang="zh-CN" altLang="en-US" dirty="0">
              <a:ea typeface="黑体" panose="02010609060101010101" pitchFamily="49" charset="-122"/>
            </a:endParaRPr>
          </a:p>
        </p:txBody>
      </p:sp>
      <p:sp>
        <p:nvSpPr>
          <p:cNvPr id="4" name="标题 1"/>
          <p:cNvSpPr txBox="1"/>
          <p:nvPr/>
        </p:nvSpPr>
        <p:spPr>
          <a:xfrm>
            <a:off x="908050" y="4038681"/>
            <a:ext cx="7886700" cy="177283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知识产权法研究所     付继存</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二〇二一年六月</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矩形 2"/>
          <p:cNvSpPr/>
          <p:nvPr/>
        </p:nvSpPr>
        <p:spPr>
          <a:xfrm>
            <a:off x="0" y="0"/>
            <a:ext cx="9144000" cy="1104900"/>
          </a:xfrm>
          <a:prstGeom prst="rect">
            <a:avLst/>
          </a:prstGeom>
          <a:gradFill flip="none" rotWithShape="1">
            <a:gsLst>
              <a:gs pos="30000">
                <a:srgbClr val="FDEFE6"/>
              </a:gs>
              <a:gs pos="100000">
                <a:srgbClr val="FAD9C4">
                  <a:alpha val="80000"/>
                  <a:lumMod val="10000"/>
                  <a:lumOff val="90000"/>
                </a:srgbClr>
              </a:gs>
              <a:gs pos="15000">
                <a:srgbClr val="FBE2D2"/>
              </a:gs>
              <a:gs pos="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20000"/>
                  <a:lumOff val="80000"/>
                </a:schemeClr>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762"/>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81000" y="1715770"/>
            <a:ext cx="8458835" cy="4881245"/>
          </a:xfrm>
          <a:ln w="6350">
            <a:solidFill>
              <a:srgbClr val="00B0F0"/>
            </a:solidFill>
          </a:ln>
        </p:spPr>
        <p:txBody>
          <a:bodyPr>
            <a:noAutofit/>
          </a:bodyPr>
          <a:lstStyle/>
          <a:p>
            <a:pPr marL="360045" indent="-38544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、民事责任</a:t>
            </a:r>
            <a:r>
              <a:rPr lang="zh-CN" altLang="en-US" sz="20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著作权法》第54条、《专利法》第71条、《商标法》第63条）</a:t>
            </a:r>
            <a:endParaRPr lang="zh-CN" altLang="en-US" sz="2000" b="1"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责任形式：停止侵害、消除影响、</a:t>
            </a:r>
            <a:r>
              <a:rPr lang="zh-CN" altLang="en-US" sz="2000" dirty="0">
                <a:solidFill>
                  <a:srgbClr val="00B0F0"/>
                </a:solidFill>
                <a:latin typeface="楷体" panose="02010609060101010101" pitchFamily="49" charset="-122"/>
                <a:ea typeface="楷体" panose="02010609060101010101" pitchFamily="49" charset="-122"/>
              </a:rPr>
              <a:t>赔礼道歉（商标除外）</a:t>
            </a:r>
            <a:r>
              <a:rPr lang="zh-CN" altLang="en-US" sz="2000" dirty="0">
                <a:latin typeface="楷体" panose="02010609060101010101" pitchFamily="49" charset="-122"/>
                <a:ea typeface="楷体" panose="02010609060101010101" pitchFamily="49" charset="-122"/>
              </a:rPr>
              <a:t>、赔偿损失等</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损害赔偿：</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实际损失</a:t>
            </a:r>
            <a:r>
              <a:rPr lang="zh-CN" altLang="en-US" sz="2000" dirty="0">
                <a:solidFill>
                  <a:srgbClr val="FF0000"/>
                </a:solidFill>
                <a:latin typeface="楷体" panose="02010609060101010101" pitchFamily="49" charset="-122"/>
                <a:ea typeface="楷体" panose="02010609060101010101" pitchFamily="49" charset="-122"/>
              </a:rPr>
              <a:t>或</a:t>
            </a:r>
            <a:r>
              <a:rPr lang="zh-CN" altLang="en-US" sz="2000" dirty="0">
                <a:latin typeface="楷体" panose="02010609060101010101" pitchFamily="49" charset="-122"/>
                <a:ea typeface="楷体" panose="02010609060101010101" pitchFamily="49" charset="-122"/>
              </a:rPr>
              <a:t>（著作权、专利）/违法（侵权）所得——参照许可使用费/</a:t>
            </a:r>
            <a:r>
              <a:rPr lang="zh-CN" altLang="en-US" sz="2000" dirty="0">
                <a:solidFill>
                  <a:srgbClr val="FF0000"/>
                </a:solidFill>
                <a:latin typeface="楷体" panose="02010609060101010101" pitchFamily="49" charset="-122"/>
                <a:ea typeface="楷体" panose="02010609060101010101" pitchFamily="49" charset="-122"/>
              </a:rPr>
              <a:t>合理倍数（专利、商标）</a:t>
            </a:r>
            <a:r>
              <a:rPr lang="zh-CN" altLang="en-US" sz="2000" dirty="0">
                <a:latin typeface="楷体" panose="02010609060101010101" pitchFamily="49" charset="-122"/>
                <a:ea typeface="楷体" panose="02010609060101010101" pitchFamily="49" charset="-122"/>
              </a:rPr>
              <a:t>确定</a:t>
            </a:r>
            <a:r>
              <a:rPr lang="en-US" altLang="zh-CN" sz="2000" dirty="0">
                <a:latin typeface="楷体" panose="02010609060101010101" pitchFamily="49" charset="-122"/>
                <a:ea typeface="楷体" panose="02010609060101010101" pitchFamily="49" charset="-122"/>
              </a:rPr>
              <a:t> </a:t>
            </a:r>
            <a:r>
              <a:rPr lang="zh-CN" altLang="en-US" sz="2400" dirty="0">
                <a:solidFill>
                  <a:srgbClr val="FF0000"/>
                </a:solidFill>
                <a:latin typeface="楷体" panose="02010609060101010101" pitchFamily="49" charset="-122"/>
                <a:ea typeface="楷体" panose="02010609060101010101" pitchFamily="49" charset="-122"/>
              </a:rPr>
              <a:t>+</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制止侵权行为的合理开支</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法定赔偿：</a:t>
            </a:r>
            <a:r>
              <a:rPr lang="en-US" altLang="zh-CN" sz="2000" dirty="0">
                <a:solidFill>
                  <a:srgbClr val="FF0000"/>
                </a:solidFill>
                <a:latin typeface="楷体" panose="02010609060101010101" pitchFamily="49" charset="-122"/>
                <a:ea typeface="楷体" panose="02010609060101010101" pitchFamily="49" charset="-122"/>
              </a:rPr>
              <a:t>500</a:t>
            </a:r>
            <a:r>
              <a:rPr lang="zh-CN" altLang="en-US" sz="2000" dirty="0">
                <a:solidFill>
                  <a:srgbClr val="FF0000"/>
                </a:solidFill>
                <a:latin typeface="楷体" panose="02010609060101010101" pitchFamily="49" charset="-122"/>
                <a:ea typeface="楷体" panose="02010609060101010101" pitchFamily="49" charset="-122"/>
              </a:rPr>
              <a:t>以上</a:t>
            </a:r>
            <a:r>
              <a:rPr lang="zh-CN" altLang="en-US" sz="2000" dirty="0">
                <a:latin typeface="楷体" panose="02010609060101010101" pitchFamily="49" charset="-122"/>
                <a:ea typeface="楷体" panose="02010609060101010101" pitchFamily="49" charset="-122"/>
              </a:rPr>
              <a:t>500万以下 V </a:t>
            </a:r>
            <a:r>
              <a:rPr lang="en-US" altLang="zh-CN" sz="2000" dirty="0">
                <a:solidFill>
                  <a:srgbClr val="FF0000"/>
                </a:solidFill>
                <a:latin typeface="楷体" panose="02010609060101010101" pitchFamily="49" charset="-122"/>
                <a:ea typeface="楷体" panose="02010609060101010101" pitchFamily="49" charset="-122"/>
              </a:rPr>
              <a:t>3</a:t>
            </a:r>
            <a:r>
              <a:rPr lang="zh-CN" altLang="en-US" sz="2000" dirty="0">
                <a:solidFill>
                  <a:srgbClr val="FF0000"/>
                </a:solidFill>
                <a:latin typeface="楷体" panose="02010609060101010101" pitchFamily="49" charset="-122"/>
                <a:ea typeface="楷体" panose="02010609060101010101" pitchFamily="49" charset="-122"/>
              </a:rPr>
              <a:t>万以上</a:t>
            </a:r>
            <a:r>
              <a:rPr lang="zh-CN" altLang="en-US" sz="2000" dirty="0">
                <a:latin typeface="楷体" panose="02010609060101010101" pitchFamily="49" charset="-122"/>
                <a:ea typeface="楷体" panose="02010609060101010101" pitchFamily="49" charset="-122"/>
              </a:rPr>
              <a:t>500</a:t>
            </a:r>
            <a:r>
              <a:rPr lang="zh-CN" altLang="en-US" sz="2000" dirty="0">
                <a:latin typeface="楷体" panose="02010609060101010101" pitchFamily="49" charset="-122"/>
                <a:ea typeface="楷体" panose="02010609060101010101" pitchFamily="49" charset="-122"/>
                <a:sym typeface="+mn-ea"/>
              </a:rPr>
              <a:t>万</a:t>
            </a:r>
            <a:r>
              <a:rPr lang="zh-CN" altLang="en-US"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sym typeface="+mn-ea"/>
              </a:rPr>
              <a:t>V </a:t>
            </a:r>
            <a:r>
              <a:rPr lang="zh-CN" altLang="en-US" sz="2000" dirty="0">
                <a:latin typeface="楷体" panose="02010609060101010101" pitchFamily="49" charset="-122"/>
                <a:ea typeface="楷体" panose="02010609060101010101" pitchFamily="49" charset="-122"/>
                <a:sym typeface="+mn-ea"/>
              </a:rPr>
              <a:t>500万</a:t>
            </a:r>
            <a:endParaRPr lang="zh-CN" altLang="en-US" sz="2000" dirty="0">
              <a:latin typeface="楷体" panose="02010609060101010101" pitchFamily="49" charset="-122"/>
              <a:ea typeface="楷体" panose="02010609060101010101" pitchFamily="49" charset="-122"/>
              <a:sym typeface="+mn-ea"/>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惩罚性赔偿：故意/</a:t>
            </a:r>
            <a:r>
              <a:rPr lang="zh-CN" altLang="en-US" sz="2000" dirty="0">
                <a:solidFill>
                  <a:srgbClr val="FF0000"/>
                </a:solidFill>
                <a:latin typeface="楷体" panose="02010609060101010101" pitchFamily="49" charset="-122"/>
                <a:ea typeface="楷体" panose="02010609060101010101" pitchFamily="49" charset="-122"/>
                <a:sym typeface="+mn-ea"/>
              </a:rPr>
              <a:t>恶意（商标）</a:t>
            </a:r>
            <a:r>
              <a:rPr lang="en-US" altLang="zh-CN" sz="2000"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rPr>
              <a:t>情节严重</a:t>
            </a:r>
            <a:endParaRPr lang="zh-CN" altLang="en-US" sz="2000" dirty="0">
              <a:latin typeface="楷体" panose="02010609060101010101" pitchFamily="49" charset="-122"/>
              <a:ea typeface="楷体" panose="02010609060101010101" pitchFamily="49" charset="-122"/>
              <a:sym typeface="+mn-ea"/>
            </a:endParaRPr>
          </a:p>
          <a:p>
            <a:pPr marL="1043940" indent="-385445" defTabSz="342900" fontAlgn="base">
              <a:lnSpc>
                <a:spcPct val="150000"/>
              </a:lnSpc>
              <a:spcBef>
                <a:spcPts val="0"/>
              </a:spcBef>
              <a:spcAft>
                <a:spcPct val="0"/>
              </a:spcAft>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sym typeface="+mn-ea"/>
              </a:rPr>
              <a:t>按实际损失、违法（侵权）所得、许可使用费的</a:t>
            </a:r>
            <a:r>
              <a:rPr lang="zh-CN" altLang="en-US" sz="2000" dirty="0">
                <a:solidFill>
                  <a:srgbClr val="FF0000"/>
                </a:solidFill>
                <a:latin typeface="楷体" panose="02010609060101010101" pitchFamily="49" charset="-122"/>
                <a:ea typeface="楷体" panose="02010609060101010101" pitchFamily="49" charset="-122"/>
                <a:sym typeface="+mn-ea"/>
              </a:rPr>
              <a:t>合理（专利与商标）</a:t>
            </a:r>
            <a:r>
              <a:rPr lang="zh-CN" altLang="en-US" sz="2000" dirty="0">
                <a:latin typeface="楷体" panose="02010609060101010101" pitchFamily="49" charset="-122"/>
                <a:ea typeface="楷体" panose="02010609060101010101" pitchFamily="49" charset="-122"/>
                <a:sym typeface="+mn-ea"/>
              </a:rPr>
              <a:t>倍数确定的数额的</a:t>
            </a:r>
            <a:r>
              <a:rPr lang="en-US" altLang="zh-CN" sz="2000" dirty="0">
                <a:latin typeface="楷体" panose="02010609060101010101" pitchFamily="49" charset="-122"/>
                <a:ea typeface="楷体" panose="02010609060101010101" pitchFamily="49" charset="-122"/>
                <a:sym typeface="+mn-ea"/>
              </a:rPr>
              <a:t>1</a:t>
            </a:r>
            <a:r>
              <a:rPr lang="zh-CN" altLang="en-US" sz="2000" dirty="0">
                <a:latin typeface="楷体" panose="02010609060101010101" pitchFamily="49" charset="-122"/>
                <a:ea typeface="楷体" panose="02010609060101010101" pitchFamily="49" charset="-122"/>
                <a:sym typeface="+mn-ea"/>
              </a:rPr>
              <a:t>倍以上</a:t>
            </a:r>
            <a:r>
              <a:rPr lang="en-US" altLang="zh-CN" sz="2000" dirty="0">
                <a:solidFill>
                  <a:srgbClr val="FF0000"/>
                </a:solidFill>
                <a:latin typeface="楷体" panose="02010609060101010101" pitchFamily="49" charset="-122"/>
                <a:ea typeface="楷体" panose="02010609060101010101" pitchFamily="49" charset="-122"/>
                <a:sym typeface="+mn-ea"/>
              </a:rPr>
              <a:t>5</a:t>
            </a:r>
            <a:r>
              <a:rPr lang="zh-CN" altLang="en-US" sz="2000" dirty="0">
                <a:solidFill>
                  <a:srgbClr val="FF0000"/>
                </a:solidFill>
                <a:latin typeface="楷体" panose="02010609060101010101" pitchFamily="49" charset="-122"/>
                <a:ea typeface="楷体" panose="02010609060101010101" pitchFamily="49" charset="-122"/>
                <a:sym typeface="+mn-ea"/>
              </a:rPr>
              <a:t>倍</a:t>
            </a:r>
            <a:r>
              <a:rPr lang="zh-CN" altLang="en-US" sz="2000" dirty="0">
                <a:latin typeface="楷体" panose="02010609060101010101" pitchFamily="49" charset="-122"/>
                <a:ea typeface="楷体" panose="02010609060101010101" pitchFamily="49" charset="-122"/>
                <a:sym typeface="+mn-ea"/>
              </a:rPr>
              <a:t>以下确定惩罚性赔偿</a:t>
            </a:r>
            <a:endParaRPr lang="zh-CN" altLang="en-US" sz="2000" dirty="0">
              <a:latin typeface="楷体" panose="02010609060101010101" pitchFamily="49" charset="-122"/>
              <a:ea typeface="楷体" panose="02010609060101010101" pitchFamily="49" charset="-122"/>
              <a:sym typeface="+mn-ea"/>
            </a:endParaRPr>
          </a:p>
        </p:txBody>
      </p:sp>
      <p:sp>
        <p:nvSpPr>
          <p:cNvPr id="14" name="圆角矩形 27652"/>
          <p:cNvSpPr/>
          <p:nvPr/>
        </p:nvSpPr>
        <p:spPr>
          <a:xfrm>
            <a:off x="381000" y="1102360"/>
            <a:ext cx="8458835" cy="52768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二、责        任</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81000" y="1100455"/>
            <a:ext cx="8458835" cy="5648960"/>
          </a:xfrm>
          <a:ln w="6350">
            <a:solidFill>
              <a:srgbClr val="00B0F0"/>
            </a:solidFill>
          </a:ln>
        </p:spPr>
        <p:txBody>
          <a:bodyPr>
            <a:noAutofit/>
          </a:bodyPr>
          <a:lstStyle/>
          <a:p>
            <a:pPr marL="360045" indent="-38544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、民事责任</a:t>
            </a:r>
            <a:r>
              <a:rPr lang="zh-CN" altLang="en-US" sz="20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《著</a:t>
            </a:r>
            <a:r>
              <a:rPr lang="zh-CN" altLang="en-US" sz="2000" b="1" dirty="0">
                <a:latin typeface="楷体" panose="02010609060101010101" pitchFamily="49" charset="-122"/>
                <a:ea typeface="楷体" panose="02010609060101010101" pitchFamily="49" charset="-122"/>
              </a:rPr>
              <a:t>作权法》、《专利法》、《商标法》）</a:t>
            </a:r>
            <a:endParaRPr lang="zh-CN" altLang="en-US" sz="2000" b="1"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举证责任：</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b="1" dirty="0">
                <a:latin typeface="楷体" panose="02010609060101010101" pitchFamily="49" charset="-122"/>
                <a:ea typeface="楷体" panose="02010609060101010101" pitchFamily="49" charset="-122"/>
              </a:rPr>
              <a:t>善意免赔的举证责任：</a:t>
            </a:r>
            <a:endParaRPr lang="zh-CN" altLang="en-US" sz="2000" b="1" dirty="0">
              <a:latin typeface="楷体" panose="02010609060101010101" pitchFamily="49" charset="-122"/>
              <a:ea typeface="楷体" panose="02010609060101010101" pitchFamily="49" charset="-122"/>
            </a:endParaRPr>
          </a:p>
          <a:p>
            <a:pPr marL="972185" indent="-385445" defTabSz="342900" fontAlgn="base">
              <a:lnSpc>
                <a:spcPct val="150000"/>
              </a:lnSpc>
              <a:spcBef>
                <a:spcPts val="0"/>
              </a:spcBef>
              <a:spcAft>
                <a:spcPct val="0"/>
              </a:spcAft>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著作权法</a:t>
            </a:r>
            <a:r>
              <a:rPr lang="zh-CN" altLang="en-US" sz="2000" dirty="0">
                <a:latin typeface="楷体" panose="02010609060101010101" pitchFamily="49" charset="-122"/>
                <a:ea typeface="楷体" panose="02010609060101010101" pitchFamily="49" charset="-122"/>
                <a:sym typeface="+mn-ea"/>
              </a:rPr>
              <a:t>第59条</a:t>
            </a:r>
            <a:r>
              <a:rPr lang="zh-CN" altLang="en-US" sz="2000" dirty="0">
                <a:latin typeface="楷体" panose="02010609060101010101" pitchFamily="49" charset="-122"/>
                <a:ea typeface="楷体" panose="02010609060101010101" pitchFamily="49" charset="-122"/>
              </a:rPr>
              <a:t>：复制品的出版者、制作者不能证明其出版、制作有合法授权的，复制品的发行者或者视听作品、计算机软件、录音录像制品的复制品的出租者不能证明其发行、出租的复制品有合法来源的，应当承担法律责任</a:t>
            </a:r>
            <a:endParaRPr lang="en-US" altLang="zh-CN" sz="2000" dirty="0">
              <a:latin typeface="楷体" panose="02010609060101010101" pitchFamily="49" charset="-122"/>
              <a:ea typeface="楷体" panose="02010609060101010101" pitchFamily="49" charset="-122"/>
            </a:endParaRPr>
          </a:p>
          <a:p>
            <a:pPr marL="972185" indent="-385445" defTabSz="342900" fontAlgn="base">
              <a:lnSpc>
                <a:spcPct val="150000"/>
              </a:lnSpc>
              <a:spcBef>
                <a:spcPts val="0"/>
              </a:spcBef>
              <a:spcAft>
                <a:spcPct val="0"/>
              </a:spcAft>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sym typeface="+mn-ea"/>
              </a:rPr>
              <a:t>专利法第77条：为生产经营目的使用、许诺销售或者销售不知道是未经专利权人许可而制造并售出的专利侵权产品，能证明该产品合法来源的，不承担赔偿责任</a:t>
            </a:r>
            <a:endParaRPr lang="zh-CN" altLang="en-US" sz="2000" dirty="0">
              <a:latin typeface="楷体" panose="02010609060101010101" pitchFamily="49" charset="-122"/>
              <a:ea typeface="楷体" panose="02010609060101010101" pitchFamily="49" charset="-122"/>
              <a:sym typeface="+mn-ea"/>
            </a:endParaRPr>
          </a:p>
          <a:p>
            <a:pPr marL="972185" indent="-385445" defTabSz="342900" fontAlgn="base">
              <a:lnSpc>
                <a:spcPct val="150000"/>
              </a:lnSpc>
              <a:spcBef>
                <a:spcPts val="0"/>
              </a:spcBef>
              <a:spcAft>
                <a:spcPct val="0"/>
              </a:spcAft>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sym typeface="+mn-ea"/>
              </a:rPr>
              <a:t>商标法第64条：销售不知道是侵犯注册商标专用权的商品，能证明该商品是自己合法取得并说明提供者的，不承担赔偿责任</a:t>
            </a:r>
            <a:endParaRPr lang="zh-CN" altLang="en-US" sz="20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81000" y="1338580"/>
            <a:ext cx="8458835" cy="4991735"/>
          </a:xfrm>
          <a:ln w="6350">
            <a:solidFill>
              <a:srgbClr val="00B0F0"/>
            </a:solidFill>
          </a:ln>
        </p:spPr>
        <p:txBody>
          <a:bodyPr>
            <a:noAutofit/>
          </a:bodyPr>
          <a:lstStyle/>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举证责任：</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sz="2000" dirty="0">
                <a:latin typeface="楷体" panose="02010609060101010101" pitchFamily="49" charset="-122"/>
                <a:ea typeface="楷体" panose="02010609060101010101" pitchFamily="49" charset="-122"/>
                <a:sym typeface="+mn-ea"/>
              </a:rPr>
              <a:t>证据出示令</a:t>
            </a:r>
            <a:r>
              <a:rPr lang="zh-CN" altLang="en-US" sz="2000" b="1"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rPr>
              <a:t>权利人已经尽了必要举证责任（著作权法）/尽力举证（专利、商标），可以责令侵权人提供与侵权行为有关的账簿、资料；不提供或者提供虚假的账簿、资料的，承担不利后果</a:t>
            </a:r>
            <a:endParaRPr lang="zh-CN" altLang="en-US" sz="2000" dirty="0">
              <a:latin typeface="楷体" panose="02010609060101010101" pitchFamily="49" charset="-122"/>
              <a:ea typeface="楷体" panose="02010609060101010101" pitchFamily="49" charset="-122"/>
              <a:sym typeface="+mn-ea"/>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b="1" dirty="0">
                <a:latin typeface="楷体" panose="02010609060101010101" pitchFamily="49" charset="-122"/>
                <a:ea typeface="楷体" panose="02010609060101010101" pitchFamily="49" charset="-122"/>
                <a:sym typeface="+mn-ea"/>
              </a:rPr>
              <a:t>专利法第66条：专利侵权纠纷涉及新产品制造方法的发明专利的，制造同样产品的单位或者个人应当提供其产品制造方法不同于专利方法的证明。</a:t>
            </a:r>
            <a:endParaRPr lang="zh-CN" altLang="en-US" sz="2000" b="1" dirty="0">
              <a:latin typeface="楷体" panose="02010609060101010101" pitchFamily="49" charset="-122"/>
              <a:ea typeface="楷体" panose="02010609060101010101" pitchFamily="49" charset="-122"/>
              <a:sym typeface="+mn-ea"/>
            </a:endParaRPr>
          </a:p>
          <a:p>
            <a:pPr marL="720090" indent="-385445" defTabSz="342900" fontAlgn="base">
              <a:lnSpc>
                <a:spcPct val="150000"/>
              </a:lnSpc>
              <a:spcBef>
                <a:spcPts val="0"/>
              </a:spcBef>
              <a:spcAft>
                <a:spcPct val="0"/>
              </a:spcAft>
              <a:buFont typeface="Wingdings" panose="05000000000000000000" charset="0"/>
              <a:buChar char="p"/>
            </a:pPr>
            <a:endParaRPr lang="zh-CN" altLang="en-US" sz="20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250825" y="1100455"/>
            <a:ext cx="8587105" cy="5369560"/>
          </a:xfrm>
          <a:ln w="6350">
            <a:solidFill>
              <a:srgbClr val="00B0F0"/>
            </a:solidFill>
          </a:ln>
        </p:spPr>
        <p:txBody>
          <a:bodyPr>
            <a:noAutofit/>
          </a:bodyPr>
          <a:lstStyle/>
          <a:p>
            <a:pPr marL="360045" indent="-385445" defTabSz="342900" fontAlgn="base">
              <a:lnSpc>
                <a:spcPct val="150000"/>
              </a:lnSpc>
              <a:spcBef>
                <a:spcPts val="0"/>
              </a:spcBef>
              <a:spcAft>
                <a:spcPct val="0"/>
              </a:spcAft>
              <a:buNone/>
            </a:pPr>
            <a:r>
              <a:rPr lang="zh-CN" sz="2400" b="1" dirty="0">
                <a:latin typeface="楷体" panose="02010609060101010101" pitchFamily="49" charset="-122"/>
                <a:ea typeface="楷体" panose="02010609060101010101" pitchFamily="49" charset="-122"/>
              </a:rPr>
              <a:t>特别事项：</a:t>
            </a:r>
            <a:endParaRPr lang="zh-CN" sz="2400" b="1" dirty="0">
              <a:latin typeface="楷体" panose="02010609060101010101" pitchFamily="49" charset="-122"/>
              <a:ea typeface="楷体" panose="02010609060101010101" pitchFamily="49" charset="-122"/>
            </a:endParaRPr>
          </a:p>
          <a:p>
            <a:pPr marL="360045" indent="-385445" algn="l" defTabSz="342900" fontAlgn="base">
              <a:lnSpc>
                <a:spcPct val="15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rPr>
              <a:t>侵权物的处置</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应权利人请求</a:t>
            </a:r>
            <a:endParaRPr lang="zh-CN" altLang="en-US" sz="2000" dirty="0">
              <a:latin typeface="楷体" panose="02010609060101010101" pitchFamily="49" charset="-122"/>
              <a:ea typeface="楷体" panose="02010609060101010101" pitchFamily="49" charset="-122"/>
              <a:sym typeface="+mn-ea"/>
            </a:endParaRPr>
          </a:p>
          <a:p>
            <a:pPr marL="720090" indent="-385445"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对侵权复制品或</a:t>
            </a:r>
            <a:r>
              <a:rPr lang="zh-CN" altLang="en-US" sz="2000" dirty="0">
                <a:latin typeface="楷体" panose="02010609060101010101" pitchFamily="49" charset="-122"/>
                <a:ea typeface="楷体" panose="02010609060101010101" pitchFamily="49" charset="-122"/>
                <a:sym typeface="+mn-ea"/>
              </a:rPr>
              <a:t>属于假冒注册商标的商品</a:t>
            </a:r>
            <a:r>
              <a:rPr lang="zh-CN" altLang="en-US" sz="2000" dirty="0">
                <a:latin typeface="楷体" panose="02010609060101010101" pitchFamily="49" charset="-122"/>
                <a:ea typeface="楷体" panose="02010609060101010101" pitchFamily="49" charset="-122"/>
              </a:rPr>
              <a:t>，除特殊情况外，责令销毁</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对主要用于制造侵权复制品或</a:t>
            </a:r>
            <a:r>
              <a:rPr lang="zh-CN" altLang="en-US" sz="2000" dirty="0">
                <a:latin typeface="楷体" panose="02010609060101010101" pitchFamily="49" charset="-122"/>
                <a:ea typeface="楷体" panose="02010609060101010101" pitchFamily="49" charset="-122"/>
                <a:sym typeface="+mn-ea"/>
              </a:rPr>
              <a:t>假冒注册商标的商品</a:t>
            </a:r>
            <a:r>
              <a:rPr lang="zh-CN" altLang="en-US" sz="2000" dirty="0">
                <a:latin typeface="楷体" panose="02010609060101010101" pitchFamily="49" charset="-122"/>
                <a:ea typeface="楷体" panose="02010609060101010101" pitchFamily="49" charset="-122"/>
              </a:rPr>
              <a:t>材料、工具等，责令销毁，且不予补偿；或者在特殊情况下，责令禁止前述材料、工具等进入商业渠道，且不予补偿</a:t>
            </a:r>
            <a:endParaRPr lang="zh-CN" altLang="en-US" sz="2000" dirty="0">
              <a:latin typeface="楷体" panose="02010609060101010101" pitchFamily="49" charset="-122"/>
              <a:ea typeface="楷体" panose="02010609060101010101" pitchFamily="49" charset="-122"/>
            </a:endParaRPr>
          </a:p>
          <a:p>
            <a:pPr marL="864235" indent="-385445" defTabSz="342900" fontAlgn="base">
              <a:lnSpc>
                <a:spcPct val="150000"/>
              </a:lnSpc>
              <a:spcBef>
                <a:spcPts val="0"/>
              </a:spcBef>
              <a:spcAft>
                <a:spcPct val="0"/>
              </a:spcAft>
              <a:buFont typeface="Arial" panose="020B0604020202020204" pitchFamily="34" charset="0"/>
              <a:buChar char="•"/>
            </a:pPr>
            <a:r>
              <a:rPr lang="zh-CN" altLang="en-US" sz="2000" dirty="0">
                <a:latin typeface="楷体" panose="02010609060101010101" pitchFamily="49" charset="-122"/>
                <a:ea typeface="楷体" panose="02010609060101010101" pitchFamily="49" charset="-122"/>
              </a:rPr>
              <a:t>假冒注册商标的商品不得在仅去除假冒注册商标后进入商业渠道</a:t>
            </a:r>
            <a:endParaRPr lang="zh-CN" altLang="en-US" sz="2000" dirty="0">
              <a:latin typeface="楷体" panose="02010609060101010101" pitchFamily="49" charset="-122"/>
              <a:ea typeface="楷体" panose="02010609060101010101" pitchFamily="49" charset="-122"/>
            </a:endParaRPr>
          </a:p>
          <a:p>
            <a:pPr marL="360045" indent="-385445" algn="l" defTabSz="342900" fontAlgn="base">
              <a:lnSpc>
                <a:spcPct val="15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rPr>
              <a:t>特殊司法措施</a:t>
            </a:r>
            <a:endParaRPr lang="zh-CN" altLang="en-US" sz="2000" dirty="0">
              <a:latin typeface="楷体" panose="02010609060101010101" pitchFamily="49" charset="-122"/>
              <a:ea typeface="楷体" panose="02010609060101010101" pitchFamily="49" charset="-122"/>
            </a:endParaRPr>
          </a:p>
          <a:p>
            <a:pPr marL="720090" indent="-385445"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人民法院审理案件，对于侵犯著作权或者与著作权有关的权利的，可以没收违法所得、侵权复制品以及进行违法活动的财物</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2900" y="991870"/>
            <a:ext cx="8458835" cy="5565775"/>
          </a:xfrm>
          <a:ln w="6350">
            <a:solidFill>
              <a:srgbClr val="00B0F0"/>
            </a:solidFill>
          </a:ln>
        </p:spPr>
        <p:txBody>
          <a:bodyPr>
            <a:noAutofit/>
          </a:bodyPr>
          <a:lstStyle/>
          <a:p>
            <a:pPr marL="360045" indent="-38544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、行政责任</a:t>
            </a:r>
            <a:r>
              <a:rPr lang="zh-CN" altLang="en-US" sz="2000" b="1" dirty="0">
                <a:latin typeface="楷体" panose="02010609060101010101" pitchFamily="49" charset="-122"/>
                <a:ea typeface="楷体" panose="02010609060101010101" pitchFamily="49" charset="-122"/>
              </a:rPr>
              <a:t>（《著作权法》第55条；《专利法》第65条、第68条、第69条；《商标法》第60条、第61条、第62条）</a:t>
            </a:r>
            <a:endParaRPr lang="zh-CN" altLang="en-US" sz="2000" b="1" dirty="0">
              <a:latin typeface="楷体" panose="02010609060101010101" pitchFamily="49" charset="-122"/>
              <a:ea typeface="楷体" panose="02010609060101010101" pitchFamily="49" charset="-122"/>
            </a:endParaRPr>
          </a:p>
          <a:p>
            <a:pPr marL="360045" indent="-385445" algn="l" defTabSz="342900" fontAlgn="base">
              <a:lnSpc>
                <a:spcPct val="150000"/>
              </a:lnSpc>
              <a:spcBef>
                <a:spcPts val="0"/>
              </a:spcBef>
              <a:buClrTx/>
              <a:buSzTx/>
              <a:buFont typeface="Wingdings" panose="05000000000000000000" charset="0"/>
              <a:buChar char="Ø"/>
            </a:pPr>
            <a:r>
              <a:rPr lang="zh-CN" altLang="en-US" sz="2000" dirty="0">
                <a:latin typeface="楷体" panose="02010609060101010101" pitchFamily="49" charset="-122"/>
                <a:ea typeface="楷体" panose="02010609060101010101" pitchFamily="49" charset="-122"/>
              </a:rPr>
              <a:t>条件：著作权法要求同时损害公共利益，假冒专利（</a:t>
            </a:r>
            <a:r>
              <a:rPr lang="zh-CN" altLang="en-US" sz="2000" dirty="0">
                <a:solidFill>
                  <a:srgbClr val="FF0000"/>
                </a:solidFill>
                <a:latin typeface="楷体" panose="02010609060101010101" pitchFamily="49" charset="-122"/>
                <a:ea typeface="楷体" panose="02010609060101010101" pitchFamily="49" charset="-122"/>
              </a:rPr>
              <a:t>普通专利侵权只有责令立即停止侵权行为</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b="1" dirty="0">
                <a:latin typeface="楷体" panose="02010609060101010101" pitchFamily="49" charset="-122"/>
                <a:ea typeface="楷体" panose="02010609060101010101" pitchFamily="49" charset="-122"/>
              </a:rPr>
              <a:t>行政措施：</a:t>
            </a:r>
            <a:endParaRPr lang="zh-CN" altLang="en-US" sz="20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endParaRPr lang="zh-CN" altLang="en-US" sz="2000" b="1" dirty="0">
              <a:solidFill>
                <a:srgbClr val="00B0F0"/>
              </a:solidFill>
              <a:latin typeface="楷体" panose="02010609060101010101" pitchFamily="49" charset="-122"/>
              <a:ea typeface="楷体" panose="02010609060101010101" pitchFamily="49" charset="-122"/>
            </a:endParaRPr>
          </a:p>
        </p:txBody>
      </p:sp>
      <p:sp>
        <p:nvSpPr>
          <p:cNvPr id="23556" name="圆角矩形 23555"/>
          <p:cNvSpPr/>
          <p:nvPr/>
        </p:nvSpPr>
        <p:spPr>
          <a:xfrm>
            <a:off x="1219199" y="3552190"/>
            <a:ext cx="2804161" cy="646113"/>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责令停止侵权行为</a:t>
            </a:r>
            <a:endParaRPr lang="zh-CN" altLang="en-US" sz="2000" dirty="0">
              <a:latin typeface="楷体" panose="02010609060101010101" pitchFamily="49" charset="-122"/>
              <a:ea typeface="楷体" panose="02010609060101010101" pitchFamily="49" charset="-122"/>
            </a:endParaRPr>
          </a:p>
        </p:txBody>
      </p:sp>
      <p:sp>
        <p:nvSpPr>
          <p:cNvPr id="23557" name="圆角矩形 23556"/>
          <p:cNvSpPr/>
          <p:nvPr/>
        </p:nvSpPr>
        <p:spPr>
          <a:xfrm>
            <a:off x="1219199" y="4611053"/>
            <a:ext cx="2804161" cy="647700"/>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endParaRPr lang="zh-CN" altLang="en-US" sz="2800" dirty="0">
              <a:latin typeface="Arial" panose="020B0604020202020204" pitchFamily="34" charset="0"/>
            </a:endParaRPr>
          </a:p>
          <a:p>
            <a:pPr algn="ctr"/>
            <a:r>
              <a:rPr lang="zh-CN" altLang="en-US" sz="2000" dirty="0">
                <a:solidFill>
                  <a:srgbClr val="FF0000"/>
                </a:solidFill>
                <a:latin typeface="楷体" panose="02010609060101010101" pitchFamily="49" charset="-122"/>
                <a:ea typeface="楷体" panose="02010609060101010101" pitchFamily="49" charset="-122"/>
              </a:rPr>
              <a:t>没收违法所得</a:t>
            </a:r>
            <a:endParaRPr lang="zh-CN" altLang="en-US" sz="2000" dirty="0">
              <a:solidFill>
                <a:srgbClr val="FF0000"/>
              </a:solidFill>
              <a:latin typeface="楷体" panose="02010609060101010101" pitchFamily="49" charset="-122"/>
              <a:ea typeface="楷体" panose="02010609060101010101" pitchFamily="49" charset="-122"/>
            </a:endParaRPr>
          </a:p>
          <a:p>
            <a:pPr algn="ctr"/>
            <a:endParaRPr lang="zh-CN" altLang="en-US" sz="2000" dirty="0">
              <a:solidFill>
                <a:srgbClr val="FF0000"/>
              </a:solidFill>
              <a:latin typeface="楷体" panose="02010609060101010101" pitchFamily="49" charset="-122"/>
              <a:ea typeface="楷体" panose="02010609060101010101" pitchFamily="49" charset="-122"/>
            </a:endParaRPr>
          </a:p>
        </p:txBody>
      </p:sp>
      <p:sp>
        <p:nvSpPr>
          <p:cNvPr id="23558" name="圆角矩形 23557"/>
          <p:cNvSpPr/>
          <p:nvPr/>
        </p:nvSpPr>
        <p:spPr>
          <a:xfrm>
            <a:off x="1219199" y="5683781"/>
            <a:ext cx="2804161" cy="646112"/>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endParaRPr lang="zh-CN" altLang="en-US" sz="2800" dirty="0">
              <a:latin typeface="Arial" panose="020B0604020202020204" pitchFamily="34" charset="0"/>
            </a:endParaRPr>
          </a:p>
          <a:p>
            <a:pPr algn="ctr"/>
            <a:r>
              <a:rPr lang="zh-CN" altLang="en-US" sz="2000" dirty="0">
                <a:latin typeface="楷体" panose="02010609060101010101" pitchFamily="49" charset="-122"/>
                <a:ea typeface="楷体" panose="02010609060101010101" pitchFamily="49" charset="-122"/>
              </a:rPr>
              <a:t>没收销毁侵权复制品</a:t>
            </a:r>
            <a:endParaRPr lang="zh-CN" altLang="en-US" sz="2000" dirty="0">
              <a:latin typeface="楷体" panose="02010609060101010101" pitchFamily="49" charset="-122"/>
              <a:ea typeface="楷体" panose="02010609060101010101" pitchFamily="49" charset="-122"/>
            </a:endParaRPr>
          </a:p>
          <a:p>
            <a:pPr algn="ctr"/>
            <a:endParaRPr lang="zh-CN" altLang="en-US" sz="2800" dirty="0">
              <a:latin typeface="Arial" panose="020B0604020202020204" pitchFamily="34" charset="0"/>
            </a:endParaRPr>
          </a:p>
        </p:txBody>
      </p:sp>
      <p:sp>
        <p:nvSpPr>
          <p:cNvPr id="23559" name="圆角矩形 23558"/>
          <p:cNvSpPr/>
          <p:nvPr/>
        </p:nvSpPr>
        <p:spPr>
          <a:xfrm>
            <a:off x="5374641" y="5655628"/>
            <a:ext cx="2885440" cy="646112"/>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海关扣押</a:t>
            </a:r>
            <a:endParaRPr lang="zh-CN" altLang="en-US" sz="2000" dirty="0">
              <a:latin typeface="楷体" panose="02010609060101010101" pitchFamily="49" charset="-122"/>
              <a:ea typeface="楷体" panose="02010609060101010101" pitchFamily="49" charset="-122"/>
            </a:endParaRPr>
          </a:p>
        </p:txBody>
      </p:sp>
      <p:sp>
        <p:nvSpPr>
          <p:cNvPr id="23560" name="圆角矩形 23559"/>
          <p:cNvSpPr/>
          <p:nvPr/>
        </p:nvSpPr>
        <p:spPr>
          <a:xfrm>
            <a:off x="5374641" y="4596765"/>
            <a:ext cx="2885440" cy="646113"/>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没收侵权制假物资、设备</a:t>
            </a:r>
            <a:endParaRPr lang="zh-CN" altLang="en-US" sz="2000" dirty="0">
              <a:latin typeface="楷体" panose="02010609060101010101" pitchFamily="49" charset="-122"/>
              <a:ea typeface="楷体" panose="02010609060101010101" pitchFamily="49" charset="-122"/>
            </a:endParaRPr>
          </a:p>
        </p:txBody>
      </p:sp>
      <p:sp>
        <p:nvSpPr>
          <p:cNvPr id="23561" name="圆角矩形 23560"/>
          <p:cNvSpPr/>
          <p:nvPr/>
        </p:nvSpPr>
        <p:spPr>
          <a:xfrm>
            <a:off x="5374641" y="3558001"/>
            <a:ext cx="2885440" cy="647700"/>
          </a:xfrm>
          <a:prstGeom prst="roundRect">
            <a:avLst>
              <a:gd name="adj" fmla="val 16667"/>
            </a:avLst>
          </a:prstGeom>
          <a:solidFill>
            <a:srgbClr val="CCFFFF"/>
          </a:solidFill>
          <a:ln w="9525" cap="flat" cmpd="sng">
            <a:solidFill>
              <a:schemeClr val="tx1"/>
            </a:solidFill>
            <a:prstDash val="dash"/>
            <a:headEnd type="none" w="med" len="med"/>
            <a:tailEnd type="none" w="med" len="med"/>
          </a:ln>
        </p:spPr>
        <p:txBody>
          <a:bodyPr wrap="none" anchor="ctr"/>
          <a:lstStyle/>
          <a:p>
            <a:pPr algn="ctr"/>
            <a:r>
              <a:rPr lang="zh-CN" altLang="en-US" sz="2000" dirty="0">
                <a:latin typeface="楷体" panose="02010609060101010101" pitchFamily="49" charset="-122"/>
                <a:ea typeface="楷体" panose="02010609060101010101" pitchFamily="49" charset="-122"/>
              </a:rPr>
              <a:t>罚款</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81000" y="1269365"/>
            <a:ext cx="8458835" cy="5129530"/>
          </a:xfrm>
          <a:ln w="6350">
            <a:solidFill>
              <a:srgbClr val="00B0F0"/>
            </a:solidFill>
          </a:ln>
        </p:spPr>
        <p:txBody>
          <a:bodyPr>
            <a:noAutofit/>
          </a:bodyPr>
          <a:lstStyle/>
          <a:p>
            <a:pPr marL="360045" indent="-38544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、行政责任</a:t>
            </a:r>
            <a:r>
              <a:rPr lang="zh-CN" altLang="en-US" sz="2000" b="1" dirty="0">
                <a:latin typeface="楷体" panose="02010609060101010101" pitchFamily="49" charset="-122"/>
                <a:ea typeface="楷体" panose="02010609060101010101" pitchFamily="49" charset="-122"/>
              </a:rPr>
              <a:t>（</a:t>
            </a:r>
            <a:r>
              <a:rPr lang="zh-CN" altLang="en-US" sz="1800" b="1" dirty="0">
                <a:latin typeface="楷体" panose="02010609060101010101" pitchFamily="49" charset="-122"/>
                <a:ea typeface="楷体" panose="02010609060101010101" pitchFamily="49" charset="-122"/>
              </a:rPr>
              <a:t>《著</a:t>
            </a:r>
            <a:r>
              <a:rPr lang="zh-CN" altLang="en-US" sz="2000" b="1" dirty="0">
                <a:latin typeface="楷体" panose="02010609060101010101" pitchFamily="49" charset="-122"/>
                <a:ea typeface="楷体" panose="02010609060101010101" pitchFamily="49" charset="-122"/>
              </a:rPr>
              <a:t>作权法》第</a:t>
            </a:r>
            <a:r>
              <a:rPr lang="en-US" altLang="zh-CN" sz="2000" b="1" dirty="0">
                <a:latin typeface="楷体" panose="02010609060101010101" pitchFamily="49" charset="-122"/>
                <a:ea typeface="楷体" panose="02010609060101010101" pitchFamily="49" charset="-122"/>
              </a:rPr>
              <a:t>55</a:t>
            </a:r>
            <a:r>
              <a:rPr lang="zh-CN" altLang="en-US" sz="2000" b="1" dirty="0">
                <a:latin typeface="楷体" panose="02010609060101010101" pitchFamily="49" charset="-122"/>
                <a:ea typeface="楷体" panose="02010609060101010101" pitchFamily="49" charset="-122"/>
              </a:rPr>
              <a:t>条；《专利法》第</a:t>
            </a:r>
            <a:r>
              <a:rPr lang="en-US" altLang="zh-CN" sz="2000" b="1" dirty="0">
                <a:latin typeface="楷体" panose="02010609060101010101" pitchFamily="49" charset="-122"/>
                <a:ea typeface="楷体" panose="02010609060101010101" pitchFamily="49" charset="-122"/>
              </a:rPr>
              <a:t>69</a:t>
            </a:r>
            <a:r>
              <a:rPr lang="zh-CN" altLang="en-US" sz="2000" b="1" dirty="0">
                <a:latin typeface="楷体" panose="02010609060101010101" pitchFamily="49" charset="-122"/>
                <a:ea typeface="楷体" panose="02010609060101010101" pitchFamily="49" charset="-122"/>
              </a:rPr>
              <a:t>条；《商标法》第</a:t>
            </a:r>
            <a:r>
              <a:rPr lang="en-US" altLang="zh-CN" sz="2000" b="1" dirty="0">
                <a:latin typeface="楷体" panose="02010609060101010101" pitchFamily="49" charset="-122"/>
                <a:ea typeface="楷体" panose="02010609060101010101" pitchFamily="49" charset="-122"/>
              </a:rPr>
              <a:t>62</a:t>
            </a:r>
            <a:r>
              <a:rPr lang="zh-CN" altLang="en-US" sz="2000" b="1" dirty="0">
                <a:latin typeface="楷体" panose="02010609060101010101" pitchFamily="49" charset="-122"/>
                <a:ea typeface="楷体" panose="02010609060101010101" pitchFamily="49" charset="-122"/>
              </a:rPr>
              <a:t>条）</a:t>
            </a:r>
            <a:endParaRPr lang="zh-CN" altLang="en-US" sz="2000" b="1"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行政机关进行查处时可以行使的职权：</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询问有关当事人，调查与涉嫌违法行为有关的情况</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对当事人涉嫌违法行为的场所实施现场检查</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查阅、复制与涉嫌违法行为有关的合同、发票、账簿以及其他有关资料</a:t>
            </a:r>
            <a:endParaRPr lang="zh-CN" altLang="en-US" sz="2000" dirty="0">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检查与涉嫌违法行为有关的产品，对有证据证明是侵权的产品，可以查封或者扣押</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依法行使前款职权时，当事人应予以协助、配合，不得拒绝、阻挠</a:t>
            </a:r>
            <a:endParaRPr lang="zh-CN" altLang="en-US" sz="2000" b="1" dirty="0">
              <a:solidFill>
                <a:srgbClr val="00B0F0"/>
              </a:solidFill>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111250" y="1391920"/>
            <a:ext cx="6935470" cy="4453255"/>
          </a:xfrm>
          <a:ln w="6350">
            <a:solidFill>
              <a:srgbClr val="00B0F0"/>
            </a:solidFill>
          </a:ln>
        </p:spPr>
        <p:txBody>
          <a:bodyPr>
            <a:noAutofit/>
          </a:bodyPr>
          <a:lstStyle/>
          <a:p>
            <a:pPr marL="360045" indent="-385445" defTabSz="342900" fontAlgn="base">
              <a:lnSpc>
                <a:spcPct val="20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、刑事责任</a:t>
            </a:r>
            <a:r>
              <a:rPr lang="en-US" altLang="zh-CN" sz="24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a:p>
            <a:pPr marL="360045" indent="-385445"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侵犯著作权犯罪</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侵犯专利权犯罪</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侵犯商标权犯罪</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文本框 24580"/>
          <p:cNvSpPr txBox="1"/>
          <p:nvPr/>
        </p:nvSpPr>
        <p:spPr>
          <a:xfrm>
            <a:off x="345440" y="1153160"/>
            <a:ext cx="8453120" cy="5400675"/>
          </a:xfrm>
          <a:prstGeom prst="rect">
            <a:avLst/>
          </a:prstGeom>
          <a:noFill/>
          <a:ln w="12700">
            <a:solidFill>
              <a:schemeClr val="tx1"/>
            </a:solidFill>
          </a:ln>
        </p:spPr>
        <p:txBody>
          <a:bodyPr wrap="square" anchor="t">
            <a:spAutoFit/>
          </a:bodyPr>
          <a:lstStyle/>
          <a:p>
            <a:pPr marL="342900" indent="-342900">
              <a:lnSpc>
                <a:spcPct val="150000"/>
              </a:lnSpc>
              <a:buFont typeface="Wingdings" panose="05000000000000000000" charset="0"/>
              <a:buChar char="Ø"/>
            </a:pPr>
            <a:r>
              <a:rPr lang="en-US" altLang="zh-CN" sz="2000" dirty="0">
                <a:latin typeface="Arial" panose="020B0604020202020204" pitchFamily="34" charset="0"/>
                <a:ea typeface="黑体" panose="02010609060101010101" pitchFamily="49" charset="-122"/>
                <a:sym typeface="+mn-ea"/>
              </a:rPr>
              <a:t>1</a:t>
            </a:r>
            <a:r>
              <a:rPr lang="zh-CN" altLang="en-US" sz="2000" dirty="0">
                <a:latin typeface="Arial" panose="020B0604020202020204" pitchFamily="34" charset="0"/>
                <a:ea typeface="黑体" panose="02010609060101010101" pitchFamily="49" charset="-122"/>
                <a:sym typeface="+mn-ea"/>
              </a:rPr>
              <a:t>、侵犯著作权罪：</a:t>
            </a:r>
            <a:r>
              <a:rPr lang="zh-CN" altLang="en-US" sz="2000" dirty="0">
                <a:latin typeface="楷体" panose="02010609060101010101" pitchFamily="49" charset="-122"/>
                <a:ea typeface="楷体" panose="02010609060101010101" pitchFamily="49" charset="-122"/>
              </a:rPr>
              <a:t>以营利为目的，未经权利人许可，侵犯他人著作权或与著作权有关的权利，违法所得数额较大或者有其他严重情节的行为</a:t>
            </a:r>
            <a:endParaRPr lang="zh-CN" altLang="en-US" sz="2000" dirty="0">
              <a:latin typeface="楷体" panose="02010609060101010101" pitchFamily="49" charset="-122"/>
              <a:ea typeface="楷体" panose="02010609060101010101" pitchFamily="49" charset="-122"/>
            </a:endParaRP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复制发行、通过信息网络向公众传播其文字作品、音乐、美术、视听作品、计算机软件及法律、行政法规规定的其他作品的</a:t>
            </a:r>
            <a:endParaRPr lang="zh-CN" altLang="en-US" sz="2000" dirty="0">
              <a:latin typeface="楷体" panose="02010609060101010101" pitchFamily="49" charset="-122"/>
              <a:ea typeface="楷体" panose="02010609060101010101" pitchFamily="49" charset="-122"/>
            </a:endParaRP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出版他人享有专有出版权的图书的</a:t>
            </a:r>
            <a:endParaRPr lang="zh-CN" altLang="en-US" sz="2000" dirty="0">
              <a:latin typeface="楷体" panose="02010609060101010101" pitchFamily="49" charset="-122"/>
              <a:ea typeface="楷体" panose="02010609060101010101" pitchFamily="49" charset="-122"/>
            </a:endParaRP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复制发行、通过信息网络向公众传播其制作的录音录像的</a:t>
            </a:r>
            <a:endParaRPr lang="zh-CN" altLang="en-US" sz="2000" dirty="0">
              <a:latin typeface="楷体" panose="02010609060101010101" pitchFamily="49" charset="-122"/>
              <a:ea typeface="楷体" panose="02010609060101010101" pitchFamily="49" charset="-122"/>
            </a:endParaRP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复制发行录有其表演的录音录像制品，或者通过信息网络向公众传播其表演的</a:t>
            </a:r>
            <a:endParaRPr lang="zh-CN" altLang="en-US" sz="2000" dirty="0">
              <a:latin typeface="楷体" panose="02010609060101010101" pitchFamily="49" charset="-122"/>
              <a:ea typeface="楷体" panose="02010609060101010101" pitchFamily="49" charset="-122"/>
            </a:endParaRP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制作、出售假冒他人署名的美术作品的</a:t>
            </a:r>
            <a:endParaRPr lang="zh-CN" altLang="en-US" sz="2000" dirty="0">
              <a:latin typeface="楷体" panose="02010609060101010101" pitchFamily="49" charset="-122"/>
              <a:ea typeface="楷体" panose="02010609060101010101" pitchFamily="49" charset="-122"/>
            </a:endParaRPr>
          </a:p>
          <a:p>
            <a:pPr marL="702310" indent="-342900" fontAlgn="auto">
              <a:lnSpc>
                <a:spcPts val="3000"/>
              </a:lnSpc>
              <a:buFont typeface="Wingdings" panose="05000000000000000000" charset="0"/>
              <a:buChar char="p"/>
            </a:pPr>
            <a:r>
              <a:rPr lang="zh-CN" altLang="en-US" sz="2000" dirty="0">
                <a:latin typeface="楷体" panose="02010609060101010101" pitchFamily="49" charset="-122"/>
                <a:ea typeface="楷体" panose="02010609060101010101" pitchFamily="49" charset="-122"/>
              </a:rPr>
              <a:t>故意避开或者破坏权利人为其作品、录音录像制品等采取的保护著作权或者与著作权有关的权利的技术措施的</a:t>
            </a:r>
            <a:endParaRPr lang="zh-CN" altLang="en-US" sz="2000" dirty="0">
              <a:latin typeface="楷体" panose="02010609060101010101" pitchFamily="49" charset="-122"/>
              <a:ea typeface="楷体" panose="02010609060101010101" pitchFamily="49" charset="-122"/>
            </a:endParaRPr>
          </a:p>
          <a:p>
            <a:pPr marL="342900" indent="-342900" algn="l" fontAlgn="auto">
              <a:lnSpc>
                <a:spcPct val="150000"/>
              </a:lnSpc>
              <a:buClrTx/>
              <a:buSzTx/>
              <a:buFont typeface="Wingdings" panose="05000000000000000000" charset="0"/>
              <a:buChar char="Ø"/>
            </a:pPr>
            <a:r>
              <a:rPr lang="en-US" altLang="zh-CN" sz="2000" dirty="0">
                <a:latin typeface="Arial" panose="020B0604020202020204" pitchFamily="34" charset="0"/>
                <a:ea typeface="黑体" panose="02010609060101010101" pitchFamily="49" charset="-122"/>
                <a:sym typeface="+mn-ea"/>
              </a:rPr>
              <a:t>2</a:t>
            </a:r>
            <a:r>
              <a:rPr lang="zh-CN" altLang="en-US" sz="2000" dirty="0">
                <a:latin typeface="Arial" panose="020B0604020202020204" pitchFamily="34" charset="0"/>
                <a:ea typeface="黑体" panose="02010609060101010101" pitchFamily="49" charset="-122"/>
                <a:sym typeface="+mn-ea"/>
              </a:rPr>
              <a:t>、</a:t>
            </a:r>
            <a:r>
              <a:rPr lang="en-US" altLang="zh-CN" sz="2000" dirty="0">
                <a:latin typeface="Arial" panose="020B0604020202020204" pitchFamily="34" charset="0"/>
                <a:ea typeface="黑体" panose="02010609060101010101" pitchFamily="49" charset="-122"/>
                <a:sym typeface="+mn-ea"/>
              </a:rPr>
              <a:t>销售侵权复制品罪：</a:t>
            </a:r>
            <a:r>
              <a:rPr lang="zh-CN" altLang="en-US" sz="2000" dirty="0">
                <a:latin typeface="楷体" panose="02010609060101010101" pitchFamily="49" charset="-122"/>
                <a:ea typeface="楷体" panose="02010609060101010101" pitchFamily="49" charset="-122"/>
                <a:sym typeface="+mn-ea"/>
              </a:rPr>
              <a:t>以营利为目的，销售明知构成犯罪的侵权复制品，违法所得数额巨大或者有其他严重情节的行为</a:t>
            </a:r>
            <a:endParaRPr lang="zh-CN" altLang="en-US" sz="2000" dirty="0">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1"/>
          <a:stretch>
            <a:fillRect/>
          </a:stretch>
        </p:blipFill>
        <p:spPr>
          <a:xfrm>
            <a:off x="0" y="2032"/>
            <a:ext cx="9144000" cy="1103376"/>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文本占位符 29698"/>
          <p:cNvSpPr>
            <a:spLocks noGrp="1"/>
          </p:cNvSpPr>
          <p:nvPr>
            <p:ph type="body" idx="1"/>
          </p:nvPr>
        </p:nvSpPr>
        <p:spPr>
          <a:xfrm>
            <a:off x="797560" y="1367790"/>
            <a:ext cx="7548880" cy="3898900"/>
          </a:xfrm>
        </p:spPr>
        <p:txBody>
          <a:bodyPr/>
          <a:lstStyle/>
          <a:p>
            <a:pPr marL="367030" indent="-342900" defTabSz="457200" fontAlgn="auto">
              <a:lnSpc>
                <a:spcPct val="150000"/>
              </a:lnSpc>
              <a:buFont typeface="Wingdings" panose="05000000000000000000" charset="0"/>
              <a:buChar char="Ø"/>
            </a:pPr>
            <a:r>
              <a:rPr lang="zh-CN" altLang="en-US" sz="2000" dirty="0">
                <a:latin typeface="楷体" panose="02010609060101010101" pitchFamily="49" charset="-122"/>
                <a:ea typeface="楷体" panose="02010609060101010101" pitchFamily="49" charset="-122"/>
              </a:rPr>
              <a:t>行为人如果既实施了</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刑法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217</a:t>
            </a:r>
            <a:r>
              <a:rPr lang="zh-CN" altLang="en-US" sz="2000" dirty="0">
                <a:latin typeface="楷体" panose="02010609060101010101" pitchFamily="49" charset="-122"/>
                <a:ea typeface="楷体" panose="02010609060101010101" pitchFamily="49" charset="-122"/>
              </a:rPr>
              <a:t>规定的侵犯著作权犯罪，又实施了销售侵权复制品行为，不能适用数罪并罚，而应当按照刑法理论上吸收犯的处理原理，以主行为定罪处罚，从行为可以作为量刑情节予以考虑，即以侵犯著作权罪定罪从重判处。</a:t>
            </a:r>
            <a:endParaRPr lang="zh-CN" altLang="en-US" sz="2000" dirty="0">
              <a:latin typeface="楷体" panose="02010609060101010101" pitchFamily="49" charset="-122"/>
              <a:ea typeface="楷体" panose="02010609060101010101" pitchFamily="49" charset="-122"/>
            </a:endParaRPr>
          </a:p>
          <a:p>
            <a:pPr marL="367030" indent="-342900" defTabSz="457200" fontAlgn="auto">
              <a:lnSpc>
                <a:spcPct val="150000"/>
              </a:lnSpc>
              <a:buFont typeface="Wingdings" panose="05000000000000000000" charset="0"/>
              <a:buChar char="Ø"/>
            </a:pP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刑法</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第</a:t>
            </a:r>
            <a:r>
              <a:rPr lang="en-US" altLang="zh-CN" sz="2000" dirty="0">
                <a:latin typeface="楷体" panose="02010609060101010101" pitchFamily="49" charset="-122"/>
                <a:ea typeface="楷体" panose="02010609060101010101" pitchFamily="49" charset="-122"/>
              </a:rPr>
              <a:t>220</a:t>
            </a:r>
            <a:r>
              <a:rPr lang="zh-CN" altLang="en-US" sz="2000" dirty="0">
                <a:latin typeface="楷体" panose="02010609060101010101" pitchFamily="49" charset="-122"/>
                <a:ea typeface="楷体" panose="02010609060101010101" pitchFamily="49" charset="-122"/>
              </a:rPr>
              <a:t>条规定，单位犯第</a:t>
            </a:r>
            <a:r>
              <a:rPr lang="en-US" altLang="zh-CN" sz="2000" dirty="0">
                <a:latin typeface="楷体" panose="02010609060101010101" pitchFamily="49" charset="-122"/>
                <a:ea typeface="楷体" panose="02010609060101010101" pitchFamily="49" charset="-122"/>
              </a:rPr>
              <a:t>217</a:t>
            </a:r>
            <a:r>
              <a:rPr lang="zh-CN" altLang="en-US" sz="2000" dirty="0">
                <a:latin typeface="楷体" panose="02010609060101010101" pitchFamily="49" charset="-122"/>
                <a:ea typeface="楷体" panose="02010609060101010101" pitchFamily="49" charset="-122"/>
              </a:rPr>
              <a:t>条和第</a:t>
            </a:r>
            <a:r>
              <a:rPr lang="en-US" altLang="zh-CN" sz="2000" dirty="0">
                <a:latin typeface="楷体" panose="02010609060101010101" pitchFamily="49" charset="-122"/>
                <a:ea typeface="楷体" panose="02010609060101010101" pitchFamily="49" charset="-122"/>
              </a:rPr>
              <a:t>218</a:t>
            </a:r>
            <a:r>
              <a:rPr lang="zh-CN" altLang="en-US" sz="2000" dirty="0">
                <a:latin typeface="楷体" panose="02010609060101010101" pitchFamily="49" charset="-122"/>
                <a:ea typeface="楷体" panose="02010609060101010101" pitchFamily="49" charset="-122"/>
              </a:rPr>
              <a:t>条规定之罪的，对单位判处罚金，并对其直接负责的主管人员和其他直接责任人员，依照上述各条规定予以处罚。</a:t>
            </a:r>
            <a:endParaRPr lang="zh-CN" altLang="en-US" sz="2000" dirty="0">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p:nvPr/>
        </p:nvSpPr>
        <p:spPr>
          <a:xfrm>
            <a:off x="635000" y="1306195"/>
            <a:ext cx="7874000" cy="4246245"/>
          </a:xfrm>
          <a:prstGeom prst="rect">
            <a:avLst/>
          </a:prstGeom>
          <a:noFill/>
          <a:ln w="12700">
            <a:solidFill>
              <a:schemeClr val="tx1"/>
            </a:solidFill>
          </a:ln>
        </p:spPr>
        <p:txBody>
          <a:bodyPr wrap="square">
            <a:spAutoFit/>
          </a:bodyPr>
          <a:lstStyle/>
          <a:p>
            <a:pPr marL="342900" indent="-342900" fontAlgn="auto">
              <a:lnSpc>
                <a:spcPct val="150000"/>
              </a:lnSpc>
              <a:buFont typeface="Wingdings" panose="05000000000000000000" charset="0"/>
              <a:buChar char="Ø"/>
            </a:pPr>
            <a:r>
              <a:rPr lang="en-US" altLang="zh-CN" sz="2000" dirty="0">
                <a:latin typeface="华文楷体" panose="02010600040101010101" pitchFamily="2" charset="-122"/>
                <a:ea typeface="华文楷体" panose="02010600040101010101" pitchFamily="2" charset="-122"/>
              </a:rPr>
              <a:t>3</a:t>
            </a:r>
            <a:r>
              <a:rPr lang="zh-CN" altLang="en-US" sz="2000" dirty="0">
                <a:latin typeface="华文楷体" panose="02010600040101010101" pitchFamily="2" charset="-122"/>
                <a:ea typeface="华文楷体" panose="02010600040101010101" pitchFamily="2" charset="-122"/>
              </a:rPr>
              <a:t>、假冒专利罪：假冒他人专利，情节严重的，处3年以下有期徒刑或者拘役，并处或单处罚金</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未经许可，在其制造或者销售的产品或者产品包装上标注他人专利号</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未经许可，在广告或者其他宣传材料中使用他人的专利号，使公众将其所涉及的技术误以为是他人的专利技术</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未经许可，在合同中使用他人的专利号，使人将合同涉及的专利技术误以为是他人专利技术</a:t>
            </a:r>
            <a:endParaRPr lang="zh-CN" altLang="en-US" sz="2000" dirty="0">
              <a:latin typeface="华文楷体" panose="02010600040101010101" pitchFamily="2" charset="-122"/>
              <a:ea typeface="华文楷体" panose="02010600040101010101" pitchFamily="2" charset="-122"/>
            </a:endParaRPr>
          </a:p>
          <a:p>
            <a:pPr marL="70231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伪造或者变造他人的专利证书、专利文件或者专利申请文件</a:t>
            </a:r>
            <a:endParaRPr lang="zh-CN" altLang="en-US" sz="2000" dirty="0">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 calcmode="lin" valueType="num">
                                      <p:cBhvr additive="base">
                                        <p:cTn id="7" dur="500" fill="hold"/>
                                        <p:tgtEl>
                                          <p:spTgt spid="90115"/>
                                        </p:tgtEl>
                                        <p:attrNameLst>
                                          <p:attrName>ppt_x</p:attrName>
                                        </p:attrNameLst>
                                      </p:cBhvr>
                                      <p:tavLst>
                                        <p:tav tm="0">
                                          <p:val>
                                            <p:strVal val="#ppt_x"/>
                                          </p:val>
                                        </p:tav>
                                        <p:tav tm="100000">
                                          <p:val>
                                            <p:strVal val="#ppt_x"/>
                                          </p:val>
                                        </p:tav>
                                      </p:tavLst>
                                    </p:anim>
                                    <p:anim calcmode="lin" valueType="num">
                                      <p:cBhvr additive="base">
                                        <p:cTn id="8" dur="500" fill="hold"/>
                                        <p:tgtEl>
                                          <p:spTgt spid="901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0" y="2032"/>
            <a:ext cx="9144000" cy="110337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9" name="圆角矩形 6146"/>
          <p:cNvSpPr/>
          <p:nvPr/>
        </p:nvSpPr>
        <p:spPr>
          <a:xfrm>
            <a:off x="1117917" y="3228021"/>
            <a:ext cx="721360" cy="1677670"/>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eaVert" wrap="none" anchor="ctr"/>
          <a:lstStyle/>
          <a:p>
            <a:pPr algn="ctr"/>
            <a:r>
              <a:rPr lang="zh-CN" altLang="en-US" sz="2800" dirty="0">
                <a:solidFill>
                  <a:schemeClr val="bg1"/>
                </a:solidFill>
                <a:latin typeface="Arial" panose="020B0604020202020204" pitchFamily="34" charset="0"/>
                <a:ea typeface="黑体" panose="02010609060101010101" pitchFamily="49" charset="-122"/>
              </a:rPr>
              <a:t>司法救济</a:t>
            </a:r>
            <a:endParaRPr lang="zh-CN" altLang="en-US" sz="2800" dirty="0">
              <a:solidFill>
                <a:schemeClr val="bg1"/>
              </a:solidFill>
              <a:latin typeface="Arial" panose="020B0604020202020204" pitchFamily="34" charset="0"/>
              <a:ea typeface="黑体" panose="02010609060101010101" pitchFamily="49" charset="-122"/>
            </a:endParaRPr>
          </a:p>
        </p:txBody>
      </p:sp>
      <p:sp>
        <p:nvSpPr>
          <p:cNvPr id="13" name="左大括号 12"/>
          <p:cNvSpPr/>
          <p:nvPr/>
        </p:nvSpPr>
        <p:spPr>
          <a:xfrm>
            <a:off x="2037080" y="2700655"/>
            <a:ext cx="234950" cy="273177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a:p>
        </p:txBody>
      </p:sp>
      <p:sp>
        <p:nvSpPr>
          <p:cNvPr id="14" name="AutoShape 7"/>
          <p:cNvSpPr>
            <a:spLocks noChangeArrowheads="1"/>
          </p:cNvSpPr>
          <p:nvPr/>
        </p:nvSpPr>
        <p:spPr bwMode="auto">
          <a:xfrm>
            <a:off x="4804298" y="2317115"/>
            <a:ext cx="15595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管辖</a:t>
            </a:r>
            <a:endParaRPr lang="zh-CN" altLang="en-US" sz="2400" dirty="0">
              <a:solidFill>
                <a:schemeClr val="bg1"/>
              </a:solidFill>
              <a:ea typeface="黑体" panose="02010609060101010101" pitchFamily="49" charset="-122"/>
            </a:endParaRPr>
          </a:p>
        </p:txBody>
      </p:sp>
      <p:sp>
        <p:nvSpPr>
          <p:cNvPr id="15" name="AutoShape 7"/>
          <p:cNvSpPr>
            <a:spLocks noChangeArrowheads="1"/>
          </p:cNvSpPr>
          <p:nvPr/>
        </p:nvSpPr>
        <p:spPr bwMode="auto">
          <a:xfrm>
            <a:off x="2470038" y="5128894"/>
            <a:ext cx="15595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责任</a:t>
            </a:r>
            <a:endParaRPr lang="zh-CN" altLang="en-US" sz="2400" dirty="0">
              <a:solidFill>
                <a:schemeClr val="bg1"/>
              </a:solidFill>
              <a:ea typeface="黑体" panose="02010609060101010101" pitchFamily="49" charset="-122"/>
            </a:endParaRPr>
          </a:p>
        </p:txBody>
      </p:sp>
      <p:sp>
        <p:nvSpPr>
          <p:cNvPr id="27" name="AutoShape 7"/>
          <p:cNvSpPr>
            <a:spLocks noChangeArrowheads="1"/>
          </p:cNvSpPr>
          <p:nvPr/>
        </p:nvSpPr>
        <p:spPr bwMode="auto">
          <a:xfrm>
            <a:off x="7103745" y="2700655"/>
            <a:ext cx="132588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行为保全</a:t>
            </a:r>
            <a:endParaRPr lang="zh-CN" altLang="en-US" dirty="0">
              <a:solidFill>
                <a:schemeClr val="bg1"/>
              </a:solidFill>
              <a:ea typeface="黑体" panose="02010609060101010101" pitchFamily="49" charset="-122"/>
            </a:endParaRPr>
          </a:p>
        </p:txBody>
      </p:sp>
      <p:sp>
        <p:nvSpPr>
          <p:cNvPr id="28" name="AutoShape 7"/>
          <p:cNvSpPr>
            <a:spLocks noChangeArrowheads="1"/>
          </p:cNvSpPr>
          <p:nvPr/>
        </p:nvSpPr>
        <p:spPr bwMode="auto">
          <a:xfrm>
            <a:off x="7104380" y="3277235"/>
            <a:ext cx="132461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证据保全</a:t>
            </a:r>
            <a:endParaRPr lang="zh-CN" altLang="en-US" dirty="0">
              <a:solidFill>
                <a:schemeClr val="bg1"/>
              </a:solidFill>
              <a:ea typeface="黑体" panose="02010609060101010101" pitchFamily="49" charset="-122"/>
            </a:endParaRPr>
          </a:p>
        </p:txBody>
      </p:sp>
      <p:sp>
        <p:nvSpPr>
          <p:cNvPr id="29" name="AutoShape 7"/>
          <p:cNvSpPr>
            <a:spLocks noChangeArrowheads="1"/>
          </p:cNvSpPr>
          <p:nvPr/>
        </p:nvSpPr>
        <p:spPr bwMode="auto">
          <a:xfrm>
            <a:off x="7103697" y="3852463"/>
            <a:ext cx="1325588"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财产保全</a:t>
            </a:r>
            <a:endParaRPr lang="zh-CN" altLang="en-US" dirty="0">
              <a:solidFill>
                <a:schemeClr val="bg1"/>
              </a:solidFill>
              <a:ea typeface="黑体" panose="02010609060101010101" pitchFamily="49" charset="-122"/>
            </a:endParaRPr>
          </a:p>
        </p:txBody>
      </p:sp>
      <p:sp>
        <p:nvSpPr>
          <p:cNvPr id="36" name="AutoShape 7"/>
          <p:cNvSpPr>
            <a:spLocks noChangeArrowheads="1"/>
          </p:cNvSpPr>
          <p:nvPr/>
        </p:nvSpPr>
        <p:spPr bwMode="auto">
          <a:xfrm>
            <a:off x="4781550" y="3276600"/>
            <a:ext cx="1558925"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保全</a:t>
            </a:r>
            <a:endParaRPr lang="zh-CN" altLang="en-US" sz="2400" dirty="0">
              <a:solidFill>
                <a:schemeClr val="bg1"/>
              </a:solidFill>
              <a:ea typeface="黑体" panose="02010609060101010101" pitchFamily="49" charset="-122"/>
            </a:endParaRPr>
          </a:p>
        </p:txBody>
      </p:sp>
      <p:sp>
        <p:nvSpPr>
          <p:cNvPr id="11" name="AutoShape 7"/>
          <p:cNvSpPr>
            <a:spLocks noChangeArrowheads="1"/>
          </p:cNvSpPr>
          <p:nvPr/>
        </p:nvSpPr>
        <p:spPr bwMode="auto">
          <a:xfrm>
            <a:off x="4804410" y="4507865"/>
            <a:ext cx="153543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民事责任</a:t>
            </a:r>
            <a:endParaRPr lang="zh-CN" altLang="en-US" dirty="0">
              <a:solidFill>
                <a:schemeClr val="bg1"/>
              </a:solidFill>
              <a:ea typeface="黑体" panose="02010609060101010101" pitchFamily="49" charset="-122"/>
            </a:endParaRPr>
          </a:p>
        </p:txBody>
      </p:sp>
      <p:sp>
        <p:nvSpPr>
          <p:cNvPr id="12" name="AutoShape 7"/>
          <p:cNvSpPr>
            <a:spLocks noChangeArrowheads="1"/>
          </p:cNvSpPr>
          <p:nvPr/>
        </p:nvSpPr>
        <p:spPr bwMode="auto">
          <a:xfrm>
            <a:off x="4804410" y="5084445"/>
            <a:ext cx="1534795"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行政责任</a:t>
            </a:r>
            <a:endParaRPr lang="zh-CN" altLang="en-US" dirty="0">
              <a:solidFill>
                <a:schemeClr val="bg1"/>
              </a:solidFill>
              <a:ea typeface="黑体" panose="02010609060101010101" pitchFamily="49" charset="-122"/>
            </a:endParaRPr>
          </a:p>
        </p:txBody>
      </p:sp>
      <p:sp>
        <p:nvSpPr>
          <p:cNvPr id="16" name="AutoShape 7"/>
          <p:cNvSpPr>
            <a:spLocks noChangeArrowheads="1"/>
          </p:cNvSpPr>
          <p:nvPr/>
        </p:nvSpPr>
        <p:spPr bwMode="auto">
          <a:xfrm>
            <a:off x="4803775" y="5659755"/>
            <a:ext cx="153543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dirty="0">
                <a:solidFill>
                  <a:schemeClr val="bg1"/>
                </a:solidFill>
                <a:ea typeface="黑体" panose="02010609060101010101" pitchFamily="49" charset="-122"/>
              </a:rPr>
              <a:t>刑事责任</a:t>
            </a:r>
            <a:endParaRPr lang="zh-CN" altLang="en-US" dirty="0">
              <a:solidFill>
                <a:schemeClr val="bg1"/>
              </a:solidFill>
              <a:ea typeface="黑体" panose="02010609060101010101" pitchFamily="49" charset="-122"/>
            </a:endParaRPr>
          </a:p>
        </p:txBody>
      </p:sp>
      <p:sp>
        <p:nvSpPr>
          <p:cNvPr id="40" name="AutoShape 7"/>
          <p:cNvSpPr>
            <a:spLocks noChangeArrowheads="1"/>
          </p:cNvSpPr>
          <p:nvPr/>
        </p:nvSpPr>
        <p:spPr bwMode="auto">
          <a:xfrm>
            <a:off x="2470038" y="2419350"/>
            <a:ext cx="15595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诉讼</a:t>
            </a:r>
            <a:endParaRPr lang="zh-CN" altLang="en-US" sz="2400" dirty="0">
              <a:solidFill>
                <a:schemeClr val="bg1"/>
              </a:solidFill>
              <a:ea typeface="黑体" panose="02010609060101010101" pitchFamily="49" charset="-122"/>
            </a:endParaRPr>
          </a:p>
        </p:txBody>
      </p:sp>
      <p:sp>
        <p:nvSpPr>
          <p:cNvPr id="41" name="AutoShape 7"/>
          <p:cNvSpPr>
            <a:spLocks noChangeArrowheads="1"/>
          </p:cNvSpPr>
          <p:nvPr/>
        </p:nvSpPr>
        <p:spPr bwMode="auto">
          <a:xfrm>
            <a:off x="4804298" y="1377315"/>
            <a:ext cx="1559560" cy="525780"/>
          </a:xfrm>
          <a:prstGeom prst="roundRect">
            <a:avLst>
              <a:gd name="adj" fmla="val 16667"/>
            </a:avLst>
          </a:prstGeom>
          <a:solidFill>
            <a:srgbClr val="3399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2400" dirty="0">
                <a:solidFill>
                  <a:schemeClr val="bg1"/>
                </a:solidFill>
                <a:ea typeface="黑体" panose="02010609060101010101" pitchFamily="49" charset="-122"/>
              </a:rPr>
              <a:t>原告</a:t>
            </a:r>
            <a:endParaRPr lang="zh-CN" altLang="en-US" sz="2400" dirty="0">
              <a:solidFill>
                <a:schemeClr val="bg1"/>
              </a:solidFill>
              <a:ea typeface="黑体" panose="02010609060101010101" pitchFamily="49" charset="-122"/>
            </a:endParaRPr>
          </a:p>
        </p:txBody>
      </p:sp>
      <p:sp>
        <p:nvSpPr>
          <p:cNvPr id="42" name="左大括号 41"/>
          <p:cNvSpPr/>
          <p:nvPr/>
        </p:nvSpPr>
        <p:spPr>
          <a:xfrm>
            <a:off x="4163060" y="1562100"/>
            <a:ext cx="226060" cy="217805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a:p>
        </p:txBody>
      </p:sp>
      <p:sp>
        <p:nvSpPr>
          <p:cNvPr id="43" name="左大括号 42"/>
          <p:cNvSpPr/>
          <p:nvPr/>
        </p:nvSpPr>
        <p:spPr>
          <a:xfrm>
            <a:off x="6616700" y="2945765"/>
            <a:ext cx="234950" cy="129159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a:p>
        </p:txBody>
      </p:sp>
      <p:sp>
        <p:nvSpPr>
          <p:cNvPr id="44" name="左大括号 43"/>
          <p:cNvSpPr/>
          <p:nvPr/>
        </p:nvSpPr>
        <p:spPr>
          <a:xfrm>
            <a:off x="4225925" y="4729480"/>
            <a:ext cx="234950" cy="133667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zh-CN" altLang="en-US"/>
          </a:p>
        </p:txBody>
      </p:sp>
    </p:spTree>
  </p:cSld>
  <p:clrMapOvr>
    <a:masterClrMapping/>
  </p:clrMapOvr>
  <p:transition>
    <p:strip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64820" y="1471295"/>
            <a:ext cx="8350885" cy="4362450"/>
          </a:xfrm>
          <a:ln w="6350">
            <a:solidFill>
              <a:schemeClr val="tx1"/>
            </a:solidFill>
          </a:ln>
        </p:spPr>
        <p:txBody>
          <a:bodyPr>
            <a:noAutofit/>
          </a:bodyPr>
          <a:lstStyle/>
          <a:p>
            <a:pPr marL="360045" indent="-385445" defTabSz="342900" fontAlgn="base">
              <a:lnSpc>
                <a:spcPct val="130000"/>
              </a:lnSpc>
              <a:spcBef>
                <a:spcPts val="0"/>
              </a:spcBef>
              <a:spcAft>
                <a:spcPct val="0"/>
              </a:spcAft>
              <a:buFont typeface="Wingdings" panose="05000000000000000000" charset="0"/>
              <a:buChar char="Ø"/>
            </a:pP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、假冒注册商标罪</a:t>
            </a:r>
            <a:r>
              <a:rPr lang="zh-CN" altLang="en-US" sz="2000" dirty="0">
                <a:latin typeface="楷体" panose="02010609060101010101" pitchFamily="49" charset="-122"/>
                <a:ea typeface="楷体" panose="02010609060101010101" pitchFamily="49" charset="-122"/>
              </a:rPr>
              <a:t>（《刑法》第213条规定）：</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未经注册商标所有人许可，在同一种商品、服务上使用与其注册商标相同的商标，情节严重的，处三年以下有期徒刑，并处或者单处罚金；情节特别严重的，处三年以上十年以下有期徒刑，并处罚金</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、销售假冒注册商标的商品罪</a:t>
            </a:r>
            <a:r>
              <a:rPr lang="zh-CN" altLang="en-US" sz="2000" dirty="0">
                <a:latin typeface="楷体" panose="02010609060101010101" pitchFamily="49" charset="-122"/>
                <a:ea typeface="楷体" panose="02010609060101010101" pitchFamily="49" charset="-122"/>
              </a:rPr>
              <a:t>（《刑法》第214条规定）：</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销售明知是假冒注册商标的商品，违法所得数额较大或者有其他严重情节的，处三年以下有期徒刑，并处或者单处罚金；违法所得数额巨大或者有其他特别严重情节的，处三年以上十年以下有期徒刑，并处罚金</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57835" y="1180465"/>
            <a:ext cx="8228965" cy="5408295"/>
          </a:xfrm>
          <a:ln w="6350">
            <a:solidFill>
              <a:schemeClr val="tx1"/>
            </a:solidFill>
          </a:ln>
        </p:spPr>
        <p:txBody>
          <a:bodyPr>
            <a:noAutofit/>
          </a:bodyPr>
          <a:lstStyle/>
          <a:p>
            <a:pPr marL="360045" indent="-385445" defTabSz="342900" fontAlgn="base">
              <a:lnSpc>
                <a:spcPct val="130000"/>
              </a:lnSpc>
              <a:spcBef>
                <a:spcPts val="0"/>
              </a:spcBef>
              <a:spcAft>
                <a:spcPct val="0"/>
              </a:spcAft>
              <a:buFont typeface="Wingdings" panose="05000000000000000000" charset="0"/>
              <a:buChar char="Ø"/>
            </a:pPr>
            <a:r>
              <a:rPr lang="en-US" altLang="zh-CN" sz="2000" dirty="0">
                <a:latin typeface="黑体" panose="02010609060101010101" pitchFamily="49" charset="-122"/>
                <a:ea typeface="黑体" panose="02010609060101010101" pitchFamily="49" charset="-122"/>
              </a:rPr>
              <a:t>6</a:t>
            </a:r>
            <a:r>
              <a:rPr lang="zh-CN" altLang="en-US" sz="2000" dirty="0">
                <a:latin typeface="黑体" panose="02010609060101010101" pitchFamily="49" charset="-122"/>
                <a:ea typeface="黑体" panose="02010609060101010101" pitchFamily="49" charset="-122"/>
              </a:rPr>
              <a:t>、非法制造、销售非法制造的注册商标标识罪</a:t>
            </a:r>
            <a:r>
              <a:rPr lang="zh-CN" altLang="en-US" sz="2000" dirty="0">
                <a:latin typeface="楷体" panose="02010609060101010101" pitchFamily="49" charset="-122"/>
                <a:ea typeface="楷体" panose="02010609060101010101" pitchFamily="49" charset="-122"/>
              </a:rPr>
              <a:t>（《刑法》第215条）：</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伪造、擅自制造他人注册商标标识或者销售伪造、擅自制造的注册商标标识，情节严重的，处三年以下有期徒刑，并处或者单处罚金；情节特别严重的，处三年以上十年以下有期徒刑，并处罚金</a:t>
            </a:r>
            <a:endParaRPr lang="zh-CN" altLang="en-US" sz="2000" dirty="0">
              <a:latin typeface="楷体" panose="02010609060101010101" pitchFamily="49" charset="-122"/>
              <a:ea typeface="楷体" panose="02010609060101010101" pitchFamily="49" charset="-122"/>
            </a:endParaRPr>
          </a:p>
          <a:p>
            <a:pPr marL="360045" indent="-385445" algn="l" defTabSz="342900" fontAlgn="base">
              <a:lnSpc>
                <a:spcPct val="130000"/>
              </a:lnSpc>
              <a:spcBef>
                <a:spcPts val="0"/>
              </a:spcBef>
              <a:buClrTx/>
              <a:buSzTx/>
              <a:buFont typeface="Wingdings" panose="05000000000000000000" charset="0"/>
              <a:buChar char="Ø"/>
            </a:pPr>
            <a:r>
              <a:rPr lang="en-US" altLang="zh-CN" sz="2000" dirty="0">
                <a:latin typeface="黑体" panose="02010609060101010101" pitchFamily="49" charset="-122"/>
                <a:ea typeface="黑体" panose="02010609060101010101" pitchFamily="49" charset="-122"/>
              </a:rPr>
              <a:t>7、侵犯商业秘密罪</a:t>
            </a:r>
            <a:r>
              <a:rPr lang="zh-CN" altLang="en-US" sz="2000" dirty="0">
                <a:latin typeface="黑体" panose="02010609060101010101" pitchFamily="49" charset="-122"/>
                <a:ea typeface="黑体" panose="02010609060101010101" pitchFamily="49" charset="-122"/>
              </a:rPr>
              <a:t>（《刑法》</a:t>
            </a:r>
            <a:r>
              <a:rPr lang="en-US" altLang="zh-CN" sz="2000" dirty="0">
                <a:latin typeface="黑体" panose="02010609060101010101" pitchFamily="49" charset="-122"/>
                <a:ea typeface="黑体" panose="02010609060101010101" pitchFamily="49" charset="-122"/>
              </a:rPr>
              <a:t>第219条</a:t>
            </a:r>
            <a:r>
              <a:rPr lang="zh-CN" altLang="en-US"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720090" algn="l" defTabSz="342900" fontAlgn="base">
              <a:lnSpc>
                <a:spcPct val="150000"/>
              </a:lnSpc>
              <a:spcBef>
                <a:spcPts val="0"/>
              </a:spcBef>
              <a:buClrTx/>
              <a:buSzTx/>
              <a:buFont typeface="Wingdings" panose="05000000000000000000" charset="0"/>
              <a:buNone/>
            </a:pPr>
            <a:r>
              <a:rPr lang="zh-CN" altLang="en-US" sz="2000" dirty="0">
                <a:latin typeface="楷体" panose="02010609060101010101" pitchFamily="49" charset="-122"/>
                <a:ea typeface="楷体" panose="02010609060101010101" pitchFamily="49" charset="-122"/>
              </a:rPr>
              <a:t>情节严重的侵犯商业秘密行为：</a:t>
            </a:r>
            <a:endParaRPr lang="zh-CN" altLang="en-US" sz="2000" dirty="0">
              <a:latin typeface="楷体" panose="02010609060101010101" pitchFamily="49" charset="-122"/>
              <a:ea typeface="楷体" panose="02010609060101010101" pitchFamily="49" charset="-122"/>
            </a:endParaRPr>
          </a:p>
          <a:p>
            <a:pPr marL="691515" indent="-34290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以盗窃、贿赂、胁迫、电子入侵或者其他不正当手段获取权利人的商业秘密的</a:t>
            </a:r>
            <a:endParaRPr lang="zh-CN" altLang="en-US" sz="2000" dirty="0">
              <a:latin typeface="楷体" panose="02010609060101010101" pitchFamily="49" charset="-122"/>
              <a:ea typeface="楷体" panose="02010609060101010101" pitchFamily="49" charset="-122"/>
            </a:endParaRPr>
          </a:p>
          <a:p>
            <a:pPr marL="691515" indent="-34290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披露、使用或者允许他人使用以前项手段获取的权利人的商业秘密的</a:t>
            </a:r>
            <a:endParaRPr lang="zh-CN" altLang="en-US" sz="2000" dirty="0">
              <a:latin typeface="楷体" panose="02010609060101010101" pitchFamily="49" charset="-122"/>
              <a:ea typeface="楷体" panose="02010609060101010101" pitchFamily="49" charset="-122"/>
            </a:endParaRPr>
          </a:p>
          <a:p>
            <a:pPr marL="691515" indent="-342900" algn="l" defTabSz="342900" fontAlgn="base">
              <a:lnSpc>
                <a:spcPct val="150000"/>
              </a:lnSpc>
              <a:spcBef>
                <a:spcPts val="0"/>
              </a:spcBef>
              <a:buClrTx/>
              <a:buSzTx/>
              <a:buFont typeface="Wingdings" panose="05000000000000000000" charset="0"/>
              <a:buChar char="p"/>
            </a:pPr>
            <a:r>
              <a:rPr lang="zh-CN" altLang="en-US" sz="2000" dirty="0">
                <a:latin typeface="楷体" panose="02010609060101010101" pitchFamily="49" charset="-122"/>
                <a:ea typeface="楷体" panose="02010609060101010101" pitchFamily="49" charset="-122"/>
              </a:rPr>
              <a:t>违反保密义务或者违反权利人有关保守商业秘密的要求，披露、使用或者允许他人使用其所掌握的商业秘密的</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1111250" y="1391920"/>
            <a:ext cx="6935470" cy="4453255"/>
          </a:xfrm>
          <a:ln w="6350">
            <a:solidFill>
              <a:srgbClr val="00B0F0"/>
            </a:solidFill>
          </a:ln>
        </p:spPr>
        <p:txBody>
          <a:bodyPr>
            <a:noAutofit/>
          </a:bodyPr>
          <a:lstStyle/>
          <a:p>
            <a:pPr marL="360045" indent="-385445" defTabSz="342900" fontAlgn="base">
              <a:lnSpc>
                <a:spcPct val="20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、纠纷解决方式</a:t>
            </a:r>
            <a:r>
              <a:rPr lang="en-US" altLang="zh-CN" sz="24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a:p>
            <a:pPr marL="360045" indent="-385445"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行政调解</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诉讼</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仲裁</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左大括号 33794"/>
          <p:cNvSpPr/>
          <p:nvPr/>
        </p:nvSpPr>
        <p:spPr>
          <a:xfrm>
            <a:off x="3208020" y="4134485"/>
            <a:ext cx="113030" cy="181991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796" name="文本框 33795"/>
          <p:cNvSpPr txBox="1"/>
          <p:nvPr/>
        </p:nvSpPr>
        <p:spPr>
          <a:xfrm>
            <a:off x="3310255" y="4012565"/>
            <a:ext cx="5282565" cy="460375"/>
          </a:xfrm>
          <a:prstGeom prst="rect">
            <a:avLst/>
          </a:prstGeom>
          <a:noFill/>
          <a:ln w="9525">
            <a:noFill/>
          </a:ln>
        </p:spPr>
        <p:txBody>
          <a:bodyPr wrap="square" anchor="t">
            <a:spAutoFit/>
          </a:bodyPr>
          <a:lstStyle/>
          <a:p>
            <a:pPr algn="l"/>
            <a:r>
              <a:rPr lang="zh-CN" altLang="en-US" sz="2400" dirty="0">
                <a:latin typeface="华文楷体" panose="02010600040101010101" pitchFamily="2" charset="-122"/>
                <a:ea typeface="华文楷体" panose="02010600040101010101" pitchFamily="2" charset="-122"/>
              </a:rPr>
              <a:t>独占许可人：</a:t>
            </a:r>
            <a:r>
              <a:rPr lang="zh-CN" altLang="en-US" sz="2000" dirty="0">
                <a:latin typeface="华文楷体" panose="02010600040101010101" pitchFamily="2" charset="-122"/>
                <a:ea typeface="华文楷体" panose="02010600040101010101" pitchFamily="2" charset="-122"/>
              </a:rPr>
              <a:t>可直接起诉</a:t>
            </a:r>
            <a:endParaRPr lang="zh-CN" altLang="en-US" sz="2000" dirty="0">
              <a:latin typeface="华文楷体" panose="02010600040101010101" pitchFamily="2" charset="-122"/>
              <a:ea typeface="华文楷体" panose="02010600040101010101" pitchFamily="2" charset="-122"/>
            </a:endParaRPr>
          </a:p>
        </p:txBody>
      </p:sp>
      <p:sp>
        <p:nvSpPr>
          <p:cNvPr id="33799" name="文本框 33798"/>
          <p:cNvSpPr txBox="1"/>
          <p:nvPr/>
        </p:nvSpPr>
        <p:spPr>
          <a:xfrm>
            <a:off x="3310255" y="5634990"/>
            <a:ext cx="4848860" cy="460375"/>
          </a:xfrm>
          <a:prstGeom prst="rect">
            <a:avLst/>
          </a:prstGeom>
          <a:noFill/>
          <a:ln w="9525">
            <a:noFill/>
          </a:ln>
        </p:spPr>
        <p:txBody>
          <a:bodyPr wrap="square" anchor="t">
            <a:spAutoFit/>
          </a:bodyPr>
          <a:lstStyle/>
          <a:p>
            <a:pPr algn="l"/>
            <a:r>
              <a:rPr lang="zh-CN" altLang="en-US" sz="2400" dirty="0">
                <a:latin typeface="华文楷体" panose="02010600040101010101" pitchFamily="2" charset="-122"/>
                <a:ea typeface="华文楷体" panose="02010600040101010101" pitchFamily="2" charset="-122"/>
              </a:rPr>
              <a:t>普通许可人：</a:t>
            </a:r>
            <a:r>
              <a:rPr lang="zh-CN" altLang="en-US" sz="2000" dirty="0">
                <a:latin typeface="华文楷体" panose="02010600040101010101" pitchFamily="2" charset="-122"/>
                <a:ea typeface="华文楷体" panose="02010600040101010101" pitchFamily="2" charset="-122"/>
              </a:rPr>
              <a:t>经明确授权可起诉</a:t>
            </a:r>
            <a:endParaRPr lang="zh-CN" altLang="en-US" sz="2000" dirty="0">
              <a:latin typeface="华文楷体" panose="02010600040101010101" pitchFamily="2" charset="-122"/>
              <a:ea typeface="华文楷体" panose="02010600040101010101" pitchFamily="2" charset="-122"/>
            </a:endParaRPr>
          </a:p>
        </p:txBody>
      </p:sp>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文本框 1"/>
          <p:cNvSpPr txBox="1"/>
          <p:nvPr/>
        </p:nvSpPr>
        <p:spPr>
          <a:xfrm>
            <a:off x="759460" y="3532505"/>
            <a:ext cx="561975" cy="829945"/>
          </a:xfrm>
          <a:prstGeom prst="rect">
            <a:avLst/>
          </a:prstGeom>
          <a:noFill/>
          <a:ln w="9525">
            <a:noFill/>
          </a:ln>
        </p:spPr>
        <p:txBody>
          <a:bodyPr wrap="square" anchor="t">
            <a:spAutoFit/>
          </a:bodyPr>
          <a:lstStyle/>
          <a:p>
            <a:r>
              <a:rPr lang="zh-CN" altLang="en-US" sz="2400" dirty="0">
                <a:latin typeface="华文楷体" panose="02010600040101010101" pitchFamily="2" charset="-122"/>
                <a:ea typeface="华文楷体" panose="02010600040101010101" pitchFamily="2" charset="-122"/>
              </a:rPr>
              <a:t>原告</a:t>
            </a:r>
            <a:endParaRPr lang="zh-CN" altLang="en-US" sz="2400" dirty="0">
              <a:latin typeface="华文楷体" panose="02010600040101010101" pitchFamily="2" charset="-122"/>
              <a:ea typeface="华文楷体" panose="02010600040101010101" pitchFamily="2" charset="-122"/>
            </a:endParaRPr>
          </a:p>
        </p:txBody>
      </p:sp>
      <p:sp>
        <p:nvSpPr>
          <p:cNvPr id="3" name="文本框 2"/>
          <p:cNvSpPr txBox="1"/>
          <p:nvPr/>
        </p:nvSpPr>
        <p:spPr>
          <a:xfrm>
            <a:off x="1679258" y="4805363"/>
            <a:ext cx="14020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被许可人</a:t>
            </a:r>
            <a:endParaRPr lang="zh-CN" altLang="en-US" sz="2400" dirty="0">
              <a:latin typeface="华文楷体" panose="02010600040101010101" pitchFamily="2" charset="-122"/>
              <a:ea typeface="华文楷体" panose="02010600040101010101" pitchFamily="2" charset="-122"/>
            </a:endParaRPr>
          </a:p>
        </p:txBody>
      </p:sp>
      <p:sp>
        <p:nvSpPr>
          <p:cNvPr id="4" name="文本框 3"/>
          <p:cNvSpPr txBox="1"/>
          <p:nvPr/>
        </p:nvSpPr>
        <p:spPr>
          <a:xfrm>
            <a:off x="1679258" y="2636203"/>
            <a:ext cx="4754880" cy="460375"/>
          </a:xfrm>
          <a:prstGeom prst="rect">
            <a:avLst/>
          </a:prstGeom>
          <a:noFill/>
          <a:ln w="9525">
            <a:noFill/>
          </a:ln>
        </p:spPr>
        <p:txBody>
          <a:bodyPr wrap="none" anchor="t">
            <a:spAutoFit/>
          </a:bodyPr>
          <a:lstStyle/>
          <a:p>
            <a:pPr algn="l"/>
            <a:r>
              <a:rPr lang="zh-CN" altLang="en-US" sz="2400" dirty="0">
                <a:latin typeface="华文楷体" panose="02010600040101010101" pitchFamily="2" charset="-122"/>
                <a:ea typeface="华文楷体" panose="02010600040101010101" pitchFamily="2" charset="-122"/>
              </a:rPr>
              <a:t>权利人或者财产权利的合法</a:t>
            </a:r>
            <a:r>
              <a:rPr lang="zh-CN" altLang="en-US" sz="2400" dirty="0">
                <a:latin typeface="华文楷体" panose="02010600040101010101" pitchFamily="2" charset="-122"/>
                <a:ea typeface="华文楷体" panose="02010600040101010101" pitchFamily="2" charset="-122"/>
                <a:sym typeface="+mn-ea"/>
              </a:rPr>
              <a:t>承</a:t>
            </a:r>
            <a:r>
              <a:rPr lang="zh-CN" altLang="en-US" sz="2400" dirty="0">
                <a:latin typeface="华文楷体" panose="02010600040101010101" pitchFamily="2" charset="-122"/>
                <a:ea typeface="华文楷体" panose="02010600040101010101" pitchFamily="2" charset="-122"/>
              </a:rPr>
              <a:t>继人</a:t>
            </a:r>
            <a:endParaRPr lang="zh-CN" altLang="en-US" sz="2400" dirty="0">
              <a:latin typeface="华文楷体" panose="02010600040101010101" pitchFamily="2" charset="-122"/>
              <a:ea typeface="华文楷体" panose="02010600040101010101" pitchFamily="2" charset="-122"/>
            </a:endParaRPr>
          </a:p>
        </p:txBody>
      </p:sp>
      <p:sp>
        <p:nvSpPr>
          <p:cNvPr id="5" name="左大括号 4"/>
          <p:cNvSpPr/>
          <p:nvPr/>
        </p:nvSpPr>
        <p:spPr>
          <a:xfrm>
            <a:off x="1546860" y="2755265"/>
            <a:ext cx="132715" cy="238379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9" name="圆角矩形 27652"/>
          <p:cNvSpPr/>
          <p:nvPr/>
        </p:nvSpPr>
        <p:spPr>
          <a:xfrm>
            <a:off x="381000" y="1102360"/>
            <a:ext cx="8458835" cy="52768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一、诉        讼</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0" name="文本框 9"/>
          <p:cNvSpPr txBox="1"/>
          <p:nvPr/>
        </p:nvSpPr>
        <p:spPr>
          <a:xfrm>
            <a:off x="3310255" y="4660265"/>
            <a:ext cx="5282565" cy="768350"/>
          </a:xfrm>
          <a:prstGeom prst="rect">
            <a:avLst/>
          </a:prstGeom>
          <a:noFill/>
          <a:ln w="9525">
            <a:noFill/>
          </a:ln>
        </p:spPr>
        <p:txBody>
          <a:bodyPr wrap="square" anchor="t">
            <a:spAutoFit/>
          </a:bodyPr>
          <a:lstStyle/>
          <a:p>
            <a:pPr algn="l"/>
            <a:r>
              <a:rPr lang="zh-CN" altLang="en-US" sz="2400" dirty="0">
                <a:latin typeface="华文楷体" panose="02010600040101010101" pitchFamily="2" charset="-122"/>
                <a:ea typeface="华文楷体" panose="02010600040101010101" pitchFamily="2" charset="-122"/>
              </a:rPr>
              <a:t>排他许可人：</a:t>
            </a:r>
            <a:r>
              <a:rPr lang="zh-CN" altLang="en-US" sz="2000" dirty="0">
                <a:latin typeface="华文楷体" panose="02010600040101010101" pitchFamily="2" charset="-122"/>
                <a:ea typeface="华文楷体" panose="02010600040101010101" pitchFamily="2" charset="-122"/>
              </a:rPr>
              <a:t>共同起诉或者在权利人不起诉的情况下自行起诉</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文本框 5"/>
          <p:cNvSpPr txBox="1"/>
          <p:nvPr/>
        </p:nvSpPr>
        <p:spPr>
          <a:xfrm>
            <a:off x="537210" y="1486535"/>
            <a:ext cx="8173720" cy="3169285"/>
          </a:xfrm>
          <a:prstGeom prst="rect">
            <a:avLst/>
          </a:prstGeom>
          <a:noFill/>
          <a:ln w="9525">
            <a:solidFill>
              <a:schemeClr val="tx1"/>
            </a:solidFill>
          </a:ln>
        </p:spPr>
        <p:txBody>
          <a:bodyPr wrap="square" anchor="t">
            <a:spAutoFit/>
          </a:bodyPr>
          <a:lstStyle/>
          <a:p>
            <a:pPr marL="342900" indent="-342900" fontAlgn="auto">
              <a:lnSpc>
                <a:spcPct val="10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专利法司法解释一第</a:t>
            </a:r>
            <a:r>
              <a:rPr lang="en-US" altLang="zh-CN" sz="2000" dirty="0">
                <a:latin typeface="华文楷体" panose="02010600040101010101" pitchFamily="2" charset="-122"/>
                <a:ea typeface="华文楷体" panose="02010600040101010101" pitchFamily="2" charset="-122"/>
              </a:rPr>
              <a:t>18</a:t>
            </a:r>
            <a:r>
              <a:rPr lang="zh-CN" altLang="en-US" sz="2000" dirty="0">
                <a:latin typeface="华文楷体" panose="02010600040101010101" pitchFamily="2" charset="-122"/>
                <a:ea typeface="华文楷体" panose="02010600040101010101" pitchFamily="2" charset="-122"/>
              </a:rPr>
              <a:t>条：</a:t>
            </a:r>
            <a:endParaRPr lang="zh-CN" altLang="en-US" sz="2000" dirty="0">
              <a:latin typeface="华文楷体" panose="02010600040101010101" pitchFamily="2" charset="-122"/>
              <a:ea typeface="华文楷体" panose="02010600040101010101" pitchFamily="2" charset="-122"/>
            </a:endParaRPr>
          </a:p>
          <a:p>
            <a:pPr marL="66675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权利人向他人发出侵犯专利权的警告</a:t>
            </a:r>
            <a:endParaRPr lang="zh-CN" altLang="en-US" sz="2000" dirty="0">
              <a:latin typeface="华文楷体" panose="02010600040101010101" pitchFamily="2" charset="-122"/>
              <a:ea typeface="华文楷体" panose="02010600040101010101" pitchFamily="2" charset="-122"/>
            </a:endParaRPr>
          </a:p>
          <a:p>
            <a:pPr marL="66675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被警告人或者利害关系人书面催告权利人行使诉权</a:t>
            </a:r>
            <a:endParaRPr lang="zh-CN" altLang="en-US" sz="2000" dirty="0">
              <a:latin typeface="华文楷体" panose="02010600040101010101" pitchFamily="2" charset="-122"/>
              <a:ea typeface="华文楷体" panose="02010600040101010101" pitchFamily="2" charset="-122"/>
            </a:endParaRPr>
          </a:p>
          <a:p>
            <a:pPr marL="66675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自权利人收到该书面催告之日起一个月内或者自书面催告发出之日起二个月内，权利人不撤回警告也不提起诉讼</a:t>
            </a:r>
            <a:endParaRPr lang="zh-CN" altLang="en-US" sz="2000" dirty="0">
              <a:latin typeface="华文楷体" panose="02010600040101010101" pitchFamily="2" charset="-122"/>
              <a:ea typeface="华文楷体" panose="02010600040101010101" pitchFamily="2" charset="-122"/>
            </a:endParaRPr>
          </a:p>
          <a:p>
            <a:pPr marL="666750" indent="-342900" fontAlgn="auto">
              <a:lnSpc>
                <a:spcPct val="150000"/>
              </a:lnSpc>
              <a:buFont typeface="Wingdings" panose="05000000000000000000" charset="0"/>
              <a:buChar char="p"/>
            </a:pPr>
            <a:r>
              <a:rPr lang="zh-CN" altLang="en-US" sz="2000" dirty="0">
                <a:latin typeface="华文楷体" panose="02010600040101010101" pitchFamily="2" charset="-122"/>
                <a:ea typeface="华文楷体" panose="02010600040101010101" pitchFamily="2" charset="-122"/>
              </a:rPr>
              <a:t>被警告人或者利害关系人向人民法院提起请求确认其行为不侵犯专利权的诉讼</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左大括号 33794"/>
          <p:cNvSpPr/>
          <p:nvPr/>
        </p:nvSpPr>
        <p:spPr>
          <a:xfrm>
            <a:off x="3208020" y="3769995"/>
            <a:ext cx="113030" cy="181991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796" name="文本框 33795"/>
          <p:cNvSpPr txBox="1"/>
          <p:nvPr/>
        </p:nvSpPr>
        <p:spPr>
          <a:xfrm>
            <a:off x="3314065" y="3629660"/>
            <a:ext cx="5282565" cy="1076325"/>
          </a:xfrm>
          <a:prstGeom prst="rect">
            <a:avLst/>
          </a:prstGeom>
          <a:noFill/>
          <a:ln w="9525">
            <a:noFill/>
          </a:ln>
        </p:spPr>
        <p:txBody>
          <a:bodyPr wrap="square" anchor="t">
            <a:spAutoFit/>
          </a:bodyPr>
          <a:lstStyle/>
          <a:p>
            <a:pPr algn="l"/>
            <a:r>
              <a:rPr lang="zh-CN" altLang="en-US" sz="2400" dirty="0">
                <a:latin typeface="华文楷体" panose="02010600040101010101" pitchFamily="2" charset="-122"/>
                <a:ea typeface="华文楷体" panose="02010600040101010101" pitchFamily="2" charset="-122"/>
              </a:rPr>
              <a:t>中级人民法院：</a:t>
            </a:r>
            <a:r>
              <a:rPr lang="zh-CN" altLang="en-US" sz="2000" dirty="0">
                <a:latin typeface="华文楷体" panose="02010600040101010101" pitchFamily="2" charset="-122"/>
                <a:ea typeface="华文楷体" panose="02010600040101010101" pitchFamily="2" charset="-122"/>
              </a:rPr>
              <a:t>各省、自治区、直辖市人民政府所在地的中级人民法院和最高人民法院指定的中级人民法院</a:t>
            </a:r>
            <a:endParaRPr lang="zh-CN" altLang="en-US" sz="2000" dirty="0">
              <a:latin typeface="华文楷体" panose="02010600040101010101" pitchFamily="2" charset="-122"/>
              <a:ea typeface="华文楷体" panose="02010600040101010101" pitchFamily="2" charset="-122"/>
            </a:endParaRPr>
          </a:p>
        </p:txBody>
      </p:sp>
      <p:sp>
        <p:nvSpPr>
          <p:cNvPr id="33799" name="文本框 33798"/>
          <p:cNvSpPr txBox="1"/>
          <p:nvPr/>
        </p:nvSpPr>
        <p:spPr>
          <a:xfrm>
            <a:off x="3310255" y="5270500"/>
            <a:ext cx="4848860" cy="460375"/>
          </a:xfrm>
          <a:prstGeom prst="rect">
            <a:avLst/>
          </a:prstGeom>
          <a:noFill/>
          <a:ln w="9525">
            <a:noFill/>
          </a:ln>
        </p:spPr>
        <p:txBody>
          <a:bodyPr wrap="square" anchor="t">
            <a:spAutoFit/>
          </a:bodyPr>
          <a:lstStyle/>
          <a:p>
            <a:pPr algn="l"/>
            <a:r>
              <a:rPr lang="zh-CN" altLang="en-US" sz="2400" dirty="0">
                <a:latin typeface="华文楷体" panose="02010600040101010101" pitchFamily="2" charset="-122"/>
                <a:ea typeface="华文楷体" panose="02010600040101010101" pitchFamily="2" charset="-122"/>
              </a:rPr>
              <a:t>基层人民法院：</a:t>
            </a:r>
            <a:r>
              <a:rPr lang="zh-CN" altLang="en-US" sz="2000" dirty="0">
                <a:latin typeface="华文楷体" panose="02010600040101010101" pitchFamily="2" charset="-122"/>
                <a:ea typeface="华文楷体" panose="02010600040101010101" pitchFamily="2" charset="-122"/>
              </a:rPr>
              <a:t>最高人民法院指定</a:t>
            </a:r>
            <a:endParaRPr lang="zh-CN" altLang="en-US" sz="2000" dirty="0">
              <a:latin typeface="华文楷体" panose="02010600040101010101" pitchFamily="2" charset="-122"/>
              <a:ea typeface="华文楷体" panose="02010600040101010101" pitchFamily="2" charset="-122"/>
            </a:endParaRPr>
          </a:p>
        </p:txBody>
      </p:sp>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文本框 1"/>
          <p:cNvSpPr txBox="1"/>
          <p:nvPr/>
        </p:nvSpPr>
        <p:spPr>
          <a:xfrm>
            <a:off x="848995" y="3168015"/>
            <a:ext cx="561975" cy="829945"/>
          </a:xfrm>
          <a:prstGeom prst="rect">
            <a:avLst/>
          </a:prstGeom>
          <a:noFill/>
          <a:ln w="9525">
            <a:noFill/>
          </a:ln>
        </p:spPr>
        <p:txBody>
          <a:bodyPr wrap="square" anchor="t">
            <a:spAutoFit/>
          </a:bodyPr>
          <a:lstStyle/>
          <a:p>
            <a:r>
              <a:rPr lang="zh-CN" altLang="en-US" sz="2400" dirty="0">
                <a:latin typeface="华文楷体" panose="02010600040101010101" pitchFamily="2" charset="-122"/>
                <a:ea typeface="华文楷体" panose="02010600040101010101" pitchFamily="2" charset="-122"/>
              </a:rPr>
              <a:t>管辖</a:t>
            </a:r>
            <a:endParaRPr lang="zh-CN" altLang="en-US" sz="2400" dirty="0">
              <a:latin typeface="华文楷体" panose="02010600040101010101" pitchFamily="2" charset="-122"/>
              <a:ea typeface="华文楷体" panose="02010600040101010101" pitchFamily="2" charset="-122"/>
            </a:endParaRPr>
          </a:p>
        </p:txBody>
      </p:sp>
      <p:sp>
        <p:nvSpPr>
          <p:cNvPr id="3" name="文本框 2"/>
          <p:cNvSpPr txBox="1"/>
          <p:nvPr/>
        </p:nvSpPr>
        <p:spPr>
          <a:xfrm>
            <a:off x="1679258" y="4440873"/>
            <a:ext cx="7924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专利</a:t>
            </a:r>
            <a:endParaRPr lang="zh-CN" altLang="en-US" sz="2400" dirty="0">
              <a:latin typeface="华文楷体" panose="02010600040101010101" pitchFamily="2" charset="-122"/>
              <a:ea typeface="华文楷体" panose="02010600040101010101" pitchFamily="2" charset="-122"/>
            </a:endParaRPr>
          </a:p>
        </p:txBody>
      </p:sp>
      <p:sp>
        <p:nvSpPr>
          <p:cNvPr id="4" name="文本框 3"/>
          <p:cNvSpPr txBox="1"/>
          <p:nvPr/>
        </p:nvSpPr>
        <p:spPr>
          <a:xfrm>
            <a:off x="1679258" y="2271713"/>
            <a:ext cx="20116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著作权、商标</a:t>
            </a:r>
            <a:endParaRPr lang="zh-CN" altLang="en-US" sz="2400" dirty="0">
              <a:latin typeface="华文楷体" panose="02010600040101010101" pitchFamily="2" charset="-122"/>
              <a:ea typeface="华文楷体" panose="02010600040101010101" pitchFamily="2" charset="-122"/>
            </a:endParaRPr>
          </a:p>
        </p:txBody>
      </p:sp>
      <p:sp>
        <p:nvSpPr>
          <p:cNvPr id="5" name="左大括号 4"/>
          <p:cNvSpPr/>
          <p:nvPr/>
        </p:nvSpPr>
        <p:spPr>
          <a:xfrm>
            <a:off x="1546860" y="2390775"/>
            <a:ext cx="132715" cy="238379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 name="文本框 5"/>
          <p:cNvSpPr txBox="1"/>
          <p:nvPr/>
        </p:nvSpPr>
        <p:spPr>
          <a:xfrm>
            <a:off x="3841115" y="1907223"/>
            <a:ext cx="26212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中级以上人民法院</a:t>
            </a:r>
            <a:endParaRPr lang="zh-CN" altLang="en-US" sz="2000" dirty="0">
              <a:latin typeface="华文楷体" panose="02010600040101010101" pitchFamily="2" charset="-122"/>
              <a:ea typeface="华文楷体" panose="02010600040101010101" pitchFamily="2" charset="-122"/>
            </a:endParaRPr>
          </a:p>
        </p:txBody>
      </p:sp>
      <p:sp>
        <p:nvSpPr>
          <p:cNvPr id="7" name="文本框 6"/>
          <p:cNvSpPr txBox="1"/>
          <p:nvPr/>
        </p:nvSpPr>
        <p:spPr>
          <a:xfrm>
            <a:off x="3856990" y="2691765"/>
            <a:ext cx="4661535" cy="460375"/>
          </a:xfrm>
          <a:prstGeom prst="rect">
            <a:avLst/>
          </a:prstGeom>
          <a:noFill/>
          <a:ln w="9525">
            <a:noFill/>
          </a:ln>
        </p:spPr>
        <p:txBody>
          <a:bodyPr wrap="square" anchor="t">
            <a:spAutoFit/>
          </a:bodyPr>
          <a:lstStyle/>
          <a:p>
            <a:r>
              <a:rPr lang="zh-CN" altLang="en-US" sz="2400" dirty="0">
                <a:latin typeface="华文楷体" panose="02010600040101010101" pitchFamily="2" charset="-122"/>
                <a:ea typeface="华文楷体" panose="02010600040101010101" pitchFamily="2" charset="-122"/>
              </a:rPr>
              <a:t>高级人民法院确定的基层法院</a:t>
            </a:r>
            <a:endParaRPr lang="zh-CN" altLang="en-US" sz="2000" dirty="0">
              <a:latin typeface="华文楷体" panose="02010600040101010101" pitchFamily="2" charset="-122"/>
              <a:ea typeface="华文楷体" panose="02010600040101010101" pitchFamily="2" charset="-122"/>
              <a:sym typeface="+mn-ea"/>
            </a:endParaRPr>
          </a:p>
        </p:txBody>
      </p:sp>
      <p:sp>
        <p:nvSpPr>
          <p:cNvPr id="8" name="左大括号 7"/>
          <p:cNvSpPr/>
          <p:nvPr/>
        </p:nvSpPr>
        <p:spPr>
          <a:xfrm>
            <a:off x="3708400" y="2083435"/>
            <a:ext cx="113030" cy="934720"/>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文本框 5"/>
          <p:cNvSpPr txBox="1"/>
          <p:nvPr/>
        </p:nvSpPr>
        <p:spPr>
          <a:xfrm>
            <a:off x="381000" y="1433195"/>
            <a:ext cx="8458835" cy="706755"/>
          </a:xfrm>
          <a:prstGeom prst="rect">
            <a:avLst/>
          </a:prstGeom>
          <a:noFill/>
          <a:ln w="9525">
            <a:solidFill>
              <a:schemeClr val="tx1"/>
            </a:solidFill>
          </a:ln>
        </p:spPr>
        <p:txBody>
          <a:bodyPr wrap="square" anchor="t">
            <a:spAutoFit/>
          </a:bodyPr>
          <a:lstStyle/>
          <a:p>
            <a:pPr marL="342900" indent="-342900" fontAlgn="auto">
              <a:lnSpc>
                <a:spcPct val="10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驰名商标民事行政案件：省、自治区人民政府所在地市、计划单列市、直辖市辖区中级人民法院及最高人民法院指定的其他中级人民法院管辖</a:t>
            </a:r>
            <a:endParaRPr lang="zh-CN" altLang="en-US" sz="2000" dirty="0">
              <a:latin typeface="华文楷体" panose="02010600040101010101" pitchFamily="2" charset="-122"/>
              <a:ea typeface="华文楷体" panose="02010600040101010101" pitchFamily="2" charset="-122"/>
            </a:endParaRPr>
          </a:p>
        </p:txBody>
      </p:sp>
      <p:sp>
        <p:nvSpPr>
          <p:cNvPr id="10" name="文本框 9"/>
          <p:cNvSpPr txBox="1"/>
          <p:nvPr/>
        </p:nvSpPr>
        <p:spPr>
          <a:xfrm>
            <a:off x="381000" y="2293620"/>
            <a:ext cx="8458835" cy="1938020"/>
          </a:xfrm>
          <a:prstGeom prst="rect">
            <a:avLst/>
          </a:prstGeom>
          <a:noFill/>
          <a:ln w="9525">
            <a:solidFill>
              <a:schemeClr val="tx1"/>
            </a:solidFill>
          </a:ln>
        </p:spPr>
        <p:txBody>
          <a:bodyPr wrap="square" anchor="t">
            <a:spAutoFit/>
          </a:bodyPr>
          <a:lstStyle/>
          <a:p>
            <a:pPr fontAlgn="auto">
              <a:lnSpc>
                <a:spcPct val="100000"/>
              </a:lnSpc>
            </a:pPr>
            <a:r>
              <a:rPr lang="zh-CN" altLang="en-US" sz="2000" dirty="0">
                <a:latin typeface="华文楷体" panose="02010600040101010101" pitchFamily="2" charset="-122"/>
                <a:ea typeface="华文楷体" panose="02010600040101010101" pitchFamily="2" charset="-122"/>
              </a:rPr>
              <a:t>北京、上海、广州知识产权法院管辖所在市辖区内的下列第一审案件：</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0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专利、植物新品种、集成电路布图设计、技术秘密、计算机软件民事和行政案件</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0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对国务院部门或者县级以上地方人民政府所作的涉及著作权、商标、不正当竞争等行政行为提起诉讼的行政案件</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0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涉及驰名商标认定的民事案件</a:t>
            </a:r>
            <a:endParaRPr lang="zh-CN" altLang="en-US" sz="2000" dirty="0">
              <a:latin typeface="华文楷体" panose="02010600040101010101" pitchFamily="2" charset="-122"/>
              <a:ea typeface="华文楷体" panose="02010600040101010101" pitchFamily="2" charset="-122"/>
            </a:endParaRPr>
          </a:p>
        </p:txBody>
      </p:sp>
      <p:sp>
        <p:nvSpPr>
          <p:cNvPr id="13" name="文本框 12"/>
          <p:cNvSpPr txBox="1"/>
          <p:nvPr/>
        </p:nvSpPr>
        <p:spPr>
          <a:xfrm>
            <a:off x="380365" y="4379595"/>
            <a:ext cx="8459470" cy="1938020"/>
          </a:xfrm>
          <a:prstGeom prst="rect">
            <a:avLst/>
          </a:prstGeom>
          <a:noFill/>
          <a:ln w="9525">
            <a:solidFill>
              <a:schemeClr val="tx1"/>
            </a:solidFill>
          </a:ln>
        </p:spPr>
        <p:txBody>
          <a:bodyPr wrap="square" anchor="t">
            <a:spAutoFit/>
          </a:bodyPr>
          <a:lstStyle/>
          <a:p>
            <a:pPr fontAlgn="auto">
              <a:lnSpc>
                <a:spcPct val="100000"/>
              </a:lnSpc>
            </a:pPr>
            <a:r>
              <a:rPr lang="zh-CN" altLang="en-US" sz="2000" dirty="0">
                <a:latin typeface="华文楷体" panose="02010600040101010101" pitchFamily="2" charset="-122"/>
                <a:ea typeface="华文楷体" panose="02010600040101010101" pitchFamily="2" charset="-122"/>
              </a:rPr>
              <a:t>北京知识产权法院管辖：</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0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不服国务院部门作出的有关专利、商标、植物新品种、集成电路布图设计等知识产权的授权确权裁定或者决定的</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0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不服国务院部门作出的有关专利、植物新品种、集成电路布图设计的强制许可决定以及强制许可使用费或者报酬的裁决的</a:t>
            </a:r>
            <a:endParaRPr lang="zh-CN" altLang="en-US" sz="2000" dirty="0">
              <a:latin typeface="华文楷体" panose="02010600040101010101" pitchFamily="2" charset="-122"/>
              <a:ea typeface="华文楷体" panose="02010600040101010101" pitchFamily="2" charset="-122"/>
            </a:endParaRPr>
          </a:p>
          <a:p>
            <a:pPr marL="342900" indent="-342900" fontAlgn="auto">
              <a:lnSpc>
                <a:spcPct val="100000"/>
              </a:lnSpc>
              <a:buFont typeface="Wingdings" panose="05000000000000000000" charset="0"/>
              <a:buChar char="Ø"/>
            </a:pPr>
            <a:r>
              <a:rPr lang="zh-CN" altLang="en-US" sz="2000" dirty="0">
                <a:latin typeface="华文楷体" panose="02010600040101010101" pitchFamily="2" charset="-122"/>
                <a:ea typeface="华文楷体" panose="02010600040101010101" pitchFamily="2" charset="-122"/>
              </a:rPr>
              <a:t>不服国务院部门作出的涉及知识产权授权确权的其他行政行为的</a:t>
            </a:r>
            <a:endParaRPr lang="zh-CN" altLang="en-US" sz="2000" dirty="0">
              <a:latin typeface="华文楷体" panose="02010600040101010101" pitchFamily="2" charset="-122"/>
              <a:ea typeface="华文楷体" panose="020106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81000" y="1715770"/>
            <a:ext cx="8458835" cy="4959350"/>
          </a:xfrm>
          <a:ln w="6350">
            <a:solidFill>
              <a:srgbClr val="00B0F0"/>
            </a:solidFill>
          </a:ln>
        </p:spPr>
        <p:txBody>
          <a:bodyPr>
            <a:noAutofit/>
          </a:bodyPr>
          <a:lstStyle/>
          <a:p>
            <a:pPr marL="360045" indent="-38544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、诉前财产、行为保全（诉前禁令）</a:t>
            </a:r>
            <a:r>
              <a:rPr lang="zh-CN" altLang="en-US" sz="2000" b="1"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《著</a:t>
            </a:r>
            <a:r>
              <a:rPr lang="zh-CN" altLang="en-US" sz="2000" dirty="0">
                <a:latin typeface="楷体" panose="02010609060101010101" pitchFamily="49" charset="-122"/>
                <a:ea typeface="楷体" panose="02010609060101010101" pitchFamily="49" charset="-122"/>
              </a:rPr>
              <a:t>作权法》第</a:t>
            </a:r>
            <a:r>
              <a:rPr lang="en-US" altLang="zh-CN" sz="2000" dirty="0">
                <a:latin typeface="楷体" panose="02010609060101010101" pitchFamily="49" charset="-122"/>
                <a:ea typeface="楷体" panose="02010609060101010101" pitchFamily="49" charset="-122"/>
              </a:rPr>
              <a:t>56</a:t>
            </a:r>
            <a:r>
              <a:rPr lang="zh-CN" altLang="en-US" sz="2000" dirty="0">
                <a:latin typeface="楷体" panose="02010609060101010101" pitchFamily="49" charset="-122"/>
                <a:ea typeface="楷体" panose="02010609060101010101" pitchFamily="49" charset="-122"/>
              </a:rPr>
              <a:t>条、</a:t>
            </a:r>
            <a:r>
              <a:rPr lang="zh-CN" altLang="en-US" sz="2000" b="1" dirty="0">
                <a:latin typeface="楷体" panose="02010609060101010101" pitchFamily="49" charset="-122"/>
                <a:ea typeface="楷体" panose="02010609060101010101" pitchFamily="49" charset="-122"/>
              </a:rPr>
              <a:t>《专利法》第</a:t>
            </a:r>
            <a:r>
              <a:rPr lang="en-US" altLang="zh-CN" sz="2000" b="1" dirty="0">
                <a:latin typeface="楷体" panose="02010609060101010101" pitchFamily="49" charset="-122"/>
                <a:ea typeface="楷体" panose="02010609060101010101" pitchFamily="49" charset="-122"/>
              </a:rPr>
              <a:t>72</a:t>
            </a:r>
            <a:r>
              <a:rPr lang="zh-CN" altLang="en-US" sz="2000" b="1"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《商标法》第</a:t>
            </a:r>
            <a:r>
              <a:rPr lang="en-US" altLang="zh-CN" sz="2000" dirty="0">
                <a:latin typeface="楷体" panose="02010609060101010101" pitchFamily="49" charset="-122"/>
                <a:ea typeface="楷体" panose="02010609060101010101" pitchFamily="49" charset="-122"/>
              </a:rPr>
              <a:t>65</a:t>
            </a:r>
            <a:r>
              <a:rPr lang="zh-CN" altLang="en-US" sz="2000" dirty="0">
                <a:latin typeface="楷体" panose="02010609060101010101" pitchFamily="49" charset="-122"/>
                <a:ea typeface="楷体" panose="02010609060101010101" pitchFamily="49" charset="-122"/>
              </a:rPr>
              <a:t>条</a:t>
            </a:r>
            <a:r>
              <a:rPr lang="zh-CN" altLang="en-US"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条件：有证据证明他人正在实施或者即将实施侵权行为；如不及时制止将会使其合法权益受到难以弥补的损害</a:t>
            </a:r>
            <a:endParaRPr lang="zh-CN" altLang="en-US" sz="2000" b="1"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担保：申请人提出申请时，</a:t>
            </a:r>
            <a:r>
              <a:rPr lang="zh-CN" altLang="en-US" sz="2000" b="1" dirty="0">
                <a:latin typeface="楷体" panose="02010609060101010101" pitchFamily="49" charset="-122"/>
                <a:ea typeface="楷体" panose="02010609060101010101" pitchFamily="49" charset="-122"/>
              </a:rPr>
              <a:t>应当</a:t>
            </a:r>
            <a:r>
              <a:rPr lang="zh-CN" altLang="en-US" sz="2000" dirty="0">
                <a:latin typeface="楷体" panose="02010609060101010101" pitchFamily="49" charset="-122"/>
                <a:ea typeface="楷体" panose="02010609060101010101" pitchFamily="49" charset="-122"/>
              </a:rPr>
              <a:t>提供担保；不提供担保的，驳回申请</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裁定与执行：</a:t>
            </a:r>
            <a:r>
              <a:rPr lang="en-US" altLang="zh-CN" sz="2000" dirty="0">
                <a:latin typeface="楷体" panose="02010609060101010101" pitchFamily="49" charset="-122"/>
                <a:ea typeface="楷体" panose="02010609060101010101" pitchFamily="49" charset="-122"/>
              </a:rPr>
              <a:t>48</a:t>
            </a:r>
            <a:r>
              <a:rPr lang="zh-CN" altLang="en-US" sz="2000" dirty="0">
                <a:latin typeface="楷体" panose="02010609060101010101" pitchFamily="49" charset="-122"/>
                <a:ea typeface="楷体" panose="02010609060101010101" pitchFamily="49" charset="-122"/>
              </a:rPr>
              <a:t>小时内</a:t>
            </a:r>
            <a:r>
              <a:rPr lang="en-US" altLang="zh-CN" sz="2000" dirty="0">
                <a:latin typeface="楷体" panose="02010609060101010101" pitchFamily="49" charset="-122"/>
                <a:ea typeface="楷体" panose="02010609060101010101" pitchFamily="49" charset="-122"/>
              </a:rPr>
              <a:t>+48</a:t>
            </a:r>
            <a:r>
              <a:rPr lang="zh-CN" altLang="en-US" sz="2000" dirty="0">
                <a:latin typeface="楷体" panose="02010609060101010101" pitchFamily="49" charset="-122"/>
                <a:ea typeface="楷体" panose="02010609060101010101" pitchFamily="49" charset="-122"/>
              </a:rPr>
              <a:t>小时（特殊情况）</a:t>
            </a:r>
            <a:r>
              <a:rPr lang="zh-CN" altLang="en-US" sz="2000" dirty="0">
                <a:latin typeface="楷体" panose="02010609060101010101" pitchFamily="49" charset="-122"/>
                <a:ea typeface="楷体" panose="02010609060101010101" pitchFamily="49" charset="-122"/>
                <a:sym typeface="+mn-ea"/>
              </a:rPr>
              <a:t>作出裁定</a:t>
            </a:r>
            <a:r>
              <a:rPr lang="zh-CN" altLang="en-US" sz="2000" dirty="0">
                <a:latin typeface="楷体" panose="02010609060101010101" pitchFamily="49" charset="-122"/>
                <a:ea typeface="楷体" panose="02010609060101010101" pitchFamily="49" charset="-122"/>
              </a:rPr>
              <a:t>；裁定责令停止有关行为的，应当立即执行</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复议：不服裁定可以申请复议一次；复议期间不停止裁定的执行</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解除：自采取责令停止有关行为的措施之日起</a:t>
            </a:r>
            <a:r>
              <a:rPr lang="en-US" altLang="zh-CN" sz="2000" dirty="0">
                <a:latin typeface="楷体" panose="02010609060101010101" pitchFamily="49" charset="-122"/>
                <a:ea typeface="楷体" panose="02010609060101010101" pitchFamily="49" charset="-122"/>
              </a:rPr>
              <a:t>15</a:t>
            </a:r>
            <a:r>
              <a:rPr lang="zh-CN" altLang="en-US" sz="2000" dirty="0">
                <a:latin typeface="楷体" panose="02010609060101010101" pitchFamily="49" charset="-122"/>
                <a:ea typeface="楷体" panose="02010609060101010101" pitchFamily="49" charset="-122"/>
              </a:rPr>
              <a:t>日内不起诉的</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赔偿：申请有错误的，申请人应赔偿被申请人因停止有关行为所受损失</a:t>
            </a:r>
            <a:endParaRPr lang="zh-CN" altLang="en-US" sz="2000" dirty="0">
              <a:latin typeface="楷体" panose="02010609060101010101" pitchFamily="49" charset="-122"/>
              <a:ea typeface="楷体" panose="02010609060101010101" pitchFamily="49" charset="-122"/>
            </a:endParaRPr>
          </a:p>
          <a:p>
            <a:pPr marL="0" indent="0" algn="ctr" defTabSz="342900" fontAlgn="base">
              <a:lnSpc>
                <a:spcPct val="110000"/>
              </a:lnSpc>
              <a:spcBef>
                <a:spcPts val="0"/>
              </a:spcBef>
              <a:spcAft>
                <a:spcPct val="0"/>
              </a:spcAft>
              <a:buFont typeface="Wingdings" panose="05000000000000000000" charset="0"/>
              <a:buNone/>
            </a:pPr>
            <a:endParaRPr lang="zh-CN" altLang="en-US" sz="2000" b="1" dirty="0">
              <a:solidFill>
                <a:srgbClr val="00B0F0"/>
              </a:solidFill>
              <a:latin typeface="楷体" panose="02010609060101010101" pitchFamily="49" charset="-122"/>
              <a:ea typeface="楷体" panose="02010609060101010101" pitchFamily="49" charset="-122"/>
            </a:endParaRPr>
          </a:p>
        </p:txBody>
      </p:sp>
      <p:sp>
        <p:nvSpPr>
          <p:cNvPr id="14" name="圆角矩形 27652"/>
          <p:cNvSpPr/>
          <p:nvPr/>
        </p:nvSpPr>
        <p:spPr>
          <a:xfrm>
            <a:off x="381000" y="1323975"/>
            <a:ext cx="1398905" cy="52768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保全</a:t>
            </a:r>
            <a:endParaRPr lang="zh-CN" altLang="en-US" sz="2400" dirty="0">
              <a:solidFill>
                <a:schemeClr val="bg1"/>
              </a:solidFill>
              <a:latin typeface="Arial" panose="020B0604020202020204" pitchFamily="34" charset="0"/>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99415" y="1484630"/>
            <a:ext cx="8458835" cy="4683125"/>
          </a:xfrm>
          <a:ln w="6350">
            <a:solidFill>
              <a:srgbClr val="00B0F0"/>
            </a:solidFill>
          </a:ln>
        </p:spPr>
        <p:txBody>
          <a:bodyPr>
            <a:noAutofit/>
          </a:bodyPr>
          <a:lstStyle/>
          <a:p>
            <a:pPr marL="360045" indent="-38544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2</a:t>
            </a:r>
            <a:r>
              <a:rPr lang="zh-CN" altLang="en-US" sz="2400" b="1" dirty="0">
                <a:latin typeface="楷体" panose="02010609060101010101" pitchFamily="49" charset="-122"/>
                <a:ea typeface="楷体" panose="02010609060101010101" pitchFamily="49" charset="-122"/>
              </a:rPr>
              <a:t>、诉前证据保全</a:t>
            </a:r>
            <a:r>
              <a:rPr lang="zh-CN" altLang="en-US" sz="2000" b="1" dirty="0">
                <a:latin typeface="楷体" panose="02010609060101010101" pitchFamily="49" charset="-122"/>
                <a:ea typeface="楷体" panose="02010609060101010101" pitchFamily="49" charset="-122"/>
              </a:rPr>
              <a:t>（</a:t>
            </a:r>
            <a:r>
              <a:rPr lang="zh-CN" altLang="en-US" sz="1800" dirty="0">
                <a:latin typeface="楷体" panose="02010609060101010101" pitchFamily="49" charset="-122"/>
                <a:ea typeface="楷体" panose="02010609060101010101" pitchFamily="49" charset="-122"/>
              </a:rPr>
              <a:t>《著</a:t>
            </a:r>
            <a:r>
              <a:rPr lang="zh-CN" altLang="en-US" sz="2000" dirty="0">
                <a:latin typeface="楷体" panose="02010609060101010101" pitchFamily="49" charset="-122"/>
                <a:ea typeface="楷体" panose="02010609060101010101" pitchFamily="49" charset="-122"/>
              </a:rPr>
              <a:t>作权法》第</a:t>
            </a:r>
            <a:r>
              <a:rPr lang="en-US" altLang="zh-CN" sz="2000" dirty="0">
                <a:latin typeface="楷体" panose="02010609060101010101" pitchFamily="49" charset="-122"/>
                <a:ea typeface="楷体" panose="02010609060101010101" pitchFamily="49" charset="-122"/>
              </a:rPr>
              <a:t>57</a:t>
            </a:r>
            <a:r>
              <a:rPr lang="zh-CN" altLang="en-US" sz="2000" dirty="0">
                <a:latin typeface="楷体" panose="02010609060101010101" pitchFamily="49" charset="-122"/>
                <a:ea typeface="楷体" panose="02010609060101010101" pitchFamily="49" charset="-122"/>
              </a:rPr>
              <a:t>条</a:t>
            </a:r>
            <a:r>
              <a:rPr lang="zh-CN" altLang="en-US" sz="2000" b="1" dirty="0">
                <a:latin typeface="楷体" panose="02010609060101010101" pitchFamily="49" charset="-122"/>
                <a:ea typeface="楷体" panose="02010609060101010101" pitchFamily="49" charset="-122"/>
              </a:rPr>
              <a:t>、《专利法》第</a:t>
            </a:r>
            <a:r>
              <a:rPr lang="en-US" altLang="zh-CN" sz="2000" b="1" dirty="0">
                <a:latin typeface="楷体" panose="02010609060101010101" pitchFamily="49" charset="-122"/>
                <a:ea typeface="楷体" panose="02010609060101010101" pitchFamily="49" charset="-122"/>
              </a:rPr>
              <a:t>73</a:t>
            </a:r>
            <a:r>
              <a:rPr lang="zh-CN" altLang="en-US" sz="2000" b="1" dirty="0">
                <a:latin typeface="楷体" panose="02010609060101010101" pitchFamily="49" charset="-122"/>
                <a:ea typeface="楷体" panose="02010609060101010101" pitchFamily="49" charset="-122"/>
              </a:rPr>
              <a:t>条、</a:t>
            </a:r>
            <a:r>
              <a:rPr lang="zh-CN" altLang="en-US" sz="2000" dirty="0">
                <a:latin typeface="楷体" panose="02010609060101010101" pitchFamily="49" charset="-122"/>
                <a:ea typeface="楷体" panose="02010609060101010101" pitchFamily="49" charset="-122"/>
              </a:rPr>
              <a:t>《商标法》第</a:t>
            </a:r>
            <a:r>
              <a:rPr lang="en-US" altLang="zh-CN" sz="2000" dirty="0">
                <a:latin typeface="楷体" panose="02010609060101010101" pitchFamily="49" charset="-122"/>
                <a:ea typeface="楷体" panose="02010609060101010101" pitchFamily="49" charset="-122"/>
              </a:rPr>
              <a:t>66</a:t>
            </a:r>
            <a:r>
              <a:rPr lang="zh-CN" altLang="en-US" sz="2000" dirty="0">
                <a:latin typeface="楷体" panose="02010609060101010101" pitchFamily="49" charset="-122"/>
                <a:ea typeface="楷体" panose="02010609060101010101" pitchFamily="49" charset="-122"/>
              </a:rPr>
              <a:t>条</a:t>
            </a:r>
            <a:r>
              <a:rPr lang="zh-CN" altLang="en-US" sz="2000" b="1" dirty="0">
                <a:latin typeface="楷体" panose="02010609060101010101" pitchFamily="49" charset="-122"/>
                <a:ea typeface="楷体" panose="02010609060101010101" pitchFamily="49" charset="-122"/>
              </a:rPr>
              <a:t>）</a:t>
            </a:r>
            <a:endParaRPr lang="zh-CN" altLang="en-US" sz="2000" b="1"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目的：制止专利侵权行为</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条件：证据可能灭失或者以后难以取得</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担保：</a:t>
            </a:r>
            <a:r>
              <a:rPr lang="zh-CN" altLang="en-US" sz="2000" b="1" dirty="0">
                <a:latin typeface="楷体" panose="02010609060101010101" pitchFamily="49" charset="-122"/>
                <a:ea typeface="楷体" panose="02010609060101010101" pitchFamily="49" charset="-122"/>
              </a:rPr>
              <a:t>可以</a:t>
            </a:r>
            <a:r>
              <a:rPr lang="zh-CN" altLang="en-US" sz="2000" dirty="0">
                <a:latin typeface="楷体" panose="02010609060101010101" pitchFamily="49" charset="-122"/>
                <a:ea typeface="楷体" panose="02010609060101010101" pitchFamily="49" charset="-122"/>
              </a:rPr>
              <a:t>责令申请人提供担保；申请人不提供担保的，驳回申请</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裁定与执行：</a:t>
            </a:r>
            <a:r>
              <a:rPr lang="en-US" altLang="zh-CN" sz="2000" dirty="0">
                <a:latin typeface="楷体" panose="02010609060101010101" pitchFamily="49" charset="-122"/>
                <a:ea typeface="楷体" panose="02010609060101010101" pitchFamily="49" charset="-122"/>
              </a:rPr>
              <a:t>48</a:t>
            </a:r>
            <a:r>
              <a:rPr lang="zh-CN" altLang="en-US" sz="2000" dirty="0">
                <a:latin typeface="楷体" panose="02010609060101010101" pitchFamily="49" charset="-122"/>
                <a:ea typeface="楷体" panose="02010609060101010101" pitchFamily="49" charset="-122"/>
              </a:rPr>
              <a:t>小时内</a:t>
            </a:r>
            <a:r>
              <a:rPr lang="zh-CN" altLang="en-US" sz="2000" dirty="0">
                <a:latin typeface="楷体" panose="02010609060101010101" pitchFamily="49" charset="-122"/>
                <a:ea typeface="楷体" panose="02010609060101010101" pitchFamily="49" charset="-122"/>
                <a:sym typeface="+mn-ea"/>
              </a:rPr>
              <a:t>作出裁定</a:t>
            </a:r>
            <a:r>
              <a:rPr lang="zh-CN" altLang="en-US" sz="2000" dirty="0">
                <a:latin typeface="楷体" panose="02010609060101010101" pitchFamily="49" charset="-122"/>
                <a:ea typeface="楷体" panose="02010609060101010101" pitchFamily="49" charset="-122"/>
              </a:rPr>
              <a:t>；裁定采取保全措施的，应当立即执行</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解除：</a:t>
            </a:r>
            <a:r>
              <a:rPr sz="2000" dirty="0">
                <a:latin typeface="楷体" panose="02010609060101010101" pitchFamily="49" charset="-122"/>
                <a:ea typeface="楷体" panose="02010609060101010101" pitchFamily="49" charset="-122"/>
              </a:rPr>
              <a:t>申请人自人民法院采取保全措施之日起十五日内不起诉的，人民法院应当解除该措施</a:t>
            </a:r>
            <a:endParaRPr lang="zh-CN" altLang="en-US" sz="2000" b="1" dirty="0">
              <a:solidFill>
                <a:srgbClr val="00B0F0"/>
              </a:solidFill>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08940" y="1270635"/>
            <a:ext cx="8458835" cy="5355590"/>
          </a:xfrm>
          <a:ln w="6350">
            <a:solidFill>
              <a:srgbClr val="00B0F0"/>
            </a:solidFill>
          </a:ln>
        </p:spPr>
        <p:txBody>
          <a:bodyPr>
            <a:noAutofit/>
          </a:bodyPr>
          <a:lstStyle/>
          <a:p>
            <a:pPr marL="360045" indent="-385445"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3</a:t>
            </a:r>
            <a:r>
              <a:rPr lang="zh-CN" altLang="en-US" sz="2400" b="1" dirty="0">
                <a:latin typeface="楷体" panose="02010609060101010101" pitchFamily="49" charset="-122"/>
                <a:ea typeface="楷体" panose="02010609060101010101" pitchFamily="49" charset="-122"/>
              </a:rPr>
              <a:t>、诉中行为与财产保全</a:t>
            </a:r>
            <a:r>
              <a:rPr lang="zh-CN" altLang="en-US" sz="2000" b="1" dirty="0">
                <a:latin typeface="楷体" panose="02010609060101010101" pitchFamily="49" charset="-122"/>
                <a:ea typeface="楷体" panose="02010609060101010101" pitchFamily="49" charset="-122"/>
              </a:rPr>
              <a:t>（民诉第</a:t>
            </a:r>
            <a:r>
              <a:rPr lang="en-US" altLang="zh-CN" sz="2000" b="1" dirty="0">
                <a:latin typeface="楷体" panose="02010609060101010101" pitchFamily="49" charset="-122"/>
                <a:ea typeface="楷体" panose="02010609060101010101" pitchFamily="49" charset="-122"/>
              </a:rPr>
              <a:t>100</a:t>
            </a:r>
            <a:r>
              <a:rPr lang="zh-CN" altLang="en-US" sz="2000" b="1" dirty="0">
                <a:latin typeface="楷体" panose="02010609060101010101" pitchFamily="49" charset="-122"/>
                <a:ea typeface="楷体" panose="02010609060101010101" pitchFamily="49" charset="-122"/>
              </a:rPr>
              <a:t>条与财产保全司法解释第</a:t>
            </a:r>
            <a:r>
              <a:rPr lang="en-US" altLang="zh-CN" sz="2000" b="1" dirty="0">
                <a:latin typeface="楷体" panose="02010609060101010101" pitchFamily="49" charset="-122"/>
                <a:ea typeface="楷体" panose="02010609060101010101" pitchFamily="49" charset="-122"/>
              </a:rPr>
              <a:t>4</a:t>
            </a:r>
            <a:r>
              <a:rPr lang="zh-CN" altLang="en-US" sz="2000" b="1" dirty="0">
                <a:latin typeface="楷体" panose="02010609060101010101" pitchFamily="49" charset="-122"/>
                <a:ea typeface="楷体" panose="02010609060101010101" pitchFamily="49" charset="-122"/>
              </a:rPr>
              <a:t>条）</a:t>
            </a:r>
            <a:endParaRPr sz="2000" dirty="0">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rPr>
              <a:t>条件：可能因当事人一方的行为或者其他原因，使判决难以执行或者造成当事人其他损害的案件</a:t>
            </a:r>
            <a:endParaRPr lang="zh-CN" altLang="en-US" sz="2000" dirty="0">
              <a:solidFill>
                <a:schemeClr val="tx1"/>
              </a:solidFill>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rPr>
              <a:t>提起主体：对方当事人的申请；当事人没有提出申请的，人民法院在必要时也可以裁定采取保全措施</a:t>
            </a:r>
            <a:endParaRPr lang="zh-CN" altLang="en-US" sz="2000" dirty="0">
              <a:solidFill>
                <a:schemeClr val="tx1"/>
              </a:solidFill>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rPr>
              <a:t>担保：</a:t>
            </a:r>
            <a:r>
              <a:rPr lang="zh-CN" altLang="en-US" sz="2000" b="1" dirty="0">
                <a:solidFill>
                  <a:schemeClr val="tx1"/>
                </a:solidFill>
                <a:latin typeface="楷体" panose="02010609060101010101" pitchFamily="49" charset="-122"/>
                <a:ea typeface="楷体" panose="02010609060101010101" pitchFamily="49" charset="-122"/>
              </a:rPr>
              <a:t>可以</a:t>
            </a:r>
            <a:r>
              <a:rPr lang="zh-CN" altLang="en-US" sz="2000" dirty="0">
                <a:solidFill>
                  <a:schemeClr val="tx1"/>
                </a:solidFill>
                <a:latin typeface="楷体" panose="02010609060101010101" pitchFamily="49" charset="-122"/>
                <a:ea typeface="楷体" panose="02010609060101010101" pitchFamily="49" charset="-122"/>
              </a:rPr>
              <a:t>责令申请人提供担保，申请人不提供担保的，裁定驳回申请</a:t>
            </a:r>
            <a:endParaRPr lang="zh-CN" altLang="en-US" sz="2000" dirty="0">
              <a:solidFill>
                <a:schemeClr val="tx1"/>
              </a:solidFill>
              <a:latin typeface="楷体" panose="02010609060101010101" pitchFamily="49" charset="-122"/>
              <a:ea typeface="楷体" panose="02010609060101010101" pitchFamily="49" charset="-122"/>
            </a:endParaRPr>
          </a:p>
          <a:p>
            <a:pPr marL="360045" indent="-385445" defTabSz="342900" fontAlgn="base">
              <a:lnSpc>
                <a:spcPct val="150000"/>
              </a:lnSpc>
              <a:spcBef>
                <a:spcPts val="0"/>
              </a:spcBef>
              <a:spcAft>
                <a:spcPct val="0"/>
              </a:spcAft>
              <a:buFont typeface="Wingdings" panose="05000000000000000000" charset="0"/>
              <a:buChar char="Ø"/>
            </a:pPr>
            <a:r>
              <a:rPr lang="zh-CN" altLang="en-US" sz="2000" dirty="0">
                <a:solidFill>
                  <a:schemeClr val="tx1"/>
                </a:solidFill>
                <a:latin typeface="楷体" panose="02010609060101010101" pitchFamily="49" charset="-122"/>
                <a:ea typeface="楷体" panose="02010609060101010101" pitchFamily="49" charset="-122"/>
              </a:rPr>
              <a:t>裁定与执行：</a:t>
            </a:r>
            <a:endParaRPr lang="zh-CN" altLang="en-US" sz="2000" dirty="0">
              <a:solidFill>
                <a:schemeClr val="tx1"/>
              </a:solidFill>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solidFill>
                  <a:schemeClr val="tx1"/>
                </a:solidFill>
                <a:latin typeface="楷体" panose="02010609060101010101" pitchFamily="49" charset="-122"/>
                <a:ea typeface="楷体" panose="02010609060101010101" pitchFamily="49" charset="-122"/>
              </a:rPr>
              <a:t>情况紧急：必须在</a:t>
            </a:r>
            <a:r>
              <a:rPr lang="en-US" altLang="zh-CN" sz="2000" dirty="0">
                <a:solidFill>
                  <a:schemeClr val="tx1"/>
                </a:solidFill>
                <a:latin typeface="楷体" panose="02010609060101010101" pitchFamily="49" charset="-122"/>
                <a:ea typeface="楷体" panose="02010609060101010101" pitchFamily="49" charset="-122"/>
              </a:rPr>
              <a:t>48</a:t>
            </a:r>
            <a:r>
              <a:rPr lang="zh-CN" altLang="en-US" sz="2000" dirty="0">
                <a:solidFill>
                  <a:schemeClr val="tx1"/>
                </a:solidFill>
                <a:latin typeface="楷体" panose="02010609060101010101" pitchFamily="49" charset="-122"/>
                <a:ea typeface="楷体" panose="02010609060101010101" pitchFamily="49" charset="-122"/>
              </a:rPr>
              <a:t>小时内作出裁定；裁定采取保全措施的，应当立即开始执行</a:t>
            </a:r>
            <a:endParaRPr lang="zh-CN" altLang="en-US" sz="2000" dirty="0">
              <a:solidFill>
                <a:schemeClr val="tx1"/>
              </a:solidFill>
              <a:latin typeface="楷体" panose="02010609060101010101" pitchFamily="49" charset="-122"/>
              <a:ea typeface="楷体" panose="02010609060101010101" pitchFamily="49" charset="-122"/>
            </a:endParaRPr>
          </a:p>
          <a:p>
            <a:pPr marL="720090" indent="-385445" defTabSz="342900" fontAlgn="base">
              <a:lnSpc>
                <a:spcPct val="150000"/>
              </a:lnSpc>
              <a:spcBef>
                <a:spcPts val="0"/>
              </a:spcBef>
              <a:spcAft>
                <a:spcPct val="0"/>
              </a:spcAft>
              <a:buFont typeface="Wingdings" panose="05000000000000000000" charset="0"/>
              <a:buChar char="p"/>
            </a:pP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其他情况：应当在</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日内作出裁定；需要提供担保的，应当在提供担保后</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日内作出裁定；裁定采取保全措施的，应当在</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日内开始执行</a:t>
            </a:r>
            <a:endPar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3839</Words>
  <Application>WPS 演示</Application>
  <PresentationFormat>全屏显示(4:3)</PresentationFormat>
  <Paragraphs>204</Paragraphs>
  <Slides>22</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22</vt:i4>
      </vt:variant>
    </vt:vector>
  </HeadingPairs>
  <TitlesOfParts>
    <vt:vector size="37" baseType="lpstr">
      <vt:lpstr>Arial</vt:lpstr>
      <vt:lpstr>宋体</vt:lpstr>
      <vt:lpstr>Wingdings</vt:lpstr>
      <vt:lpstr>楷体</vt:lpstr>
      <vt:lpstr>黑体</vt:lpstr>
      <vt:lpstr>Times New Roman</vt:lpstr>
      <vt:lpstr>华文楷体</vt:lpstr>
      <vt:lpstr>Wingdings</vt:lpstr>
      <vt:lpstr>Calibri Light</vt:lpstr>
      <vt:lpstr>Calibri</vt:lpstr>
      <vt:lpstr>微软雅黑</vt:lpstr>
      <vt:lpstr>Arial Unicode MS</vt:lpstr>
      <vt:lpstr>等线 Light</vt:lpstr>
      <vt:lpstr>等线</vt:lpstr>
      <vt:lpstr>Office 主题​​</vt:lpstr>
      <vt:lpstr>知识产权司法救济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与子泛舟</cp:lastModifiedBy>
  <cp:revision>598</cp:revision>
  <dcterms:created xsi:type="dcterms:W3CDTF">2017-06-15T12:42:00Z</dcterms:created>
  <dcterms:modified xsi:type="dcterms:W3CDTF">2021-06-15T03:59:10Z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744F868A7B4C4FB1AEB1335D074BC0D3</vt:lpwstr>
  </property>
</Properties>
</file>