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375" r:id="rId4"/>
    <p:sldId id="330" r:id="rId5"/>
    <p:sldId id="303" r:id="rId6"/>
    <p:sldId id="1539" r:id="rId7"/>
    <p:sldId id="1540" r:id="rId8"/>
    <p:sldId id="1918" r:id="rId9"/>
    <p:sldId id="1919" r:id="rId10"/>
    <p:sldId id="2117" r:id="rId11"/>
    <p:sldId id="318" r:id="rId12"/>
    <p:sldId id="2104" r:id="rId13"/>
    <p:sldId id="2105" r:id="rId14"/>
    <p:sldId id="2106" r:id="rId15"/>
    <p:sldId id="2107" r:id="rId16"/>
    <p:sldId id="1679" r:id="rId17"/>
    <p:sldId id="1680" r:id="rId18"/>
    <p:sldId id="1681" r:id="rId19"/>
    <p:sldId id="1682" r:id="rId20"/>
    <p:sldId id="1684" r:id="rId21"/>
    <p:sldId id="2015" r:id="rId22"/>
    <p:sldId id="1678" r:id="rId23"/>
    <p:sldId id="1820" r:id="rId24"/>
    <p:sldId id="1821"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455" autoAdjust="0"/>
  </p:normalViewPr>
  <p:slideViewPr>
    <p:cSldViewPr snapToGrid="0">
      <p:cViewPr varScale="1">
        <p:scale>
          <a:sx n="57" d="100"/>
          <a:sy n="57" d="100"/>
        </p:scale>
        <p:origin x="58" y="533"/>
      </p:cViewPr>
      <p:guideLst/>
    </p:cSldViewPr>
  </p:slideViewPr>
  <p:outlineViewPr>
    <p:cViewPr>
      <p:scale>
        <a:sx n="33" d="100"/>
        <a:sy n="33" d="100"/>
      </p:scale>
      <p:origin x="0" y="-1820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slide" Target="slide13.xml"/><Relationship Id="rId4" Type="http://schemas.openxmlformats.org/officeDocument/2006/relationships/slide" Target="slide12.xml"/><Relationship Id="rId3" Type="http://schemas.openxmlformats.org/officeDocument/2006/relationships/slide" Target="slide11.xml"/><Relationship Id="rId2" Type="http://schemas.openxmlformats.org/officeDocument/2006/relationships/image" Target="../media/image1.jpe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 Id="rId3" Type="http://schemas.openxmlformats.org/officeDocument/2006/relationships/slide" Target="slide10.xml"/><Relationship Id="rId2" Type="http://schemas.openxmlformats.org/officeDocument/2006/relationships/image" Target="../media/image1.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slide" Target="slide10.xml"/><Relationship Id="rId2" Type="http://schemas.openxmlformats.org/officeDocument/2006/relationships/image" Target="../media/image1.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0.xml"/><Relationship Id="rId2" Type="http://schemas.openxmlformats.org/officeDocument/2006/relationships/image" Target="../media/image1.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1.jpe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jpe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1.jpeg"/><Relationship Id="rId10"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5330" y="2037874"/>
            <a:ext cx="7886700" cy="1138953"/>
          </a:xfrm>
        </p:spPr>
        <p:txBody>
          <a:bodyPr>
            <a:normAutofit/>
          </a:bodyPr>
          <a:lstStyle/>
          <a:p>
            <a:pPr algn="ctr" defTabSz="342900" fontAlgn="base">
              <a:lnSpc>
                <a:spcPct val="120000"/>
              </a:lnSpc>
              <a:spcAft>
                <a:spcPct val="0"/>
              </a:spcAft>
            </a:pPr>
            <a:r>
              <a:rPr kumimoji="1" lang="zh-CN" altLang="en-US" dirty="0">
                <a:ea typeface="黑体" panose="02010609060101010101" pitchFamily="49" charset="-122"/>
              </a:rPr>
              <a:t>商标法</a:t>
            </a:r>
            <a:endParaRPr kumimoji="1" lang="zh-CN" altLang="en-US" dirty="0">
              <a:ea typeface="黑体" panose="02010609060101010101" pitchFamily="49" charset="-122"/>
            </a:endParaRPr>
          </a:p>
        </p:txBody>
      </p:sp>
      <p:sp>
        <p:nvSpPr>
          <p:cNvPr id="4" name="标题 1"/>
          <p:cNvSpPr txBox="1"/>
          <p:nvPr/>
        </p:nvSpPr>
        <p:spPr>
          <a:xfrm>
            <a:off x="908050" y="4038681"/>
            <a:ext cx="7886700" cy="177283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知识产权法研究所     付继存</a:t>
            </a:r>
            <a:endParaRPr lang="en-US" altLang="zh-CN" sz="2400" dirty="0">
              <a:latin typeface="Times New Roman" panose="02020603050405020304" pitchFamily="18" charset="0"/>
              <a:ea typeface="华文楷体" panose="02010600040101010101" pitchFamily="2" charset="-122"/>
              <a:cs typeface="Times New Roman" panose="02020603050405020304" pitchFamily="18" charset="0"/>
            </a:endParaRPr>
          </a:p>
          <a:p>
            <a:pPr algn="ctr">
              <a:lnSpc>
                <a:spcPct val="200000"/>
              </a:lnSpc>
            </a:pPr>
            <a:r>
              <a:rPr lang="zh-CN" altLang="en-US" sz="2400" dirty="0">
                <a:latin typeface="Times New Roman" panose="02020603050405020304" pitchFamily="18" charset="0"/>
                <a:ea typeface="华文楷体" panose="02010600040101010101" pitchFamily="2" charset="-122"/>
                <a:cs typeface="Times New Roman" panose="02020603050405020304" pitchFamily="18" charset="0"/>
              </a:rPr>
              <a:t>二〇二一年四月</a:t>
            </a:r>
            <a:endParaRPr lang="zh-CN" altLang="en-US" sz="2400"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3" name="矩形 2"/>
          <p:cNvSpPr/>
          <p:nvPr/>
        </p:nvSpPr>
        <p:spPr>
          <a:xfrm>
            <a:off x="0" y="0"/>
            <a:ext cx="9144000" cy="1104900"/>
          </a:xfrm>
          <a:prstGeom prst="rect">
            <a:avLst/>
          </a:prstGeom>
          <a:gradFill flip="none" rotWithShape="1">
            <a:gsLst>
              <a:gs pos="30000">
                <a:srgbClr val="FDEFE6"/>
              </a:gs>
              <a:gs pos="100000">
                <a:srgbClr val="FAD9C4">
                  <a:alpha val="80000"/>
                  <a:lumMod val="10000"/>
                  <a:lumOff val="90000"/>
                </a:srgbClr>
              </a:gs>
              <a:gs pos="15000">
                <a:srgbClr val="FBE2D2"/>
              </a:gs>
              <a:gs pos="0">
                <a:schemeClr val="accent2">
                  <a:lumMod val="5000"/>
                  <a:lumOff val="95000"/>
                </a:schemeClr>
              </a:gs>
              <a:gs pos="100000">
                <a:schemeClr val="accent2">
                  <a:lumMod val="45000"/>
                  <a:lumOff val="55000"/>
                </a:schemeClr>
              </a:gs>
              <a:gs pos="100000">
                <a:schemeClr val="accent2">
                  <a:lumMod val="45000"/>
                  <a:lumOff val="55000"/>
                </a:schemeClr>
              </a:gs>
              <a:gs pos="100000">
                <a:schemeClr val="accent2">
                  <a:lumMod val="30000"/>
                  <a:lumOff val="7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accent6">
                  <a:lumMod val="20000"/>
                  <a:lumOff val="80000"/>
                </a:schemeClr>
              </a:solidFill>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4762"/>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81965" y="1248410"/>
            <a:ext cx="8325485" cy="5413375"/>
          </a:xfrm>
          <a:ln w="6350">
            <a:solidFill>
              <a:schemeClr val="tx1"/>
            </a:solidFill>
          </a:ln>
        </p:spPr>
        <p:txBody>
          <a:bodyPr>
            <a:normAutofit/>
          </a:bodyPr>
          <a:lstStyle/>
          <a:p>
            <a:pPr marL="0" indent="0" defTabSz="342900" fontAlgn="base">
              <a:lnSpc>
                <a:spcPct val="170000"/>
              </a:lnSpc>
              <a:spcBef>
                <a:spcPct val="20000"/>
              </a:spcBef>
              <a:spcAft>
                <a:spcPct val="0"/>
              </a:spcAft>
              <a:buNone/>
            </a:pPr>
            <a:r>
              <a:rPr lang="zh-CN" altLang="en-US" sz="2400" b="1" dirty="0">
                <a:latin typeface="楷体" panose="02010609060101010101" pitchFamily="49" charset="-122"/>
                <a:ea typeface="楷体" panose="02010609060101010101" pitchFamily="49" charset="-122"/>
              </a:rPr>
              <a:t>（三）商标功能</a:t>
            </a:r>
            <a:endParaRPr lang="en-US" altLang="zh-CN" sz="2000" b="1" dirty="0">
              <a:latin typeface="楷体" panose="02010609060101010101" pitchFamily="49" charset="-122"/>
              <a:ea typeface="楷体" panose="02010609060101010101" pitchFamily="49" charset="-122"/>
            </a:endParaRPr>
          </a:p>
          <a:p>
            <a:pPr marL="0" indent="0" defTabSz="342900" fontAlgn="base">
              <a:lnSpc>
                <a:spcPct val="170000"/>
              </a:lnSpc>
              <a:spcBef>
                <a:spcPct val="20000"/>
              </a:spcBef>
              <a:spcAft>
                <a:spcPct val="0"/>
              </a:spcAft>
              <a:buNone/>
            </a:pPr>
            <a:endParaRPr lang="en-US" altLang="zh-CN" b="1" dirty="0">
              <a:latin typeface="楷体" panose="02010609060101010101" pitchFamily="49" charset="-122"/>
              <a:ea typeface="楷体" panose="02010609060101010101" pitchFamily="49" charset="-122"/>
            </a:endParaRPr>
          </a:p>
        </p:txBody>
      </p:sp>
      <p:sp>
        <p:nvSpPr>
          <p:cNvPr id="4" name="椭圆 3"/>
          <p:cNvSpPr/>
          <p:nvPr/>
        </p:nvSpPr>
        <p:spPr>
          <a:xfrm>
            <a:off x="631190" y="2326640"/>
            <a:ext cx="2167890" cy="67310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FF0000"/>
                </a:solidFill>
                <a:hlinkClick r:id="rId3" action="ppaction://hlinksldjump"/>
              </a:rPr>
              <a:t>区分功能</a:t>
            </a:r>
            <a:endParaRPr lang="zh-CN" altLang="en-US" sz="2000">
              <a:solidFill>
                <a:srgbClr val="FF0000"/>
              </a:solidFill>
            </a:endParaRPr>
          </a:p>
        </p:txBody>
      </p:sp>
      <p:sp>
        <p:nvSpPr>
          <p:cNvPr id="6" name="椭圆 5"/>
          <p:cNvSpPr/>
          <p:nvPr/>
        </p:nvSpPr>
        <p:spPr>
          <a:xfrm>
            <a:off x="1882775" y="2705735"/>
            <a:ext cx="2453640" cy="671195"/>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FF0000"/>
                </a:solidFill>
                <a:hlinkClick r:id="rId4" action="ppaction://hlinksldjump"/>
              </a:rPr>
              <a:t>品质保证功能</a:t>
            </a:r>
            <a:endParaRPr lang="zh-CN" altLang="en-US" sz="2000">
              <a:solidFill>
                <a:srgbClr val="FF0000"/>
              </a:solidFill>
            </a:endParaRPr>
          </a:p>
        </p:txBody>
      </p:sp>
      <p:sp>
        <p:nvSpPr>
          <p:cNvPr id="7" name="椭圆 6"/>
          <p:cNvSpPr/>
          <p:nvPr/>
        </p:nvSpPr>
        <p:spPr>
          <a:xfrm>
            <a:off x="3991610" y="2822575"/>
            <a:ext cx="1884680" cy="554355"/>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rgbClr val="FF0000"/>
                </a:solidFill>
                <a:hlinkClick r:id="rId5" action="ppaction://hlinksldjump"/>
              </a:rPr>
              <a:t>广告功能</a:t>
            </a:r>
            <a:endParaRPr lang="zh-CN" altLang="en-US" sz="2000">
              <a:solidFill>
                <a:srgbClr val="FF0000"/>
              </a:solidFill>
            </a:endParaRPr>
          </a:p>
        </p:txBody>
      </p:sp>
      <p:sp>
        <p:nvSpPr>
          <p:cNvPr id="9" name="椭圆 8"/>
          <p:cNvSpPr/>
          <p:nvPr/>
        </p:nvSpPr>
        <p:spPr>
          <a:xfrm>
            <a:off x="1381125" y="4465320"/>
            <a:ext cx="2610485" cy="65532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accent1"/>
                </a:solidFill>
              </a:rPr>
              <a:t>价值承载功能</a:t>
            </a:r>
            <a:endParaRPr lang="zh-CN" altLang="en-US" sz="2000">
              <a:solidFill>
                <a:schemeClr val="accent1"/>
              </a:solidFill>
            </a:endParaRPr>
          </a:p>
        </p:txBody>
      </p:sp>
      <p:sp>
        <p:nvSpPr>
          <p:cNvPr id="10" name="椭圆 9"/>
          <p:cNvSpPr/>
          <p:nvPr/>
        </p:nvSpPr>
        <p:spPr>
          <a:xfrm>
            <a:off x="3511550" y="4210685"/>
            <a:ext cx="2610485" cy="65532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accent1"/>
                </a:solidFill>
              </a:rPr>
              <a:t>生产要素功能</a:t>
            </a:r>
            <a:endParaRPr lang="zh-CN" altLang="en-US" sz="2000">
              <a:solidFill>
                <a:schemeClr val="accent1"/>
              </a:solidFill>
            </a:endParaRPr>
          </a:p>
        </p:txBody>
      </p:sp>
      <p:sp>
        <p:nvSpPr>
          <p:cNvPr id="11" name="椭圆 10"/>
          <p:cNvSpPr/>
          <p:nvPr/>
        </p:nvSpPr>
        <p:spPr>
          <a:xfrm>
            <a:off x="1280795" y="5045075"/>
            <a:ext cx="2610485" cy="65532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accent1"/>
                </a:solidFill>
              </a:rPr>
              <a:t>竞争工具功能</a:t>
            </a:r>
            <a:endParaRPr lang="zh-CN" altLang="en-US" sz="2000">
              <a:solidFill>
                <a:schemeClr val="accent1"/>
              </a:solidFill>
            </a:endParaRPr>
          </a:p>
        </p:txBody>
      </p:sp>
      <p:sp>
        <p:nvSpPr>
          <p:cNvPr id="13" name="椭圆 12"/>
          <p:cNvSpPr/>
          <p:nvPr/>
        </p:nvSpPr>
        <p:spPr>
          <a:xfrm>
            <a:off x="5571490" y="2647315"/>
            <a:ext cx="2519045" cy="65532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accent1"/>
                </a:solidFill>
                <a:hlinkClick r:id="rId6" action="ppaction://hlinksldjump"/>
              </a:rPr>
              <a:t>文化展示功能</a:t>
            </a:r>
            <a:endParaRPr lang="zh-CN" altLang="en-US" sz="2000">
              <a:solidFill>
                <a:schemeClr val="accent1"/>
              </a:solidFill>
            </a:endParaRPr>
          </a:p>
        </p:txBody>
      </p:sp>
      <p:sp>
        <p:nvSpPr>
          <p:cNvPr id="14" name="椭圆 13"/>
          <p:cNvSpPr/>
          <p:nvPr/>
        </p:nvSpPr>
        <p:spPr>
          <a:xfrm>
            <a:off x="3511550" y="4978400"/>
            <a:ext cx="2610485" cy="65532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accent1"/>
                </a:solidFill>
              </a:rPr>
              <a:t>彰显个性功能</a:t>
            </a:r>
            <a:endParaRPr lang="zh-CN" altLang="en-US" sz="2000" dirty="0">
              <a:solidFill>
                <a:schemeClr val="accent1"/>
              </a:solidFill>
            </a:endParaRPr>
          </a:p>
        </p:txBody>
      </p:sp>
      <p:sp>
        <p:nvSpPr>
          <p:cNvPr id="15" name="椭圆 14"/>
          <p:cNvSpPr/>
          <p:nvPr/>
        </p:nvSpPr>
        <p:spPr>
          <a:xfrm>
            <a:off x="5275580" y="4563110"/>
            <a:ext cx="2610485" cy="655320"/>
          </a:xfrm>
          <a:prstGeom prst="ellipse">
            <a:avLst/>
          </a:prstGeom>
          <a:noFill/>
          <a:extLst>
            <a:ext uri="{909E8E84-426E-40DD-AFC4-6F175D3DCCD1}">
              <a14:hiddenFill xmlns:a14="http://schemas.microsoft.com/office/drawing/2010/main">
                <a:solidFill>
                  <a:srgbClr val="FF0000"/>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a:solidFill>
                  <a:schemeClr val="accent1"/>
                </a:solidFill>
              </a:rPr>
              <a:t>选购指导功能</a:t>
            </a:r>
            <a:endParaRPr lang="zh-CN" altLang="en-US" sz="20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plus(in)">
                                      <p:cBhvr>
                                        <p:cTn id="7" dur="2000"/>
                                        <p:tgtEl>
                                          <p:spTgt spid="9"/>
                                        </p:tgtEl>
                                      </p:cBhvr>
                                    </p:animEffect>
                                  </p:childTnLst>
                                </p:cTn>
                              </p:par>
                              <p:par>
                                <p:cTn id="8" presetID="13" presetClass="entr" presetSubtype="16" fill="hold" grpId="1"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plus(in)">
                                      <p:cBhvr>
                                        <p:cTn id="10" dur="2000"/>
                                        <p:tgtEl>
                                          <p:spTgt spid="10"/>
                                        </p:tgtEl>
                                      </p:cBhvr>
                                    </p:animEffect>
                                  </p:childTnLst>
                                </p:cTn>
                              </p:par>
                              <p:par>
                                <p:cTn id="11" presetID="13" presetClass="entr" presetSubtype="16" fill="hold" grpId="1"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plus(in)">
                                      <p:cBhvr>
                                        <p:cTn id="13" dur="2000"/>
                                        <p:tgtEl>
                                          <p:spTgt spid="11"/>
                                        </p:tgtEl>
                                      </p:cBhvr>
                                    </p:animEffect>
                                  </p:childTnLst>
                                </p:cTn>
                              </p:par>
                              <p:par>
                                <p:cTn id="14" presetID="13" presetClass="entr" presetSubtype="16" fill="hold" grpId="1"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plus(in)">
                                      <p:cBhvr>
                                        <p:cTn id="16" dur="2000"/>
                                        <p:tgtEl>
                                          <p:spTgt spid="13"/>
                                        </p:tgtEl>
                                      </p:cBhvr>
                                    </p:animEffect>
                                  </p:childTnLst>
                                </p:cTn>
                              </p:par>
                              <p:par>
                                <p:cTn id="17" presetID="13" presetClass="entr" presetSubtype="16" fill="hold" grpId="1"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plus(in)">
                                      <p:cBhvr>
                                        <p:cTn id="19" dur="2000"/>
                                        <p:tgtEl>
                                          <p:spTgt spid="14"/>
                                        </p:tgtEl>
                                      </p:cBhvr>
                                    </p:animEffect>
                                  </p:childTnLst>
                                </p:cTn>
                              </p:par>
                              <p:par>
                                <p:cTn id="20" presetID="13" presetClass="entr" presetSubtype="16" fill="hold" grpId="1"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plus(in)">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9" grpId="0" animBg="1"/>
      <p:bldP spid="9" grpId="1" bldLvl="0" animBg="1"/>
      <p:bldP spid="10" grpId="0" animBg="1"/>
      <p:bldP spid="10" grpId="1" bldLvl="0" animBg="1"/>
      <p:bldP spid="11" grpId="0" animBg="1"/>
      <p:bldP spid="11" grpId="1" bldLvl="0" animBg="1"/>
      <p:bldP spid="13" grpId="0" animBg="1"/>
      <p:bldP spid="13" grpId="1" bldLvl="0" animBg="1"/>
      <p:bldP spid="14" grpId="0" animBg="1"/>
      <p:bldP spid="14" grpId="1" bldLvl="0" animBg="1"/>
      <p:bldP spid="15" grpId="0" animBg="1"/>
      <p:bldP spid="15" grpId="1"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551305"/>
            <a:ext cx="7799705" cy="473646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hlinkClick r:id="rId3" action="ppaction://hlinksldjump"/>
              </a:rPr>
              <a:t>区分功能</a:t>
            </a:r>
            <a:r>
              <a:rPr lang="zh-CN" altLang="en-US" sz="2400" b="1" dirty="0">
                <a:latin typeface="楷体" panose="02010609060101010101" pitchFamily="49" charset="-122"/>
                <a:ea typeface="楷体" panose="02010609060101010101" pitchFamily="49" charset="-122"/>
              </a:rPr>
              <a:t>：识别功能、标示商品来源功能</a:t>
            </a:r>
            <a:endParaRPr lang="zh-CN" altLang="en-US" sz="2400" b="1" dirty="0">
              <a:latin typeface="楷体" panose="02010609060101010101" pitchFamily="49" charset="-122"/>
              <a:ea typeface="楷体" panose="02010609060101010101" pitchFamily="49" charset="-122"/>
            </a:endParaRPr>
          </a:p>
          <a:p>
            <a:pPr marL="17780" indent="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区分对象：不同生产者的商品或服务        不同商品或服务</a:t>
            </a:r>
            <a:endParaRPr lang="zh-CN" altLang="en-US" sz="2000" dirty="0">
              <a:latin typeface="楷体" panose="02010609060101010101" pitchFamily="49" charset="-122"/>
              <a:ea typeface="楷体" panose="02010609060101010101" pitchFamily="49" charset="-122"/>
            </a:endParaRPr>
          </a:p>
          <a:p>
            <a:pPr marL="17780" indent="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sym typeface="+mn-ea"/>
              </a:rPr>
              <a:t>商标的基础功能：决定商标与商标使用的内涵，决定商标保护的正当性</a:t>
            </a:r>
            <a:endParaRPr lang="zh-CN" altLang="en-US" sz="2000" dirty="0">
              <a:latin typeface="楷体" panose="02010609060101010101" pitchFamily="49" charset="-122"/>
              <a:ea typeface="楷体" panose="02010609060101010101" pitchFamily="49" charset="-122"/>
            </a:endParaRPr>
          </a:p>
        </p:txBody>
      </p:sp>
      <p:sp>
        <p:nvSpPr>
          <p:cNvPr id="3" name="右箭头 2"/>
          <p:cNvSpPr/>
          <p:nvPr/>
        </p:nvSpPr>
        <p:spPr>
          <a:xfrm>
            <a:off x="5236845" y="2365375"/>
            <a:ext cx="379095" cy="755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74f6be38b65957964f14c2b9dd4ce50c_222_222[1]"/>
          <p:cNvPicPr>
            <a:picLocks noChangeAspect="1"/>
          </p:cNvPicPr>
          <p:nvPr/>
        </p:nvPicPr>
        <p:blipFill>
          <a:blip r:embed="rId4"/>
          <a:stretch>
            <a:fillRect/>
          </a:stretch>
        </p:blipFill>
        <p:spPr>
          <a:xfrm>
            <a:off x="3385820" y="3853180"/>
            <a:ext cx="2011045" cy="2011045"/>
          </a:xfrm>
          <a:prstGeom prst="rect">
            <a:avLst/>
          </a:prstGeom>
        </p:spPr>
      </p:pic>
      <p:pic>
        <p:nvPicPr>
          <p:cNvPr id="9" name="图片 8" descr="a71ea8d3fd1f4134ec6a0398231f95cad0c85ef2[1]"/>
          <p:cNvPicPr>
            <a:picLocks noChangeAspect="1"/>
          </p:cNvPicPr>
          <p:nvPr/>
        </p:nvPicPr>
        <p:blipFill>
          <a:blip r:embed="rId5"/>
          <a:stretch>
            <a:fillRect/>
          </a:stretch>
        </p:blipFill>
        <p:spPr>
          <a:xfrm>
            <a:off x="774700" y="4260215"/>
            <a:ext cx="1744345" cy="1328420"/>
          </a:xfrm>
          <a:prstGeom prst="rect">
            <a:avLst/>
          </a:prstGeom>
        </p:spPr>
      </p:pic>
      <p:pic>
        <p:nvPicPr>
          <p:cNvPr id="10" name="图片 9" descr="9e3df8dcd100baa171a270a74110b912c8fc2e1b[2]"/>
          <p:cNvPicPr>
            <a:picLocks noChangeAspect="1"/>
          </p:cNvPicPr>
          <p:nvPr/>
        </p:nvPicPr>
        <p:blipFill>
          <a:blip r:embed="rId6"/>
          <a:stretch>
            <a:fillRect/>
          </a:stretch>
        </p:blipFill>
        <p:spPr>
          <a:xfrm>
            <a:off x="5995035" y="4445635"/>
            <a:ext cx="1941195" cy="9575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41630" y="1173480"/>
            <a:ext cx="8498840" cy="544639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hlinkClick r:id="rId3" action="ppaction://hlinksldjump"/>
              </a:rPr>
              <a:t>品质保证功能</a:t>
            </a:r>
            <a:r>
              <a:rPr lang="zh-CN" altLang="en-US" sz="2400" b="1" dirty="0">
                <a:latin typeface="楷体" panose="02010609060101010101" pitchFamily="49" charset="-122"/>
                <a:ea typeface="楷体" panose="02010609060101010101" pitchFamily="49" charset="-122"/>
              </a:rPr>
              <a:t>：品质保障功能</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行会的质量控制：</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11-13</a:t>
            </a:r>
            <a:r>
              <a:rPr lang="zh-CN" altLang="en-US" sz="2000" dirty="0">
                <a:latin typeface="楷体" panose="02010609060101010101" pitchFamily="49" charset="-122"/>
                <a:ea typeface="楷体" panose="02010609060101010101" pitchFamily="49" charset="-122"/>
              </a:rPr>
              <a:t>世纪行业工会对欧洲市场商品质量的控制</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行政强制：早在</a:t>
            </a:r>
            <a:r>
              <a:rPr lang="en-US" altLang="zh-CN" sz="2000"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2000" dirty="0">
                <a:latin typeface="楷体" panose="02010609060101010101" pitchFamily="49" charset="-122"/>
                <a:ea typeface="楷体" panose="02010609060101010101" pitchFamily="49" charset="-122"/>
              </a:rPr>
              <a:t>世纪，法国的法律就要求工匠必须在其产品上加标志，以此表明他们对其产品负责，在经过官方检验和批准以后要加印花</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质疑：商标向消费者指示的商品有优有劣，没有救济措施；商品生产者</a:t>
            </a:r>
            <a:r>
              <a:rPr lang="zh-CN" altLang="en-US" sz="2000" dirty="0">
                <a:latin typeface="楷体" panose="02010609060101010101" pitchFamily="49" charset="-122"/>
                <a:ea typeface="楷体" panose="02010609060101010101" pitchFamily="49" charset="-122"/>
                <a:sym typeface="+mn-ea"/>
              </a:rPr>
              <a:t>提高产品质量的动机源于市场竞争压力，而不是商标保护</a:t>
            </a:r>
            <a:endParaRPr lang="zh-CN" altLang="en-US" sz="2000" dirty="0">
              <a:latin typeface="楷体" panose="02010609060101010101" pitchFamily="49" charset="-122"/>
              <a:ea typeface="楷体" panose="02010609060101010101" pitchFamily="49" charset="-122"/>
              <a:sym typeface="+mn-ea"/>
            </a:endParaRPr>
          </a:p>
        </p:txBody>
      </p:sp>
      <p:sp>
        <p:nvSpPr>
          <p:cNvPr id="6" name="文本框 5"/>
          <p:cNvSpPr txBox="1"/>
          <p:nvPr/>
        </p:nvSpPr>
        <p:spPr>
          <a:xfrm>
            <a:off x="580390" y="4090035"/>
            <a:ext cx="8021320" cy="2399665"/>
          </a:xfrm>
          <a:prstGeom prst="rect">
            <a:avLst/>
          </a:prstGeom>
          <a:blipFill>
            <a:blip r:embed="rId4"/>
            <a:tile tx="0" ty="0" sx="100000" sy="100000" flip="none" algn="tl"/>
          </a:blipFill>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sz="20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理解芝加哥学派：商标向消费者传递商品或者服务质量的信息，帮助消费者选择质优价廉的商品或者服务，淘汰劣质商品或者服务，促使生产者保证品质一以贯之，并在竞争中提高质量，否则就会被淘汰。商标为市场竞争提供了简约、经济的工具，因而</a:t>
            </a:r>
            <a:r>
              <a:rPr lang="en-US" altLang="zh-CN" sz="20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0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商标保护鼓励生产者生产更高质量的产品</a:t>
            </a:r>
            <a:r>
              <a:rPr lang="en-US" altLang="zh-CN" sz="20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r>
              <a:rPr lang="zh-CN" altLang="en-US" sz="20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rPr>
              <a:t>。</a:t>
            </a:r>
            <a:endParaRPr lang="zh-CN" altLang="en-US" sz="2000" dirty="0">
              <a:solidFill>
                <a:srgbClr val="FF0000"/>
              </a:solidFill>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17"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6" grpId="5" animBg="1"/>
      <p:bldP spid="6" grpId="6" animBg="1"/>
      <p:bldP spid="6" grpId="7" animBg="1"/>
      <p:bldP spid="6" grpId="8" animBg="1"/>
      <p:bldP spid="6" grpId="9" animBg="1"/>
      <p:bldP spid="6" grpId="10" animBg="1"/>
      <p:bldP spid="6" grpId="11" animBg="1"/>
      <p:bldP spid="6" grpId="12" animBg="1"/>
      <p:bldP spid="6" grpId="13" animBg="1"/>
      <p:bldP spid="6" grpId="14" animBg="1"/>
      <p:bldP spid="6" grpId="15" animBg="1"/>
      <p:bldP spid="6" grpId="16" animBg="1"/>
      <p:bldP spid="6" grpId="17"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91160" y="1181735"/>
            <a:ext cx="8361045" cy="521652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hlinkClick r:id="rId3" action="ppaction://hlinksldjump"/>
              </a:rPr>
              <a:t>广告功能</a:t>
            </a:r>
            <a:r>
              <a:rPr lang="zh-CN" altLang="en-US" sz="2400" b="1" dirty="0">
                <a:latin typeface="楷体" panose="02010609060101010101" pitchFamily="49" charset="-122"/>
                <a:ea typeface="楷体" panose="02010609060101010101" pitchFamily="49" charset="-122"/>
              </a:rPr>
              <a:t>：表彰功能、宣传功能</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楷体" panose="02010609060101010101" pitchFamily="49" charset="-122"/>
                <a:cs typeface="Times New Roman" panose="02020603050405020304" pitchFamily="18" charset="0"/>
              </a:rPr>
              <a:t>保守观点：保护名称的垄断是次要的，仅在有限范围内存在；大规模的劝说广告造成经济浪费，扭曲消费者的选择；商标广告不能创造总需求，因为有效的需求是由生产力创造的社会购买力决定的；不能通过广告来改变消费者的喜好</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自由观点：如果没有商标广告，消费者需要在大量商品中选择自己需要的产品，是不经济的；如果仅有少量的产品供应，可以节省消费者的选择成本，但又容易导致生产者、服务商利用独占地位侵害消费者利益。适度保护商标的广告功能是</a:t>
            </a:r>
            <a:r>
              <a:rPr lang="zh-CN" altLang="en-US" sz="2000" dirty="0">
                <a:latin typeface="楷体" panose="02010609060101010101" pitchFamily="49" charset="-122"/>
                <a:ea typeface="楷体" panose="02010609060101010101" pitchFamily="49" charset="-122"/>
                <a:sym typeface="+mn-ea"/>
              </a:rPr>
              <a:t>一个功利主义设计：既要避免</a:t>
            </a:r>
            <a:r>
              <a:rPr lang="zh-CN" altLang="en-US" sz="2000" dirty="0">
                <a:latin typeface="楷体" panose="02010609060101010101" pitchFamily="49" charset="-122"/>
                <a:ea typeface="楷体" panose="02010609060101010101" pitchFamily="49" charset="-122"/>
              </a:rPr>
              <a:t>消费者付出较高的选择成本，又要维护市场有序竞争及消费者选择产品的福利</a:t>
            </a:r>
            <a:endParaRPr lang="en-US" altLang="zh-CN" sz="2000" dirty="0">
              <a:latin typeface="楷体" panose="02010609060101010101" pitchFamily="49" charset="-122"/>
              <a:ea typeface="楷体" panose="02010609060101010101" pitchFamily="49"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54355" y="1338580"/>
            <a:ext cx="8056880" cy="517969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文化展示功能：文化功能</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现代商标标识都带有美好寓意，人们在消费商品时会获得精神愉悦与感官享受</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增加我们生活中的语汇，使这些语汇成为大众交流和文化传播的媒介</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商标的使用会使其自身性质发生一定的转换，商标可以演化成一种具有特定文化内涵的象征性社会符号</a:t>
            </a:r>
            <a:endParaRPr lang="zh-CN" altLang="en-US" sz="2000" dirty="0">
              <a:latin typeface="楷体" panose="02010609060101010101" pitchFamily="49" charset="-122"/>
              <a:ea typeface="楷体" panose="02010609060101010101" pitchFamily="49" charset="-122"/>
            </a:endParaRPr>
          </a:p>
        </p:txBody>
      </p:sp>
      <p:pic>
        <p:nvPicPr>
          <p:cNvPr id="6" name="图片 5" descr="f9198618367adab4c0fbac6a89d4b31c8701e4f4[1]"/>
          <p:cNvPicPr>
            <a:picLocks noChangeAspect="1"/>
          </p:cNvPicPr>
          <p:nvPr/>
        </p:nvPicPr>
        <p:blipFill>
          <a:blip r:embed="rId3"/>
          <a:stretch>
            <a:fillRect/>
          </a:stretch>
        </p:blipFill>
        <p:spPr>
          <a:xfrm>
            <a:off x="3293110" y="5170805"/>
            <a:ext cx="2972435" cy="784860"/>
          </a:xfrm>
          <a:prstGeom prst="rect">
            <a:avLst/>
          </a:prstGeom>
        </p:spPr>
      </p:pic>
      <p:pic>
        <p:nvPicPr>
          <p:cNvPr id="11" name="图片 10" descr="ORI[1]"/>
          <p:cNvPicPr>
            <a:picLocks noChangeAspect="1"/>
          </p:cNvPicPr>
          <p:nvPr/>
        </p:nvPicPr>
        <p:blipFill>
          <a:blip r:embed="rId4"/>
          <a:stretch>
            <a:fillRect/>
          </a:stretch>
        </p:blipFill>
        <p:spPr>
          <a:xfrm>
            <a:off x="6369050" y="4859655"/>
            <a:ext cx="2155825" cy="1234440"/>
          </a:xfrm>
          <a:prstGeom prst="rect">
            <a:avLst/>
          </a:prstGeom>
        </p:spPr>
      </p:pic>
      <p:pic>
        <p:nvPicPr>
          <p:cNvPr id="13" name="图片 12" descr="18d8bc3eb13533fa15eaa8bca2d3fd1f40345bc7[1]"/>
          <p:cNvPicPr>
            <a:picLocks noChangeAspect="1"/>
          </p:cNvPicPr>
          <p:nvPr/>
        </p:nvPicPr>
        <p:blipFill>
          <a:blip r:embed="rId5"/>
          <a:stretch>
            <a:fillRect/>
          </a:stretch>
        </p:blipFill>
        <p:spPr>
          <a:xfrm>
            <a:off x="767715" y="4759325"/>
            <a:ext cx="2266950" cy="16554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6" dur="1000" fill="hold"/>
                                        <p:tgtEl>
                                          <p:spTgt spid="6"/>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7"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900" decel="100000" fill="hold"/>
                                        <p:tgtEl>
                                          <p:spTgt spid="11"/>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bg/>
                                          </p:spTgt>
                                        </p:tgtEl>
                                        <p:attrNameLst>
                                          <p:attrName>style.visibility</p:attrName>
                                        </p:attrNameLst>
                                      </p:cBhvr>
                                      <p:to>
                                        <p:strVal val="visible"/>
                                      </p:to>
                                    </p:set>
                                    <p:animEffect transition="in" filter="blinds(horizontal)">
                                      <p:cBhvr>
                                        <p:cTn id="33" dur="500"/>
                                        <p:tgtEl>
                                          <p:spTgt spid="8">
                                            <p:bg/>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
                                            <p:txEl>
                                              <p:pRg st="0" end="0"/>
                                            </p:txEl>
                                          </p:spTgt>
                                        </p:tgtEl>
                                        <p:attrNameLst>
                                          <p:attrName>style.visibility</p:attrName>
                                        </p:attrNameLst>
                                      </p:cBhvr>
                                      <p:to>
                                        <p:strVal val="visible"/>
                                      </p:to>
                                    </p:set>
                                    <p:animEffect transition="in" filter="blinds(horizontal)">
                                      <p:cBhvr>
                                        <p:cTn id="38" dur="500"/>
                                        <p:tgtEl>
                                          <p:spTgt spid="8">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Effect transition="in" filter="blinds(horizontal)">
                                      <p:cBhvr>
                                        <p:cTn id="43" dur="500"/>
                                        <p:tgtEl>
                                          <p:spTgt spid="8">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8">
                                            <p:txEl>
                                              <p:pRg st="2" end="2"/>
                                            </p:txEl>
                                          </p:spTgt>
                                        </p:tgtEl>
                                        <p:attrNameLst>
                                          <p:attrName>style.visibility</p:attrName>
                                        </p:attrNameLst>
                                      </p:cBhvr>
                                      <p:to>
                                        <p:strVal val="visible"/>
                                      </p:to>
                                    </p:set>
                                    <p:animEffect transition="in" filter="blinds(horizontal)">
                                      <p:cBhvr>
                                        <p:cTn id="48" dur="500"/>
                                        <p:tgtEl>
                                          <p:spTgt spid="8">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
                                            <p:txEl>
                                              <p:pRg st="3" end="3"/>
                                            </p:txEl>
                                          </p:spTgt>
                                        </p:tgtEl>
                                        <p:attrNameLst>
                                          <p:attrName>style.visibility</p:attrName>
                                        </p:attrNameLst>
                                      </p:cBhvr>
                                      <p:to>
                                        <p:strVal val="visible"/>
                                      </p:to>
                                    </p:set>
                                    <p:animEffect transition="in" filter="blinds(horizontal)">
                                      <p:cBhvr>
                                        <p:cTn id="5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551305"/>
            <a:ext cx="7799705" cy="402399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二、商标权的概念与内容</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（一）商标权概念</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广义商标权：注册商标所有人对其注册商标享有的专用权以及未注册商标使用人对其使用的未注册商标享有的使用权。</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狭义商标权：注册商标所有人对其注册商标依法享有的专用权。</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372235"/>
            <a:ext cx="8077200" cy="497586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（二）商标权内容</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、专有使用权：注册商标所有人对其注册商标专有、专用的权利</a:t>
            </a:r>
            <a:endParaRPr lang="zh-CN" altLang="en-US" sz="2000" dirty="0">
              <a:latin typeface="楷体" panose="02010609060101010101" pitchFamily="49" charset="-122"/>
              <a:ea typeface="楷体" panose="02010609060101010101" pitchFamily="49" charset="-122"/>
            </a:endParaRPr>
          </a:p>
          <a:p>
            <a:pPr marL="17780" indent="0" defTabSz="342900" fontAlgn="base">
              <a:lnSpc>
                <a:spcPct val="150000"/>
              </a:lnSpc>
              <a:spcBef>
                <a:spcPts val="0"/>
              </a:spcBef>
              <a:spcAft>
                <a:spcPct val="0"/>
              </a:spcAft>
              <a:buFont typeface="Wingdings" panose="05000000000000000000" pitchFamily="2" charset="2"/>
              <a:buNone/>
            </a:pPr>
            <a:r>
              <a:rPr lang="zh-CN" altLang="en-US" sz="2000" dirty="0">
                <a:latin typeface="楷体" panose="02010609060101010101" pitchFamily="49" charset="-122"/>
                <a:ea typeface="楷体" panose="02010609060101010101" pitchFamily="49" charset="-122"/>
              </a:rPr>
              <a:t>《商标法》第56条规定：注册商标的专用权，以核准注册的商标和核定使用的商品为限。</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、禁止权：注册商标所有人有权禁止他人未经其许可，在同一种或类似商品或服务项目上使用与其注册商标相同或近似的商标</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、许可权：注册商标所有人通过签订许可使用合同，许可他人使用其注册商标的权利</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en-US" altLang="zh-CN" sz="2000" dirty="0">
                <a:latin typeface="楷体" panose="02010609060101010101" pitchFamily="49" charset="-122"/>
                <a:ea typeface="楷体" panose="02010609060101010101" pitchFamily="49" charset="-122"/>
              </a:rPr>
              <a:t>4</a:t>
            </a:r>
            <a:r>
              <a:rPr lang="zh-CN" altLang="en-US" sz="2000" dirty="0">
                <a:latin typeface="楷体" panose="02010609060101010101" pitchFamily="49" charset="-122"/>
                <a:ea typeface="楷体" panose="02010609060101010101" pitchFamily="49" charset="-122"/>
              </a:rPr>
              <a:t>、转让权：注册商标所有人在法律允许的范围内，根据自己的意愿，将自己的注册商标所有权转让给他人的权利</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graphicFrame>
        <p:nvGraphicFramePr>
          <p:cNvPr id="3" name="表格 2"/>
          <p:cNvGraphicFramePr/>
          <p:nvPr>
            <p:custDataLst>
              <p:tags r:id="rId3"/>
            </p:custDataLst>
          </p:nvPr>
        </p:nvGraphicFramePr>
        <p:xfrm>
          <a:off x="486410" y="1490345"/>
          <a:ext cx="8328025" cy="3847839"/>
        </p:xfrm>
        <a:graphic>
          <a:graphicData uri="http://schemas.openxmlformats.org/drawingml/2006/table">
            <a:tbl>
              <a:tblPr firstRow="1" bandRow="1">
                <a:tableStyleId>{5940675A-B579-460E-94D1-54222C63F5DA}</a:tableStyleId>
              </a:tblPr>
              <a:tblGrid>
                <a:gridCol w="914400"/>
                <a:gridCol w="3062605"/>
                <a:gridCol w="4351020"/>
              </a:tblGrid>
              <a:tr h="807720">
                <a:tc>
                  <a:txBody>
                    <a:bodyPr/>
                    <a:lstStyle/>
                    <a:p>
                      <a:pPr indent="0" algn="ctr" fontAlgn="base">
                        <a:buNone/>
                      </a:pPr>
                      <a:r>
                        <a:rPr lang="zh-CN" altLang="en-US" sz="2000" b="1">
                          <a:latin typeface="华文楷体" panose="02010600040101010101" pitchFamily="2" charset="-122"/>
                          <a:ea typeface="华文楷体" panose="02010600040101010101" pitchFamily="2" charset="-122"/>
                          <a:cs typeface="Times New Roman" panose="02020603050405020304" pitchFamily="18" charset="0"/>
                        </a:rPr>
                        <a:t>区别</a:t>
                      </a:r>
                      <a:endParaRPr lang="zh-CN" altLang="en-US" sz="2000" b="1">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zh-CN" altLang="en-US" sz="2000" b="1">
                          <a:latin typeface="华文楷体" panose="02010600040101010101" pitchFamily="2" charset="-122"/>
                          <a:ea typeface="华文楷体" panose="02010600040101010101" pitchFamily="2" charset="-122"/>
                          <a:cs typeface="Times New Roman" panose="02020603050405020304" pitchFamily="18" charset="0"/>
                        </a:rPr>
                        <a:t>专用权</a:t>
                      </a:r>
                      <a:endParaRPr lang="zh-CN" altLang="en-US" sz="2000" b="1">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zh-CN" altLang="en-US" sz="2000" b="1">
                          <a:latin typeface="华文楷体" panose="02010600040101010101" pitchFamily="2" charset="-122"/>
                          <a:ea typeface="华文楷体" panose="02010600040101010101" pitchFamily="2" charset="-122"/>
                          <a:cs typeface="Times New Roman" panose="02020603050405020304" pitchFamily="18" charset="0"/>
                        </a:rPr>
                        <a:t>禁止权</a:t>
                      </a:r>
                      <a:endParaRPr lang="zh-CN" altLang="en-US" sz="2000" b="1">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23359">
                <a:tc>
                  <a:txBody>
                    <a:bodyPr/>
                    <a:lstStyle/>
                    <a:p>
                      <a:pPr indent="0" algn="ctr" fontAlgn="base">
                        <a:buNone/>
                      </a:pPr>
                      <a:r>
                        <a:rPr lang="zh-CN" altLang="en-US" sz="2000" b="0">
                          <a:latin typeface="华文楷体" panose="02010600040101010101" pitchFamily="2" charset="-122"/>
                          <a:ea typeface="华文楷体" panose="02010600040101010101" pitchFamily="2" charset="-122"/>
                          <a:cs typeface="Times New Roman" panose="02020603050405020304" pitchFamily="18" charset="0"/>
                        </a:rPr>
                        <a:t>性质</a:t>
                      </a:r>
                      <a:endParaRPr lang="zh-CN" altLang="en-US" sz="2000" b="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zh-CN" altLang="en-US" sz="2000" b="0">
                          <a:latin typeface="华文楷体" panose="02010600040101010101" pitchFamily="2" charset="-122"/>
                          <a:ea typeface="华文楷体" panose="02010600040101010101" pitchFamily="2" charset="-122"/>
                          <a:cs typeface="Times New Roman" panose="02020603050405020304" pitchFamily="18" charset="0"/>
                        </a:rPr>
                        <a:t>商标权人使用注册商标</a:t>
                      </a:r>
                      <a:endParaRPr lang="zh-CN" altLang="en-US" sz="2000" b="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zh-CN" altLang="en-US" sz="2000" b="0">
                          <a:latin typeface="华文楷体" panose="02010600040101010101" pitchFamily="2" charset="-122"/>
                          <a:ea typeface="华文楷体" panose="02010600040101010101" pitchFamily="2" charset="-122"/>
                          <a:cs typeface="Times New Roman" panose="02020603050405020304" pitchFamily="18" charset="0"/>
                        </a:rPr>
                        <a:t>商标权人禁止他人使用相同或近似的注册商标</a:t>
                      </a:r>
                      <a:endParaRPr lang="zh-CN" altLang="en-US" sz="2000" b="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35710">
                <a:tc>
                  <a:txBody>
                    <a:bodyPr/>
                    <a:lstStyle/>
                    <a:p>
                      <a:pPr indent="0" algn="ctr" fontAlgn="base">
                        <a:buNone/>
                      </a:pPr>
                      <a:r>
                        <a:rPr lang="zh-CN" altLang="en-US" sz="2000" b="0">
                          <a:latin typeface="华文楷体" panose="02010600040101010101" pitchFamily="2" charset="-122"/>
                          <a:ea typeface="华文楷体" panose="02010600040101010101" pitchFamily="2" charset="-122"/>
                          <a:cs typeface="Times New Roman" panose="02020603050405020304" pitchFamily="18" charset="0"/>
                        </a:rPr>
                        <a:t>内容</a:t>
                      </a:r>
                      <a:endParaRPr lang="zh-CN" altLang="en-US" sz="2000" b="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zh-CN" altLang="en-US" sz="2000" b="0">
                          <a:latin typeface="华文楷体" panose="02010600040101010101" pitchFamily="2" charset="-122"/>
                          <a:ea typeface="华文楷体" panose="02010600040101010101" pitchFamily="2" charset="-122"/>
                          <a:cs typeface="Times New Roman" panose="02020603050405020304" pitchFamily="18" charset="0"/>
                        </a:rPr>
                        <a:t>以核准注册的商标和核定使用的商品或服务项目为限</a:t>
                      </a:r>
                      <a:endParaRPr lang="zh-CN" altLang="en-US" sz="2000" b="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fontAlgn="base">
                        <a:buNone/>
                      </a:pPr>
                      <a:r>
                        <a:rPr lang="zh-CN" altLang="en-US" sz="2000" b="0" dirty="0">
                          <a:latin typeface="华文楷体" panose="02010600040101010101" pitchFamily="2" charset="-122"/>
                          <a:ea typeface="华文楷体" panose="02010600040101010101" pitchFamily="2" charset="-122"/>
                          <a:cs typeface="Times New Roman" panose="02020603050405020304" pitchFamily="18" charset="0"/>
                        </a:rPr>
                        <a:t>不以核准注册的商标和核定使用的商品或服务项目为限，在类似商品或服务上使用相同或近似商标也予以禁止</a:t>
                      </a:r>
                      <a:endParaRPr lang="zh-CN" altLang="en-US" sz="2000" b="0" dirty="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81050">
                <a:tc>
                  <a:txBody>
                    <a:bodyPr/>
                    <a:lstStyle/>
                    <a:p>
                      <a:pPr indent="0" algn="ctr" fontAlgn="base">
                        <a:buNone/>
                      </a:pPr>
                      <a:r>
                        <a:rPr lang="zh-CN" altLang="en-US" sz="2000" b="1">
                          <a:latin typeface="华文楷体" panose="02010600040101010101" pitchFamily="2" charset="-122"/>
                          <a:ea typeface="华文楷体" panose="02010600040101010101" pitchFamily="2" charset="-122"/>
                          <a:cs typeface="Times New Roman" panose="02020603050405020304" pitchFamily="18" charset="0"/>
                        </a:rPr>
                        <a:t>结论</a:t>
                      </a:r>
                      <a:endParaRPr lang="zh-CN" altLang="en-US" sz="2000" b="1">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fontAlgn="base">
                        <a:buNone/>
                      </a:pPr>
                      <a:r>
                        <a:rPr lang="zh-CN" altLang="en-US" sz="2000" b="1" dirty="0">
                          <a:latin typeface="华文楷体" panose="02010600040101010101" pitchFamily="2" charset="-122"/>
                          <a:ea typeface="华文楷体" panose="02010600040101010101" pitchFamily="2" charset="-122"/>
                          <a:cs typeface="Times New Roman" panose="02020603050405020304" pitchFamily="18" charset="0"/>
                        </a:rPr>
                        <a:t>禁止权＞专用权</a:t>
                      </a:r>
                      <a:endParaRPr lang="zh-CN" altLang="en-US" sz="2000" b="1" dirty="0">
                        <a:latin typeface="华文楷体" panose="02010600040101010101" pitchFamily="2" charset="-122"/>
                        <a:ea typeface="华文楷体" panose="02010600040101010101" pitchFamily="2" charset="-122"/>
                        <a:cs typeface="Times New Roman" panose="02020603050405020304" pitchFamily="18" charset="0"/>
                      </a:endParaRPr>
                    </a:p>
                  </a:txBody>
                  <a:tcPr marL="0" marR="0" marT="0" marB="99060"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447165"/>
            <a:ext cx="7965440" cy="460946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三、商标法的概念与立法原则</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None/>
            </a:pP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商标法概念</a:t>
            </a:r>
            <a:endParaRPr lang="zh-CN" altLang="en-US" sz="2400" b="1" dirty="0">
              <a:latin typeface="楷体" panose="02010609060101010101" pitchFamily="49" charset="-122"/>
              <a:ea typeface="楷体" panose="02010609060101010101" pitchFamily="49" charset="-122"/>
            </a:endParaRPr>
          </a:p>
          <a:p>
            <a:pPr marL="414020" indent="-381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150" checksum="2989239048"/>
                </a:ext>
              </a:extLst>
            </a:pPr>
            <a:r>
              <a:rPr lang="zh-CN" altLang="en-US" sz="2000" dirty="0">
                <a:latin typeface="楷体" panose="02010609060101010101" pitchFamily="49" charset="-122"/>
                <a:ea typeface="楷体" panose="02010609060101010101" pitchFamily="49" charset="-122"/>
              </a:rPr>
              <a:t>商标法：调整因商标授权确权、管理与保护而产生的财产关系的法律规范的总和</a:t>
            </a:r>
            <a:endParaRPr lang="zh-CN" altLang="en-US" sz="2000" dirty="0">
              <a:latin typeface="楷体" panose="02010609060101010101" pitchFamily="49" charset="-122"/>
              <a:ea typeface="楷体" panose="02010609060101010101" pitchFamily="49" charset="-122"/>
            </a:endParaRPr>
          </a:p>
          <a:p>
            <a:pPr marL="17780" indent="0" defTabSz="342900" fontAlgn="base">
              <a:lnSpc>
                <a:spcPct val="150000"/>
              </a:lnSpc>
              <a:spcBef>
                <a:spcPts val="0"/>
              </a:spcBef>
              <a:spcAft>
                <a:spcPct val="0"/>
              </a:spcAft>
              <a:buFont typeface="Wingdings" panose="05000000000000000000" pitchFamily="2" charset="2"/>
              <a:buNone/>
            </a:pPr>
            <a:r>
              <a:rPr lang="en-US" altLang="zh-CN" sz="2400" b="1" dirty="0">
                <a:latin typeface="楷体" panose="02010609060101010101" pitchFamily="49" charset="-122"/>
                <a:ea typeface="楷体" panose="02010609060101010101" pitchFamily="49" charset="-122"/>
                <a:sym typeface="+mn-ea"/>
              </a:rPr>
              <a:t>2、商标法基本原则</a:t>
            </a:r>
            <a:endParaRPr lang="zh-CN" altLang="en-US" sz="2400" dirty="0">
              <a:latin typeface="华文楷体" panose="02010600040101010101" pitchFamily="2" charset="-122"/>
              <a:ea typeface="华文楷体" panose="02010600040101010101" pitchFamily="2" charset="-122"/>
            </a:endParaRPr>
          </a:p>
          <a:p>
            <a:pPr marL="17780" indent="-4572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保护商标专用权原则</a:t>
            </a:r>
            <a:endParaRPr lang="zh-CN" altLang="en-US" sz="2000" dirty="0">
              <a:latin typeface="楷体" panose="02010609060101010101" pitchFamily="49" charset="-122"/>
              <a:ea typeface="楷体" panose="02010609060101010101" pitchFamily="49" charset="-122"/>
            </a:endParaRPr>
          </a:p>
          <a:p>
            <a:pPr marL="17780" indent="-4572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利益平衡原则：兼顾消费者利益、生产者和经营者的利益</a:t>
            </a:r>
            <a:endParaRPr lang="zh-CN" altLang="en-US" sz="2000" dirty="0">
              <a:latin typeface="楷体" panose="02010609060101010101" pitchFamily="49" charset="-122"/>
              <a:ea typeface="楷体" panose="02010609060101010101" pitchFamily="49" charset="-122"/>
            </a:endParaRPr>
          </a:p>
          <a:p>
            <a:pPr marL="17780" indent="-457200" defTabSz="342900" fontAlgn="base">
              <a:lnSpc>
                <a:spcPct val="150000"/>
              </a:lnSpc>
              <a:spcBef>
                <a:spcPts val="0"/>
              </a:spcBef>
              <a:spcAft>
                <a:spcPct val="0"/>
              </a:spcAft>
              <a:buFont typeface="Wingdings" panose="05000000000000000000" pitchFamily="2" charset="2"/>
              <a:buChar char="Ø"/>
            </a:pPr>
            <a:r>
              <a:rPr lang="zh-CN" altLang="en-US" sz="2000" dirty="0">
                <a:latin typeface="楷体" panose="02010609060101010101" pitchFamily="49" charset="-122"/>
                <a:ea typeface="楷体" panose="02010609060101010101" pitchFamily="49" charset="-122"/>
              </a:rPr>
              <a:t>诚实信用原则：以商标为中心的市场竞争秩序</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3"/>
          <p:cNvSpPr>
            <a:spLocks noChangeArrowheads="1"/>
          </p:cNvSpPr>
          <p:nvPr/>
        </p:nvSpPr>
        <p:spPr bwMode="auto">
          <a:xfrm>
            <a:off x="900430" y="2276475"/>
            <a:ext cx="7306310" cy="647700"/>
          </a:xfrm>
          <a:prstGeom prst="flowChartAlternateProcess">
            <a:avLst/>
          </a:prstGeom>
          <a:gradFill rotWithShape="0">
            <a:gsLst>
              <a:gs pos="0">
                <a:srgbClr val="CCFFFF"/>
              </a:gs>
              <a:gs pos="100000">
                <a:srgbClr val="00FFFF"/>
              </a:gs>
            </a:gsLst>
            <a:lin ang="0" scaled="1"/>
          </a:gradFill>
          <a:ln w="9525" cap="flat" cmpd="sng">
            <a:solidFill>
              <a:srgbClr val="00FF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endParaRPr lang="zh-CN" altLang="en-US" sz="2400"/>
          </a:p>
        </p:txBody>
      </p:sp>
      <p:sp>
        <p:nvSpPr>
          <p:cNvPr id="26628" name="AutoShape 4"/>
          <p:cNvSpPr>
            <a:spLocks noChangeArrowheads="1"/>
          </p:cNvSpPr>
          <p:nvPr/>
        </p:nvSpPr>
        <p:spPr bwMode="auto">
          <a:xfrm>
            <a:off x="1044575" y="2347595"/>
            <a:ext cx="457200" cy="457200"/>
          </a:xfrm>
          <a:prstGeom prst="flowChartConnector">
            <a:avLst/>
          </a:prstGeom>
          <a:solidFill>
            <a:srgbClr val="3366FF"/>
          </a:solidFill>
          <a:ln w="9525" cap="flat" cmpd="sng">
            <a:solidFill>
              <a:schemeClr val="bg1"/>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29" name="Text Box 5"/>
          <p:cNvSpPr txBox="1">
            <a:spLocks noChangeArrowheads="1"/>
          </p:cNvSpPr>
          <p:nvPr/>
        </p:nvSpPr>
        <p:spPr bwMode="auto">
          <a:xfrm>
            <a:off x="1694180" y="2392045"/>
            <a:ext cx="641413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latin typeface="华文楷体" panose="02010600040101010101" pitchFamily="2" charset="-122"/>
                <a:ea typeface="华文楷体" panose="02010600040101010101" pitchFamily="2" charset="-122"/>
                <a:sym typeface="+mn-ea"/>
              </a:rPr>
              <a:t>注册取得商标专用权原则</a:t>
            </a:r>
            <a:endParaRPr lang="zh-CN" altLang="en-US" sz="2000" dirty="0">
              <a:latin typeface="华文楷体" panose="02010600040101010101" pitchFamily="2" charset="-122"/>
              <a:ea typeface="华文楷体" panose="02010600040101010101" pitchFamily="2" charset="-122"/>
              <a:sym typeface="+mn-ea"/>
            </a:endParaRPr>
          </a:p>
        </p:txBody>
      </p:sp>
      <p:sp>
        <p:nvSpPr>
          <p:cNvPr id="26630" name="AutoShape 6"/>
          <p:cNvSpPr>
            <a:spLocks noChangeArrowheads="1"/>
          </p:cNvSpPr>
          <p:nvPr/>
        </p:nvSpPr>
        <p:spPr bwMode="auto">
          <a:xfrm>
            <a:off x="900430" y="3213100"/>
            <a:ext cx="7305675" cy="648970"/>
          </a:xfrm>
          <a:prstGeom prst="flowChartAlternateProcess">
            <a:avLst/>
          </a:prstGeom>
          <a:gradFill rotWithShape="0">
            <a:gsLst>
              <a:gs pos="0">
                <a:srgbClr val="FFFFCC"/>
              </a:gs>
              <a:gs pos="100000">
                <a:srgbClr val="FFCC00"/>
              </a:gs>
            </a:gsLst>
            <a:lin ang="0" scaled="1"/>
          </a:gradFill>
          <a:ln w="9525" cap="flat" cmpd="sng">
            <a:solidFill>
              <a:srgbClr val="FFCC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p>
            <a:pPr algn="ctr"/>
            <a:endParaRPr lang="zh-CN" altLang="en-US" sz="2400"/>
          </a:p>
        </p:txBody>
      </p:sp>
      <p:sp>
        <p:nvSpPr>
          <p:cNvPr id="26631" name="AutoShape 7"/>
          <p:cNvSpPr>
            <a:spLocks noChangeArrowheads="1"/>
          </p:cNvSpPr>
          <p:nvPr/>
        </p:nvSpPr>
        <p:spPr bwMode="auto">
          <a:xfrm>
            <a:off x="1044575" y="3284220"/>
            <a:ext cx="457200" cy="457200"/>
          </a:xfrm>
          <a:prstGeom prst="flowChartConnector">
            <a:avLst/>
          </a:prstGeom>
          <a:solidFill>
            <a:srgbClr val="FF9900"/>
          </a:solidFill>
          <a:ln w="9525" cap="flat" cmpd="sng">
            <a:solidFill>
              <a:srgbClr val="FF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32" name="Text Box 8"/>
          <p:cNvSpPr txBox="1">
            <a:spLocks noChangeArrowheads="1"/>
          </p:cNvSpPr>
          <p:nvPr/>
        </p:nvSpPr>
        <p:spPr bwMode="auto">
          <a:xfrm>
            <a:off x="2181225" y="3493770"/>
            <a:ext cx="3111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endParaRPr lang="zh-CN" altLang="zh-CN"/>
          </a:p>
        </p:txBody>
      </p:sp>
      <p:sp>
        <p:nvSpPr>
          <p:cNvPr id="26633" name="Text Box 9"/>
          <p:cNvSpPr txBox="1">
            <a:spLocks noChangeArrowheads="1"/>
          </p:cNvSpPr>
          <p:nvPr/>
        </p:nvSpPr>
        <p:spPr bwMode="auto">
          <a:xfrm>
            <a:off x="1583055" y="3327400"/>
            <a:ext cx="60598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latin typeface="华文楷体" panose="02010600040101010101" pitchFamily="2" charset="-122"/>
                <a:ea typeface="华文楷体" panose="02010600040101010101" pitchFamily="2" charset="-122"/>
              </a:rPr>
              <a:t>自愿注册原则</a:t>
            </a:r>
            <a:endParaRPr lang="zh-CN" altLang="en-US" sz="2000" dirty="0">
              <a:latin typeface="华文楷体" panose="02010600040101010101" pitchFamily="2" charset="-122"/>
              <a:ea typeface="华文楷体" panose="02010600040101010101" pitchFamily="2" charset="-122"/>
            </a:endParaRPr>
          </a:p>
        </p:txBody>
      </p:sp>
      <p:sp>
        <p:nvSpPr>
          <p:cNvPr id="26634" name="AutoShape 10"/>
          <p:cNvSpPr>
            <a:spLocks noChangeArrowheads="1"/>
          </p:cNvSpPr>
          <p:nvPr/>
        </p:nvSpPr>
        <p:spPr bwMode="auto">
          <a:xfrm>
            <a:off x="873760" y="4207192"/>
            <a:ext cx="7332345" cy="647700"/>
          </a:xfrm>
          <a:prstGeom prst="flowChartAlternateProcess">
            <a:avLst/>
          </a:prstGeom>
          <a:gradFill rotWithShape="0">
            <a:gsLst>
              <a:gs pos="0">
                <a:srgbClr val="FFCCFF"/>
              </a:gs>
              <a:gs pos="100000">
                <a:srgbClr val="FF00FF"/>
              </a:gs>
            </a:gsLst>
            <a:lin ang="0" scaled="1"/>
          </a:gradFill>
          <a:ln w="9525" cap="flat" cmpd="sng">
            <a:solidFill>
              <a:srgbClr val="FF00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p>
            <a:pPr algn="ctr"/>
            <a:r>
              <a:rPr lang="zh-CN" altLang="en-US" sz="2000" dirty="0">
                <a:latin typeface="华文楷体" panose="02010600040101010101" pitchFamily="2" charset="-122"/>
                <a:ea typeface="华文楷体" panose="02010600040101010101" pitchFamily="2" charset="-122"/>
              </a:rPr>
              <a:t>先申请原则</a:t>
            </a:r>
            <a:endParaRPr lang="zh-CN" altLang="en-US" sz="2000" dirty="0">
              <a:latin typeface="华文楷体" panose="02010600040101010101" pitchFamily="2" charset="-122"/>
              <a:ea typeface="华文楷体" panose="02010600040101010101" pitchFamily="2" charset="-122"/>
            </a:endParaRPr>
          </a:p>
        </p:txBody>
      </p:sp>
      <p:sp>
        <p:nvSpPr>
          <p:cNvPr id="26635" name="AutoShape 11"/>
          <p:cNvSpPr>
            <a:spLocks noChangeArrowheads="1"/>
          </p:cNvSpPr>
          <p:nvPr/>
        </p:nvSpPr>
        <p:spPr bwMode="auto">
          <a:xfrm>
            <a:off x="1044575" y="4292283"/>
            <a:ext cx="457200" cy="457200"/>
          </a:xfrm>
          <a:prstGeom prst="flowChartConnector">
            <a:avLst/>
          </a:prstGeom>
          <a:solidFill>
            <a:srgbClr val="CC00CC"/>
          </a:solidFill>
          <a:ln w="9525" cap="flat" cmpd="sng">
            <a:solidFill>
              <a:schemeClr val="hlink"/>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36" name="AutoShape 12"/>
          <p:cNvSpPr>
            <a:spLocks noChangeArrowheads="1"/>
          </p:cNvSpPr>
          <p:nvPr/>
        </p:nvSpPr>
        <p:spPr bwMode="auto">
          <a:xfrm>
            <a:off x="900430" y="5230495"/>
            <a:ext cx="7332980" cy="647700"/>
          </a:xfrm>
          <a:prstGeom prst="flowChartAlternateProcess">
            <a:avLst/>
          </a:prstGeom>
          <a:gradFill rotWithShape="0">
            <a:gsLst>
              <a:gs pos="0">
                <a:srgbClr val="CCFFCC"/>
              </a:gs>
              <a:gs pos="100000">
                <a:srgbClr val="339933"/>
              </a:gs>
            </a:gsLst>
            <a:lin ang="0" scaled="1"/>
          </a:gradFill>
          <a:ln w="9525" cap="flat" cmpd="sng">
            <a:solidFill>
              <a:srgbClr val="3399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170" tIns="46990" rIns="90170" bIns="46990" anchor="ctr"/>
          <a:lstStyle/>
          <a:p>
            <a:pPr algn="ctr"/>
            <a:endParaRPr lang="zh-CN" altLang="en-US" sz="2400"/>
          </a:p>
        </p:txBody>
      </p:sp>
      <p:sp>
        <p:nvSpPr>
          <p:cNvPr id="26637" name="AutoShape 13"/>
          <p:cNvSpPr>
            <a:spLocks noChangeArrowheads="1"/>
          </p:cNvSpPr>
          <p:nvPr/>
        </p:nvSpPr>
        <p:spPr bwMode="auto">
          <a:xfrm>
            <a:off x="1044575" y="5300345"/>
            <a:ext cx="457200" cy="457200"/>
          </a:xfrm>
          <a:prstGeom prst="flowChartConnector">
            <a:avLst/>
          </a:prstGeom>
          <a:solidFill>
            <a:srgbClr val="808000"/>
          </a:solidFill>
          <a:ln w="9525" cap="flat" cmpd="sng">
            <a:solidFill>
              <a:srgbClr val="808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26638" name="Text Box 14"/>
          <p:cNvSpPr txBox="1">
            <a:spLocks noChangeArrowheads="1"/>
          </p:cNvSpPr>
          <p:nvPr/>
        </p:nvSpPr>
        <p:spPr bwMode="auto">
          <a:xfrm>
            <a:off x="1694815" y="5354955"/>
            <a:ext cx="614997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latin typeface="华文楷体" panose="02010600040101010101" pitchFamily="2" charset="-122"/>
                <a:ea typeface="华文楷体" panose="02010600040101010101" pitchFamily="2" charset="-122"/>
              </a:rPr>
              <a:t>统一注册、分级管理原则</a:t>
            </a:r>
            <a:endParaRPr lang="zh-CN" altLang="en-US" sz="2000" dirty="0">
              <a:latin typeface="华文楷体" panose="02010600040101010101" pitchFamily="2" charset="-122"/>
              <a:ea typeface="华文楷体" panose="02010600040101010101" pitchFamily="2"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00" name="文本框 99"/>
          <p:cNvSpPr txBox="1"/>
          <p:nvPr/>
        </p:nvSpPr>
        <p:spPr>
          <a:xfrm>
            <a:off x="900430" y="1383030"/>
            <a:ext cx="2204085" cy="460375"/>
          </a:xfrm>
          <a:prstGeom prst="rect">
            <a:avLst/>
          </a:prstGeom>
          <a:noFill/>
          <a:ln w="9525">
            <a:noFill/>
          </a:ln>
        </p:spPr>
        <p:txBody>
          <a:bodyPr wrap="square">
            <a:spAutoFit/>
          </a:bodyPr>
          <a:lstStyle/>
          <a:p>
            <a:pPr indent="0" fontAlgn="auto"/>
            <a:r>
              <a:rPr lang="en-US" altLang="zh-CN" sz="2400" b="1" dirty="0">
                <a:latin typeface="楷体" panose="02010609060101010101" pitchFamily="49" charset="-122"/>
                <a:ea typeface="楷体" panose="02010609060101010101" pitchFamily="49" charset="-122"/>
              </a:rPr>
              <a:t>3、特有原则</a:t>
            </a:r>
            <a:endParaRPr lang="en-US" altLang="zh-CN" sz="2400" b="1"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直线箭头连接符 4"/>
          <p:cNvCxnSpPr/>
          <p:nvPr/>
        </p:nvCxnSpPr>
        <p:spPr>
          <a:xfrm>
            <a:off x="1139825" y="3448685"/>
            <a:ext cx="7000875" cy="2847340"/>
          </a:xfrm>
          <a:prstGeom prst="straightConnector1">
            <a:avLst/>
          </a:prstGeom>
          <a:ln w="25400" cap="flat" cmpd="sng">
            <a:solidFill>
              <a:schemeClr val="tx2"/>
            </a:solidFill>
            <a:prstDash val="solid"/>
            <a:round/>
            <a:headEnd type="none" w="med" len="med"/>
            <a:tailEnd type="arrow" w="med" len="med"/>
          </a:ln>
          <a:effectLst>
            <a:outerShdw dist="20000" dir="5400000" rotWithShape="0">
              <a:srgbClr val="000000">
                <a:alpha val="37999"/>
              </a:srgbClr>
            </a:outerShdw>
          </a:effectLst>
        </p:spPr>
      </p:cxnSp>
      <p:pic>
        <p:nvPicPr>
          <p:cNvPr id="4" name="图片 3"/>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3313"/>
          <p:cNvSpPr>
            <a:spLocks noGrp="1"/>
          </p:cNvSpPr>
          <p:nvPr>
            <p:ph type="title"/>
          </p:nvPr>
        </p:nvSpPr>
        <p:spPr>
          <a:xfrm>
            <a:off x="1090295" y="1203483"/>
            <a:ext cx="7159625" cy="561023"/>
          </a:xfrm>
        </p:spPr>
        <p:txBody>
          <a:bodyPr vert="horz" lIns="69056" tIns="34529" rIns="69056" bIns="34529" rtlCol="0" anchor="ctr">
            <a:normAutofit/>
          </a:bodyPr>
          <a:lstStyle/>
          <a:p>
            <a:pPr algn="ctr"/>
            <a:r>
              <a:rPr lang="zh-CN" altLang="en-US" sz="3200" dirty="0">
                <a:ea typeface="黑体" panose="02010609060101010101" pitchFamily="49" charset="-122"/>
              </a:rPr>
              <a:t>商标法体系</a:t>
            </a:r>
            <a:endParaRPr lang="zh-CN" altLang="en-US" sz="3200" dirty="0">
              <a:ea typeface="黑体" panose="02010609060101010101" pitchFamily="49" charset="-122"/>
            </a:endParaRPr>
          </a:p>
        </p:txBody>
      </p:sp>
      <p:pic>
        <p:nvPicPr>
          <p:cNvPr id="3" name="图片 2"/>
          <p:cNvPicPr>
            <a:picLocks noChangeAspect="1"/>
          </p:cNvPicPr>
          <p:nvPr/>
        </p:nvPicPr>
        <p:blipFill>
          <a:blip r:embed="rId3"/>
          <a:stretch>
            <a:fillRect/>
          </a:stretch>
        </p:blipFill>
        <p:spPr>
          <a:xfrm rot="720000">
            <a:off x="3841115" y="3107055"/>
            <a:ext cx="6350" cy="6350"/>
          </a:xfrm>
          <a:prstGeom prst="rect">
            <a:avLst/>
          </a:prstGeom>
        </p:spPr>
      </p:pic>
      <p:cxnSp>
        <p:nvCxnSpPr>
          <p:cNvPr id="7" name="直接箭头连接符 6"/>
          <p:cNvCxnSpPr/>
          <p:nvPr/>
        </p:nvCxnSpPr>
        <p:spPr>
          <a:xfrm flipH="1" flipV="1">
            <a:off x="3281680" y="1903730"/>
            <a:ext cx="11430" cy="2421890"/>
          </a:xfrm>
          <a:prstGeom prst="straightConnector1">
            <a:avLst/>
          </a:prstGeom>
          <a:ln w="28575">
            <a:prstDash val="solid"/>
            <a:tailEnd type="arrow"/>
          </a:ln>
          <a:scene3d>
            <a:camera prst="isometricLeftDown"/>
            <a:lightRig rig="threePt" dir="t"/>
          </a:scene3d>
        </p:spPr>
        <p:style>
          <a:lnRef idx="1">
            <a:schemeClr val="accent1"/>
          </a:lnRef>
          <a:fillRef idx="0">
            <a:schemeClr val="accent1"/>
          </a:fillRef>
          <a:effectRef idx="0">
            <a:schemeClr val="accent1"/>
          </a:effectRef>
          <a:fontRef idx="minor">
            <a:schemeClr val="tx1"/>
          </a:fontRef>
        </p:style>
      </p:cxnSp>
      <p:sp>
        <p:nvSpPr>
          <p:cNvPr id="21" name="Text Box 31"/>
          <p:cNvSpPr txBox="1"/>
          <p:nvPr/>
        </p:nvSpPr>
        <p:spPr>
          <a:xfrm rot="1200000">
            <a:off x="3005138" y="4142447"/>
            <a:ext cx="546100" cy="368300"/>
          </a:xfrm>
          <a:prstGeom prst="rect">
            <a:avLst/>
          </a:prstGeom>
          <a:noFill/>
          <a:ln w="9525">
            <a:noFill/>
          </a:ln>
        </p:spPr>
        <p:txBody>
          <a:bodyPr wrap="square" anchor="t">
            <a:spAutoFit/>
          </a:bodyPr>
          <a:lstStyle/>
          <a:p>
            <a:pPr algn="ctr">
              <a:spcBef>
                <a:spcPct val="50000"/>
              </a:spcBef>
            </a:pPr>
            <a:r>
              <a:rPr lang="zh-CN" altLang="en-US" b="0" dirty="0">
                <a:solidFill>
                  <a:srgbClr val="336699"/>
                </a:solidFill>
                <a:latin typeface="Arial" panose="020B0604020202020204" pitchFamily="34" charset="0"/>
                <a:ea typeface="宋体" panose="02010600030101010101" pitchFamily="2" charset="-122"/>
              </a:rPr>
              <a:t>●</a:t>
            </a:r>
            <a:endParaRPr lang="zh-CN" altLang="en-US" b="0" dirty="0">
              <a:solidFill>
                <a:srgbClr val="336699"/>
              </a:solidFill>
              <a:latin typeface="Arial" panose="020B0604020202020204" pitchFamily="34" charset="0"/>
              <a:ea typeface="宋体" panose="02010600030101010101" pitchFamily="2" charset="-122"/>
            </a:endParaRPr>
          </a:p>
        </p:txBody>
      </p:sp>
      <p:sp>
        <p:nvSpPr>
          <p:cNvPr id="34" name="内容占位符 2"/>
          <p:cNvSpPr txBox="1"/>
          <p:nvPr/>
        </p:nvSpPr>
        <p:spPr>
          <a:xfrm rot="1320000">
            <a:off x="6147435" y="5956300"/>
            <a:ext cx="1423670" cy="377825"/>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42900" fontAlgn="base">
              <a:lnSpc>
                <a:spcPct val="100000"/>
              </a:lnSpc>
              <a:spcBef>
                <a:spcPct val="20000"/>
              </a:spcBef>
              <a:spcAft>
                <a:spcPct val="0"/>
              </a:spcAft>
              <a:buFont typeface="Wingdings" panose="05000000000000000000" pitchFamily="2" charset="2"/>
              <a:buNone/>
            </a:pPr>
            <a:r>
              <a:rPr lang="zh-CN" altLang="en-US" sz="2400" dirty="0">
                <a:solidFill>
                  <a:srgbClr val="FF0000"/>
                </a:solidFill>
                <a:latin typeface="楷体" panose="02010609060101010101" pitchFamily="49" charset="-122"/>
                <a:ea typeface="楷体" panose="02010609060101010101" pitchFamily="49" charset="-122"/>
              </a:rPr>
              <a:t>授权确权</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35" name="内容占位符 2"/>
          <p:cNvSpPr txBox="1"/>
          <p:nvPr/>
        </p:nvSpPr>
        <p:spPr>
          <a:xfrm>
            <a:off x="3369945" y="2233930"/>
            <a:ext cx="427355" cy="872490"/>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42900" fontAlgn="base">
              <a:lnSpc>
                <a:spcPct val="100000"/>
              </a:lnSpc>
              <a:spcBef>
                <a:spcPct val="20000"/>
              </a:spcBef>
              <a:spcAft>
                <a:spcPct val="0"/>
              </a:spcAft>
              <a:buFont typeface="Wingdings" panose="05000000000000000000" pitchFamily="2" charset="2"/>
              <a:buNone/>
            </a:pPr>
            <a:r>
              <a:rPr lang="zh-CN" altLang="en-US" sz="2400" dirty="0">
                <a:solidFill>
                  <a:srgbClr val="FF0000"/>
                </a:solidFill>
                <a:latin typeface="楷体" panose="02010609060101010101" pitchFamily="49" charset="-122"/>
                <a:ea typeface="楷体" panose="02010609060101010101" pitchFamily="49" charset="-122"/>
              </a:rPr>
              <a:t>保护</a:t>
            </a:r>
            <a:endParaRPr lang="zh-CN" altLang="en-US" sz="2400" dirty="0">
              <a:solidFill>
                <a:srgbClr val="FF0000"/>
              </a:solidFill>
              <a:latin typeface="楷体" panose="02010609060101010101" pitchFamily="49" charset="-122"/>
              <a:ea typeface="楷体" panose="02010609060101010101" pitchFamily="49" charset="-122"/>
            </a:endParaRPr>
          </a:p>
        </p:txBody>
      </p:sp>
      <p:cxnSp>
        <p:nvCxnSpPr>
          <p:cNvPr id="36" name="直接箭头连接符 35"/>
          <p:cNvCxnSpPr/>
          <p:nvPr/>
        </p:nvCxnSpPr>
        <p:spPr>
          <a:xfrm flipH="1">
            <a:off x="751840" y="4325620"/>
            <a:ext cx="2541270" cy="14401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 name="内容占位符 2"/>
          <p:cNvSpPr txBox="1"/>
          <p:nvPr/>
        </p:nvSpPr>
        <p:spPr>
          <a:xfrm rot="19860000">
            <a:off x="971550" y="5528945"/>
            <a:ext cx="1330325" cy="375285"/>
          </a:xfrm>
          <a:prstGeom prst="rect">
            <a:avLst/>
          </a:prstGeom>
          <a:ln w="6350">
            <a:solidFill>
              <a:schemeClr val="tx1"/>
            </a:solidFill>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defTabSz="342900" fontAlgn="base">
              <a:lnSpc>
                <a:spcPct val="100000"/>
              </a:lnSpc>
              <a:spcBef>
                <a:spcPct val="20000"/>
              </a:spcBef>
              <a:spcAft>
                <a:spcPct val="0"/>
              </a:spcAft>
              <a:buFont typeface="Wingdings" panose="05000000000000000000" pitchFamily="2" charset="2"/>
              <a:buNone/>
            </a:pPr>
            <a:r>
              <a:rPr lang="zh-CN" altLang="en-US" sz="2400" dirty="0">
                <a:solidFill>
                  <a:srgbClr val="FF0000"/>
                </a:solidFill>
                <a:latin typeface="楷体" panose="02010609060101010101" pitchFamily="49" charset="-122"/>
                <a:ea typeface="楷体" panose="02010609060101010101" pitchFamily="49" charset="-122"/>
              </a:rPr>
              <a:t>管理</a:t>
            </a:r>
            <a:endParaRPr lang="zh-CN" altLang="en-US" sz="2400" dirty="0">
              <a:solidFill>
                <a:srgbClr val="FF0000"/>
              </a:solidFill>
              <a:latin typeface="楷体" panose="02010609060101010101" pitchFamily="49" charset="-122"/>
              <a:ea typeface="楷体" panose="02010609060101010101" pitchFamily="49" charset="-122"/>
            </a:endParaRPr>
          </a:p>
        </p:txBody>
      </p:sp>
      <p:sp>
        <p:nvSpPr>
          <p:cNvPr id="26" name="内容占位符 2"/>
          <p:cNvSpPr txBox="1"/>
          <p:nvPr/>
        </p:nvSpPr>
        <p:spPr>
          <a:xfrm rot="1320000">
            <a:off x="3619500" y="3964940"/>
            <a:ext cx="4342130" cy="960755"/>
          </a:xfrm>
          <a:prstGeom prst="rect">
            <a:avLst/>
          </a:prstGeom>
          <a:ln w="6350">
            <a:solidFill>
              <a:schemeClr val="tx1"/>
            </a:solidFill>
            <a:prstDash val="solid"/>
          </a:ln>
        </p:spPr>
        <p:txBody>
          <a:bodyPr>
            <a:noAutofit/>
            <a:flatTx/>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50000"/>
              </a:lnSpc>
              <a:spcBef>
                <a:spcPts val="0"/>
              </a:spcBef>
              <a:spcAft>
                <a:spcPct val="0"/>
              </a:spcAft>
              <a:buFont typeface="Wingdings" panose="05000000000000000000" pitchFamily="2" charset="2"/>
              <a:buNone/>
            </a:pPr>
            <a:r>
              <a:rPr lang="zh-CN" altLang="en-US" sz="2000" dirty="0">
                <a:latin typeface="楷体" panose="02010609060101010101" pitchFamily="49" charset="-122"/>
                <a:ea typeface="楷体" panose="02010609060101010101" pitchFamily="49" charset="-122"/>
              </a:rPr>
              <a:t>文字、图形、字母、数字、三维标志、颜色组合和声音等及上述要素的组合</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par>
                                <p:cTn id="14" presetID="5" presetClass="entr" presetSubtype="1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checkerboard(across)">
                                      <p:cBhvr>
                                        <p:cTn id="16" dur="500"/>
                                        <p:tgtEl>
                                          <p:spTgt spid="1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checkerboard(across)">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ox(in)">
                                      <p:cBhvr>
                                        <p:cTn id="37" dur="2000"/>
                                        <p:tgtEl>
                                          <p:spTgt spid="7"/>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box(in)">
                                      <p:cBhvr>
                                        <p:cTn id="40"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4" grpId="0" bldLvl="0" animBg="1"/>
      <p:bldP spid="35" grpId="0" bldLvl="0" animBg="1"/>
      <p:bldP spid="37" grpId="0" bldLvl="0" animBg="1"/>
      <p:bldP spid="26" grpId="1"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868170" y="1120140"/>
            <a:ext cx="5779135" cy="819785"/>
          </a:xfrm>
        </p:spPr>
        <p:txBody>
          <a:bodyPr>
            <a:normAutofit/>
          </a:bodyPr>
          <a:lstStyle/>
          <a:p>
            <a:pPr algn="ctr" eaLnBrk="1" hangingPunct="1"/>
            <a:r>
              <a:rPr kumimoji="1" lang="zh-CN" altLang="en-US" sz="3200" dirty="0">
                <a:ea typeface="黑体" panose="02010609060101010101" pitchFamily="49" charset="-122"/>
              </a:rPr>
              <a:t>第二节    商标法的历史</a:t>
            </a:r>
            <a:endParaRPr kumimoji="1" lang="zh-CN" altLang="en-US" sz="3200"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7" name="图片 6" descr="73631f2dtc25a681fc2ad&amp;690[1]"/>
          <p:cNvPicPr>
            <a:picLocks noChangeAspect="1"/>
          </p:cNvPicPr>
          <p:nvPr/>
        </p:nvPicPr>
        <p:blipFill>
          <a:blip r:embed="rId3"/>
          <a:stretch>
            <a:fillRect/>
          </a:stretch>
        </p:blipFill>
        <p:spPr>
          <a:xfrm rot="5400000">
            <a:off x="5749925" y="2592070"/>
            <a:ext cx="3268980" cy="2452370"/>
          </a:xfrm>
          <a:prstGeom prst="rect">
            <a:avLst/>
          </a:prstGeom>
        </p:spPr>
      </p:pic>
      <p:sp>
        <p:nvSpPr>
          <p:cNvPr id="9" name="文本框 8"/>
          <p:cNvSpPr txBox="1"/>
          <p:nvPr/>
        </p:nvSpPr>
        <p:spPr>
          <a:xfrm>
            <a:off x="6322060" y="5452745"/>
            <a:ext cx="2112645" cy="1014730"/>
          </a:xfrm>
          <a:prstGeom prst="rect">
            <a:avLst/>
          </a:prstGeom>
        </p:spPr>
        <p:txBody>
          <a:bodyPr vert="horz" wrap="square" lIns="91440" tIns="45720" rIns="91440" bIns="45720" rtlCol="0" anchor="t">
            <a:spAutoFit/>
          </a:bodyPr>
          <a:lstStyle/>
          <a:p>
            <a:pPr marL="0" indent="0" algn="ctr" defTabSz="342900" fontAlgn="base">
              <a:lnSpc>
                <a:spcPct val="150000"/>
              </a:lnSpc>
              <a:spcBef>
                <a:spcPct val="20000"/>
              </a:spcBef>
              <a:spcAft>
                <a:spcPct val="0"/>
              </a:spcAft>
              <a:buNone/>
            </a:pPr>
            <a:r>
              <a:rPr lang="zh-CN" altLang="en-US" sz="2000" b="1" dirty="0">
                <a:latin typeface="楷体" panose="02010609060101010101" pitchFamily="49" charset="-122"/>
                <a:ea typeface="楷体" panose="02010609060101010101" pitchFamily="49" charset="-122"/>
              </a:rPr>
              <a:t>嘉靖五年临清厂精造窰户张宗</a:t>
            </a:r>
            <a:endParaRPr lang="zh-CN" altLang="en-US" sz="2000" b="1" dirty="0">
              <a:latin typeface="楷体" panose="02010609060101010101" pitchFamily="49" charset="-122"/>
              <a:ea typeface="楷体" panose="02010609060101010101" pitchFamily="49" charset="-122"/>
            </a:endParaRPr>
          </a:p>
        </p:txBody>
      </p:sp>
      <p:pic>
        <p:nvPicPr>
          <p:cNvPr id="14" name="图片 13" descr="01300537143754137261348598021_s[1]"/>
          <p:cNvPicPr>
            <a:picLocks noChangeAspect="1"/>
          </p:cNvPicPr>
          <p:nvPr/>
        </p:nvPicPr>
        <p:blipFill>
          <a:blip r:embed="rId4"/>
          <a:stretch>
            <a:fillRect/>
          </a:stretch>
        </p:blipFill>
        <p:spPr>
          <a:xfrm>
            <a:off x="488315" y="2183765"/>
            <a:ext cx="2484120" cy="2614930"/>
          </a:xfrm>
          <a:prstGeom prst="rect">
            <a:avLst/>
          </a:prstGeom>
        </p:spPr>
      </p:pic>
      <p:sp>
        <p:nvSpPr>
          <p:cNvPr id="15" name="文本框 14"/>
          <p:cNvSpPr txBox="1"/>
          <p:nvPr/>
        </p:nvSpPr>
        <p:spPr>
          <a:xfrm>
            <a:off x="488315" y="5104765"/>
            <a:ext cx="2315845" cy="553085"/>
          </a:xfrm>
          <a:prstGeom prst="rect">
            <a:avLst/>
          </a:prstGeom>
        </p:spPr>
        <p:txBody>
          <a:bodyPr vert="horz" wrap="square" lIns="91440" tIns="45720" rIns="91440" bIns="45720" rtlCol="0" anchor="t">
            <a:spAutoFit/>
          </a:bodyPr>
          <a:lstStyle/>
          <a:p>
            <a:pPr marL="0" indent="0" algn="l" defTabSz="342900" fontAlgn="base">
              <a:lnSpc>
                <a:spcPct val="150000"/>
              </a:lnSpc>
              <a:spcBef>
                <a:spcPct val="20000"/>
              </a:spcBef>
              <a:spcAft>
                <a:spcPct val="0"/>
              </a:spcAft>
              <a:buNone/>
            </a:pPr>
            <a:r>
              <a:rPr lang="zh-CN" altLang="en-US" sz="2000" b="1" dirty="0">
                <a:latin typeface="楷体" panose="02010609060101010101" pitchFamily="49" charset="-122"/>
                <a:ea typeface="楷体" panose="02010609060101010101" pitchFamily="49" charset="-122"/>
              </a:rPr>
              <a:t>古希腊红像式陶器</a:t>
            </a:r>
            <a:endParaRPr lang="zh-CN" altLang="en-US" sz="2000" b="1" dirty="0">
              <a:latin typeface="楷体" panose="02010609060101010101" pitchFamily="49" charset="-122"/>
              <a:ea typeface="楷体" panose="02010609060101010101" pitchFamily="49" charset="-122"/>
            </a:endParaRPr>
          </a:p>
        </p:txBody>
      </p:sp>
      <p:pic>
        <p:nvPicPr>
          <p:cNvPr id="16" name="图片 15" descr="v2-f548e082dcfe7dc27f80ed71b0306438_hd[1]"/>
          <p:cNvPicPr>
            <a:picLocks noChangeAspect="1"/>
          </p:cNvPicPr>
          <p:nvPr/>
        </p:nvPicPr>
        <p:blipFill>
          <a:blip r:embed="rId5"/>
          <a:stretch>
            <a:fillRect/>
          </a:stretch>
        </p:blipFill>
        <p:spPr>
          <a:xfrm>
            <a:off x="3293110" y="2430145"/>
            <a:ext cx="2222500" cy="2368550"/>
          </a:xfrm>
          <a:prstGeom prst="rect">
            <a:avLst/>
          </a:prstGeom>
        </p:spPr>
      </p:pic>
      <p:sp>
        <p:nvSpPr>
          <p:cNvPr id="17" name="文本框 16"/>
          <p:cNvSpPr txBox="1"/>
          <p:nvPr/>
        </p:nvSpPr>
        <p:spPr>
          <a:xfrm>
            <a:off x="2975610" y="4881880"/>
            <a:ext cx="2540000" cy="1476375"/>
          </a:xfrm>
          <a:prstGeom prst="rect">
            <a:avLst/>
          </a:prstGeom>
        </p:spPr>
        <p:txBody>
          <a:bodyPr vert="horz" wrap="square" lIns="91440" tIns="45720" rIns="91440" bIns="45720" rtlCol="0" anchor="t">
            <a:spAutoFit/>
          </a:bodyPr>
          <a:lstStyle/>
          <a:p>
            <a:pPr marL="0" indent="0" algn="ctr" defTabSz="342900" fontAlgn="base">
              <a:lnSpc>
                <a:spcPct val="150000"/>
              </a:lnSpc>
              <a:spcBef>
                <a:spcPct val="20000"/>
              </a:spcBef>
              <a:spcAft>
                <a:spcPct val="0"/>
              </a:spcAft>
              <a:buNone/>
            </a:pPr>
            <a:r>
              <a:rPr lang="zh-CN" altLang="en-US" sz="2000" b="1" dirty="0">
                <a:latin typeface="楷体" panose="02010609060101010101" pitchFamily="49" charset="-122"/>
                <a:ea typeface="楷体" panose="02010609060101010101" pitchFamily="49" charset="-122"/>
              </a:rPr>
              <a:t>北宋山东济南“刘家功夫针铺”的“白兔儿”铜版</a:t>
            </a:r>
            <a:endParaRPr lang="zh-CN" altLang="en-US" sz="2000" b="1" dirty="0">
              <a:latin typeface="楷体" panose="02010609060101010101" pitchFamily="49" charset="-122"/>
              <a:ea typeface="楷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91160" y="1440815"/>
            <a:ext cx="8416290" cy="512191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一、商标的历史</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Ø"/>
            </a:pPr>
            <a:r>
              <a:rPr lang="zh-CN" altLang="en-US" sz="2400" b="1" dirty="0">
                <a:latin typeface="楷体" panose="02010609060101010101" pitchFamily="49" charset="-122"/>
                <a:ea typeface="楷体" panose="02010609060101010101" pitchFamily="49" charset="-122"/>
              </a:rPr>
              <a:t>起源</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现代商标萌芽：属人标记、自愿使用的私人商标、强制使用的商标</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商标起源于法律强制的产品标记：用来表示商品的来源，一旦商品质量发生问题，就可以追究商品的提供者的责任</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Ø"/>
            </a:pPr>
            <a:r>
              <a:rPr lang="zh-CN" altLang="en-US" sz="2400" b="1" dirty="0">
                <a:latin typeface="楷体" panose="02010609060101010101" pitchFamily="49" charset="-122"/>
                <a:ea typeface="楷体" panose="02010609060101010101" pitchFamily="49" charset="-122"/>
                <a:sym typeface="+mn-ea"/>
              </a:rPr>
              <a:t>发展</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中世纪的检印与证明标记：通常与商标标识同时出现</a:t>
            </a:r>
            <a:endParaRPr lang="zh-CN" altLang="en-US" sz="2000" dirty="0">
              <a:latin typeface="楷体" panose="02010609060101010101" pitchFamily="49" charset="-122"/>
              <a:ea typeface="楷体" panose="02010609060101010101" pitchFamily="49" charset="-122"/>
            </a:endParaRPr>
          </a:p>
          <a:p>
            <a:pPr marL="702310" indent="-342900"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sym typeface="+mn-ea"/>
              </a:rPr>
              <a:t>近代商业流通中的商标：注重美感设计与商品质量的保障</a:t>
            </a:r>
            <a:endParaRPr lang="zh-CN" altLang="en-US" sz="2000" dirty="0">
              <a:latin typeface="楷体" panose="02010609060101010101" pitchFamily="49" charset="-122"/>
              <a:ea typeface="楷体" panose="02010609060101010101" pitchFamily="49" charset="-122"/>
            </a:endParaRPr>
          </a:p>
          <a:p>
            <a:pPr marL="35941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344930"/>
            <a:ext cx="7928610" cy="492379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二、商标法的起源</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英国早期商标保护：</a:t>
            </a:r>
            <a:r>
              <a:rPr lang="en-US" altLang="zh-CN" sz="2000" dirty="0">
                <a:latin typeface="Times New Roman" panose="02020603050405020304" pitchFamily="18" charset="0"/>
                <a:ea typeface="楷体" panose="02010609060101010101" pitchFamily="49" charset="-122"/>
              </a:rPr>
              <a:t>1618</a:t>
            </a:r>
            <a:r>
              <a:rPr lang="zh-CN" altLang="en-US" sz="2000" dirty="0">
                <a:latin typeface="楷体" panose="02010609060101010101" pitchFamily="49" charset="-122"/>
                <a:ea typeface="楷体" panose="02010609060101010101" pitchFamily="49" charset="-122"/>
              </a:rPr>
              <a:t>年的</a:t>
            </a:r>
            <a:r>
              <a:rPr lang="zh-CN" altLang="en-US" sz="2000" dirty="0">
                <a:latin typeface="Times New Roman" panose="02020603050405020304" pitchFamily="18" charset="0"/>
                <a:ea typeface="楷体" panose="02010609060101010101" pitchFamily="49" charset="-122"/>
              </a:rPr>
              <a:t>Southern v. How；</a:t>
            </a:r>
            <a:r>
              <a:rPr lang="en-US" altLang="zh-CN" sz="2000" dirty="0">
                <a:latin typeface="Times New Roman" panose="02020603050405020304" pitchFamily="18" charset="0"/>
                <a:ea typeface="楷体" panose="02010609060101010101" pitchFamily="49" charset="-122"/>
              </a:rPr>
              <a:t>1862</a:t>
            </a:r>
            <a:r>
              <a:rPr lang="zh-CN" altLang="en-US" sz="2000" dirty="0">
                <a:latin typeface="Times New Roman" panose="02020603050405020304" pitchFamily="18" charset="0"/>
                <a:ea typeface="楷体" panose="02010609060101010101" pitchFamily="49" charset="-122"/>
              </a:rPr>
              <a:t>年《商品标记法》、</a:t>
            </a:r>
            <a:r>
              <a:rPr lang="en-US" altLang="zh-CN" sz="2000" dirty="0">
                <a:latin typeface="Times New Roman" panose="02020603050405020304" pitchFamily="18" charset="0"/>
                <a:ea typeface="楷体" panose="02010609060101010101" pitchFamily="49" charset="-122"/>
              </a:rPr>
              <a:t>1875</a:t>
            </a:r>
            <a:r>
              <a:rPr lang="zh-CN" altLang="en-US" sz="2000" dirty="0">
                <a:latin typeface="Times New Roman" panose="02020603050405020304" pitchFamily="18" charset="0"/>
                <a:ea typeface="楷体" panose="02010609060101010101" pitchFamily="49" charset="-122"/>
              </a:rPr>
              <a:t>年《商标注册法》</a:t>
            </a:r>
            <a:endParaRPr lang="zh-CN" altLang="en-US"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法国早期商标法：</a:t>
            </a:r>
            <a:r>
              <a:rPr lang="en-US" altLang="zh-CN" sz="2000" dirty="0">
                <a:latin typeface="Times New Roman" panose="02020603050405020304" pitchFamily="18" charset="0"/>
                <a:ea typeface="楷体" panose="02010609060101010101" pitchFamily="49" charset="-122"/>
              </a:rPr>
              <a:t>1803</a:t>
            </a:r>
            <a:r>
              <a:rPr lang="zh-CN" altLang="en-US" sz="2000" dirty="0">
                <a:latin typeface="Times New Roman" panose="02020603050405020304" pitchFamily="18" charset="0"/>
                <a:ea typeface="楷体" panose="02010609060101010101" pitchFamily="49" charset="-122"/>
              </a:rPr>
              <a:t>年《关于工厂、制造场和作坊的法律》将假冒商标行为认定为私自伪造文件罪；</a:t>
            </a:r>
            <a:r>
              <a:rPr lang="en-US" altLang="zh-CN" sz="2000" dirty="0">
                <a:solidFill>
                  <a:schemeClr val="accent5"/>
                </a:solidFill>
                <a:latin typeface="Times New Roman" panose="02020603050405020304" pitchFamily="18" charset="0"/>
                <a:ea typeface="楷体" panose="02010609060101010101" pitchFamily="49" charset="-122"/>
              </a:rPr>
              <a:t>1857</a:t>
            </a:r>
            <a:r>
              <a:rPr lang="zh-CN" altLang="en-US" sz="2000" dirty="0">
                <a:solidFill>
                  <a:schemeClr val="accent5"/>
                </a:solidFill>
                <a:latin typeface="楷体" panose="02010609060101010101" pitchFamily="49" charset="-122"/>
                <a:ea typeface="楷体" panose="02010609060101010101" pitchFamily="49" charset="-122"/>
              </a:rPr>
              <a:t>年《关于以使用原则和不审查原则为内容的制造标记和商标的法律》</a:t>
            </a:r>
            <a:endParaRPr lang="zh-CN" altLang="en-US" sz="2000" dirty="0">
              <a:solidFill>
                <a:schemeClr val="accent5"/>
              </a:solidFill>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美国早期商标法：</a:t>
            </a:r>
            <a:r>
              <a:rPr lang="en-US" altLang="zh-CN" sz="2000" dirty="0">
                <a:solidFill>
                  <a:srgbClr val="FF0000"/>
                </a:solidFill>
                <a:latin typeface="Times New Roman" panose="02020603050405020304" pitchFamily="18" charset="0"/>
                <a:ea typeface="楷体" panose="02010609060101010101" pitchFamily="49" charset="-122"/>
              </a:rPr>
              <a:t>1870</a:t>
            </a:r>
            <a:r>
              <a:rPr lang="zh-CN" altLang="en-US" sz="2000" dirty="0">
                <a:solidFill>
                  <a:srgbClr val="FF0000"/>
                </a:solidFill>
                <a:latin typeface="Times New Roman" panose="02020603050405020304" pitchFamily="18" charset="0"/>
                <a:ea typeface="楷体" panose="02010609060101010101" pitchFamily="49" charset="-122"/>
              </a:rPr>
              <a:t>年《联邦商标条例》；</a:t>
            </a:r>
            <a:r>
              <a:rPr lang="en-US" altLang="zh-CN" sz="2000" dirty="0">
                <a:latin typeface="Times New Roman" panose="02020603050405020304" pitchFamily="18" charset="0"/>
                <a:ea typeface="楷体" panose="02010609060101010101" pitchFamily="49" charset="-122"/>
              </a:rPr>
              <a:t>1881</a:t>
            </a:r>
            <a:r>
              <a:rPr lang="zh-CN" altLang="en-US" sz="2000" dirty="0">
                <a:latin typeface="Times New Roman" panose="02020603050405020304" pitchFamily="18" charset="0"/>
                <a:ea typeface="楷体" panose="02010609060101010101" pitchFamily="49" charset="-122"/>
              </a:rPr>
              <a:t>年《</a:t>
            </a:r>
            <a:r>
              <a:rPr lang="zh-CN" altLang="en-US" sz="2000" dirty="0">
                <a:latin typeface="楷体" panose="02010609060101010101" pitchFamily="49" charset="-122"/>
                <a:ea typeface="楷体" panose="02010609060101010101" pitchFamily="49" charset="-122"/>
              </a:rPr>
              <a:t>商标法》</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楷体" panose="02010609060101010101" pitchFamily="49" charset="-122"/>
                <a:ea typeface="楷体" panose="02010609060101010101" pitchFamily="49" charset="-122"/>
              </a:rPr>
              <a:t>德国早期商标法：</a:t>
            </a:r>
            <a:r>
              <a:rPr lang="en-US" altLang="zh-CN" sz="2000" dirty="0">
                <a:latin typeface="Times New Roman" panose="02020603050405020304" pitchFamily="18" charset="0"/>
                <a:ea typeface="楷体" panose="02010609060101010101" pitchFamily="49" charset="-122"/>
              </a:rPr>
              <a:t>1874</a:t>
            </a:r>
            <a:r>
              <a:rPr lang="zh-CN" altLang="en-US" sz="2000" dirty="0">
                <a:latin typeface="Times New Roman" panose="02020603050405020304" pitchFamily="18" charset="0"/>
                <a:ea typeface="楷体" panose="02010609060101010101" pitchFamily="49" charset="-122"/>
              </a:rPr>
              <a:t>年《商标保护法》（不审查）；</a:t>
            </a:r>
            <a:r>
              <a:rPr lang="en-US" altLang="zh-CN" sz="2000" dirty="0">
                <a:latin typeface="Times New Roman" panose="02020603050405020304" pitchFamily="18" charset="0"/>
                <a:ea typeface="楷体" panose="02010609060101010101" pitchFamily="49" charset="-122"/>
              </a:rPr>
              <a:t>1894</a:t>
            </a:r>
            <a:r>
              <a:rPr lang="zh-CN" altLang="en-US" sz="2000" dirty="0">
                <a:latin typeface="Times New Roman" panose="02020603050405020304" pitchFamily="18" charset="0"/>
                <a:ea typeface="楷体" panose="02010609060101010101" pitchFamily="49" charset="-122"/>
              </a:rPr>
              <a:t>年《商标法》（审查）</a:t>
            </a:r>
            <a:endParaRPr lang="zh-CN" altLang="en-US"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dirty="0">
                <a:latin typeface="Times New Roman" panose="02020603050405020304" pitchFamily="18" charset="0"/>
                <a:ea typeface="楷体" panose="02010609060101010101" pitchFamily="49" charset="-122"/>
              </a:rPr>
              <a:t>日本早期商标法：</a:t>
            </a:r>
            <a:r>
              <a:rPr lang="en-US" altLang="zh-CN" sz="2000" dirty="0">
                <a:latin typeface="Times New Roman" panose="02020603050405020304" pitchFamily="18" charset="0"/>
                <a:ea typeface="楷体" panose="02010609060101010101" pitchFamily="49" charset="-122"/>
              </a:rPr>
              <a:t>1884</a:t>
            </a:r>
            <a:r>
              <a:rPr lang="zh-CN" altLang="en-US" sz="2000" dirty="0">
                <a:latin typeface="Times New Roman" panose="02020603050405020304" pitchFamily="18" charset="0"/>
                <a:ea typeface="楷体" panose="02010609060101010101" pitchFamily="49" charset="-122"/>
              </a:rPr>
              <a:t>年《商标条例》</a:t>
            </a:r>
            <a:endParaRPr lang="zh-CN" altLang="en-US"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endParaRPr lang="zh-CN" altLang="en-US" sz="2000" dirty="0">
              <a:latin typeface="Times New Roman" panose="02020603050405020304" pitchFamily="18" charset="0"/>
              <a:ea typeface="楷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285875"/>
            <a:ext cx="8076565" cy="502983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三、我国商标法的产生与发展</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商标注册试办章程（1904）</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商标法（1923）</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商标条例（1925）</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商标法（1930）	</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商标法（1935）</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商标法（1940）</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商标注册暂行条例</a:t>
            </a:r>
            <a:r>
              <a:rPr 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1950</a:t>
            </a:r>
            <a:r>
              <a:rPr lang="zh-CN" altLang="en-US" sz="2000" dirty="0">
                <a:latin typeface="Times New Roman" panose="02020603050405020304" pitchFamily="18" charset="0"/>
                <a:ea typeface="楷体" panose="02010609060101010101" pitchFamily="49" charset="-122"/>
              </a:rPr>
              <a:t>）</a:t>
            </a:r>
            <a:endParaRPr lang="zh-CN" altLang="en-US"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商标管理条例	（19</a:t>
            </a:r>
            <a:r>
              <a:rPr lang="en-US" sz="2000" dirty="0">
                <a:latin typeface="Times New Roman" panose="02020603050405020304" pitchFamily="18" charset="0"/>
                <a:ea typeface="楷体" panose="02010609060101010101" pitchFamily="49" charset="-122"/>
              </a:rPr>
              <a:t>63</a:t>
            </a:r>
            <a:r>
              <a:rPr sz="2000" dirty="0">
                <a:latin typeface="Times New Roman" panose="02020603050405020304" pitchFamily="18" charset="0"/>
                <a:ea typeface="楷体" panose="02010609060101010101" pitchFamily="49" charset="-122"/>
              </a:rPr>
              <a:t>）</a:t>
            </a:r>
            <a:endParaRPr sz="2000" dirty="0">
              <a:latin typeface="Times New Roman" panose="02020603050405020304" pitchFamily="18" charset="0"/>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sz="2000" dirty="0">
                <a:latin typeface="Times New Roman" panose="02020603050405020304" pitchFamily="18" charset="0"/>
                <a:ea typeface="楷体" panose="02010609060101010101" pitchFamily="49" charset="-122"/>
              </a:rPr>
              <a:t>中华人民共和国商标法	</a:t>
            </a:r>
            <a:r>
              <a:rPr lang="zh-CN" sz="2000" dirty="0">
                <a:latin typeface="Times New Roman" panose="02020603050405020304" pitchFamily="18" charset="0"/>
                <a:ea typeface="楷体" panose="02010609060101010101" pitchFamily="49" charset="-122"/>
              </a:rPr>
              <a:t>（</a:t>
            </a:r>
            <a:r>
              <a:rPr sz="2000" dirty="0">
                <a:latin typeface="Times New Roman" panose="02020603050405020304" pitchFamily="18" charset="0"/>
                <a:ea typeface="楷体" panose="02010609060101010101" pitchFamily="49" charset="-122"/>
              </a:rPr>
              <a:t>1982、1993</a:t>
            </a:r>
            <a:r>
              <a:rPr lang="zh-CN" sz="2000" dirty="0">
                <a:latin typeface="Times New Roman" panose="02020603050405020304" pitchFamily="18" charset="0"/>
                <a:ea typeface="楷体" panose="02010609060101010101" pitchFamily="49" charset="-122"/>
              </a:rPr>
              <a:t>、</a:t>
            </a:r>
            <a:r>
              <a:rPr sz="2000" dirty="0">
                <a:latin typeface="Times New Roman" panose="02020603050405020304" pitchFamily="18" charset="0"/>
                <a:ea typeface="楷体" panose="02010609060101010101" pitchFamily="49" charset="-122"/>
              </a:rPr>
              <a:t>2001</a:t>
            </a:r>
            <a:r>
              <a:rPr lang="zh-CN" sz="2000" dirty="0">
                <a:latin typeface="Times New Roman" panose="02020603050405020304" pitchFamily="18" charset="0"/>
                <a:ea typeface="楷体" panose="02010609060101010101" pitchFamily="49" charset="-122"/>
              </a:rPr>
              <a:t>、</a:t>
            </a:r>
            <a:r>
              <a:rPr lang="en-US" altLang="zh-CN" sz="2000" dirty="0">
                <a:latin typeface="Times New Roman" panose="02020603050405020304" pitchFamily="18" charset="0"/>
                <a:ea typeface="楷体" panose="02010609060101010101" pitchFamily="49" charset="-122"/>
              </a:rPr>
              <a:t>2013</a:t>
            </a:r>
            <a:r>
              <a:rPr lang="zh-CN" altLang="en-US" sz="2000" dirty="0">
                <a:latin typeface="Times New Roman" panose="02020603050405020304" pitchFamily="18" charset="0"/>
                <a:ea typeface="楷体" panose="02010609060101010101" pitchFamily="49" charset="-122"/>
              </a:rPr>
              <a:t>）</a:t>
            </a:r>
            <a:endParaRPr sz="2000" dirty="0">
              <a:latin typeface="Times New Roman" panose="02020603050405020304" pitchFamily="18" charset="0"/>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209040"/>
            <a:ext cx="4947920" cy="819587"/>
          </a:xfrm>
        </p:spPr>
        <p:txBody>
          <a:bodyPr>
            <a:normAutofit/>
          </a:bodyPr>
          <a:lstStyle/>
          <a:p>
            <a:pPr algn="ctr" eaLnBrk="1" hangingPunct="1"/>
            <a:r>
              <a:rPr kumimoji="1" lang="zh-CN" altLang="en-US" sz="3200" dirty="0">
                <a:ea typeface="黑体" panose="02010609060101010101" pitchFamily="49" charset="-122"/>
              </a:rPr>
              <a:t>第一章    商标法导论</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1701165" y="2292985"/>
            <a:ext cx="6504305" cy="2721610"/>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商标、商标权与商标法（是谁？）</a:t>
            </a:r>
            <a:endParaRPr lang="en-US" altLang="zh-CN"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商标法的历史（从哪里来？）</a:t>
            </a:r>
            <a:endParaRPr lang="en-US" altLang="zh-CN"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868170" y="1120140"/>
            <a:ext cx="5779135" cy="819785"/>
          </a:xfrm>
        </p:spPr>
        <p:txBody>
          <a:bodyPr>
            <a:normAutofit/>
          </a:bodyPr>
          <a:lstStyle/>
          <a:p>
            <a:pPr algn="ctr" eaLnBrk="1" hangingPunct="1"/>
            <a:r>
              <a:rPr kumimoji="1" lang="zh-CN" altLang="en-US" sz="3200" dirty="0">
                <a:ea typeface="黑体" panose="02010609060101010101" pitchFamily="49" charset="-122"/>
              </a:rPr>
              <a:t>第一节    商标与商标权</a:t>
            </a:r>
            <a:endParaRPr kumimoji="1" lang="zh-CN" altLang="en-US" sz="3200" dirty="0">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2039620"/>
            <a:ext cx="7799705" cy="438340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一、商标的概念、种类与功能</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（一）商标概念</a:t>
            </a:r>
            <a:endParaRPr lang="zh-CN" altLang="en-US" sz="2400" b="1"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b="1" dirty="0">
                <a:latin typeface="楷体" panose="02010609060101010101" pitchFamily="49" charset="-122"/>
                <a:ea typeface="楷体" panose="02010609060101010101" pitchFamily="49" charset="-122"/>
              </a:rPr>
              <a:t>商标：生产经营者</a:t>
            </a:r>
            <a:r>
              <a:rPr lang="zh-CN" altLang="en-US" sz="2000" dirty="0">
                <a:latin typeface="楷体" panose="02010609060101010101" pitchFamily="49" charset="-122"/>
                <a:ea typeface="楷体" panose="02010609060101010101" pitchFamily="49" charset="-122"/>
              </a:rPr>
              <a:t>为了使自己生产经营的商品</a:t>
            </a:r>
            <a:r>
              <a:rPr lang="zh-CN" altLang="en-US" sz="2000" dirty="0">
                <a:solidFill>
                  <a:schemeClr val="tx1"/>
                </a:solidFill>
                <a:latin typeface="楷体" panose="02010609060101010101" pitchFamily="49" charset="-122"/>
                <a:ea typeface="楷体" panose="02010609060101010101" pitchFamily="49" charset="-122"/>
              </a:rPr>
              <a:t>或提供的</a:t>
            </a:r>
            <a:r>
              <a:rPr lang="zh-CN" altLang="en-US" sz="2000" dirty="0">
                <a:latin typeface="楷体" panose="02010609060101010101" pitchFamily="49" charset="-122"/>
                <a:ea typeface="楷体" panose="02010609060101010101" pitchFamily="49" charset="-122"/>
              </a:rPr>
              <a:t>服务与其他生产经营者生产的商品或服务</a:t>
            </a:r>
            <a:r>
              <a:rPr lang="zh-CN" altLang="en-US" sz="2000" b="1" dirty="0">
                <a:latin typeface="楷体" panose="02010609060101010101" pitchFamily="49" charset="-122"/>
                <a:ea typeface="楷体" panose="02010609060101010101" pitchFamily="49" charset="-122"/>
              </a:rPr>
              <a:t>相区别</a:t>
            </a:r>
            <a:r>
              <a:rPr lang="zh-CN" altLang="en-US" sz="2000" dirty="0">
                <a:latin typeface="楷体" panose="02010609060101010101" pitchFamily="49" charset="-122"/>
                <a:ea typeface="楷体" panose="02010609060101010101" pitchFamily="49" charset="-122"/>
              </a:rPr>
              <a:t>而使用的</a:t>
            </a:r>
            <a:r>
              <a:rPr lang="zh-CN" altLang="en-US" sz="2000" b="1" dirty="0">
                <a:solidFill>
                  <a:srgbClr val="FF0000"/>
                </a:solidFill>
                <a:latin typeface="楷体" panose="02010609060101010101" pitchFamily="49" charset="-122"/>
                <a:ea typeface="楷体" panose="02010609060101010101" pitchFamily="49" charset="-122"/>
              </a:rPr>
              <a:t>标志</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pPr marL="17780" indent="508000" defTabSz="342900" fontAlgn="base">
              <a:lnSpc>
                <a:spcPct val="150000"/>
              </a:lnSpc>
              <a:spcBef>
                <a:spcPts val="0"/>
              </a:spcBef>
              <a:spcAft>
                <a:spcPct val="0"/>
              </a:spcAft>
              <a:buFont typeface="Wingdings" panose="05000000000000000000" pitchFamily="2" charset="2"/>
              <a:buChar char="Ø"/>
              <a:extLst>
                <a:ext uri="{35155182-B16C-46BC-9424-99874614C6A1}">
                  <wpsdc:indentchars xmlns:wpsdc="http://www.wps.cn/officeDocument/2017/drawingmlCustomData" val="200" checksum="282533468"/>
                </a:ext>
              </a:extLst>
            </a:pPr>
            <a:r>
              <a:rPr lang="zh-CN" altLang="en-US" sz="2000" b="1" dirty="0">
                <a:latin typeface="楷体" panose="02010609060101010101" pitchFamily="49" charset="-122"/>
                <a:ea typeface="楷体" panose="02010609060101010101" pitchFamily="49" charset="-122"/>
              </a:rPr>
              <a:t>《商标法》第8条规定：</a:t>
            </a:r>
            <a:r>
              <a:rPr lang="zh-CN" altLang="en-US" sz="2000" dirty="0">
                <a:latin typeface="楷体" panose="02010609060101010101" pitchFamily="49" charset="-122"/>
                <a:ea typeface="楷体" panose="02010609060101010101" pitchFamily="49" charset="-122"/>
              </a:rPr>
              <a:t>任何能够将自然人、法人或者其他组织的商品与他人的商品区别开的标志，包括文字、图形、字母、数字、三维标志、</a:t>
            </a:r>
            <a:r>
              <a:rPr lang="zh-CN" altLang="en-US" sz="2000" b="1" dirty="0">
                <a:latin typeface="楷体" panose="02010609060101010101" pitchFamily="49" charset="-122"/>
                <a:ea typeface="楷体" panose="02010609060101010101" pitchFamily="49" charset="-122"/>
              </a:rPr>
              <a:t>颜色组合</a:t>
            </a:r>
            <a:r>
              <a:rPr lang="zh-CN" altLang="en-US" sz="2000" dirty="0">
                <a:latin typeface="楷体" panose="02010609060101010101" pitchFamily="49" charset="-122"/>
                <a:ea typeface="楷体" panose="02010609060101010101" pitchFamily="49" charset="-122"/>
              </a:rPr>
              <a:t>和声音</a:t>
            </a:r>
            <a:r>
              <a:rPr lang="zh-CN" altLang="en-US" sz="2000" b="1" dirty="0">
                <a:latin typeface="楷体" panose="02010609060101010101" pitchFamily="49" charset="-122"/>
                <a:ea typeface="楷体" panose="02010609060101010101" pitchFamily="49" charset="-122"/>
              </a:rPr>
              <a:t>等</a:t>
            </a:r>
            <a:r>
              <a:rPr lang="zh-CN" altLang="en-US" sz="2000" dirty="0">
                <a:latin typeface="楷体" panose="02010609060101010101" pitchFamily="49" charset="-122"/>
                <a:ea typeface="楷体" panose="02010609060101010101" pitchFamily="49" charset="-122"/>
              </a:rPr>
              <a:t>，以及上述要素的组合，均可以作为商标申请注册。</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左大括号 33794"/>
          <p:cNvSpPr/>
          <p:nvPr/>
        </p:nvSpPr>
        <p:spPr>
          <a:xfrm>
            <a:off x="3423285" y="3255010"/>
            <a:ext cx="93345" cy="1819275"/>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33796" name="文本框 33795"/>
          <p:cNvSpPr txBox="1"/>
          <p:nvPr/>
        </p:nvSpPr>
        <p:spPr>
          <a:xfrm>
            <a:off x="3518535" y="3078163"/>
            <a:ext cx="14020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平面商标</a:t>
            </a:r>
            <a:endParaRPr lang="zh-CN" altLang="en-US" sz="2000" dirty="0">
              <a:latin typeface="华文楷体" panose="02010600040101010101" pitchFamily="2" charset="-122"/>
              <a:ea typeface="华文楷体" panose="02010600040101010101" pitchFamily="2" charset="-122"/>
            </a:endParaRPr>
          </a:p>
        </p:txBody>
      </p:sp>
      <p:sp>
        <p:nvSpPr>
          <p:cNvPr id="33797" name="文本框 33796"/>
          <p:cNvSpPr txBox="1"/>
          <p:nvPr/>
        </p:nvSpPr>
        <p:spPr>
          <a:xfrm>
            <a:off x="3516630" y="4102735"/>
            <a:ext cx="1522730" cy="460375"/>
          </a:xfrm>
          <a:prstGeom prst="rect">
            <a:avLst/>
          </a:prstGeom>
          <a:noFill/>
          <a:ln w="9525">
            <a:noFill/>
          </a:ln>
        </p:spPr>
        <p:txBody>
          <a:bodyPr wrap="square" anchor="t">
            <a:spAutoFit/>
          </a:bodyPr>
          <a:lstStyle/>
          <a:p>
            <a:r>
              <a:rPr lang="zh-CN" altLang="en-US" sz="2400" dirty="0">
                <a:latin typeface="华文楷体" panose="02010600040101010101" pitchFamily="2" charset="-122"/>
                <a:ea typeface="华文楷体" panose="02010600040101010101" pitchFamily="2" charset="-122"/>
              </a:rPr>
              <a:t>立体商标</a:t>
            </a:r>
            <a:endParaRPr lang="zh-CN" altLang="en-US" sz="2000" dirty="0">
              <a:latin typeface="华文楷体" panose="02010600040101010101" pitchFamily="2" charset="-122"/>
              <a:ea typeface="华文楷体" panose="02010600040101010101" pitchFamily="2" charset="-122"/>
              <a:sym typeface="+mn-ea"/>
            </a:endParaRPr>
          </a:p>
        </p:txBody>
      </p:sp>
      <p:sp>
        <p:nvSpPr>
          <p:cNvPr id="33799" name="文本框 33798"/>
          <p:cNvSpPr txBox="1"/>
          <p:nvPr/>
        </p:nvSpPr>
        <p:spPr>
          <a:xfrm>
            <a:off x="3541078" y="4781233"/>
            <a:ext cx="14020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颜色商标</a:t>
            </a:r>
            <a:endParaRPr lang="zh-CN" altLang="en-US" sz="2400" dirty="0">
              <a:latin typeface="华文楷体" panose="02010600040101010101" pitchFamily="2" charset="-122"/>
              <a:ea typeface="华文楷体" panose="02010600040101010101" pitchFamily="2" charset="-122"/>
            </a:endParaRPr>
          </a:p>
        </p:txBody>
      </p:sp>
      <p:sp>
        <p:nvSpPr>
          <p:cNvPr id="33800" name="左大括号 33799"/>
          <p:cNvSpPr/>
          <p:nvPr/>
        </p:nvSpPr>
        <p:spPr>
          <a:xfrm>
            <a:off x="4920615" y="2301240"/>
            <a:ext cx="157480" cy="1950085"/>
          </a:xfrm>
          <a:prstGeom prst="leftBrace">
            <a:avLst>
              <a:gd name="adj1" fmla="val 82758"/>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33801" name="文本框 33800"/>
          <p:cNvSpPr txBox="1"/>
          <p:nvPr/>
        </p:nvSpPr>
        <p:spPr>
          <a:xfrm>
            <a:off x="5053013" y="3047365"/>
            <a:ext cx="1198880" cy="398780"/>
          </a:xfrm>
          <a:prstGeom prst="rect">
            <a:avLst/>
          </a:prstGeom>
          <a:noFill/>
          <a:ln w="9525">
            <a:noFill/>
          </a:ln>
        </p:spPr>
        <p:txBody>
          <a:bodyPr wrap="none" anchor="t">
            <a:spAutoFit/>
          </a:bodyPr>
          <a:lstStyle/>
          <a:p>
            <a:pPr algn="l"/>
            <a:r>
              <a:rPr lang="zh-CN" altLang="en-US" sz="2000" dirty="0">
                <a:latin typeface="华文楷体" panose="02010600040101010101" pitchFamily="2" charset="-122"/>
                <a:ea typeface="华文楷体" panose="02010600040101010101" pitchFamily="2" charset="-122"/>
              </a:rPr>
              <a:t>字母商标</a:t>
            </a:r>
            <a:endParaRPr lang="zh-CN" altLang="en-US" sz="2000" dirty="0">
              <a:latin typeface="华文楷体" panose="02010600040101010101" pitchFamily="2" charset="-122"/>
              <a:ea typeface="华文楷体" panose="02010600040101010101" pitchFamily="2" charset="-122"/>
            </a:endParaRPr>
          </a:p>
        </p:txBody>
      </p:sp>
      <p:sp>
        <p:nvSpPr>
          <p:cNvPr id="33802" name="文本框 33801"/>
          <p:cNvSpPr txBox="1"/>
          <p:nvPr/>
        </p:nvSpPr>
        <p:spPr>
          <a:xfrm>
            <a:off x="5022850" y="2195195"/>
            <a:ext cx="1198880" cy="398780"/>
          </a:xfrm>
          <a:prstGeom prst="rect">
            <a:avLst/>
          </a:prstGeom>
          <a:noFill/>
          <a:ln w="9525">
            <a:noFill/>
          </a:ln>
        </p:spPr>
        <p:txBody>
          <a:bodyPr wrap="none" anchor="t">
            <a:spAutoFit/>
          </a:bodyPr>
          <a:lstStyle/>
          <a:p>
            <a:r>
              <a:rPr lang="zh-CN" altLang="en-US" sz="2000" dirty="0">
                <a:latin typeface="华文楷体" panose="02010600040101010101" pitchFamily="2" charset="-122"/>
                <a:ea typeface="华文楷体" panose="02010600040101010101" pitchFamily="2" charset="-122"/>
              </a:rPr>
              <a:t>文字商标</a:t>
            </a:r>
            <a:endParaRPr lang="zh-CN" altLang="en-US" sz="2000" dirty="0">
              <a:latin typeface="华文楷体" panose="02010600040101010101" pitchFamily="2" charset="-122"/>
              <a:ea typeface="华文楷体" panose="02010600040101010101" pitchFamily="2" charset="-122"/>
            </a:endParaRPr>
          </a:p>
        </p:txBody>
      </p:sp>
      <p:sp>
        <p:nvSpPr>
          <p:cNvPr id="33803" name="文本框 33802"/>
          <p:cNvSpPr txBox="1"/>
          <p:nvPr/>
        </p:nvSpPr>
        <p:spPr>
          <a:xfrm>
            <a:off x="5039360" y="2620010"/>
            <a:ext cx="1198880" cy="398780"/>
          </a:xfrm>
          <a:prstGeom prst="rect">
            <a:avLst/>
          </a:prstGeom>
          <a:noFill/>
          <a:ln w="9525">
            <a:noFill/>
          </a:ln>
        </p:spPr>
        <p:txBody>
          <a:bodyPr wrap="none" anchor="t">
            <a:spAutoFit/>
          </a:bodyPr>
          <a:lstStyle/>
          <a:p>
            <a:r>
              <a:rPr lang="zh-CN" altLang="en-US" sz="2000" dirty="0">
                <a:latin typeface="华文楷体" panose="02010600040101010101" pitchFamily="2" charset="-122"/>
                <a:ea typeface="华文楷体" panose="02010600040101010101" pitchFamily="2" charset="-122"/>
              </a:rPr>
              <a:t>图形商标</a:t>
            </a:r>
            <a:endParaRPr lang="zh-CN" altLang="en-US" dirty="0">
              <a:latin typeface="华文楷体" panose="02010600040101010101" pitchFamily="2" charset="-122"/>
              <a:ea typeface="华文楷体" panose="02010600040101010101" pitchFamily="2" charset="-122"/>
            </a:endParaRPr>
          </a:p>
        </p:txBody>
      </p:sp>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2" name="文本框 1"/>
          <p:cNvSpPr txBox="1"/>
          <p:nvPr/>
        </p:nvSpPr>
        <p:spPr>
          <a:xfrm>
            <a:off x="768350" y="4465320"/>
            <a:ext cx="561975" cy="829945"/>
          </a:xfrm>
          <a:prstGeom prst="rect">
            <a:avLst/>
          </a:prstGeom>
          <a:noFill/>
          <a:ln w="9525">
            <a:noFill/>
          </a:ln>
        </p:spPr>
        <p:txBody>
          <a:bodyPr wrap="square" anchor="t">
            <a:spAutoFit/>
          </a:bodyPr>
          <a:lstStyle/>
          <a:p>
            <a:r>
              <a:rPr lang="zh-CN" altLang="en-US" sz="2400" dirty="0">
                <a:latin typeface="华文楷体" panose="02010600040101010101" pitchFamily="2" charset="-122"/>
                <a:ea typeface="华文楷体" panose="02010600040101010101" pitchFamily="2" charset="-122"/>
              </a:rPr>
              <a:t>商标</a:t>
            </a:r>
            <a:endParaRPr lang="zh-CN" altLang="en-US" sz="2400" dirty="0">
              <a:latin typeface="华文楷体" panose="02010600040101010101" pitchFamily="2" charset="-122"/>
              <a:ea typeface="华文楷体" panose="02010600040101010101" pitchFamily="2" charset="-122"/>
            </a:endParaRPr>
          </a:p>
        </p:txBody>
      </p:sp>
      <p:sp>
        <p:nvSpPr>
          <p:cNvPr id="14" name="圆角矩形 27652"/>
          <p:cNvSpPr/>
          <p:nvPr/>
        </p:nvSpPr>
        <p:spPr>
          <a:xfrm>
            <a:off x="883285" y="1191260"/>
            <a:ext cx="7162800" cy="86931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（二）商标种类</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3" name="文本框 2"/>
          <p:cNvSpPr txBox="1"/>
          <p:nvPr/>
        </p:nvSpPr>
        <p:spPr>
          <a:xfrm>
            <a:off x="1679258" y="3951923"/>
            <a:ext cx="17068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可视性商标</a:t>
            </a:r>
            <a:endParaRPr lang="zh-CN" altLang="en-US" sz="2400" dirty="0">
              <a:latin typeface="华文楷体" panose="02010600040101010101" pitchFamily="2" charset="-122"/>
              <a:ea typeface="华文楷体" panose="02010600040101010101" pitchFamily="2" charset="-122"/>
            </a:endParaRPr>
          </a:p>
        </p:txBody>
      </p:sp>
      <p:sp>
        <p:nvSpPr>
          <p:cNvPr id="5" name="左大括号 4"/>
          <p:cNvSpPr/>
          <p:nvPr/>
        </p:nvSpPr>
        <p:spPr>
          <a:xfrm>
            <a:off x="1546860" y="4169410"/>
            <a:ext cx="132715" cy="1903095"/>
          </a:xfrm>
          <a:prstGeom prst="leftBrace">
            <a:avLst>
              <a:gd name="adj1" fmla="val 236111"/>
              <a:gd name="adj2" fmla="val 50000"/>
            </a:avLst>
          </a:prstGeom>
          <a:solidFill>
            <a:schemeClr val="accent1"/>
          </a:solidFill>
          <a:ln w="9525" cap="flat" cmpd="sng">
            <a:solidFill>
              <a:schemeClr val="tx1"/>
            </a:solidFill>
            <a:prstDash val="solid"/>
            <a:headEnd type="none" w="med" len="med"/>
            <a:tailEnd type="none" w="med" len="med"/>
          </a:ln>
        </p:spPr>
        <p:txBody>
          <a:bodyPr/>
          <a:lstStyle/>
          <a:p>
            <a:endParaRPr lang="zh-CN" altLang="en-US"/>
          </a:p>
        </p:txBody>
      </p:sp>
      <p:sp>
        <p:nvSpPr>
          <p:cNvPr id="6" name="文本框 5"/>
          <p:cNvSpPr txBox="1"/>
          <p:nvPr/>
        </p:nvSpPr>
        <p:spPr>
          <a:xfrm>
            <a:off x="1679575" y="5867083"/>
            <a:ext cx="2011680" cy="460375"/>
          </a:xfrm>
          <a:prstGeom prst="rect">
            <a:avLst/>
          </a:prstGeom>
          <a:noFill/>
          <a:ln w="9525">
            <a:noFill/>
          </a:ln>
        </p:spPr>
        <p:txBody>
          <a:bodyPr wrap="none" anchor="t">
            <a:spAutoFit/>
          </a:bodyPr>
          <a:lstStyle/>
          <a:p>
            <a:r>
              <a:rPr lang="zh-CN" altLang="en-US" sz="2400" dirty="0">
                <a:latin typeface="华文楷体" panose="02010600040101010101" pitchFamily="2" charset="-122"/>
                <a:ea typeface="华文楷体" panose="02010600040101010101" pitchFamily="2" charset="-122"/>
              </a:rPr>
              <a:t>非可视性商标</a:t>
            </a:r>
            <a:endParaRPr lang="zh-CN" altLang="en-US" sz="2000" dirty="0">
              <a:latin typeface="华文楷体" panose="02010600040101010101" pitchFamily="2" charset="-122"/>
              <a:ea typeface="华文楷体" panose="02010600040101010101" pitchFamily="2" charset="-122"/>
            </a:endParaRPr>
          </a:p>
        </p:txBody>
      </p:sp>
      <p:sp>
        <p:nvSpPr>
          <p:cNvPr id="9" name="文本框 8"/>
          <p:cNvSpPr txBox="1"/>
          <p:nvPr/>
        </p:nvSpPr>
        <p:spPr>
          <a:xfrm>
            <a:off x="5055553" y="3485515"/>
            <a:ext cx="1198880" cy="398780"/>
          </a:xfrm>
          <a:prstGeom prst="rect">
            <a:avLst/>
          </a:prstGeom>
          <a:noFill/>
          <a:ln w="9525">
            <a:noFill/>
          </a:ln>
        </p:spPr>
        <p:txBody>
          <a:bodyPr wrap="none" anchor="t">
            <a:spAutoFit/>
          </a:bodyPr>
          <a:lstStyle/>
          <a:p>
            <a:pPr algn="l"/>
            <a:r>
              <a:rPr lang="zh-CN" altLang="en-US" sz="2000" dirty="0">
                <a:latin typeface="华文楷体" panose="02010600040101010101" pitchFamily="2" charset="-122"/>
                <a:ea typeface="华文楷体" panose="02010600040101010101" pitchFamily="2" charset="-122"/>
              </a:rPr>
              <a:t>数字商标</a:t>
            </a:r>
            <a:endParaRPr lang="zh-CN" altLang="en-US" sz="2000" dirty="0">
              <a:latin typeface="华文楷体" panose="02010600040101010101" pitchFamily="2" charset="-122"/>
              <a:ea typeface="华文楷体" panose="02010600040101010101" pitchFamily="2" charset="-122"/>
            </a:endParaRPr>
          </a:p>
        </p:txBody>
      </p:sp>
      <p:sp>
        <p:nvSpPr>
          <p:cNvPr id="10" name="文本框 9"/>
          <p:cNvSpPr txBox="1"/>
          <p:nvPr/>
        </p:nvSpPr>
        <p:spPr>
          <a:xfrm>
            <a:off x="5058093" y="3905885"/>
            <a:ext cx="1198880" cy="398780"/>
          </a:xfrm>
          <a:prstGeom prst="rect">
            <a:avLst/>
          </a:prstGeom>
          <a:noFill/>
          <a:ln w="9525">
            <a:noFill/>
          </a:ln>
        </p:spPr>
        <p:txBody>
          <a:bodyPr wrap="none" anchor="t">
            <a:spAutoFit/>
          </a:bodyPr>
          <a:lstStyle/>
          <a:p>
            <a:pPr algn="l"/>
            <a:r>
              <a:rPr lang="zh-CN" altLang="en-US" sz="2000" dirty="0">
                <a:latin typeface="华文楷体" panose="02010600040101010101" pitchFamily="2" charset="-122"/>
                <a:ea typeface="华文楷体" panose="02010600040101010101" pitchFamily="2" charset="-122"/>
              </a:rPr>
              <a:t>组合商标</a:t>
            </a:r>
            <a:endParaRPr lang="zh-CN" altLang="en-US" sz="2000" dirty="0">
              <a:latin typeface="华文楷体" panose="02010600040101010101" pitchFamily="2" charset="-122"/>
              <a:ea typeface="华文楷体" panose="02010600040101010101" pitchFamily="2" charset="-122"/>
            </a:endParaRPr>
          </a:p>
        </p:txBody>
      </p:sp>
      <p:sp>
        <p:nvSpPr>
          <p:cNvPr id="18" name="Rectangle 7"/>
          <p:cNvSpPr>
            <a:spLocks noChangeArrowheads="1"/>
          </p:cNvSpPr>
          <p:nvPr/>
        </p:nvSpPr>
        <p:spPr bwMode="auto">
          <a:xfrm>
            <a:off x="5962650" y="5074594"/>
            <a:ext cx="2214880" cy="784178"/>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构成要素</a:t>
            </a:r>
            <a:endParaRPr kumimoji="1" lang="zh-CN" altLang="en-US"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upRigh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4" name="圆角矩形 27652"/>
          <p:cNvSpPr/>
          <p:nvPr/>
        </p:nvSpPr>
        <p:spPr>
          <a:xfrm>
            <a:off x="883285" y="1191260"/>
            <a:ext cx="7162800" cy="86931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（二）商标种类</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150533" name="Rectangle 5"/>
          <p:cNvSpPr>
            <a:spLocks noChangeArrowheads="1"/>
          </p:cNvSpPr>
          <p:nvPr/>
        </p:nvSpPr>
        <p:spPr bwMode="auto">
          <a:xfrm>
            <a:off x="654050" y="3716020"/>
            <a:ext cx="1427480" cy="616585"/>
          </a:xfrm>
          <a:prstGeom prst="rect">
            <a:avLst/>
          </a:prstGeom>
          <a:noFill/>
          <a:ln w="9525">
            <a:solidFill>
              <a:schemeClr val="tx1"/>
            </a:solidFill>
            <a:miter lim="800000"/>
          </a:ln>
          <a:extLst>
            <a:ext uri="{909E8E84-426E-40DD-AFC4-6F175D3DCCD1}">
              <a14:hiddenFill xmlns:a14="http://schemas.microsoft.com/office/drawing/2010/main">
                <a:solidFill>
                  <a:srgbClr val="FFFF00"/>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solidFill>
                  <a:schemeClr val="tx1"/>
                </a:solidFill>
                <a:latin typeface="华文楷体" panose="02010600040101010101" pitchFamily="2" charset="-122"/>
                <a:ea typeface="华文楷体" panose="02010600040101010101" pitchFamily="2" charset="-122"/>
              </a:rPr>
              <a:t>商标</a:t>
            </a:r>
            <a:endParaRPr kumimoji="1" lang="zh-CN" altLang="en-US" sz="2400" b="1" dirty="0">
              <a:solidFill>
                <a:schemeClr val="tx1"/>
              </a:solidFill>
              <a:latin typeface="华文楷体" panose="02010600040101010101" pitchFamily="2" charset="-122"/>
              <a:ea typeface="华文楷体" panose="02010600040101010101" pitchFamily="2" charset="-122"/>
            </a:endParaRPr>
          </a:p>
        </p:txBody>
      </p:sp>
      <p:sp>
        <p:nvSpPr>
          <p:cNvPr id="150535" name="Rectangle 7"/>
          <p:cNvSpPr>
            <a:spLocks noChangeArrowheads="1"/>
          </p:cNvSpPr>
          <p:nvPr/>
        </p:nvSpPr>
        <p:spPr bwMode="auto">
          <a:xfrm>
            <a:off x="2767330" y="2512695"/>
            <a:ext cx="1467485" cy="60833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solidFill>
                  <a:schemeClr val="tx1"/>
                </a:solidFill>
                <a:latin typeface="华文楷体" panose="02010600040101010101" pitchFamily="2" charset="-122"/>
                <a:ea typeface="华文楷体" panose="02010600040101010101" pitchFamily="2" charset="-122"/>
              </a:rPr>
              <a:t>商品商标</a:t>
            </a:r>
            <a:endParaRPr kumimoji="1" lang="zh-CN" altLang="en-US" sz="2400" b="1" dirty="0">
              <a:solidFill>
                <a:schemeClr val="tx1"/>
              </a:solidFill>
              <a:latin typeface="华文楷体" panose="02010600040101010101" pitchFamily="2" charset="-122"/>
              <a:ea typeface="华文楷体" panose="02010600040101010101" pitchFamily="2" charset="-122"/>
            </a:endParaRPr>
          </a:p>
        </p:txBody>
      </p:sp>
      <p:sp>
        <p:nvSpPr>
          <p:cNvPr id="150536" name="Rectangle 8"/>
          <p:cNvSpPr>
            <a:spLocks noChangeArrowheads="1"/>
          </p:cNvSpPr>
          <p:nvPr/>
        </p:nvSpPr>
        <p:spPr bwMode="auto">
          <a:xfrm>
            <a:off x="2746375" y="4587875"/>
            <a:ext cx="1488440" cy="63500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华文楷体" panose="02010600040101010101" pitchFamily="2" charset="-122"/>
                <a:ea typeface="华文楷体" panose="02010600040101010101" pitchFamily="2" charset="-122"/>
              </a:rPr>
              <a:t>服务商标</a:t>
            </a:r>
            <a:endParaRPr kumimoji="1" lang="zh-CN" altLang="en-US" sz="2400" b="1" dirty="0">
              <a:latin typeface="华文楷体" panose="02010600040101010101" pitchFamily="2" charset="-122"/>
              <a:ea typeface="华文楷体" panose="02010600040101010101" pitchFamily="2" charset="-122"/>
            </a:endParaRPr>
          </a:p>
        </p:txBody>
      </p:sp>
      <p:sp>
        <p:nvSpPr>
          <p:cNvPr id="150540" name="Line 12"/>
          <p:cNvSpPr>
            <a:spLocks noChangeShapeType="1"/>
          </p:cNvSpPr>
          <p:nvPr/>
        </p:nvSpPr>
        <p:spPr bwMode="auto">
          <a:xfrm flipV="1">
            <a:off x="2081530" y="2816860"/>
            <a:ext cx="685800" cy="122174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0541" name="Line 13"/>
          <p:cNvSpPr>
            <a:spLocks noChangeShapeType="1"/>
          </p:cNvSpPr>
          <p:nvPr/>
        </p:nvSpPr>
        <p:spPr bwMode="auto">
          <a:xfrm>
            <a:off x="2081530" y="4037965"/>
            <a:ext cx="685165" cy="92837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7"/>
          <p:cNvSpPr>
            <a:spLocks noChangeArrowheads="1"/>
          </p:cNvSpPr>
          <p:nvPr/>
        </p:nvSpPr>
        <p:spPr bwMode="auto">
          <a:xfrm>
            <a:off x="477520" y="4924425"/>
            <a:ext cx="1780540" cy="52514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tx1"/>
                </a:solidFill>
                <a:latin typeface="Times New Roman" panose="02020603050405020304" pitchFamily="18" charset="0"/>
              </a:rPr>
              <a:t>商标使用对象</a:t>
            </a:r>
            <a:endParaRPr kumimoji="1" lang="zh-CN" altLang="en-US" sz="2000" b="1" dirty="0">
              <a:solidFill>
                <a:schemeClr val="tx1"/>
              </a:solidFill>
              <a:latin typeface="Times New Roman" panose="02020603050405020304" pitchFamily="18" charset="0"/>
            </a:endParaRPr>
          </a:p>
        </p:txBody>
      </p:sp>
      <p:sp>
        <p:nvSpPr>
          <p:cNvPr id="2" name="Rectangle 7"/>
          <p:cNvSpPr>
            <a:spLocks noChangeArrowheads="1"/>
          </p:cNvSpPr>
          <p:nvPr/>
        </p:nvSpPr>
        <p:spPr bwMode="auto">
          <a:xfrm>
            <a:off x="4474845" y="2362200"/>
            <a:ext cx="4253230" cy="90995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使用在商品上，用于区别不同的生产</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经营者的相同商品而使用的标志</a:t>
            </a:r>
            <a:endParaRPr kumimoji="1" lang="zh-CN" altLang="en-US" sz="2000" dirty="0">
              <a:solidFill>
                <a:schemeClr val="tx1"/>
              </a:solidFill>
              <a:latin typeface="华文楷体" panose="02010600040101010101" pitchFamily="2" charset="-122"/>
              <a:ea typeface="华文楷体" panose="02010600040101010101" pitchFamily="2" charset="-122"/>
            </a:endParaRPr>
          </a:p>
        </p:txBody>
      </p:sp>
      <p:sp>
        <p:nvSpPr>
          <p:cNvPr id="3" name="Rectangle 8"/>
          <p:cNvSpPr>
            <a:spLocks noChangeArrowheads="1"/>
          </p:cNvSpPr>
          <p:nvPr/>
        </p:nvSpPr>
        <p:spPr bwMode="auto">
          <a:xfrm>
            <a:off x="4474845" y="4375785"/>
            <a:ext cx="4253865" cy="120586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latin typeface="华文楷体" panose="02010600040101010101" pitchFamily="2" charset="-122"/>
                <a:ea typeface="华文楷体" panose="02010600040101010101" pitchFamily="2" charset="-122"/>
              </a:rPr>
              <a:t>提供服务的经营者，为了使自己</a:t>
            </a:r>
            <a:endParaRPr kumimoji="1" lang="zh-CN" altLang="en-US" sz="2000" dirty="0">
              <a:latin typeface="华文楷体" panose="02010600040101010101" pitchFamily="2" charset="-122"/>
              <a:ea typeface="华文楷体" panose="02010600040101010101" pitchFamily="2" charset="-122"/>
            </a:endParaRPr>
          </a:p>
          <a:p>
            <a:pPr algn="ctr" eaLnBrk="1" hangingPunct="1"/>
            <a:r>
              <a:rPr kumimoji="1" lang="zh-CN" altLang="en-US" sz="2000" dirty="0">
                <a:latin typeface="华文楷体" panose="02010600040101010101" pitchFamily="2" charset="-122"/>
                <a:ea typeface="华文楷体" panose="02010600040101010101" pitchFamily="2" charset="-122"/>
              </a:rPr>
              <a:t>提供的服务与他人提供的服务</a:t>
            </a:r>
            <a:endParaRPr kumimoji="1" lang="zh-CN" altLang="en-US" sz="2000" dirty="0">
              <a:latin typeface="华文楷体" panose="02010600040101010101" pitchFamily="2" charset="-122"/>
              <a:ea typeface="华文楷体" panose="02010600040101010101" pitchFamily="2" charset="-122"/>
            </a:endParaRPr>
          </a:p>
          <a:p>
            <a:pPr algn="ctr" eaLnBrk="1" hangingPunct="1"/>
            <a:r>
              <a:rPr kumimoji="1" lang="zh-CN" altLang="en-US" sz="2000" dirty="0">
                <a:latin typeface="华文楷体" panose="02010600040101010101" pitchFamily="2" charset="-122"/>
                <a:ea typeface="华文楷体" panose="02010600040101010101" pitchFamily="2" charset="-122"/>
              </a:rPr>
              <a:t>相区别而使用的标志</a:t>
            </a:r>
            <a:endParaRPr kumimoji="1" lang="zh-CN" altLang="en-US" sz="2000" dirty="0">
              <a:latin typeface="华文楷体" panose="02010600040101010101" pitchFamily="2" charset="-122"/>
              <a:ea typeface="华文楷体" panose="02010600040101010101" pitchFamily="2" charset="-122"/>
            </a:endParaRPr>
          </a:p>
        </p:txBody>
      </p:sp>
      <p:sp>
        <p:nvSpPr>
          <p:cNvPr id="5" name="上箭头 4"/>
          <p:cNvSpPr/>
          <p:nvPr/>
        </p:nvSpPr>
        <p:spPr>
          <a:xfrm>
            <a:off x="1266190" y="4332605"/>
            <a:ext cx="203200" cy="5918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0533"/>
                                        </p:tgtEl>
                                        <p:attrNameLst>
                                          <p:attrName>style.visibility</p:attrName>
                                        </p:attrNameLst>
                                      </p:cBhvr>
                                      <p:to>
                                        <p:strVal val="visible"/>
                                      </p:to>
                                    </p:set>
                                    <p:animEffect transition="in" filter="diamond(in)">
                                      <p:cBhvr>
                                        <p:cTn id="7" dur="2000"/>
                                        <p:tgtEl>
                                          <p:spTgt spid="150533"/>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150535"/>
                                        </p:tgtEl>
                                        <p:attrNameLst>
                                          <p:attrName>style.visibility</p:attrName>
                                        </p:attrNameLst>
                                      </p:cBhvr>
                                      <p:to>
                                        <p:strVal val="visible"/>
                                      </p:to>
                                    </p:set>
                                    <p:animEffect transition="in" filter="diamond(in)">
                                      <p:cBhvr>
                                        <p:cTn id="10" dur="2000"/>
                                        <p:tgtEl>
                                          <p:spTgt spid="150535"/>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150536"/>
                                        </p:tgtEl>
                                        <p:attrNameLst>
                                          <p:attrName>style.visibility</p:attrName>
                                        </p:attrNameLst>
                                      </p:cBhvr>
                                      <p:to>
                                        <p:strVal val="visible"/>
                                      </p:to>
                                    </p:set>
                                    <p:animEffect transition="in" filter="diamond(in)">
                                      <p:cBhvr>
                                        <p:cTn id="13" dur="2000"/>
                                        <p:tgtEl>
                                          <p:spTgt spid="150536"/>
                                        </p:tgtEl>
                                      </p:cBhvr>
                                    </p:animEffect>
                                  </p:childTnLst>
                                </p:cTn>
                              </p:par>
                              <p:par>
                                <p:cTn id="14" presetID="8" presetClass="entr" presetSubtype="16" fill="hold" nodeType="withEffect">
                                  <p:stCondLst>
                                    <p:cond delay="0"/>
                                  </p:stCondLst>
                                  <p:childTnLst>
                                    <p:set>
                                      <p:cBhvr>
                                        <p:cTn id="15" dur="1" fill="hold">
                                          <p:stCondLst>
                                            <p:cond delay="0"/>
                                          </p:stCondLst>
                                        </p:cTn>
                                        <p:tgtEl>
                                          <p:spTgt spid="150540"/>
                                        </p:tgtEl>
                                        <p:attrNameLst>
                                          <p:attrName>style.visibility</p:attrName>
                                        </p:attrNameLst>
                                      </p:cBhvr>
                                      <p:to>
                                        <p:strVal val="visible"/>
                                      </p:to>
                                    </p:set>
                                    <p:animEffect transition="in" filter="diamond(in)">
                                      <p:cBhvr>
                                        <p:cTn id="16" dur="2000"/>
                                        <p:tgtEl>
                                          <p:spTgt spid="150540"/>
                                        </p:tgtEl>
                                      </p:cBhvr>
                                    </p:animEffect>
                                  </p:childTnLst>
                                </p:cTn>
                              </p:par>
                              <p:par>
                                <p:cTn id="17" presetID="8" presetClass="entr" presetSubtype="16" fill="hold" nodeType="withEffect">
                                  <p:stCondLst>
                                    <p:cond delay="0"/>
                                  </p:stCondLst>
                                  <p:childTnLst>
                                    <p:set>
                                      <p:cBhvr>
                                        <p:cTn id="18" dur="1" fill="hold">
                                          <p:stCondLst>
                                            <p:cond delay="0"/>
                                          </p:stCondLst>
                                        </p:cTn>
                                        <p:tgtEl>
                                          <p:spTgt spid="150541"/>
                                        </p:tgtEl>
                                        <p:attrNameLst>
                                          <p:attrName>style.visibility</p:attrName>
                                        </p:attrNameLst>
                                      </p:cBhvr>
                                      <p:to>
                                        <p:strVal val="visible"/>
                                      </p:to>
                                    </p:set>
                                    <p:animEffect transition="in" filter="diamond(in)">
                                      <p:cBhvr>
                                        <p:cTn id="19" dur="2000"/>
                                        <p:tgtEl>
                                          <p:spTgt spid="150541"/>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strips(upRight)">
                                      <p:cBhvr>
                                        <p:cTn id="24" dur="500"/>
                                        <p:tgtEl>
                                          <p:spTgt spid="18"/>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amond(in)">
                                      <p:cBhvr>
                                        <p:cTn id="27" dur="2000"/>
                                        <p:tgtEl>
                                          <p:spTgt spid="2"/>
                                        </p:tgtEl>
                                      </p:cBhvr>
                                    </p:animEffect>
                                  </p:childTnLst>
                                </p:cTn>
                              </p:par>
                              <p:par>
                                <p:cTn id="28" presetID="8" presetClass="entr" presetSubtype="16"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amond(in)">
                                      <p:cBhvr>
                                        <p:cTn id="30"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3" grpId="0" bldLvl="0" animBg="1"/>
      <p:bldP spid="150535" grpId="0" bldLvl="0" animBg="1"/>
      <p:bldP spid="150536" grpId="0" bldLvl="0" animBg="1"/>
      <p:bldP spid="18" grpId="0" bldLvl="0" animBg="1" autoUpdateAnimBg="0"/>
      <p:bldP spid="2" grpId="0" bldLvl="0" animBg="1"/>
      <p:bldP spid="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4" name="圆角矩形 27652"/>
          <p:cNvSpPr/>
          <p:nvPr/>
        </p:nvSpPr>
        <p:spPr>
          <a:xfrm>
            <a:off x="883285" y="1191260"/>
            <a:ext cx="7162800" cy="86931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（二）商标种类</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4" name="Rectangle 5"/>
          <p:cNvSpPr>
            <a:spLocks noChangeArrowheads="1"/>
          </p:cNvSpPr>
          <p:nvPr/>
        </p:nvSpPr>
        <p:spPr bwMode="auto">
          <a:xfrm>
            <a:off x="675005" y="3433445"/>
            <a:ext cx="1427480" cy="616585"/>
          </a:xfrm>
          <a:prstGeom prst="rect">
            <a:avLst/>
          </a:prstGeom>
          <a:noFill/>
          <a:ln w="9525">
            <a:solidFill>
              <a:schemeClr val="tx1"/>
            </a:solidFill>
            <a:miter lim="800000"/>
          </a:ln>
          <a:extLst>
            <a:ext uri="{909E8E84-426E-40DD-AFC4-6F175D3DCCD1}">
              <a14:hiddenFill xmlns:a14="http://schemas.microsoft.com/office/drawing/2010/main">
                <a:solidFill>
                  <a:srgbClr val="FFFF00"/>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solidFill>
                  <a:schemeClr val="tx1"/>
                </a:solidFill>
                <a:latin typeface="华文楷体" panose="02010600040101010101" pitchFamily="2" charset="-122"/>
                <a:ea typeface="华文楷体" panose="02010600040101010101" pitchFamily="2" charset="-122"/>
              </a:rPr>
              <a:t>商标</a:t>
            </a:r>
            <a:endParaRPr kumimoji="1" lang="zh-CN" altLang="en-US" sz="2400" b="1" dirty="0">
              <a:solidFill>
                <a:schemeClr val="tx1"/>
              </a:solidFill>
              <a:latin typeface="华文楷体" panose="02010600040101010101" pitchFamily="2" charset="-122"/>
              <a:ea typeface="华文楷体" panose="02010600040101010101" pitchFamily="2" charset="-122"/>
            </a:endParaRPr>
          </a:p>
        </p:txBody>
      </p:sp>
      <p:sp>
        <p:nvSpPr>
          <p:cNvPr id="7" name="Rectangle 7"/>
          <p:cNvSpPr>
            <a:spLocks noChangeArrowheads="1"/>
          </p:cNvSpPr>
          <p:nvPr/>
        </p:nvSpPr>
        <p:spPr bwMode="auto">
          <a:xfrm>
            <a:off x="2788285" y="2825750"/>
            <a:ext cx="1530350" cy="60833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solidFill>
                  <a:schemeClr val="tx1"/>
                </a:solidFill>
                <a:latin typeface="华文楷体" panose="02010600040101010101" pitchFamily="2" charset="-122"/>
                <a:ea typeface="华文楷体" panose="02010600040101010101" pitchFamily="2" charset="-122"/>
              </a:rPr>
              <a:t>注册商标</a:t>
            </a:r>
            <a:endParaRPr kumimoji="1" lang="zh-CN" altLang="en-US" sz="2400" b="1" dirty="0">
              <a:solidFill>
                <a:schemeClr val="tx1"/>
              </a:solidFill>
              <a:latin typeface="华文楷体" panose="02010600040101010101" pitchFamily="2" charset="-122"/>
              <a:ea typeface="华文楷体" panose="02010600040101010101" pitchFamily="2" charset="-122"/>
            </a:endParaRPr>
          </a:p>
        </p:txBody>
      </p:sp>
      <p:sp>
        <p:nvSpPr>
          <p:cNvPr id="8" name="Rectangle 8"/>
          <p:cNvSpPr>
            <a:spLocks noChangeArrowheads="1"/>
          </p:cNvSpPr>
          <p:nvPr/>
        </p:nvSpPr>
        <p:spPr bwMode="auto">
          <a:xfrm>
            <a:off x="2767330" y="4283075"/>
            <a:ext cx="1550670" cy="63500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400" b="1" dirty="0">
                <a:latin typeface="华文楷体" panose="02010600040101010101" pitchFamily="2" charset="-122"/>
                <a:ea typeface="华文楷体" panose="02010600040101010101" pitchFamily="2" charset="-122"/>
              </a:rPr>
              <a:t>未注册商标</a:t>
            </a:r>
            <a:endParaRPr kumimoji="1" lang="zh-CN" altLang="en-US" sz="2400" b="1" dirty="0">
              <a:latin typeface="华文楷体" panose="02010600040101010101" pitchFamily="2" charset="-122"/>
              <a:ea typeface="华文楷体" panose="02010600040101010101" pitchFamily="2" charset="-122"/>
            </a:endParaRPr>
          </a:p>
        </p:txBody>
      </p:sp>
      <p:sp>
        <p:nvSpPr>
          <p:cNvPr id="13" name="Line 12"/>
          <p:cNvSpPr>
            <a:spLocks noChangeShapeType="1"/>
          </p:cNvSpPr>
          <p:nvPr/>
        </p:nvSpPr>
        <p:spPr bwMode="auto">
          <a:xfrm flipV="1">
            <a:off x="2102485" y="3049270"/>
            <a:ext cx="685800" cy="687705"/>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3"/>
          <p:cNvSpPr>
            <a:spLocks noChangeShapeType="1"/>
          </p:cNvSpPr>
          <p:nvPr/>
        </p:nvSpPr>
        <p:spPr bwMode="auto">
          <a:xfrm>
            <a:off x="2102485" y="3735705"/>
            <a:ext cx="685800" cy="92964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Rectangle 7"/>
          <p:cNvSpPr>
            <a:spLocks noChangeArrowheads="1"/>
          </p:cNvSpPr>
          <p:nvPr/>
        </p:nvSpPr>
        <p:spPr bwMode="auto">
          <a:xfrm>
            <a:off x="4495800" y="2613660"/>
            <a:ext cx="4028440" cy="103314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由一国商标主管机关按照法律规定，</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对申请注册的商标进行审查</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并予以核准注册的商标</a:t>
            </a:r>
            <a:endParaRPr kumimoji="1" lang="zh-CN" altLang="en-US" sz="2000" dirty="0">
              <a:solidFill>
                <a:schemeClr val="tx1"/>
              </a:solidFill>
              <a:latin typeface="华文楷体" panose="02010600040101010101" pitchFamily="2" charset="-122"/>
              <a:ea typeface="华文楷体" panose="02010600040101010101" pitchFamily="2" charset="-122"/>
            </a:endParaRPr>
          </a:p>
        </p:txBody>
      </p:sp>
      <p:sp>
        <p:nvSpPr>
          <p:cNvPr id="3" name="Rectangle 8"/>
          <p:cNvSpPr>
            <a:spLocks noChangeArrowheads="1"/>
          </p:cNvSpPr>
          <p:nvPr/>
        </p:nvSpPr>
        <p:spPr bwMode="auto">
          <a:xfrm>
            <a:off x="4495800" y="4283075"/>
            <a:ext cx="4027805" cy="63500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latin typeface="华文楷体" panose="02010600040101010101" pitchFamily="2" charset="-122"/>
                <a:ea typeface="华文楷体" panose="02010600040101010101" pitchFamily="2" charset="-122"/>
              </a:rPr>
              <a:t>未经一国商标主管机关</a:t>
            </a:r>
            <a:endParaRPr kumimoji="1" lang="zh-CN" altLang="en-US" sz="2000" dirty="0">
              <a:latin typeface="华文楷体" panose="02010600040101010101" pitchFamily="2" charset="-122"/>
              <a:ea typeface="华文楷体" panose="02010600040101010101" pitchFamily="2" charset="-122"/>
            </a:endParaRPr>
          </a:p>
          <a:p>
            <a:pPr algn="ctr" eaLnBrk="1" hangingPunct="1"/>
            <a:r>
              <a:rPr kumimoji="1" lang="zh-CN" altLang="en-US" sz="2000" dirty="0">
                <a:latin typeface="华文楷体" panose="02010600040101010101" pitchFamily="2" charset="-122"/>
                <a:ea typeface="华文楷体" panose="02010600040101010101" pitchFamily="2" charset="-122"/>
              </a:rPr>
              <a:t>予以核准注册的商标</a:t>
            </a:r>
            <a:endParaRPr kumimoji="1" lang="zh-CN" altLang="en-US" sz="2000" dirty="0">
              <a:latin typeface="华文楷体" panose="02010600040101010101" pitchFamily="2" charset="-122"/>
              <a:ea typeface="华文楷体" panose="02010600040101010101" pitchFamily="2" charset="-122"/>
            </a:endParaRPr>
          </a:p>
        </p:txBody>
      </p:sp>
      <p:sp>
        <p:nvSpPr>
          <p:cNvPr id="18" name="Rectangle 7"/>
          <p:cNvSpPr>
            <a:spLocks noChangeArrowheads="1"/>
          </p:cNvSpPr>
          <p:nvPr/>
        </p:nvSpPr>
        <p:spPr bwMode="auto">
          <a:xfrm>
            <a:off x="498475" y="4665345"/>
            <a:ext cx="1780540" cy="52514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tx1"/>
                </a:solidFill>
                <a:latin typeface="Times New Roman" panose="02020603050405020304" pitchFamily="18" charset="0"/>
              </a:rPr>
              <a:t>商标是否注册</a:t>
            </a:r>
            <a:endParaRPr kumimoji="1" lang="zh-CN" altLang="en-US" sz="2000" b="1" dirty="0">
              <a:solidFill>
                <a:schemeClr val="tx1"/>
              </a:solidFill>
              <a:latin typeface="Times New Roman" panose="02020603050405020304" pitchFamily="18" charset="0"/>
            </a:endParaRPr>
          </a:p>
        </p:txBody>
      </p:sp>
      <p:sp>
        <p:nvSpPr>
          <p:cNvPr id="5" name="上箭头 4"/>
          <p:cNvSpPr/>
          <p:nvPr/>
        </p:nvSpPr>
        <p:spPr>
          <a:xfrm>
            <a:off x="1287145" y="4073525"/>
            <a:ext cx="203200" cy="5918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strips(upRight)">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7" grpId="0" bldLvl="0" animBg="1"/>
      <p:bldP spid="8" grpId="0" bldLvl="0" animBg="1"/>
      <p:bldP spid="2" grpId="0" bldLvl="0" animBg="1"/>
      <p:bldP spid="3" grpId="0" bldLvl="0" animBg="1"/>
      <p:bldP spid="18" grpId="0" bldLvl="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stretch>
            <a:fillRect/>
          </a:stretch>
        </p:blipFill>
        <p:spPr>
          <a:xfrm>
            <a:off x="0" y="2032"/>
            <a:ext cx="9144000" cy="110337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14" name="圆角矩形 27652"/>
          <p:cNvSpPr/>
          <p:nvPr/>
        </p:nvSpPr>
        <p:spPr>
          <a:xfrm>
            <a:off x="883285" y="1191260"/>
            <a:ext cx="7162800" cy="869315"/>
          </a:xfrm>
          <a:prstGeom prst="roundRect">
            <a:avLst>
              <a:gd name="adj" fmla="val 16667"/>
            </a:avLst>
          </a:prstGeom>
          <a:solidFill>
            <a:schemeClr val="hlink">
              <a:alpha val="100000"/>
            </a:schemeClr>
          </a:solidFill>
          <a:ln w="9525" cap="flat" cmpd="sng">
            <a:solidFill>
              <a:schemeClr val="bg1"/>
            </a:solidFill>
            <a:prstDash val="solid"/>
            <a:headEnd type="none" w="med" len="med"/>
            <a:tailEnd type="none" w="med" len="med"/>
          </a:ln>
        </p:spPr>
        <p:txBody>
          <a:bodyPr vert="horz" wrap="none" anchor="ctr"/>
          <a:lstStyle/>
          <a:p>
            <a:pPr algn="ctr"/>
            <a:r>
              <a:rPr lang="zh-CN" altLang="en-US" sz="2400" dirty="0">
                <a:solidFill>
                  <a:schemeClr val="bg1"/>
                </a:solidFill>
                <a:latin typeface="Arial" panose="020B0604020202020204" pitchFamily="34" charset="0"/>
                <a:ea typeface="黑体" panose="02010609060101010101" pitchFamily="49" charset="-122"/>
              </a:rPr>
              <a:t>（二）商标种类</a:t>
            </a:r>
            <a:endParaRPr lang="zh-CN" altLang="en-US" sz="2400" dirty="0">
              <a:solidFill>
                <a:schemeClr val="bg1"/>
              </a:solidFill>
              <a:latin typeface="Arial" panose="020B0604020202020204" pitchFamily="34" charset="0"/>
              <a:ea typeface="黑体" panose="02010609060101010101" pitchFamily="49" charset="-122"/>
            </a:endParaRPr>
          </a:p>
        </p:txBody>
      </p:sp>
      <p:sp>
        <p:nvSpPr>
          <p:cNvPr id="16" name="Rectangle 5"/>
          <p:cNvSpPr>
            <a:spLocks noChangeArrowheads="1"/>
          </p:cNvSpPr>
          <p:nvPr/>
        </p:nvSpPr>
        <p:spPr bwMode="auto">
          <a:xfrm>
            <a:off x="391795" y="3966210"/>
            <a:ext cx="1427480" cy="616585"/>
          </a:xfrm>
          <a:prstGeom prst="rect">
            <a:avLst/>
          </a:prstGeom>
          <a:noFill/>
          <a:ln w="9525">
            <a:solidFill>
              <a:schemeClr val="tx1"/>
            </a:solidFill>
            <a:miter lim="800000"/>
          </a:ln>
          <a:extLst>
            <a:ext uri="{909E8E84-426E-40DD-AFC4-6F175D3DCCD1}">
              <a14:hiddenFill xmlns:a14="http://schemas.microsoft.com/office/drawing/2010/main">
                <a:solidFill>
                  <a:srgbClr val="FFFF00"/>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商标</a:t>
            </a:r>
            <a:endParaRPr kumimoji="1" lang="zh-CN" altLang="en-US" sz="2000" b="1"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
        <p:nvSpPr>
          <p:cNvPr id="17" name="Rectangle 7"/>
          <p:cNvSpPr>
            <a:spLocks noChangeArrowheads="1"/>
          </p:cNvSpPr>
          <p:nvPr/>
        </p:nvSpPr>
        <p:spPr bwMode="auto">
          <a:xfrm>
            <a:off x="2375535" y="2480945"/>
            <a:ext cx="1467485" cy="60833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证明商标</a:t>
            </a:r>
            <a:endParaRPr kumimoji="1" lang="zh-CN" altLang="en-US" sz="2000" b="1"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endParaRPr>
          </a:p>
        </p:txBody>
      </p:sp>
      <p:sp>
        <p:nvSpPr>
          <p:cNvPr id="19" name="Rectangle 8"/>
          <p:cNvSpPr>
            <a:spLocks noChangeArrowheads="1"/>
          </p:cNvSpPr>
          <p:nvPr/>
        </p:nvSpPr>
        <p:spPr bwMode="auto">
          <a:xfrm>
            <a:off x="2375535" y="3966210"/>
            <a:ext cx="1488440" cy="63500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集体商标</a:t>
            </a:r>
            <a:endParaRPr kumimoji="1" lang="zh-CN" altLang="en-US" sz="2000" b="1"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endParaRPr>
          </a:p>
        </p:txBody>
      </p:sp>
      <p:sp>
        <p:nvSpPr>
          <p:cNvPr id="20" name="Line 12"/>
          <p:cNvSpPr>
            <a:spLocks noChangeShapeType="1"/>
          </p:cNvSpPr>
          <p:nvPr/>
        </p:nvSpPr>
        <p:spPr bwMode="auto">
          <a:xfrm flipV="1">
            <a:off x="1819275" y="2797175"/>
            <a:ext cx="556260" cy="146431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3"/>
          <p:cNvSpPr>
            <a:spLocks noChangeShapeType="1"/>
          </p:cNvSpPr>
          <p:nvPr/>
        </p:nvSpPr>
        <p:spPr bwMode="auto">
          <a:xfrm>
            <a:off x="1836420" y="4261485"/>
            <a:ext cx="584200" cy="106807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Rectangle 7"/>
          <p:cNvSpPr>
            <a:spLocks noChangeArrowheads="1"/>
          </p:cNvSpPr>
          <p:nvPr/>
        </p:nvSpPr>
        <p:spPr bwMode="auto">
          <a:xfrm>
            <a:off x="2396490" y="4987290"/>
            <a:ext cx="1467485" cy="60833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联合商标</a:t>
            </a:r>
            <a:endParaRPr kumimoji="1" lang="zh-CN" altLang="en-US" sz="2000" b="1"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
        <p:nvSpPr>
          <p:cNvPr id="23" name="Rectangle 8"/>
          <p:cNvSpPr>
            <a:spLocks noChangeArrowheads="1"/>
          </p:cNvSpPr>
          <p:nvPr/>
        </p:nvSpPr>
        <p:spPr bwMode="auto">
          <a:xfrm>
            <a:off x="2396490" y="5892165"/>
            <a:ext cx="1488440" cy="63500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防御商标</a:t>
            </a:r>
            <a:endParaRPr kumimoji="1" lang="zh-CN" altLang="en-US" sz="2000" b="1"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endParaRPr>
          </a:p>
        </p:txBody>
      </p:sp>
      <p:sp>
        <p:nvSpPr>
          <p:cNvPr id="24" name="Line 12"/>
          <p:cNvSpPr>
            <a:spLocks noChangeShapeType="1"/>
          </p:cNvSpPr>
          <p:nvPr/>
        </p:nvSpPr>
        <p:spPr bwMode="auto">
          <a:xfrm rot="1800000" flipV="1">
            <a:off x="1877695" y="4106545"/>
            <a:ext cx="502285" cy="29845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3"/>
          <p:cNvSpPr>
            <a:spLocks noChangeShapeType="1"/>
          </p:cNvSpPr>
          <p:nvPr/>
        </p:nvSpPr>
        <p:spPr bwMode="auto">
          <a:xfrm>
            <a:off x="1819275" y="4262120"/>
            <a:ext cx="577215" cy="2030730"/>
          </a:xfrm>
          <a:prstGeom prst="line">
            <a:avLst/>
          </a:prstGeom>
          <a:noFill/>
          <a:ln w="41275">
            <a:solidFill>
              <a:srgbClr val="00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7"/>
          <p:cNvSpPr>
            <a:spLocks noChangeArrowheads="1"/>
          </p:cNvSpPr>
          <p:nvPr/>
        </p:nvSpPr>
        <p:spPr bwMode="auto">
          <a:xfrm>
            <a:off x="295275" y="5193030"/>
            <a:ext cx="1780540" cy="52514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b="1" dirty="0">
                <a:solidFill>
                  <a:schemeClr val="tx1"/>
                </a:solidFill>
                <a:effectLst>
                  <a:outerShdw blurRad="38100" dist="19050" dir="2700000" algn="tl" rotWithShape="0">
                    <a:schemeClr val="dk1">
                      <a:alpha val="40000"/>
                    </a:schemeClr>
                  </a:outerShdw>
                </a:effectLst>
                <a:latin typeface="Times New Roman" panose="02020603050405020304" pitchFamily="18" charset="0"/>
              </a:rPr>
              <a:t>商标特殊功能</a:t>
            </a:r>
            <a:endParaRPr kumimoji="1" lang="zh-CN" altLang="en-US" sz="20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ndParaRPr>
          </a:p>
        </p:txBody>
      </p:sp>
      <p:sp>
        <p:nvSpPr>
          <p:cNvPr id="5" name="上箭头 4"/>
          <p:cNvSpPr/>
          <p:nvPr/>
        </p:nvSpPr>
        <p:spPr>
          <a:xfrm>
            <a:off x="1083945" y="4601210"/>
            <a:ext cx="203200" cy="59182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7"/>
          <p:cNvSpPr>
            <a:spLocks noChangeArrowheads="1"/>
          </p:cNvSpPr>
          <p:nvPr/>
        </p:nvSpPr>
        <p:spPr bwMode="auto">
          <a:xfrm>
            <a:off x="4046220" y="2186305"/>
            <a:ext cx="4782185" cy="151320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由对某种商品或服务</a:t>
            </a:r>
            <a:r>
              <a:rPr kumimoji="1" lang="zh-CN" altLang="en-US" sz="2000" b="1" dirty="0">
                <a:solidFill>
                  <a:schemeClr val="tx1"/>
                </a:solidFill>
                <a:latin typeface="华文楷体" panose="02010600040101010101" pitchFamily="2" charset="-122"/>
                <a:ea typeface="华文楷体" panose="02010600040101010101" pitchFamily="2" charset="-122"/>
              </a:rPr>
              <a:t>具有监督能力</a:t>
            </a:r>
            <a:r>
              <a:rPr kumimoji="1" lang="zh-CN" altLang="en-US" sz="2000" dirty="0">
                <a:solidFill>
                  <a:schemeClr val="tx1"/>
                </a:solidFill>
                <a:latin typeface="华文楷体" panose="02010600040101010101" pitchFamily="2" charset="-122"/>
                <a:ea typeface="华文楷体" panose="02010600040101010101" pitchFamily="2" charset="-122"/>
              </a:rPr>
              <a:t>的组织</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所控制，而由该</a:t>
            </a:r>
            <a:r>
              <a:rPr kumimoji="1" lang="zh-CN" altLang="en-US" sz="2000" b="1" dirty="0">
                <a:solidFill>
                  <a:schemeClr val="tx1"/>
                </a:solidFill>
                <a:latin typeface="华文楷体" panose="02010600040101010101" pitchFamily="2" charset="-122"/>
                <a:ea typeface="华文楷体" panose="02010600040101010101" pitchFamily="2" charset="-122"/>
              </a:rPr>
              <a:t>组织以外的单位或个人使</a:t>
            </a:r>
            <a:endParaRPr kumimoji="1" lang="zh-CN" altLang="en-US" sz="2000" b="1"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b="1" dirty="0">
                <a:solidFill>
                  <a:schemeClr val="tx1"/>
                </a:solidFill>
                <a:latin typeface="华文楷体" panose="02010600040101010101" pitchFamily="2" charset="-122"/>
                <a:ea typeface="华文楷体" panose="02010600040101010101" pitchFamily="2" charset="-122"/>
              </a:rPr>
              <a:t>用</a:t>
            </a:r>
            <a:r>
              <a:rPr kumimoji="1" lang="zh-CN" altLang="en-US" sz="2000" dirty="0">
                <a:solidFill>
                  <a:schemeClr val="tx1"/>
                </a:solidFill>
                <a:latin typeface="华文楷体" panose="02010600040101010101" pitchFamily="2" charset="-122"/>
                <a:ea typeface="华文楷体" panose="02010600040101010101" pitchFamily="2" charset="-122"/>
              </a:rPr>
              <a:t>于其商品或服务，用以证明该商品或服务</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的</a:t>
            </a:r>
            <a:r>
              <a:rPr kumimoji="1" lang="zh-CN" altLang="en-US" sz="2000" b="1" dirty="0">
                <a:solidFill>
                  <a:schemeClr val="tx1"/>
                </a:solidFill>
                <a:latin typeface="华文楷体" panose="02010600040101010101" pitchFamily="2" charset="-122"/>
                <a:ea typeface="华文楷体" panose="02010600040101010101" pitchFamily="2" charset="-122"/>
              </a:rPr>
              <a:t>原产地</a:t>
            </a:r>
            <a:r>
              <a:rPr kumimoji="1" lang="zh-CN" altLang="en-US" sz="2000" dirty="0">
                <a:solidFill>
                  <a:schemeClr val="tx1"/>
                </a:solidFill>
                <a:latin typeface="华文楷体" panose="02010600040101010101" pitchFamily="2" charset="-122"/>
                <a:ea typeface="华文楷体" panose="02010600040101010101" pitchFamily="2" charset="-122"/>
              </a:rPr>
              <a:t>、原料、制造方法、质量或其他</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b="1" dirty="0">
                <a:solidFill>
                  <a:schemeClr val="tx1"/>
                </a:solidFill>
                <a:latin typeface="华文楷体" panose="02010600040101010101" pitchFamily="2" charset="-122"/>
                <a:ea typeface="华文楷体" panose="02010600040101010101" pitchFamily="2" charset="-122"/>
              </a:rPr>
              <a:t>特定品质</a:t>
            </a:r>
            <a:r>
              <a:rPr kumimoji="1" lang="zh-CN" altLang="en-US" sz="2000" dirty="0">
                <a:solidFill>
                  <a:schemeClr val="tx1"/>
                </a:solidFill>
                <a:latin typeface="华文楷体" panose="02010600040101010101" pitchFamily="2" charset="-122"/>
                <a:ea typeface="华文楷体" panose="02010600040101010101" pitchFamily="2" charset="-122"/>
              </a:rPr>
              <a:t>的标志</a:t>
            </a:r>
            <a:endParaRPr kumimoji="1" lang="zh-CN" altLang="en-US" sz="2000" dirty="0">
              <a:solidFill>
                <a:schemeClr val="tx1"/>
              </a:solidFill>
              <a:latin typeface="华文楷体" panose="02010600040101010101" pitchFamily="2" charset="-122"/>
              <a:ea typeface="华文楷体" panose="02010600040101010101" pitchFamily="2" charset="-122"/>
            </a:endParaRPr>
          </a:p>
        </p:txBody>
      </p:sp>
      <p:sp>
        <p:nvSpPr>
          <p:cNvPr id="3" name="Rectangle 8"/>
          <p:cNvSpPr>
            <a:spLocks noChangeArrowheads="1"/>
          </p:cNvSpPr>
          <p:nvPr/>
        </p:nvSpPr>
        <p:spPr bwMode="auto">
          <a:xfrm>
            <a:off x="4046220" y="3827145"/>
            <a:ext cx="4782185" cy="95694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latin typeface="华文楷体" panose="02010600040101010101" pitchFamily="2" charset="-122"/>
                <a:ea typeface="华文楷体" panose="02010600040101010101" pitchFamily="2" charset="-122"/>
              </a:rPr>
              <a:t>以团体、协会或其他组织名义注册，</a:t>
            </a:r>
            <a:r>
              <a:rPr kumimoji="1" lang="zh-CN" altLang="en-US" sz="2000" b="1" dirty="0">
                <a:latin typeface="华文楷体" panose="02010600040101010101" pitchFamily="2" charset="-122"/>
                <a:ea typeface="华文楷体" panose="02010600040101010101" pitchFamily="2" charset="-122"/>
              </a:rPr>
              <a:t>供该</a:t>
            </a:r>
            <a:endParaRPr kumimoji="1" lang="zh-CN" altLang="en-US" sz="2000" b="1" dirty="0">
              <a:latin typeface="华文楷体" panose="02010600040101010101" pitchFamily="2" charset="-122"/>
              <a:ea typeface="华文楷体" panose="02010600040101010101" pitchFamily="2" charset="-122"/>
            </a:endParaRPr>
          </a:p>
          <a:p>
            <a:pPr algn="ctr" eaLnBrk="1" hangingPunct="1"/>
            <a:r>
              <a:rPr kumimoji="1" lang="zh-CN" altLang="en-US" sz="2000" b="1" dirty="0">
                <a:latin typeface="华文楷体" panose="02010600040101010101" pitchFamily="2" charset="-122"/>
                <a:ea typeface="华文楷体" panose="02010600040101010101" pitchFamily="2" charset="-122"/>
              </a:rPr>
              <a:t>组织成员在商事活动中使用</a:t>
            </a:r>
            <a:r>
              <a:rPr kumimoji="1" lang="zh-CN" altLang="en-US" sz="2000" dirty="0">
                <a:latin typeface="华文楷体" panose="02010600040101010101" pitchFamily="2" charset="-122"/>
                <a:ea typeface="华文楷体" panose="02010600040101010101" pitchFamily="2" charset="-122"/>
              </a:rPr>
              <a:t>，以表明使用者</a:t>
            </a:r>
            <a:endParaRPr kumimoji="1" lang="zh-CN" altLang="en-US" sz="2000" dirty="0">
              <a:latin typeface="华文楷体" panose="02010600040101010101" pitchFamily="2" charset="-122"/>
              <a:ea typeface="华文楷体" panose="02010600040101010101" pitchFamily="2" charset="-122"/>
            </a:endParaRPr>
          </a:p>
          <a:p>
            <a:pPr algn="ctr" eaLnBrk="1" hangingPunct="1"/>
            <a:r>
              <a:rPr kumimoji="1" lang="zh-CN" altLang="en-US" sz="2000" dirty="0">
                <a:latin typeface="华文楷体" panose="02010600040101010101" pitchFamily="2" charset="-122"/>
                <a:ea typeface="华文楷体" panose="02010600040101010101" pitchFamily="2" charset="-122"/>
              </a:rPr>
              <a:t>在该组织中的</a:t>
            </a:r>
            <a:r>
              <a:rPr kumimoji="1" lang="zh-CN" altLang="en-US" sz="2000" b="1" dirty="0">
                <a:latin typeface="华文楷体" panose="02010600040101010101" pitchFamily="2" charset="-122"/>
                <a:ea typeface="华文楷体" panose="02010600040101010101" pitchFamily="2" charset="-122"/>
              </a:rPr>
              <a:t>成员资格</a:t>
            </a:r>
            <a:r>
              <a:rPr kumimoji="1" lang="zh-CN" altLang="en-US" sz="2000" dirty="0">
                <a:latin typeface="华文楷体" panose="02010600040101010101" pitchFamily="2" charset="-122"/>
                <a:ea typeface="华文楷体" panose="02010600040101010101" pitchFamily="2" charset="-122"/>
              </a:rPr>
              <a:t>的标志</a:t>
            </a:r>
            <a:endParaRPr kumimoji="1" lang="zh-CN" altLang="en-US" sz="2000" dirty="0">
              <a:latin typeface="华文楷体" panose="02010600040101010101" pitchFamily="2" charset="-122"/>
              <a:ea typeface="华文楷体" panose="02010600040101010101" pitchFamily="2" charset="-122"/>
            </a:endParaRPr>
          </a:p>
        </p:txBody>
      </p:sp>
      <p:sp>
        <p:nvSpPr>
          <p:cNvPr id="6" name="Rectangle 7"/>
          <p:cNvSpPr>
            <a:spLocks noChangeArrowheads="1"/>
          </p:cNvSpPr>
          <p:nvPr/>
        </p:nvSpPr>
        <p:spPr bwMode="auto">
          <a:xfrm>
            <a:off x="4046220" y="4914265"/>
            <a:ext cx="4782185" cy="727075"/>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同一商标所有人在相同或相类似的商品或</a:t>
            </a:r>
            <a:endParaRPr kumimoji="1" lang="zh-CN" altLang="en-US" sz="2000" dirty="0">
              <a:solidFill>
                <a:schemeClr val="tx1"/>
              </a:solidFill>
              <a:latin typeface="华文楷体" panose="02010600040101010101" pitchFamily="2" charset="-122"/>
              <a:ea typeface="华文楷体" panose="02010600040101010101" pitchFamily="2" charset="-122"/>
            </a:endParaRPr>
          </a:p>
          <a:p>
            <a:pPr algn="ctr" eaLnBrk="1" hangingPunct="1"/>
            <a:r>
              <a:rPr kumimoji="1" lang="zh-CN" altLang="en-US" sz="2000" dirty="0">
                <a:solidFill>
                  <a:schemeClr val="tx1"/>
                </a:solidFill>
                <a:latin typeface="华文楷体" panose="02010600040101010101" pitchFamily="2" charset="-122"/>
                <a:ea typeface="华文楷体" panose="02010600040101010101" pitchFamily="2" charset="-122"/>
              </a:rPr>
              <a:t>服务上使用的若干个与</a:t>
            </a:r>
            <a:r>
              <a:rPr kumimoji="1" lang="zh-CN" altLang="en-US" sz="2000" b="1" dirty="0">
                <a:solidFill>
                  <a:schemeClr val="tx1"/>
                </a:solidFill>
                <a:latin typeface="华文楷体" panose="02010600040101010101" pitchFamily="2" charset="-122"/>
                <a:ea typeface="华文楷体" panose="02010600040101010101" pitchFamily="2" charset="-122"/>
              </a:rPr>
              <a:t>正商标</a:t>
            </a:r>
            <a:r>
              <a:rPr kumimoji="1" lang="zh-CN" altLang="en-US" sz="2000" dirty="0">
                <a:solidFill>
                  <a:schemeClr val="tx1"/>
                </a:solidFill>
                <a:latin typeface="华文楷体" panose="02010600040101010101" pitchFamily="2" charset="-122"/>
                <a:ea typeface="华文楷体" panose="02010600040101010101" pitchFamily="2" charset="-122"/>
              </a:rPr>
              <a:t>相近似的商标</a:t>
            </a:r>
            <a:endParaRPr kumimoji="1" lang="zh-CN" altLang="en-US" sz="2000" dirty="0">
              <a:solidFill>
                <a:schemeClr val="tx1"/>
              </a:solidFill>
              <a:latin typeface="华文楷体" panose="02010600040101010101" pitchFamily="2" charset="-122"/>
              <a:ea typeface="华文楷体" panose="02010600040101010101" pitchFamily="2" charset="-122"/>
            </a:endParaRPr>
          </a:p>
        </p:txBody>
      </p:sp>
      <p:sp>
        <p:nvSpPr>
          <p:cNvPr id="9" name="Rectangle 8"/>
          <p:cNvSpPr>
            <a:spLocks noChangeArrowheads="1"/>
          </p:cNvSpPr>
          <p:nvPr/>
        </p:nvSpPr>
        <p:spPr bwMode="auto">
          <a:xfrm>
            <a:off x="4046220" y="5718810"/>
            <a:ext cx="4782185" cy="981710"/>
          </a:xfrm>
          <a:prstGeom prst="rect">
            <a:avLst/>
          </a:prstGeom>
          <a:noFill/>
          <a:ln w="9525">
            <a:solidFill>
              <a:schemeClr val="tx1"/>
            </a:solidFill>
            <a:miter lim="800000"/>
          </a:ln>
          <a:extLst>
            <a:ext uri="{909E8E84-426E-40DD-AFC4-6F175D3DCCD1}">
              <a14:hiddenFill xmlns:a14="http://schemas.microsoft.com/office/drawing/2010/main">
                <a:solidFill>
                  <a:srgbClr val="FF00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dirty="0">
                <a:latin typeface="华文楷体" panose="02010600040101010101" pitchFamily="2" charset="-122"/>
                <a:ea typeface="华文楷体" panose="02010600040101010101" pitchFamily="2" charset="-122"/>
              </a:rPr>
              <a:t>同一商标所有人将与其正商标相同的商标，</a:t>
            </a:r>
            <a:endParaRPr kumimoji="1" lang="zh-CN" altLang="en-US" sz="2000" dirty="0">
              <a:latin typeface="华文楷体" panose="02010600040101010101" pitchFamily="2" charset="-122"/>
              <a:ea typeface="华文楷体" panose="02010600040101010101" pitchFamily="2" charset="-122"/>
            </a:endParaRPr>
          </a:p>
          <a:p>
            <a:pPr algn="ctr" eaLnBrk="1" hangingPunct="1"/>
            <a:r>
              <a:rPr kumimoji="1" lang="zh-CN" altLang="en-US" sz="2000" dirty="0">
                <a:latin typeface="华文楷体" panose="02010600040101010101" pitchFamily="2" charset="-122"/>
                <a:ea typeface="华文楷体" panose="02010600040101010101" pitchFamily="2" charset="-122"/>
              </a:rPr>
              <a:t>使用在与其</a:t>
            </a:r>
            <a:r>
              <a:rPr kumimoji="1" lang="zh-CN" altLang="en-US" sz="2000" b="1" dirty="0">
                <a:latin typeface="华文楷体" panose="02010600040101010101" pitchFamily="2" charset="-122"/>
                <a:ea typeface="华文楷体" panose="02010600040101010101" pitchFamily="2" charset="-122"/>
              </a:rPr>
              <a:t>正商标</a:t>
            </a:r>
            <a:r>
              <a:rPr kumimoji="1" lang="zh-CN" altLang="en-US" sz="2000" dirty="0">
                <a:latin typeface="华文楷体" panose="02010600040101010101" pitchFamily="2" charset="-122"/>
                <a:ea typeface="华文楷体" panose="02010600040101010101" pitchFamily="2" charset="-122"/>
              </a:rPr>
              <a:t>使用的商品或服务</a:t>
            </a:r>
            <a:r>
              <a:rPr kumimoji="1" lang="zh-CN" altLang="en-US" sz="2000"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不同的</a:t>
            </a:r>
            <a:endParaRPr kumimoji="1" lang="zh-CN" altLang="en-US" sz="2000" dirty="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endParaRPr>
          </a:p>
          <a:p>
            <a:pPr algn="ctr" eaLnBrk="1" hangingPunct="1"/>
            <a:r>
              <a:rPr kumimoji="1" lang="zh-CN" altLang="en-US" sz="2000" dirty="0">
                <a:latin typeface="华文楷体" panose="02010600040101010101" pitchFamily="2" charset="-122"/>
                <a:ea typeface="华文楷体" panose="02010600040101010101" pitchFamily="2" charset="-122"/>
              </a:rPr>
              <a:t>商品或服务上的商标</a:t>
            </a:r>
            <a:endParaRPr kumimoji="1" lang="zh-CN" altLang="en-US" sz="2000" dirty="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checkerboard(across)">
                                      <p:cBhvr>
                                        <p:cTn id="10" dur="500"/>
                                        <p:tgtEl>
                                          <p:spTgt spid="17"/>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checkerboard(across)">
                                      <p:cBhvr>
                                        <p:cTn id="13" dur="500"/>
                                        <p:tgtEl>
                                          <p:spTgt spid="19"/>
                                        </p:tgtEl>
                                      </p:cBhvr>
                                    </p:animEffect>
                                  </p:childTnLst>
                                </p:cTn>
                              </p:par>
                              <p:par>
                                <p:cTn id="14" presetID="5" presetClass="entr" presetSubtype="1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checkerboard(across)">
                                      <p:cBhvr>
                                        <p:cTn id="16" dur="500"/>
                                        <p:tgtEl>
                                          <p:spTgt spid="20"/>
                                        </p:tgtEl>
                                      </p:cBhvr>
                                    </p:animEffect>
                                  </p:childTnLst>
                                </p:cTn>
                              </p:par>
                              <p:par>
                                <p:cTn id="17" presetID="5"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heckerboard(across)">
                                      <p:cBhvr>
                                        <p:cTn id="19" dur="500"/>
                                        <p:tgtEl>
                                          <p:spTgt spid="21"/>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heckerboard(across)">
                                      <p:cBhvr>
                                        <p:cTn id="22" dur="500"/>
                                        <p:tgtEl>
                                          <p:spTgt spid="22"/>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checkerboard(across)">
                                      <p:cBhvr>
                                        <p:cTn id="25" dur="500"/>
                                        <p:tgtEl>
                                          <p:spTgt spid="23"/>
                                        </p:tgtEl>
                                      </p:cBhvr>
                                    </p:animEffect>
                                  </p:childTnLst>
                                </p:cTn>
                              </p:par>
                              <p:par>
                                <p:cTn id="26" presetID="5" presetClass="entr" presetSubtype="10" fill="hold"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checkerboard(across)">
                                      <p:cBhvr>
                                        <p:cTn id="28" dur="500"/>
                                        <p:tgtEl>
                                          <p:spTgt spid="24"/>
                                        </p:tgtEl>
                                      </p:cBhvr>
                                    </p:animEffect>
                                  </p:childTnLst>
                                </p:cTn>
                              </p:par>
                              <p:par>
                                <p:cTn id="29" presetID="5" presetClass="entr" presetSubtype="1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checkerboard(across)">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3"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strips(upRight)">
                                      <p:cBhvr>
                                        <p:cTn id="36" dur="500"/>
                                        <p:tgtEl>
                                          <p:spTgt spid="18"/>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checkerboard(across)">
                                      <p:cBhvr>
                                        <p:cTn id="39" dur="500"/>
                                        <p:tgtEl>
                                          <p:spTgt spid="2"/>
                                        </p:tgtEl>
                                      </p:cBhvr>
                                    </p:animEffect>
                                  </p:childTnLst>
                                </p:cTn>
                              </p:par>
                              <p:par>
                                <p:cTn id="40" presetID="5" presetClass="entr" presetSubtype="1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checkerboard(across)">
                                      <p:cBhvr>
                                        <p:cTn id="42" dur="500"/>
                                        <p:tgtEl>
                                          <p:spTgt spid="3"/>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checkerboard(across)">
                                      <p:cBhvr>
                                        <p:cTn id="45" dur="500"/>
                                        <p:tgtEl>
                                          <p:spTgt spid="6"/>
                                        </p:tgtEl>
                                      </p:cBhvr>
                                    </p:animEffect>
                                  </p:childTnLst>
                                </p:cTn>
                              </p:par>
                              <p:par>
                                <p:cTn id="46" presetID="5" presetClass="entr" presetSubtype="1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checkerboard(across)">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9" grpId="0" bldLvl="0" animBg="1"/>
      <p:bldP spid="22" grpId="0" bldLvl="0" animBg="1"/>
      <p:bldP spid="23" grpId="0" bldLvl="0" animBg="1"/>
      <p:bldP spid="18" grpId="0" bldLvl="0" animBg="1" autoUpdateAnimBg="0"/>
      <p:bldP spid="2" grpId="0" bldLvl="0" animBg="1"/>
      <p:bldP spid="3" grpId="0" bldLvl="0" animBg="1"/>
      <p:bldP spid="6" grpId="0" bldLvl="0" animBg="1"/>
      <p:bldP spid="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pic>
        <p:nvPicPr>
          <p:cNvPr id="3" name="图片 2"/>
          <p:cNvPicPr>
            <a:picLocks noChangeAspect="1"/>
          </p:cNvPicPr>
          <p:nvPr/>
        </p:nvPicPr>
        <p:blipFill>
          <a:blip r:embed="rId3"/>
          <a:stretch>
            <a:fillRect/>
          </a:stretch>
        </p:blipFill>
        <p:spPr>
          <a:xfrm>
            <a:off x="3929380" y="1440815"/>
            <a:ext cx="1701800" cy="1701800"/>
          </a:xfrm>
          <a:prstGeom prst="rect">
            <a:avLst/>
          </a:prstGeom>
        </p:spPr>
      </p:pic>
      <p:pic>
        <p:nvPicPr>
          <p:cNvPr id="12" name="图片 11"/>
          <p:cNvPicPr>
            <a:picLocks noChangeAspect="1"/>
          </p:cNvPicPr>
          <p:nvPr/>
        </p:nvPicPr>
        <p:blipFill>
          <a:blip r:embed="rId4"/>
          <a:srcRect b="43467"/>
          <a:stretch>
            <a:fillRect/>
          </a:stretch>
        </p:blipFill>
        <p:spPr>
          <a:xfrm>
            <a:off x="485775" y="3990975"/>
            <a:ext cx="1939925" cy="1624965"/>
          </a:xfrm>
          <a:prstGeom prst="rect">
            <a:avLst/>
          </a:prstGeom>
        </p:spPr>
      </p:pic>
      <p:pic>
        <p:nvPicPr>
          <p:cNvPr id="16" name="图片 15"/>
          <p:cNvPicPr>
            <a:picLocks noChangeAspect="1"/>
          </p:cNvPicPr>
          <p:nvPr/>
        </p:nvPicPr>
        <p:blipFill>
          <a:blip r:embed="rId5"/>
          <a:stretch>
            <a:fillRect/>
          </a:stretch>
        </p:blipFill>
        <p:spPr>
          <a:xfrm>
            <a:off x="7035800" y="1910080"/>
            <a:ext cx="1701800" cy="1568450"/>
          </a:xfrm>
          <a:prstGeom prst="rect">
            <a:avLst/>
          </a:prstGeom>
        </p:spPr>
      </p:pic>
      <p:pic>
        <p:nvPicPr>
          <p:cNvPr id="17" name="图片 16"/>
          <p:cNvPicPr>
            <a:picLocks noChangeAspect="1"/>
          </p:cNvPicPr>
          <p:nvPr/>
        </p:nvPicPr>
        <p:blipFill>
          <a:blip r:embed="rId6"/>
          <a:stretch>
            <a:fillRect/>
          </a:stretch>
        </p:blipFill>
        <p:spPr>
          <a:xfrm>
            <a:off x="363220" y="2005965"/>
            <a:ext cx="3088640" cy="1029335"/>
          </a:xfrm>
          <a:prstGeom prst="rect">
            <a:avLst/>
          </a:prstGeom>
        </p:spPr>
      </p:pic>
      <p:pic>
        <p:nvPicPr>
          <p:cNvPr id="18" name="图片 17"/>
          <p:cNvPicPr>
            <a:picLocks noChangeAspect="1"/>
          </p:cNvPicPr>
          <p:nvPr/>
        </p:nvPicPr>
        <p:blipFill>
          <a:blip r:embed="rId7"/>
          <a:srcRect l="39510" t="47315" r="31516" b="18000"/>
          <a:stretch>
            <a:fillRect/>
          </a:stretch>
        </p:blipFill>
        <p:spPr>
          <a:xfrm>
            <a:off x="3451860" y="4914900"/>
            <a:ext cx="2240915" cy="1509395"/>
          </a:xfrm>
          <a:prstGeom prst="rect">
            <a:avLst/>
          </a:prstGeom>
        </p:spPr>
      </p:pic>
      <p:pic>
        <p:nvPicPr>
          <p:cNvPr id="19" name="图片 18"/>
          <p:cNvPicPr>
            <a:picLocks noChangeAspect="1"/>
          </p:cNvPicPr>
          <p:nvPr/>
        </p:nvPicPr>
        <p:blipFill>
          <a:blip r:embed="rId8"/>
          <a:stretch>
            <a:fillRect/>
          </a:stretch>
        </p:blipFill>
        <p:spPr>
          <a:xfrm>
            <a:off x="6337935" y="4467860"/>
            <a:ext cx="2453640" cy="1868170"/>
          </a:xfrm>
          <a:prstGeom prst="rect">
            <a:avLst/>
          </a:prstGeom>
        </p:spPr>
      </p:pic>
      <p:pic>
        <p:nvPicPr>
          <p:cNvPr id="20" name="图片 19"/>
          <p:cNvPicPr>
            <a:picLocks noChangeAspect="1"/>
          </p:cNvPicPr>
          <p:nvPr/>
        </p:nvPicPr>
        <p:blipFill>
          <a:blip r:embed="rId9"/>
          <a:stretch>
            <a:fillRect/>
          </a:stretch>
        </p:blipFill>
        <p:spPr>
          <a:xfrm>
            <a:off x="3347085" y="3042920"/>
            <a:ext cx="2450465" cy="193675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f03b3595-4b1e-465d-bace-10943d38e67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2751</Words>
  <Application>WPS 演示</Application>
  <PresentationFormat>全屏显示(4:3)</PresentationFormat>
  <Paragraphs>251</Paragraphs>
  <Slides>23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宋体</vt:lpstr>
      <vt:lpstr>Wingdings</vt:lpstr>
      <vt:lpstr>楷体</vt:lpstr>
      <vt:lpstr>黑体</vt:lpstr>
      <vt:lpstr>Times New Roman</vt:lpstr>
      <vt:lpstr>华文楷体</vt:lpstr>
      <vt:lpstr>Calibri Light</vt:lpstr>
      <vt:lpstr>Calibri</vt:lpstr>
      <vt:lpstr>微软雅黑</vt:lpstr>
      <vt:lpstr>Arial Unicode MS</vt:lpstr>
      <vt:lpstr>等线 Light</vt:lpstr>
      <vt:lpstr>等线</vt:lpstr>
      <vt:lpstr>Wingdings</vt:lpstr>
      <vt:lpstr>Office 主题​​</vt:lpstr>
      <vt:lpstr>商标法</vt:lpstr>
      <vt:lpstr>商标法体系</vt:lpstr>
      <vt:lpstr>第一章    商标法导论</vt:lpstr>
      <vt:lpstr>第一节    商标与商标权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商标法的历史</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与子泛舟</cp:lastModifiedBy>
  <cp:revision>1088</cp:revision>
  <dcterms:created xsi:type="dcterms:W3CDTF">2017-06-15T12:42:00Z</dcterms:created>
  <dcterms:modified xsi:type="dcterms:W3CDTF">2021-04-25T16:37:35Z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2052-11.1.0.10463</vt:lpwstr>
  </property>
  <property fmtid="{D5CDD505-2E9C-101B-9397-08002B2CF9AE}" pid="3" name="ICV">
    <vt:lpwstr>E882563299584C1EA34764391E124ECF</vt:lpwstr>
  </property>
</Properties>
</file>