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2955" r:id="rId4"/>
    <p:sldId id="2907" r:id="rId5"/>
    <p:sldId id="773" r:id="rId6"/>
    <p:sldId id="376" r:id="rId7"/>
    <p:sldId id="377" r:id="rId8"/>
    <p:sldId id="330" r:id="rId9"/>
    <p:sldId id="303" r:id="rId10"/>
    <p:sldId id="318" r:id="rId11"/>
    <p:sldId id="331" r:id="rId12"/>
    <p:sldId id="326" r:id="rId13"/>
    <p:sldId id="332" r:id="rId14"/>
    <p:sldId id="327" r:id="rId15"/>
    <p:sldId id="333" r:id="rId16"/>
    <p:sldId id="337" r:id="rId17"/>
    <p:sldId id="338" r:id="rId18"/>
    <p:sldId id="339" r:id="rId19"/>
    <p:sldId id="356" r:id="rId20"/>
    <p:sldId id="358" r:id="rId21"/>
    <p:sldId id="359" r:id="rId22"/>
    <p:sldId id="306" r:id="rId23"/>
    <p:sldId id="2941" r:id="rId24"/>
    <p:sldId id="340" r:id="rId25"/>
    <p:sldId id="2991" r:id="rId26"/>
    <p:sldId id="341" r:id="rId27"/>
    <p:sldId id="342" r:id="rId28"/>
    <p:sldId id="360" r:id="rId29"/>
    <p:sldId id="349" r:id="rId30"/>
    <p:sldId id="350" r:id="rId31"/>
    <p:sldId id="351" r:id="rId32"/>
    <p:sldId id="348" r:id="rId33"/>
    <p:sldId id="355" r:id="rId34"/>
    <p:sldId id="1878" r:id="rId35"/>
    <p:sldId id="1879" r:id="rId36"/>
    <p:sldId id="352" r:id="rId37"/>
    <p:sldId id="353" r:id="rId38"/>
    <p:sldId id="300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4567F1-AF17-4436-B99D-9C57246078AF}" type="doc">
      <dgm:prSet loTypeId="urn:microsoft.com/office/officeart/2005/8/layout/arrow3#1" loCatId="relationship" qsTypeId="urn:microsoft.com/office/officeart/2005/8/quickstyle/simple1#1" qsCatId="simple" csTypeId="urn:microsoft.com/office/officeart/2005/8/colors/accent1_2#1" csCatId="accent1" phldr="1"/>
      <dgm:spPr/>
      <dgm:t>
        <a:bodyPr/>
        <a:lstStyle/>
        <a:p>
          <a:endParaRPr lang="zh-CN" altLang="en-US"/>
        </a:p>
      </dgm:t>
    </dgm:pt>
    <dgm:pt modelId="{AAE6BDCC-1554-49FB-9BEE-33A9BC6EA3D1}">
      <dgm:prSet phldrT="[文本]" custT="1"/>
      <dgm:spPr/>
      <dgm:t>
        <a:bodyPr/>
        <a:lstStyle/>
        <a:p>
          <a:r>
            <a:rPr lang="zh-CN" altLang="en-US" sz="2400" dirty="0"/>
            <a:t>公共利益</a:t>
          </a:r>
        </a:p>
      </dgm:t>
    </dgm:pt>
    <dgm:pt modelId="{A97476FA-9B70-471D-A6CC-EC886705E1CB}" cxnId="{CFEDEAA2-40C1-4FE3-B27A-5A9B9D3B91AE}" type="parTrans">
      <dgm:prSet/>
      <dgm:spPr/>
      <dgm:t>
        <a:bodyPr/>
        <a:lstStyle/>
        <a:p>
          <a:endParaRPr lang="zh-CN" altLang="en-US"/>
        </a:p>
      </dgm:t>
    </dgm:pt>
    <dgm:pt modelId="{E9E73493-34D0-4DFB-A86F-773497E5CB32}" cxnId="{CFEDEAA2-40C1-4FE3-B27A-5A9B9D3B91AE}" type="sibTrans">
      <dgm:prSet/>
      <dgm:spPr/>
      <dgm:t>
        <a:bodyPr/>
        <a:lstStyle/>
        <a:p>
          <a:endParaRPr lang="zh-CN" altLang="en-US"/>
        </a:p>
      </dgm:t>
    </dgm:pt>
    <dgm:pt modelId="{E4DB0555-EC92-4B9C-B931-C84E9A4160B7}">
      <dgm:prSet phldrT="[文本]" custT="1"/>
      <dgm:spPr/>
      <dgm:t>
        <a:bodyPr/>
        <a:lstStyle/>
        <a:p>
          <a:r>
            <a:rPr lang="zh-CN" altLang="en-US" sz="2400" dirty="0"/>
            <a:t>私人利益</a:t>
          </a:r>
        </a:p>
      </dgm:t>
    </dgm:pt>
    <dgm:pt modelId="{7C4B7737-330C-46C1-BCAE-F2204508A9A7}" cxnId="{F60D6634-C75C-49CB-B08E-012764319737}" type="parTrans">
      <dgm:prSet/>
      <dgm:spPr/>
      <dgm:t>
        <a:bodyPr/>
        <a:lstStyle/>
        <a:p>
          <a:endParaRPr lang="zh-CN" altLang="en-US"/>
        </a:p>
      </dgm:t>
    </dgm:pt>
    <dgm:pt modelId="{60EAB298-5110-495A-A1DD-87831BB7BAD7}" cxnId="{F60D6634-C75C-49CB-B08E-012764319737}" type="sibTrans">
      <dgm:prSet/>
      <dgm:spPr/>
      <dgm:t>
        <a:bodyPr/>
        <a:lstStyle/>
        <a:p>
          <a:endParaRPr lang="zh-CN" altLang="en-US"/>
        </a:p>
      </dgm:t>
    </dgm:pt>
    <dgm:pt modelId="{C298C237-032D-441E-A131-8D718973DA6F}" type="pres">
      <dgm:prSet presAssocID="{C94567F1-AF17-4436-B99D-9C57246078AF}" presName="compositeShape" presStyleCnt="0">
        <dgm:presLayoutVars>
          <dgm:chMax val="2"/>
          <dgm:dir/>
          <dgm:resizeHandles val="exact"/>
        </dgm:presLayoutVars>
      </dgm:prSet>
      <dgm:spPr/>
    </dgm:pt>
    <dgm:pt modelId="{BC2272F1-0025-47CC-994D-4B14375141E4}" type="pres">
      <dgm:prSet presAssocID="{C94567F1-AF17-4436-B99D-9C57246078AF}" presName="divider" presStyleLbl="fgShp" presStyleIdx="0" presStyleCnt="1"/>
      <dgm:spPr/>
    </dgm:pt>
    <dgm:pt modelId="{44864A68-9DAF-44A8-AD0E-A934F9C9BD7B}" type="pres">
      <dgm:prSet presAssocID="{AAE6BDCC-1554-49FB-9BEE-33A9BC6EA3D1}" presName="downArrow" presStyleLbl="node1" presStyleIdx="0" presStyleCnt="2" custScaleX="50581"/>
      <dgm:spPr/>
    </dgm:pt>
    <dgm:pt modelId="{69E15545-BC36-4CCC-B79C-3FEF36545F4F}" type="pres">
      <dgm:prSet presAssocID="{AAE6BDCC-1554-49FB-9BEE-33A9BC6EA3D1}" presName="downArrowText" presStyleLbl="revTx" presStyleIdx="0" presStyleCnt="2" custScaleX="82830" custScaleY="52970" custLinFactNeighborX="-84828" custLinFactNeighborY="3701">
        <dgm:presLayoutVars>
          <dgm:bulletEnabled val="1"/>
        </dgm:presLayoutVars>
      </dgm:prSet>
      <dgm:spPr/>
    </dgm:pt>
    <dgm:pt modelId="{2208D033-6740-467C-9694-E6DAD04335F1}" type="pres">
      <dgm:prSet presAssocID="{E4DB0555-EC92-4B9C-B931-C84E9A4160B7}" presName="upArrow" presStyleLbl="node1" presStyleIdx="1" presStyleCnt="2" custScaleX="50581"/>
      <dgm:spPr/>
    </dgm:pt>
    <dgm:pt modelId="{40BFAAB9-098D-4154-84DB-C8EEE672A660}" type="pres">
      <dgm:prSet presAssocID="{E4DB0555-EC92-4B9C-B931-C84E9A4160B7}" presName="upArrowText" presStyleLbl="revTx" presStyleIdx="1" presStyleCnt="2" custScaleX="82395" custScaleY="57198" custLinFactNeighborX="82595" custLinFactNeighborY="-2983">
        <dgm:presLayoutVars>
          <dgm:bulletEnabled val="1"/>
        </dgm:presLayoutVars>
      </dgm:prSet>
      <dgm:spPr/>
    </dgm:pt>
  </dgm:ptLst>
  <dgm:cxnLst>
    <dgm:cxn modelId="{F60D6634-C75C-49CB-B08E-012764319737}" srcId="{C94567F1-AF17-4436-B99D-9C57246078AF}" destId="{E4DB0555-EC92-4B9C-B931-C84E9A4160B7}" srcOrd="1" destOrd="0" parTransId="{7C4B7737-330C-46C1-BCAE-F2204508A9A7}" sibTransId="{60EAB298-5110-495A-A1DD-87831BB7BAD7}"/>
    <dgm:cxn modelId="{CFEDEAA2-40C1-4FE3-B27A-5A9B9D3B91AE}" srcId="{C94567F1-AF17-4436-B99D-9C57246078AF}" destId="{AAE6BDCC-1554-49FB-9BEE-33A9BC6EA3D1}" srcOrd="0" destOrd="0" parTransId="{A97476FA-9B70-471D-A6CC-EC886705E1CB}" sibTransId="{E9E73493-34D0-4DFB-A86F-773497E5CB32}"/>
    <dgm:cxn modelId="{7AEC3ED7-BB06-44F5-9BB6-1D36D2DFFAC8}" type="presOf" srcId="{AAE6BDCC-1554-49FB-9BEE-33A9BC6EA3D1}" destId="{69E15545-BC36-4CCC-B79C-3FEF36545F4F}" srcOrd="0" destOrd="0" presId="urn:microsoft.com/office/officeart/2005/8/layout/arrow3#1"/>
    <dgm:cxn modelId="{E95420DE-B961-4FF1-AB20-D4BAFF011E02}" type="presOf" srcId="{E4DB0555-EC92-4B9C-B931-C84E9A4160B7}" destId="{40BFAAB9-098D-4154-84DB-C8EEE672A660}" srcOrd="0" destOrd="0" presId="urn:microsoft.com/office/officeart/2005/8/layout/arrow3#1"/>
    <dgm:cxn modelId="{855E64E7-AC68-4590-9401-F4E1900B47F9}" type="presOf" srcId="{C94567F1-AF17-4436-B99D-9C57246078AF}" destId="{C298C237-032D-441E-A131-8D718973DA6F}" srcOrd="0" destOrd="0" presId="urn:microsoft.com/office/officeart/2005/8/layout/arrow3#1"/>
    <dgm:cxn modelId="{D9C4A9D9-552A-4435-AA33-2A21F0676C26}" type="presParOf" srcId="{C298C237-032D-441E-A131-8D718973DA6F}" destId="{BC2272F1-0025-47CC-994D-4B14375141E4}" srcOrd="0" destOrd="0" presId="urn:microsoft.com/office/officeart/2005/8/layout/arrow3#1"/>
    <dgm:cxn modelId="{330B791F-8B29-4457-A32D-F5C94885A6DE}" type="presParOf" srcId="{C298C237-032D-441E-A131-8D718973DA6F}" destId="{44864A68-9DAF-44A8-AD0E-A934F9C9BD7B}" srcOrd="1" destOrd="0" presId="urn:microsoft.com/office/officeart/2005/8/layout/arrow3#1"/>
    <dgm:cxn modelId="{D24D5816-4D45-43B0-ADE7-030DF96B734E}" type="presParOf" srcId="{C298C237-032D-441E-A131-8D718973DA6F}" destId="{69E15545-BC36-4CCC-B79C-3FEF36545F4F}" srcOrd="2" destOrd="0" presId="urn:microsoft.com/office/officeart/2005/8/layout/arrow3#1"/>
    <dgm:cxn modelId="{759EE707-94B7-408B-B1A8-6588F938EEAF}" type="presParOf" srcId="{C298C237-032D-441E-A131-8D718973DA6F}" destId="{2208D033-6740-467C-9694-E6DAD04335F1}" srcOrd="3" destOrd="0" presId="urn:microsoft.com/office/officeart/2005/8/layout/arrow3#1"/>
    <dgm:cxn modelId="{FE32003D-1D54-4816-9AFE-6439E4162F33}" type="presParOf" srcId="{C298C237-032D-441E-A131-8D718973DA6F}" destId="{40BFAAB9-098D-4154-84DB-C8EEE672A660}" srcOrd="4" destOrd="0" presId="urn:microsoft.com/office/officeart/2005/8/layout/arrow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272F1-0025-47CC-994D-4B14375141E4}">
      <dsp:nvSpPr>
        <dsp:cNvPr id="0" name=""/>
        <dsp:cNvSpPr/>
      </dsp:nvSpPr>
      <dsp:spPr>
        <a:xfrm rot="21300000">
          <a:off x="18706" y="1274890"/>
          <a:ext cx="6058586" cy="693799"/>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864A68-9DAF-44A8-AD0E-A934F9C9BD7B}">
      <dsp:nvSpPr>
        <dsp:cNvPr id="0" name=""/>
        <dsp:cNvSpPr/>
      </dsp:nvSpPr>
      <dsp:spPr>
        <a:xfrm>
          <a:off x="1183407" y="162179"/>
          <a:ext cx="925025" cy="1297432"/>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15545-BC36-4CCC-B79C-3FEF36545F4F}">
      <dsp:nvSpPr>
        <dsp:cNvPr id="0" name=""/>
        <dsp:cNvSpPr/>
      </dsp:nvSpPr>
      <dsp:spPr>
        <a:xfrm>
          <a:off x="1743592" y="370764"/>
          <a:ext cx="1615781" cy="721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公共利益</a:t>
          </a:r>
        </a:p>
      </dsp:txBody>
      <dsp:txXfrm>
        <a:off x="1743592" y="370764"/>
        <a:ext cx="1615781" cy="721612"/>
      </dsp:txXfrm>
    </dsp:sp>
    <dsp:sp modelId="{2208D033-6740-467C-9694-E6DAD04335F1}">
      <dsp:nvSpPr>
        <dsp:cNvPr id="0" name=""/>
        <dsp:cNvSpPr/>
      </dsp:nvSpPr>
      <dsp:spPr>
        <a:xfrm>
          <a:off x="3987567" y="1783969"/>
          <a:ext cx="925025" cy="1297432"/>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FAAB9-098D-4154-84DB-C8EEE672A660}">
      <dsp:nvSpPr>
        <dsp:cNvPr id="0" name=""/>
        <dsp:cNvSpPr/>
      </dsp:nvSpPr>
      <dsp:spPr>
        <a:xfrm>
          <a:off x="2697309" y="2132185"/>
          <a:ext cx="1607295" cy="77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私人利益</a:t>
          </a:r>
        </a:p>
      </dsp:txBody>
      <dsp:txXfrm>
        <a:off x="2697309" y="2132185"/>
        <a:ext cx="1607295" cy="779210"/>
      </dsp:txXfrm>
    </dsp:sp>
  </dsp:spTree>
</dsp:drawing>
</file>

<file path=ppt/diagrams/layout1.xml><?xml version="1.0" encoding="utf-8"?>
<dgm:layoutDef xmlns:dgm="http://schemas.openxmlformats.org/drawingml/2006/diagram" xmlns:a="http://schemas.openxmlformats.org/drawingml/2006/main" uniqueId="urn:microsoft.com/office/officeart/2005/8/layout/arrow3#1">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vertAlign" val="none"/>
      <dgm:param type="horz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type="mathMinus" r:blip="" rot="-5">
                <dgm:adjLst/>
              </dgm:shape>
            </dgm:if>
            <dgm:else name="Name13">
              <dgm:shape xmlns:r="http://schemas.openxmlformats.org/officeDocument/2006/relationships" type="mathMinus" r:blip="" rot="5">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330" y="2037874"/>
            <a:ext cx="7886700" cy="1138953"/>
          </a:xfrm>
        </p:spPr>
        <p:txBody>
          <a:bodyPr>
            <a:normAutofit/>
          </a:bodyPr>
          <a:lstStyle/>
          <a:p>
            <a:pPr algn="ctr" defTabSz="342900" fontAlgn="base">
              <a:lnSpc>
                <a:spcPct val="120000"/>
              </a:lnSpc>
              <a:spcAft>
                <a:spcPct val="0"/>
              </a:spcAft>
            </a:pPr>
            <a:r>
              <a:rPr kumimoji="1" lang="zh-CN" altLang="en-US" dirty="0">
                <a:ea typeface="黑体" panose="02010609060101010101" pitchFamily="49" charset="-122"/>
              </a:rPr>
              <a:t>著作权法</a:t>
            </a:r>
            <a:endParaRPr kumimoji="1" lang="zh-CN" altLang="en-US" dirty="0">
              <a:ea typeface="黑体" panose="02010609060101010101" pitchFamily="49" charset="-122"/>
            </a:endParaRPr>
          </a:p>
        </p:txBody>
      </p:sp>
      <p:sp>
        <p:nvSpPr>
          <p:cNvPr id="4"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703060505090304" pitchFamily="18" charset="0"/>
                <a:ea typeface="华文楷体" panose="02010600040101010101" pitchFamily="2" charset="-122"/>
                <a:cs typeface="Times New Roman" panose="02020703060505090304" pitchFamily="18" charset="0"/>
              </a:rPr>
              <a:t>知识产权法研究所     付继存</a:t>
            </a:r>
            <a:endParaRPr lang="en-US" altLang="zh-CN" sz="2400" dirty="0">
              <a:latin typeface="Times New Roman" panose="02020703060505090304" pitchFamily="18" charset="0"/>
              <a:ea typeface="华文楷体" panose="02010600040101010101" pitchFamily="2" charset="-122"/>
              <a:cs typeface="Times New Roman" panose="02020703060505090304" pitchFamily="18" charset="0"/>
            </a:endParaRPr>
          </a:p>
          <a:p>
            <a:pPr algn="ctr">
              <a:lnSpc>
                <a:spcPct val="200000"/>
              </a:lnSpc>
            </a:pPr>
            <a:r>
              <a:rPr lang="zh-CN" altLang="en-US" sz="2400" dirty="0">
                <a:latin typeface="Times New Roman" panose="02020703060505090304" pitchFamily="18" charset="0"/>
                <a:ea typeface="华文楷体" panose="02010600040101010101" pitchFamily="2" charset="-122"/>
                <a:cs typeface="Times New Roman" panose="02020703060505090304" pitchFamily="18" charset="0"/>
              </a:rPr>
              <a:t>二〇二一年三月</a:t>
            </a:r>
            <a:endParaRPr lang="zh-CN" altLang="en-US" sz="2400" dirty="0">
              <a:latin typeface="Times New Roman" panose="02020703060505090304" pitchFamily="18" charset="0"/>
              <a:ea typeface="华文楷体" panose="02010600040101010101" pitchFamily="2" charset="-122"/>
              <a:cs typeface="Times New Roman" panose="02020703060505090304" pitchFamily="18" charset="0"/>
            </a:endParaRPr>
          </a:p>
        </p:txBody>
      </p:sp>
      <p:sp>
        <p:nvSpPr>
          <p:cNvPr id="3" name="矩形 2"/>
          <p:cNvSpPr/>
          <p:nvPr/>
        </p:nvSpPr>
        <p:spPr>
          <a:xfrm>
            <a:off x="0" y="0"/>
            <a:ext cx="9144000" cy="1104900"/>
          </a:xfrm>
          <a:prstGeom prst="rect">
            <a:avLst/>
          </a:prstGeom>
          <a:gradFill flip="none" rotWithShape="1">
            <a:gsLst>
              <a:gs pos="30000">
                <a:srgbClr val="FDEFE6"/>
              </a:gs>
              <a:gs pos="100000">
                <a:srgbClr val="FAD9C4">
                  <a:alpha val="80000"/>
                  <a:lumMod val="10000"/>
                  <a:lumOff val="90000"/>
                </a:srgbClr>
              </a:gs>
              <a:gs pos="15000">
                <a:srgbClr val="FBE2D2"/>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20000"/>
                  <a:lumOff val="80000"/>
                </a:schemeClr>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762"/>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pPr>
              <a:buFontTx/>
              <a:buNone/>
            </a:pPr>
            <a:endParaRPr lang="zh-CN" altLang="en-US"/>
          </a:p>
          <a:p>
            <a:endParaRPr lang="zh-CN" altLang="en-US"/>
          </a:p>
        </p:txBody>
      </p:sp>
      <p:sp>
        <p:nvSpPr>
          <p:cNvPr id="11268" name="Rectangle 4"/>
          <p:cNvSpPr>
            <a:spLocks noChangeArrowheads="1"/>
          </p:cNvSpPr>
          <p:nvPr/>
        </p:nvSpPr>
        <p:spPr bwMode="auto">
          <a:xfrm>
            <a:off x="1763713" y="2205038"/>
            <a:ext cx="5473700" cy="719137"/>
          </a:xfrm>
          <a:prstGeom prst="rect">
            <a:avLst/>
          </a:prstGeom>
          <a:solidFill>
            <a:srgbClr val="CCFFFF"/>
          </a:solidFill>
          <a:ln w="9525" cap="flat" cmpd="sng">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400" dirty="0">
                <a:latin typeface="华文楷体" panose="02010600040101010101" pitchFamily="2" charset="-122"/>
                <a:ea typeface="华文楷体" panose="02010600040101010101" pitchFamily="2" charset="-122"/>
              </a:rPr>
              <a:t>（一）相同点</a:t>
            </a:r>
            <a:endParaRPr lang="zh-CN" altLang="en-US" sz="2400" dirty="0">
              <a:latin typeface="华文楷体" panose="02010600040101010101" pitchFamily="2" charset="-122"/>
              <a:ea typeface="华文楷体" panose="02010600040101010101" pitchFamily="2" charset="-122"/>
            </a:endParaRPr>
          </a:p>
        </p:txBody>
      </p:sp>
      <p:sp>
        <p:nvSpPr>
          <p:cNvPr id="11269" name="Rectangle 5"/>
          <p:cNvSpPr>
            <a:spLocks noChangeArrowheads="1"/>
          </p:cNvSpPr>
          <p:nvPr/>
        </p:nvSpPr>
        <p:spPr bwMode="auto">
          <a:xfrm>
            <a:off x="1765300" y="2926080"/>
            <a:ext cx="5472430" cy="2324735"/>
          </a:xfrm>
          <a:prstGeom prst="rect">
            <a:avLst/>
          </a:prstGeom>
          <a:gradFill rotWithShape="0">
            <a:gsLst>
              <a:gs pos="0">
                <a:schemeClr val="bg1"/>
              </a:gs>
              <a:gs pos="100000">
                <a:srgbClr val="FFFF99"/>
              </a:gs>
            </a:gsLst>
            <a:lin ang="5400000" scaled="1"/>
          </a:gradFill>
          <a:ln w="9525" cap="flat" cmpd="sng">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nSpc>
                <a:spcPct val="150000"/>
              </a:lnSpc>
            </a:pPr>
            <a:r>
              <a:rPr lang="zh-CN" altLang="en-US" sz="2000" dirty="0">
                <a:latin typeface="华文楷体" panose="02010600040101010101" pitchFamily="2" charset="-122"/>
                <a:ea typeface="华文楷体" panose="02010600040101010101" pitchFamily="2" charset="-122"/>
              </a:rPr>
              <a:t>1、都是私权</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2、都是智力成果</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3、都具有专有性、地域性、时间性</a:t>
            </a:r>
            <a:endParaRPr lang="zh-CN" altLang="en-US" sz="2000"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矩形 9"/>
          <p:cNvSpPr/>
          <p:nvPr/>
        </p:nvSpPr>
        <p:spPr>
          <a:xfrm>
            <a:off x="254778" y="1213624"/>
            <a:ext cx="4632182" cy="461665"/>
          </a:xfrm>
          <a:prstGeom prst="rect">
            <a:avLst/>
          </a:prstGeom>
        </p:spPr>
        <p:txBody>
          <a:bodyPr wrap="square">
            <a:spAutoFit/>
          </a:bodyPr>
          <a:lstStyle/>
          <a:p>
            <a:pPr algn="ctr"/>
            <a:r>
              <a:rPr kumimoji="1" lang="zh-CN" altLang="en-US" sz="2400" b="1" dirty="0">
                <a:latin typeface="Times New Roman" panose="02020703060505090304" pitchFamily="18" charset="0"/>
              </a:rPr>
              <a:t>二、著作权与其他知识产权</a:t>
            </a:r>
            <a:endParaRPr kumimoji="1" lang="en-US" altLang="zh-CN" sz="2400" b="1" dirty="0">
              <a:latin typeface="Times New Roman" panose="020207030605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178560"/>
            <a:ext cx="8463280" cy="5355590"/>
          </a:xfrm>
          <a:ln w="6350">
            <a:solidFill>
              <a:schemeClr val="tx1"/>
            </a:solidFill>
          </a:ln>
        </p:spPr>
        <p:txBody>
          <a:bodyPr>
            <a:noAutofit/>
          </a:bodyPr>
          <a:lstStyle/>
          <a:p>
            <a:pPr marL="0" indent="0" defTabSz="342900" fontAlgn="base">
              <a:lnSpc>
                <a:spcPct val="150000"/>
              </a:lnSpc>
              <a:spcBef>
                <a:spcPct val="20000"/>
              </a:spcBef>
              <a:spcAft>
                <a:spcPct val="0"/>
              </a:spcAft>
              <a:buNone/>
            </a:pPr>
            <a:r>
              <a:rPr lang="zh-CN" altLang="en-US" sz="2400" b="1" dirty="0">
                <a:latin typeface="楷体" panose="02010609060101010101" pitchFamily="49" charset="-122"/>
                <a:ea typeface="楷体" panose="02010609060101010101" pitchFamily="49" charset="-122"/>
              </a:rPr>
              <a:t>（二）不同点：</a:t>
            </a:r>
            <a:endParaRPr lang="en-US" altLang="zh-CN" sz="24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、著作权与专利权：</a:t>
            </a:r>
            <a:endParaRPr lang="en-US" altLang="zh-CN" sz="20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）规制领域：文学艺术（精神生活）</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工商业领域（物质生活）</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）客体：作品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发明创造</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）权利取得方式：自动取得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事实完成</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法律确认</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）权利获得条件：独创性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新颖性、创造性和实用性</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）权利内容：复制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实施</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）权利排他性：不排除相同独创性成果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一项成果一项权利</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）权利保护的侧重点不同：精神权利</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经济权利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经济权利</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）权利保护期限：作者有生之年</a:t>
            </a:r>
            <a:r>
              <a:rPr lang="en-US" altLang="zh-CN" sz="2000" dirty="0">
                <a:latin typeface="楷体" panose="02010609060101010101" pitchFamily="49" charset="-122"/>
                <a:ea typeface="楷体" panose="02010609060101010101" pitchFamily="49" charset="-122"/>
              </a:rPr>
              <a:t>+50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sym typeface="+mn-ea"/>
              </a:rPr>
              <a:t>/50</a:t>
            </a:r>
            <a:r>
              <a:rPr lang="zh-CN" altLang="en-US" sz="2000" dirty="0">
                <a:latin typeface="楷体" panose="02010609060101010101" pitchFamily="49" charset="-122"/>
                <a:ea typeface="楷体" panose="02010609060101010101" pitchFamily="49" charset="-122"/>
                <a:sym typeface="+mn-ea"/>
              </a:rPr>
              <a:t>年</a:t>
            </a: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Vs 20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年</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7" name="图片 6"/>
          <p:cNvPicPr>
            <a:picLocks noChangeAspect="1"/>
          </p:cNvPicPr>
          <p:nvPr/>
        </p:nvPicPr>
        <p:blipFill>
          <a:blip r:embed="rId3"/>
          <a:stretch>
            <a:fillRect/>
          </a:stretch>
        </p:blipFill>
        <p:spPr>
          <a:xfrm>
            <a:off x="496570" y="2147570"/>
            <a:ext cx="3619500" cy="2095500"/>
          </a:xfrm>
          <a:prstGeom prst="rect">
            <a:avLst/>
          </a:prstGeom>
        </p:spPr>
      </p:pic>
      <p:pic>
        <p:nvPicPr>
          <p:cNvPr id="6" name="图片 5"/>
          <p:cNvPicPr>
            <a:picLocks noChangeAspect="1"/>
          </p:cNvPicPr>
          <p:nvPr/>
        </p:nvPicPr>
        <p:blipFill>
          <a:blip r:embed="rId4"/>
          <a:stretch>
            <a:fillRect/>
          </a:stretch>
        </p:blipFill>
        <p:spPr>
          <a:xfrm>
            <a:off x="476251" y="4502912"/>
            <a:ext cx="3649980" cy="1828278"/>
          </a:xfrm>
          <a:prstGeom prst="rect">
            <a:avLst/>
          </a:prstGeom>
        </p:spPr>
      </p:pic>
      <p:pic>
        <p:nvPicPr>
          <p:cNvPr id="9" name="图片 8"/>
          <p:cNvPicPr>
            <a:picLocks noChangeAspect="1"/>
          </p:cNvPicPr>
          <p:nvPr/>
        </p:nvPicPr>
        <p:blipFill>
          <a:blip r:embed="rId5"/>
          <a:stretch>
            <a:fillRect/>
          </a:stretch>
        </p:blipFill>
        <p:spPr>
          <a:xfrm>
            <a:off x="4358640" y="3007360"/>
            <a:ext cx="4461192" cy="2571974"/>
          </a:xfrm>
          <a:prstGeom prst="rect">
            <a:avLst/>
          </a:prstGeom>
        </p:spPr>
      </p:pic>
      <p:sp>
        <p:nvSpPr>
          <p:cNvPr id="10" name="内容占位符 2"/>
          <p:cNvSpPr>
            <a:spLocks noGrp="1"/>
          </p:cNvSpPr>
          <p:nvPr>
            <p:ph idx="1"/>
          </p:nvPr>
        </p:nvSpPr>
        <p:spPr>
          <a:xfrm>
            <a:off x="416560" y="1383030"/>
            <a:ext cx="8463280" cy="5119370"/>
          </a:xfrm>
          <a:ln w="6350">
            <a:solidFill>
              <a:schemeClr val="tx1"/>
            </a:solidFill>
          </a:ln>
        </p:spPr>
        <p:txBody>
          <a:bodyPr>
            <a:noAutofit/>
          </a:bodyPr>
          <a:lstStyle/>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补充说明：外观设计、计算机软件、集成电路布图设计打破了两者的界限</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290321"/>
            <a:ext cx="8463280" cy="4978400"/>
          </a:xfrm>
          <a:ln w="6350">
            <a:solidFill>
              <a:schemeClr val="tx1"/>
            </a:solidFill>
          </a:ln>
        </p:spPr>
        <p:txBody>
          <a:bodyPr>
            <a:noAutofit/>
          </a:bodyPr>
          <a:lstStyle/>
          <a:p>
            <a:pPr marL="0" indent="0" defTabSz="342900" fontAlgn="base">
              <a:lnSpc>
                <a:spcPct val="15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、著作权与商标权：</a:t>
            </a:r>
            <a:endParaRPr lang="en-US" altLang="zh-CN" sz="20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）规制领域：文学艺术（精神生活）</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工商业领域（物质生活）</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）客体：作品（创造性成果）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商标（识别性标记）</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）权利取得方式：自动取得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注册</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使用</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）权利获得条件：独创性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显著性</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）权利内容：复制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使用</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）权利排他性：不排除相同独创性成果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相似标记排除（共存协议）</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）权利保护的侧重点不同：精神权利</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经济权利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经济权利</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）权利保护期限：作者有生之年</a:t>
            </a:r>
            <a:r>
              <a:rPr lang="en-US" altLang="zh-CN" sz="2000" dirty="0">
                <a:latin typeface="楷体" panose="02010609060101010101" pitchFamily="49" charset="-122"/>
                <a:ea typeface="楷体" panose="02010609060101010101" pitchFamily="49" charset="-122"/>
              </a:rPr>
              <a:t>+50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sym typeface="+mn-ea"/>
              </a:rPr>
              <a:t>/50</a:t>
            </a:r>
            <a:r>
              <a:rPr lang="zh-CN" altLang="en-US" sz="2000" dirty="0">
                <a:latin typeface="楷体" panose="02010609060101010101" pitchFamily="49" charset="-122"/>
                <a:ea typeface="楷体" panose="02010609060101010101" pitchFamily="49" charset="-122"/>
                <a:sym typeface="+mn-ea"/>
              </a:rPr>
              <a:t>年</a:t>
            </a: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Vs 10</a:t>
            </a:r>
            <a:r>
              <a:rPr lang="zh-CN" altLang="en-US" sz="2000" dirty="0">
                <a:latin typeface="楷体" panose="02010609060101010101" pitchFamily="49" charset="-122"/>
                <a:ea typeface="楷体" panose="02010609060101010101" pitchFamily="49" charset="-122"/>
              </a:rPr>
              <a:t>年（可续展）</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822960" y="1574801"/>
            <a:ext cx="7559040" cy="4632960"/>
          </a:xfrm>
          <a:ln w="6350">
            <a:solidFill>
              <a:schemeClr val="tx1"/>
            </a:solidFill>
          </a:ln>
        </p:spPr>
        <p:txBody>
          <a:bodyPr>
            <a:noAutofit/>
          </a:bodyPr>
          <a:lstStyle/>
          <a:p>
            <a:pPr marL="0" indent="0" defTabSz="342900" fontAlgn="base">
              <a:lnSpc>
                <a:spcPct val="150000"/>
              </a:lnSpc>
              <a:spcBef>
                <a:spcPct val="20000"/>
              </a:spcBef>
              <a:spcAft>
                <a:spcPct val="0"/>
              </a:spcAft>
              <a:buNone/>
            </a:pPr>
            <a:r>
              <a:rPr lang="zh-CN" altLang="en-US" sz="2000" dirty="0">
                <a:solidFill>
                  <a:srgbClr val="FF0000"/>
                </a:solidFill>
                <a:latin typeface="楷体" panose="02010609060101010101" pitchFamily="49" charset="-122"/>
                <a:ea typeface="楷体" panose="02010609060101010101" pitchFamily="49" charset="-122"/>
              </a:rPr>
              <a:t>说明：著作权与商标权容易存在冲突（“武松打虎图”案、“三毛”案），但是这种冲突可作为诉讼策略</a:t>
            </a:r>
            <a:endParaRPr lang="en-US" altLang="zh-CN" sz="2000" dirty="0">
              <a:solidFill>
                <a:srgbClr val="FF0000"/>
              </a:solidFill>
              <a:latin typeface="楷体" panose="02010609060101010101" pitchFamily="49" charset="-122"/>
              <a:ea typeface="楷体" panose="02010609060101010101" pitchFamily="49" charset="-122"/>
            </a:endParaRPr>
          </a:p>
        </p:txBody>
      </p:sp>
      <p:pic>
        <p:nvPicPr>
          <p:cNvPr id="9" name="图片 8"/>
          <p:cNvPicPr>
            <a:picLocks noChangeAspect="1"/>
          </p:cNvPicPr>
          <p:nvPr/>
        </p:nvPicPr>
        <p:blipFill>
          <a:blip r:embed="rId3"/>
          <a:stretch>
            <a:fillRect/>
          </a:stretch>
        </p:blipFill>
        <p:spPr>
          <a:xfrm>
            <a:off x="5496560" y="2652541"/>
            <a:ext cx="2178050" cy="2904067"/>
          </a:xfrm>
          <a:prstGeom prst="rect">
            <a:avLst/>
          </a:prstGeom>
        </p:spPr>
      </p:pic>
      <p:pic>
        <p:nvPicPr>
          <p:cNvPr id="10" name="图片 9"/>
          <p:cNvPicPr>
            <a:picLocks noChangeAspect="1"/>
          </p:cNvPicPr>
          <p:nvPr/>
        </p:nvPicPr>
        <p:blipFill>
          <a:blip r:embed="rId4"/>
          <a:stretch>
            <a:fillRect/>
          </a:stretch>
        </p:blipFill>
        <p:spPr>
          <a:xfrm>
            <a:off x="1219200" y="3069101"/>
            <a:ext cx="3180080" cy="27730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28650" y="1825625"/>
            <a:ext cx="8068310" cy="4433570"/>
          </a:xfrm>
        </p:spPr>
        <p:txBody>
          <a:bodyPr>
            <a:normAutofit/>
          </a:bodyPr>
          <a:lstStyle/>
          <a:p>
            <a:pPr marL="0" indent="0">
              <a:lnSpc>
                <a:spcPct val="150000"/>
              </a:lnSpc>
              <a:buNone/>
            </a:pPr>
            <a:r>
              <a:rPr lang="zh-CN" altLang="en-US" sz="2400" dirty="0">
                <a:latin typeface="楷体" panose="02010609060101010101" pitchFamily="49" charset="-122"/>
                <a:ea typeface="楷体" panose="02010609060101010101" pitchFamily="49" charset="-122"/>
              </a:rPr>
              <a:t>（一）概念与本质</a:t>
            </a:r>
            <a:endParaRPr lang="zh-CN" altLang="en-US" sz="2400" dirty="0">
              <a:latin typeface="楷体" panose="02010609060101010101" pitchFamily="49" charset="-122"/>
              <a:ea typeface="楷体" panose="02010609060101010101" pitchFamily="49" charset="-122"/>
            </a:endParaRPr>
          </a:p>
          <a:p>
            <a:pPr>
              <a:lnSpc>
                <a:spcPct val="150000"/>
              </a:lnSpc>
            </a:pPr>
            <a:r>
              <a:rPr lang="zh-CN" altLang="zh-CN" sz="2000" dirty="0">
                <a:latin typeface="楷体" panose="02010609060101010101" pitchFamily="49" charset="-122"/>
                <a:ea typeface="楷体" panose="02010609060101010101" pitchFamily="49" charset="-122"/>
              </a:rPr>
              <a:t>著作权法</a:t>
            </a:r>
            <a:r>
              <a:rPr lang="zh-CN" altLang="en-US" sz="2000" dirty="0">
                <a:latin typeface="楷体" panose="02010609060101010101" pitchFamily="49" charset="-122"/>
                <a:ea typeface="楷体" panose="02010609060101010101" pitchFamily="49" charset="-122"/>
              </a:rPr>
              <a:t>：保护文学、艺术和科学作品作者的著作权以及与著作权有关的权益的专门法律，是</a:t>
            </a:r>
            <a:r>
              <a:rPr lang="zh-CN" altLang="en-US" sz="2000" b="1" dirty="0">
                <a:latin typeface="楷体" panose="02010609060101010101" pitchFamily="49" charset="-122"/>
                <a:ea typeface="楷体" panose="02010609060101010101" pitchFamily="49" charset="-122"/>
              </a:rPr>
              <a:t>调整（</a:t>
            </a:r>
            <a:r>
              <a:rPr lang="zh-CN" altLang="en-US" sz="2000" b="1" dirty="0">
                <a:solidFill>
                  <a:srgbClr val="FF0000"/>
                </a:solidFill>
                <a:latin typeface="楷体" panose="02010609060101010101" pitchFamily="49" charset="-122"/>
                <a:ea typeface="楷体" panose="02010609060101010101" pitchFamily="49" charset="-122"/>
              </a:rPr>
              <a:t>确认与保护</a:t>
            </a:r>
            <a:r>
              <a:rPr lang="zh-CN" altLang="en-US" sz="2000" b="1" dirty="0">
                <a:latin typeface="楷体" panose="02010609060101010101" pitchFamily="49" charset="-122"/>
                <a:ea typeface="楷体" panose="02010609060101010101" pitchFamily="49" charset="-122"/>
              </a:rPr>
              <a:t>）因作品创作、传播和使用过程中而发生的各种社会关系</a:t>
            </a:r>
            <a:r>
              <a:rPr lang="zh-CN" altLang="en-US" sz="2000" dirty="0">
                <a:latin typeface="楷体" panose="02010609060101010101" pitchFamily="49" charset="-122"/>
                <a:ea typeface="楷体" panose="02010609060101010101" pitchFamily="49" charset="-122"/>
              </a:rPr>
              <a:t>的法律规范的总和，包括著作</a:t>
            </a:r>
            <a:r>
              <a:rPr lang="zh-CN" altLang="zh-CN" sz="2000" dirty="0">
                <a:latin typeface="楷体" panose="02010609060101010101" pitchFamily="49" charset="-122"/>
                <a:ea typeface="楷体" panose="02010609060101010101" pitchFamily="49" charset="-122"/>
              </a:rPr>
              <a:t>权法、邻接权法（相关权法）、各种相关法律规范以及相关的国际条约</a:t>
            </a:r>
            <a:endParaRPr lang="zh-CN" altLang="zh-CN" sz="2000" dirty="0">
              <a:latin typeface="楷体" panose="02010609060101010101" pitchFamily="49" charset="-122"/>
              <a:ea typeface="楷体" panose="02010609060101010101" pitchFamily="49" charset="-122"/>
            </a:endParaRPr>
          </a:p>
          <a:p>
            <a:pPr>
              <a:lnSpc>
                <a:spcPct val="150000"/>
              </a:lnSpc>
            </a:pPr>
            <a:r>
              <a:rPr lang="zh-CN" altLang="zh-CN" sz="2000" dirty="0">
                <a:latin typeface="楷体" panose="02010609060101010101" pitchFamily="49" charset="-122"/>
                <a:ea typeface="楷体" panose="02010609060101010101" pitchFamily="49" charset="-122"/>
              </a:rPr>
              <a:t>本质：著作权法属于财产法，是我国民法的重要组成部分</a:t>
            </a:r>
            <a:endParaRPr lang="zh-CN" altLang="zh-CN" sz="2000" dirty="0">
              <a:latin typeface="楷体" panose="02010609060101010101" pitchFamily="49" charset="-122"/>
              <a:ea typeface="楷体" panose="02010609060101010101" pitchFamily="49" charset="-122"/>
            </a:endParaRPr>
          </a:p>
        </p:txBody>
      </p:sp>
      <p:sp>
        <p:nvSpPr>
          <p:cNvPr id="4" name="矩形 3"/>
          <p:cNvSpPr/>
          <p:nvPr/>
        </p:nvSpPr>
        <p:spPr>
          <a:xfrm>
            <a:off x="254778" y="1213624"/>
            <a:ext cx="4632182" cy="461665"/>
          </a:xfrm>
          <a:prstGeom prst="rect">
            <a:avLst/>
          </a:prstGeom>
        </p:spPr>
        <p:txBody>
          <a:bodyPr wrap="square">
            <a:spAutoFit/>
          </a:bodyPr>
          <a:lstStyle/>
          <a:p>
            <a:pPr algn="ctr"/>
            <a:r>
              <a:rPr kumimoji="1" lang="zh-CN" altLang="en-US" sz="2400" b="1" dirty="0">
                <a:latin typeface="Times New Roman" panose="02020703060505090304" pitchFamily="18" charset="0"/>
              </a:rPr>
              <a:t>三、著作权法的基本认识</a:t>
            </a:r>
            <a:endParaRPr kumimoji="1" lang="en-US" altLang="zh-CN" sz="2400" b="1" dirty="0">
              <a:latin typeface="Times New Roman" panose="02020703060505090304" pitchFamily="18" charset="0"/>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77825" y="1132840"/>
            <a:ext cx="4492625" cy="798195"/>
          </a:xfrm>
        </p:spPr>
        <p:txBody>
          <a:bodyPr>
            <a:normAutofit/>
          </a:bodyPr>
          <a:lstStyle/>
          <a:p>
            <a:pPr>
              <a:lnSpc>
                <a:spcPct val="140000"/>
              </a:lnSpc>
              <a:spcBef>
                <a:spcPts val="1000"/>
              </a:spcBef>
            </a:pPr>
            <a:r>
              <a:rPr lang="zh-CN" altLang="en-US" sz="2400" dirty="0">
                <a:latin typeface="楷体" panose="02010609060101010101" pitchFamily="49" charset="-122"/>
                <a:ea typeface="楷体" panose="02010609060101010101" pitchFamily="49" charset="-122"/>
                <a:cs typeface="+mn-cs"/>
              </a:rPr>
              <a:t>（二）</a:t>
            </a:r>
            <a:r>
              <a:rPr lang="zh-CN" altLang="zh-CN" sz="2400" dirty="0">
                <a:latin typeface="楷体" panose="02010609060101010101" pitchFamily="49" charset="-122"/>
                <a:ea typeface="楷体" panose="02010609060101010101" pitchFamily="49" charset="-122"/>
                <a:cs typeface="+mn-cs"/>
              </a:rPr>
              <a:t>现行的著作权法律规范</a:t>
            </a:r>
            <a:endParaRPr lang="zh-CN" altLang="zh-CN" sz="2400" dirty="0">
              <a:latin typeface="楷体" panose="02010609060101010101" pitchFamily="49" charset="-122"/>
              <a:ea typeface="楷体" panose="02010609060101010101" pitchFamily="49" charset="-122"/>
              <a:cs typeface="+mn-cs"/>
            </a:endParaRPr>
          </a:p>
        </p:txBody>
      </p:sp>
      <p:sp>
        <p:nvSpPr>
          <p:cNvPr id="18435" name="AutoShape 3"/>
          <p:cNvSpPr>
            <a:spLocks noChangeArrowheads="1"/>
          </p:cNvSpPr>
          <p:nvPr/>
        </p:nvSpPr>
        <p:spPr bwMode="auto">
          <a:xfrm>
            <a:off x="1099185" y="2202498"/>
            <a:ext cx="2016125" cy="720725"/>
          </a:xfrm>
          <a:prstGeom prst="roundRect">
            <a:avLst>
              <a:gd name="adj" fmla="val 16667"/>
            </a:avLst>
          </a:prstGeom>
          <a:solidFill>
            <a:srgbClr val="FFFF99"/>
          </a:solid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8436" name="AutoShape 4"/>
          <p:cNvSpPr>
            <a:spLocks noChangeArrowheads="1"/>
          </p:cNvSpPr>
          <p:nvPr/>
        </p:nvSpPr>
        <p:spPr bwMode="auto">
          <a:xfrm>
            <a:off x="3617595" y="2176145"/>
            <a:ext cx="4394835" cy="791845"/>
          </a:xfrm>
          <a:prstGeom prst="roundRect">
            <a:avLst>
              <a:gd name="adj" fmla="val 16667"/>
            </a:avLst>
          </a:prstGeom>
          <a:solidFill>
            <a:srgbClr val="99CCFF"/>
          </a:solid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8437" name="Text Box 5"/>
          <p:cNvSpPr txBox="1">
            <a:spLocks noChangeArrowheads="1"/>
          </p:cNvSpPr>
          <p:nvPr/>
        </p:nvSpPr>
        <p:spPr bwMode="auto">
          <a:xfrm>
            <a:off x="1406366" y="229457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latin typeface="华文楷体" panose="02010600040101010101" pitchFamily="2" charset="-122"/>
                <a:ea typeface="华文楷体" panose="02010600040101010101" pitchFamily="2" charset="-122"/>
              </a:rPr>
              <a:t>一部法律</a:t>
            </a:r>
            <a:endParaRPr lang="zh-CN" altLang="en-US" sz="2400" dirty="0">
              <a:latin typeface="华文楷体" panose="02010600040101010101" pitchFamily="2" charset="-122"/>
              <a:ea typeface="华文楷体" panose="02010600040101010101" pitchFamily="2" charset="-122"/>
            </a:endParaRPr>
          </a:p>
        </p:txBody>
      </p:sp>
      <p:sp>
        <p:nvSpPr>
          <p:cNvPr id="18438" name="Text Box 6"/>
          <p:cNvSpPr txBox="1">
            <a:spLocks noChangeArrowheads="1"/>
          </p:cNvSpPr>
          <p:nvPr/>
        </p:nvSpPr>
        <p:spPr bwMode="auto">
          <a:xfrm>
            <a:off x="3754120" y="2332990"/>
            <a:ext cx="4183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a:latin typeface="华文楷体" panose="02010600040101010101" pitchFamily="2" charset="-122"/>
                <a:ea typeface="华文楷体" panose="02010600040101010101" pitchFamily="2" charset="-122"/>
              </a:rPr>
              <a:t>《著作权法》</a:t>
            </a:r>
            <a:endParaRPr lang="zh-CN" altLang="en-US" sz="2400">
              <a:latin typeface="华文楷体" panose="02010600040101010101" pitchFamily="2" charset="-122"/>
              <a:ea typeface="华文楷体" panose="02010600040101010101" pitchFamily="2" charset="-122"/>
            </a:endParaRPr>
          </a:p>
        </p:txBody>
      </p:sp>
      <p:sp>
        <p:nvSpPr>
          <p:cNvPr id="18439" name="AutoShape 7"/>
          <p:cNvSpPr>
            <a:spLocks noChangeArrowheads="1"/>
          </p:cNvSpPr>
          <p:nvPr/>
        </p:nvSpPr>
        <p:spPr bwMode="auto">
          <a:xfrm>
            <a:off x="1099185" y="4002723"/>
            <a:ext cx="2016125" cy="720725"/>
          </a:xfrm>
          <a:prstGeom prst="roundRect">
            <a:avLst>
              <a:gd name="adj" fmla="val 16667"/>
            </a:avLst>
          </a:prstGeom>
          <a:solidFill>
            <a:srgbClr val="FFFF99"/>
          </a:solid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8440" name="Text Box 8"/>
          <p:cNvSpPr txBox="1">
            <a:spLocks noChangeArrowheads="1"/>
          </p:cNvSpPr>
          <p:nvPr/>
        </p:nvSpPr>
        <p:spPr bwMode="auto">
          <a:xfrm>
            <a:off x="1406366" y="413448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latin typeface="华文楷体" panose="02010600040101010101" pitchFamily="2" charset="-122"/>
                <a:ea typeface="华文楷体" panose="02010600040101010101" pitchFamily="2" charset="-122"/>
              </a:rPr>
              <a:t>六部法规</a:t>
            </a:r>
            <a:endParaRPr lang="zh-CN" altLang="en-US" sz="2400" dirty="0">
              <a:latin typeface="华文楷体" panose="02010600040101010101" pitchFamily="2" charset="-122"/>
              <a:ea typeface="华文楷体" panose="02010600040101010101" pitchFamily="2" charset="-122"/>
            </a:endParaRPr>
          </a:p>
        </p:txBody>
      </p:sp>
      <p:sp>
        <p:nvSpPr>
          <p:cNvPr id="18441" name="AutoShape 9"/>
          <p:cNvSpPr>
            <a:spLocks noChangeArrowheads="1"/>
          </p:cNvSpPr>
          <p:nvPr/>
        </p:nvSpPr>
        <p:spPr bwMode="auto">
          <a:xfrm>
            <a:off x="3617595" y="3140710"/>
            <a:ext cx="4394200" cy="3168650"/>
          </a:xfrm>
          <a:prstGeom prst="roundRect">
            <a:avLst>
              <a:gd name="adj" fmla="val 16667"/>
            </a:avLst>
          </a:prstGeom>
          <a:solidFill>
            <a:srgbClr val="99CCFF"/>
          </a:solid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8442" name="Text Box 10"/>
          <p:cNvSpPr txBox="1">
            <a:spLocks noChangeArrowheads="1"/>
          </p:cNvSpPr>
          <p:nvPr/>
        </p:nvSpPr>
        <p:spPr bwMode="auto">
          <a:xfrm>
            <a:off x="3754120" y="3232785"/>
            <a:ext cx="4107815" cy="28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ct val="130000"/>
              </a:lnSpc>
            </a:pPr>
            <a:r>
              <a:rPr lang="zh-CN" altLang="en-US" sz="2000">
                <a:latin typeface="华文楷体" panose="02010600040101010101" pitchFamily="2" charset="-122"/>
                <a:ea typeface="华文楷体" panose="02010600040101010101" pitchFamily="2" charset="-122"/>
              </a:rPr>
              <a:t>《著作权法实施条例》</a:t>
            </a:r>
            <a:endParaRPr lang="zh-CN" altLang="en-US" sz="2000">
              <a:latin typeface="华文楷体" panose="02010600040101010101" pitchFamily="2" charset="-122"/>
              <a:ea typeface="华文楷体" panose="02010600040101010101" pitchFamily="2" charset="-122"/>
            </a:endParaRPr>
          </a:p>
          <a:p>
            <a:pPr fontAlgn="auto">
              <a:lnSpc>
                <a:spcPct val="130000"/>
              </a:lnSpc>
            </a:pPr>
            <a:r>
              <a:rPr lang="zh-CN" altLang="en-US" sz="2000">
                <a:latin typeface="华文楷体" panose="02010600040101010101" pitchFamily="2" charset="-122"/>
                <a:ea typeface="华文楷体" panose="02010600040101010101" pitchFamily="2" charset="-122"/>
              </a:rPr>
              <a:t>《信息网络传播权保护条例》</a:t>
            </a:r>
            <a:endParaRPr lang="zh-CN" altLang="en-US" sz="2000">
              <a:latin typeface="华文楷体" panose="02010600040101010101" pitchFamily="2" charset="-122"/>
              <a:ea typeface="华文楷体" panose="02010600040101010101" pitchFamily="2" charset="-122"/>
            </a:endParaRPr>
          </a:p>
          <a:p>
            <a:pPr fontAlgn="auto">
              <a:lnSpc>
                <a:spcPct val="130000"/>
              </a:lnSpc>
            </a:pPr>
            <a:r>
              <a:rPr lang="zh-CN" altLang="en-US" sz="2000">
                <a:latin typeface="华文楷体" panose="02010600040101010101" pitchFamily="2" charset="-122"/>
                <a:ea typeface="华文楷体" panose="02010600040101010101" pitchFamily="2" charset="-122"/>
              </a:rPr>
              <a:t>《著作权集体管理条例》</a:t>
            </a:r>
            <a:endParaRPr lang="zh-CN" altLang="en-US" sz="2000">
              <a:latin typeface="华文楷体" panose="02010600040101010101" pitchFamily="2" charset="-122"/>
              <a:ea typeface="华文楷体" panose="02010600040101010101" pitchFamily="2" charset="-122"/>
            </a:endParaRPr>
          </a:p>
          <a:p>
            <a:pPr fontAlgn="auto">
              <a:lnSpc>
                <a:spcPct val="130000"/>
              </a:lnSpc>
            </a:pPr>
            <a:r>
              <a:rPr lang="zh-CN" altLang="en-US" sz="2000">
                <a:latin typeface="华文楷体" panose="02010600040101010101" pitchFamily="2" charset="-122"/>
                <a:ea typeface="华文楷体" panose="02010600040101010101" pitchFamily="2" charset="-122"/>
              </a:rPr>
              <a:t>《计算机软件保护条例》</a:t>
            </a:r>
            <a:endParaRPr lang="zh-CN" altLang="en-US" sz="2000">
              <a:latin typeface="华文楷体" panose="02010600040101010101" pitchFamily="2" charset="-122"/>
              <a:ea typeface="华文楷体" panose="02010600040101010101" pitchFamily="2" charset="-122"/>
            </a:endParaRPr>
          </a:p>
          <a:p>
            <a:pPr fontAlgn="auto">
              <a:lnSpc>
                <a:spcPct val="130000"/>
              </a:lnSpc>
            </a:pPr>
            <a:r>
              <a:rPr lang="zh-CN" altLang="en-US" sz="2000">
                <a:latin typeface="华文楷体" panose="02010600040101010101" pitchFamily="2" charset="-122"/>
                <a:ea typeface="华文楷体" panose="02010600040101010101" pitchFamily="2" charset="-122"/>
              </a:rPr>
              <a:t>《实施国际著作权条约的规定》</a:t>
            </a:r>
            <a:endParaRPr lang="zh-CN" altLang="en-US" sz="2000">
              <a:latin typeface="华文楷体" panose="02010600040101010101" pitchFamily="2" charset="-122"/>
              <a:ea typeface="华文楷体" panose="02010600040101010101" pitchFamily="2" charset="-122"/>
            </a:endParaRPr>
          </a:p>
          <a:p>
            <a:pPr fontAlgn="auto">
              <a:lnSpc>
                <a:spcPct val="130000"/>
              </a:lnSpc>
            </a:pPr>
            <a:r>
              <a:rPr lang="zh-CN" altLang="en-US" sz="2000">
                <a:latin typeface="华文楷体" panose="02010600040101010101" pitchFamily="2" charset="-122"/>
                <a:ea typeface="华文楷体" panose="02010600040101010101" pitchFamily="2" charset="-122"/>
              </a:rPr>
              <a:t>《广播电台电视台播放录音制品支付报酬暂行办法》</a:t>
            </a:r>
            <a:endParaRPr lang="zh-CN" altLang="en-US" sz="2000">
              <a:latin typeface="华文楷体" panose="02010600040101010101" pitchFamily="2" charset="-122"/>
              <a:ea typeface="华文楷体" panose="02010600040101010101" pitchFamily="2" charset="-122"/>
            </a:endParaRPr>
          </a:p>
        </p:txBody>
      </p:sp>
      <p:pic>
        <p:nvPicPr>
          <p:cNvPr id="12" name="图片 11"/>
          <p:cNvPicPr>
            <a:picLocks noChangeAspect="1"/>
          </p:cNvPicPr>
          <p:nvPr/>
        </p:nvPicPr>
        <p:blipFill>
          <a:blip r:embed="rId1"/>
          <a:stretch>
            <a:fillRect/>
          </a:stretch>
        </p:blipFill>
        <p:spPr>
          <a:xfrm>
            <a:off x="0" y="2032"/>
            <a:ext cx="9144000" cy="110337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3"/>
          <p:cNvSpPr>
            <a:spLocks noChangeArrowheads="1"/>
          </p:cNvSpPr>
          <p:nvPr/>
        </p:nvSpPr>
        <p:spPr bwMode="auto">
          <a:xfrm>
            <a:off x="900430" y="2205355"/>
            <a:ext cx="7306310" cy="647700"/>
          </a:xfrm>
          <a:prstGeom prst="flowChartAlternateProcess">
            <a:avLst/>
          </a:prstGeom>
          <a:gradFill rotWithShape="0">
            <a:gsLst>
              <a:gs pos="0">
                <a:srgbClr val="CCFFFF"/>
              </a:gs>
              <a:gs pos="100000">
                <a:srgbClr val="00FFFF"/>
              </a:gs>
            </a:gsLst>
            <a:lin ang="0" scaled="1"/>
          </a:gradFill>
          <a:ln w="9525" cap="flat" cmpd="sng">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sz="2400"/>
          </a:p>
        </p:txBody>
      </p:sp>
      <p:sp>
        <p:nvSpPr>
          <p:cNvPr id="26628" name="AutoShape 4"/>
          <p:cNvSpPr>
            <a:spLocks noChangeArrowheads="1"/>
          </p:cNvSpPr>
          <p:nvPr/>
        </p:nvSpPr>
        <p:spPr bwMode="auto">
          <a:xfrm>
            <a:off x="1044575" y="2276475"/>
            <a:ext cx="457200" cy="457200"/>
          </a:xfrm>
          <a:prstGeom prst="flowChartConnector">
            <a:avLst/>
          </a:prstGeom>
          <a:solidFill>
            <a:srgbClr val="3366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29" name="Text Box 5"/>
          <p:cNvSpPr txBox="1">
            <a:spLocks noChangeArrowheads="1"/>
          </p:cNvSpPr>
          <p:nvPr/>
        </p:nvSpPr>
        <p:spPr bwMode="auto">
          <a:xfrm>
            <a:off x="1694180" y="2320925"/>
            <a:ext cx="64141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以维护作者权益为核心</a:t>
            </a:r>
            <a:endParaRPr lang="zh-CN" altLang="en-US" dirty="0"/>
          </a:p>
        </p:txBody>
      </p:sp>
      <p:sp>
        <p:nvSpPr>
          <p:cNvPr id="26630" name="AutoShape 6"/>
          <p:cNvSpPr>
            <a:spLocks noChangeArrowheads="1"/>
          </p:cNvSpPr>
          <p:nvPr/>
        </p:nvSpPr>
        <p:spPr bwMode="auto">
          <a:xfrm>
            <a:off x="900430" y="3141980"/>
            <a:ext cx="7305675" cy="648970"/>
          </a:xfrm>
          <a:prstGeom prst="flowChartAlternateProcess">
            <a:avLst/>
          </a:prstGeom>
          <a:gradFill rotWithShape="0">
            <a:gsLst>
              <a:gs pos="0">
                <a:srgbClr val="FFFFCC"/>
              </a:gs>
              <a:gs pos="100000">
                <a:srgbClr val="FFCC00"/>
              </a:gs>
            </a:gsLst>
            <a:lin ang="0" scaled="1"/>
          </a:gradFill>
          <a:ln w="9525" cap="flat" cmpd="sng">
            <a:solidFill>
              <a:srgbClr val="FFCC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endParaRPr lang="zh-CN" altLang="en-US" sz="2400"/>
          </a:p>
        </p:txBody>
      </p:sp>
      <p:sp>
        <p:nvSpPr>
          <p:cNvPr id="26631" name="AutoShape 7"/>
          <p:cNvSpPr>
            <a:spLocks noChangeArrowheads="1"/>
          </p:cNvSpPr>
          <p:nvPr/>
        </p:nvSpPr>
        <p:spPr bwMode="auto">
          <a:xfrm>
            <a:off x="1044575" y="3213100"/>
            <a:ext cx="457200" cy="457200"/>
          </a:xfrm>
          <a:prstGeom prst="flowChartConnector">
            <a:avLst/>
          </a:prstGeom>
          <a:solidFill>
            <a:srgbClr val="FF9900"/>
          </a:solidFill>
          <a:ln w="9525" cap="flat" cmpd="sng">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2" name="Text Box 8"/>
          <p:cNvSpPr txBox="1">
            <a:spLocks noChangeArrowheads="1"/>
          </p:cNvSpPr>
          <p:nvPr/>
        </p:nvSpPr>
        <p:spPr bwMode="auto">
          <a:xfrm>
            <a:off x="2181225" y="3422650"/>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p>
        </p:txBody>
      </p:sp>
      <p:sp>
        <p:nvSpPr>
          <p:cNvPr id="26633" name="Text Box 9"/>
          <p:cNvSpPr txBox="1">
            <a:spLocks noChangeArrowheads="1"/>
          </p:cNvSpPr>
          <p:nvPr/>
        </p:nvSpPr>
        <p:spPr bwMode="auto">
          <a:xfrm>
            <a:off x="1694180" y="3256280"/>
            <a:ext cx="64141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协调著作权人、作品传播者与社会公众利益</a:t>
            </a:r>
            <a:endParaRPr lang="zh-CN" altLang="en-US" sz="2000" dirty="0">
              <a:latin typeface="华文楷体" panose="02010600040101010101" pitchFamily="2" charset="-122"/>
              <a:ea typeface="华文楷体" panose="02010600040101010101" pitchFamily="2" charset="-122"/>
            </a:endParaRPr>
          </a:p>
        </p:txBody>
      </p:sp>
      <p:sp>
        <p:nvSpPr>
          <p:cNvPr id="26634" name="AutoShape 10"/>
          <p:cNvSpPr>
            <a:spLocks noChangeArrowheads="1"/>
          </p:cNvSpPr>
          <p:nvPr/>
        </p:nvSpPr>
        <p:spPr bwMode="auto">
          <a:xfrm>
            <a:off x="900430" y="4149725"/>
            <a:ext cx="7332345" cy="647700"/>
          </a:xfrm>
          <a:prstGeom prst="flowChartAlternateProcess">
            <a:avLst/>
          </a:prstGeom>
          <a:gradFill rotWithShape="0">
            <a:gsLst>
              <a:gs pos="0">
                <a:srgbClr val="FFCCFF"/>
              </a:gs>
              <a:gs pos="100000">
                <a:srgbClr val="FF00FF"/>
              </a:gs>
            </a:gsLst>
            <a:lin ang="0" scaled="1"/>
          </a:gradFill>
          <a:ln w="9525" cap="flat" cmpd="sng">
            <a:solidFill>
              <a:srgbClr val="FF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r>
              <a:rPr lang="zh-CN" altLang="en-US" sz="2000" dirty="0">
                <a:latin typeface="华文楷体" panose="02010600040101010101" pitchFamily="2" charset="-122"/>
                <a:ea typeface="华文楷体" panose="02010600040101010101" pitchFamily="2" charset="-122"/>
              </a:rPr>
              <a:t>有偿使用作品</a:t>
            </a:r>
            <a:endParaRPr lang="zh-CN" altLang="en-US" sz="2000" dirty="0">
              <a:latin typeface="华文楷体" panose="02010600040101010101" pitchFamily="2" charset="-122"/>
              <a:ea typeface="华文楷体" panose="02010600040101010101" pitchFamily="2" charset="-122"/>
            </a:endParaRPr>
          </a:p>
        </p:txBody>
      </p:sp>
      <p:sp>
        <p:nvSpPr>
          <p:cNvPr id="26635" name="AutoShape 11"/>
          <p:cNvSpPr>
            <a:spLocks noChangeArrowheads="1"/>
          </p:cNvSpPr>
          <p:nvPr/>
        </p:nvSpPr>
        <p:spPr bwMode="auto">
          <a:xfrm>
            <a:off x="1044575" y="4221163"/>
            <a:ext cx="457200" cy="457200"/>
          </a:xfrm>
          <a:prstGeom prst="flowChartConnector">
            <a:avLst/>
          </a:prstGeom>
          <a:solidFill>
            <a:srgbClr val="CC00CC"/>
          </a:solidFill>
          <a:ln w="9525" cap="flat" cmpd="sng">
            <a:solidFill>
              <a:schemeClr val="hlink"/>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6" name="AutoShape 12"/>
          <p:cNvSpPr>
            <a:spLocks noChangeArrowheads="1"/>
          </p:cNvSpPr>
          <p:nvPr/>
        </p:nvSpPr>
        <p:spPr bwMode="auto">
          <a:xfrm>
            <a:off x="900430" y="5159375"/>
            <a:ext cx="7332980" cy="647700"/>
          </a:xfrm>
          <a:prstGeom prst="flowChartAlternateProcess">
            <a:avLst/>
          </a:prstGeom>
          <a:gradFill rotWithShape="0">
            <a:gsLst>
              <a:gs pos="0">
                <a:srgbClr val="CCFFCC"/>
              </a:gs>
              <a:gs pos="100000">
                <a:srgbClr val="339933"/>
              </a:gs>
            </a:gsLst>
            <a:lin ang="0" scaled="1"/>
          </a:gradFill>
          <a:ln w="9525" cap="flat" cmpd="sng">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endParaRPr lang="zh-CN" altLang="en-US" sz="2400"/>
          </a:p>
        </p:txBody>
      </p:sp>
      <p:sp>
        <p:nvSpPr>
          <p:cNvPr id="26637" name="AutoShape 13"/>
          <p:cNvSpPr>
            <a:spLocks noChangeArrowheads="1"/>
          </p:cNvSpPr>
          <p:nvPr/>
        </p:nvSpPr>
        <p:spPr bwMode="auto">
          <a:xfrm>
            <a:off x="1044575" y="5229225"/>
            <a:ext cx="457200" cy="457200"/>
          </a:xfrm>
          <a:prstGeom prst="flowChartConnector">
            <a:avLst/>
          </a:prstGeom>
          <a:solidFill>
            <a:srgbClr val="808000"/>
          </a:solidFill>
          <a:ln w="9525" cap="flat" cmpd="sng">
            <a:solidFill>
              <a:srgbClr val="808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8" name="Text Box 14"/>
          <p:cNvSpPr txBox="1">
            <a:spLocks noChangeArrowheads="1"/>
          </p:cNvSpPr>
          <p:nvPr/>
        </p:nvSpPr>
        <p:spPr bwMode="auto">
          <a:xfrm>
            <a:off x="1694815" y="5283835"/>
            <a:ext cx="64135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符合著作权国际保护基本准则</a:t>
            </a:r>
            <a:endParaRPr lang="zh-CN" altLang="en-US" sz="2000"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668655" y="1238885"/>
            <a:ext cx="2316480" cy="460375"/>
          </a:xfrm>
          <a:prstGeom prst="rect">
            <a:avLst/>
          </a:prstGeom>
        </p:spPr>
        <p:txBody>
          <a:bodyPr vert="horz" wrap="none" lIns="91440" tIns="45720" rIns="91440" bIns="45720" rtlCol="0" anchor="t">
            <a:spAutoFit/>
          </a:bodyPr>
          <a:p>
            <a:pPr algn="ctr"/>
            <a:r>
              <a:rPr lang="zh-CN" altLang="en-US" sz="2400" dirty="0">
                <a:latin typeface="楷体" panose="02010609060101010101" pitchFamily="49" charset="-122"/>
                <a:ea typeface="楷体" panose="02010609060101010101" pitchFamily="49" charset="-122"/>
                <a:sym typeface="+mn-ea"/>
              </a:rPr>
              <a:t>（三）立法原则</a:t>
            </a:r>
            <a:endParaRPr lang="zh-CN" altLang="en-US" sz="2400" b="1" dirty="0" smtClean="0">
              <a:latin typeface="楷体" panose="02010609060101010101" pitchFamily="49" charset="-122"/>
              <a:ea typeface="楷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14655" y="1176020"/>
            <a:ext cx="8514080" cy="5502275"/>
          </a:xfrm>
        </p:spPr>
        <p:txBody>
          <a:bodyPr>
            <a:normAutofit/>
          </a:bodyPr>
          <a:lstStyle/>
          <a:p>
            <a:pPr marL="0" indent="0">
              <a:lnSpc>
                <a:spcPct val="140000"/>
              </a:lnSpc>
              <a:buNone/>
            </a:pPr>
            <a:r>
              <a:rPr lang="zh-CN" altLang="en-US" sz="2400" dirty="0">
                <a:latin typeface="楷体" panose="02010609060101010101" pitchFamily="49" charset="-122"/>
                <a:ea typeface="楷体" panose="02010609060101010101" pitchFamily="49" charset="-122"/>
              </a:rPr>
              <a:t>（四）我国著作权法的效力</a:t>
            </a:r>
            <a:endParaRPr lang="zh-CN" altLang="en-US" sz="2000" dirty="0">
              <a:latin typeface="楷体" panose="02010609060101010101" pitchFamily="49" charset="-122"/>
              <a:ea typeface="楷体" panose="02010609060101010101" pitchFamily="49" charset="-122"/>
            </a:endParaRPr>
          </a:p>
          <a:p>
            <a:pPr marL="0" indent="0">
              <a:lnSpc>
                <a:spcPct val="140000"/>
              </a:lnSpc>
              <a:buNone/>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对事的效力</a:t>
            </a:r>
            <a:endParaRPr lang="zh-CN" altLang="zh-CN" sz="2000" dirty="0">
              <a:latin typeface="楷体" panose="02010609060101010101" pitchFamily="49" charset="-122"/>
              <a:ea typeface="楷体" panose="02010609060101010101" pitchFamily="49" charset="-122"/>
            </a:endParaRPr>
          </a:p>
          <a:p>
            <a:pPr fontAlgn="base">
              <a:lnSpc>
                <a:spcPct val="130000"/>
              </a:lnSpc>
              <a:spcAft>
                <a:spcPct val="0"/>
              </a:spcAft>
            </a:pPr>
            <a:r>
              <a:rPr lang="zh-CN" altLang="zh-CN" sz="2000" dirty="0">
                <a:latin typeface="楷体" panose="02010609060101010101" pitchFamily="49" charset="-122"/>
                <a:ea typeface="楷体" panose="02010609060101010101" pitchFamily="49" charset="-122"/>
                <a:sym typeface="+mn-ea"/>
              </a:rPr>
              <a:t>著作权法的调整范围：</a:t>
            </a:r>
            <a:r>
              <a:rPr lang="zh-CN" altLang="zh-CN" sz="2000" b="1" dirty="0">
                <a:latin typeface="楷体" panose="02010609060101010101" pitchFamily="49" charset="-122"/>
                <a:ea typeface="楷体" panose="02010609060101010101" pitchFamily="49" charset="-122"/>
              </a:rPr>
              <a:t>因作品而产生的社会关系</a:t>
            </a:r>
            <a:r>
              <a:rPr lang="zh-CN" altLang="zh-CN" sz="2000" dirty="0">
                <a:latin typeface="楷体" panose="02010609060101010101" pitchFamily="49" charset="-122"/>
                <a:ea typeface="楷体" panose="02010609060101010101" pitchFamily="49" charset="-122"/>
              </a:rPr>
              <a:t>，包括平等主体之间的关系以及部分行政关系</a:t>
            </a:r>
            <a:endParaRPr lang="zh-CN" altLang="zh-CN" sz="2000" dirty="0">
              <a:latin typeface="楷体" panose="02010609060101010101" pitchFamily="49" charset="-122"/>
              <a:ea typeface="楷体" panose="02010609060101010101" pitchFamily="49" charset="-122"/>
            </a:endParaRPr>
          </a:p>
          <a:p>
            <a:pPr marL="0" indent="0">
              <a:lnSpc>
                <a:spcPct val="150000"/>
              </a:lnSpc>
              <a:buNone/>
            </a:pPr>
            <a:r>
              <a:rPr lang="en-US" altLang="zh-CN" sz="2000" dirty="0">
                <a:latin typeface="楷体" panose="02010609060101010101" pitchFamily="49" charset="-122"/>
                <a:ea typeface="楷体" panose="02010609060101010101" pitchFamily="49" charset="-122"/>
                <a:sym typeface="+mn-ea"/>
              </a:rPr>
              <a:t>2、对人的效力</a:t>
            </a:r>
            <a:r>
              <a:rPr lang="zh-CN" altLang="en-US" sz="2000" dirty="0">
                <a:latin typeface="楷体" panose="02010609060101010101" pitchFamily="49" charset="-122"/>
                <a:ea typeface="楷体" panose="02010609060101010101" pitchFamily="49" charset="-122"/>
                <a:sym typeface="+mn-ea"/>
              </a:rPr>
              <a:t>：《著作权法》第</a:t>
            </a:r>
            <a:r>
              <a:rPr lang="en-US" altLang="zh-CN" sz="2000" dirty="0">
                <a:latin typeface="楷体" panose="02010609060101010101" pitchFamily="49" charset="-122"/>
                <a:ea typeface="楷体" panose="02010609060101010101" pitchFamily="49" charset="-122"/>
                <a:sym typeface="+mn-ea"/>
              </a:rPr>
              <a:t>2</a:t>
            </a:r>
            <a:r>
              <a:rPr lang="zh-CN" altLang="en-US" sz="2000" dirty="0">
                <a:latin typeface="楷体" panose="02010609060101010101" pitchFamily="49" charset="-122"/>
                <a:ea typeface="楷体" panose="02010609060101010101" pitchFamily="49" charset="-122"/>
                <a:sym typeface="+mn-ea"/>
              </a:rPr>
              <a:t>条</a:t>
            </a:r>
            <a:r>
              <a:rPr lang="zh-CN" altLang="en-US" sz="2000" dirty="0">
                <a:sym typeface="+mn-ea"/>
              </a:rPr>
              <a:t>　</a:t>
            </a:r>
            <a:endParaRPr lang="zh-CN" altLang="en-US" sz="2000" dirty="0"/>
          </a:p>
          <a:p>
            <a:pPr marL="0" indent="0">
              <a:lnSpc>
                <a:spcPct val="130000"/>
              </a:lnSpc>
              <a:buNone/>
            </a:pPr>
            <a:r>
              <a:rPr lang="zh-CN" altLang="en-US" sz="2000" dirty="0">
                <a:latin typeface="楷体" panose="02010609060101010101" pitchFamily="49" charset="-122"/>
                <a:ea typeface="楷体" panose="02010609060101010101" pitchFamily="49" charset="-122"/>
                <a:sym typeface="+mn-ea"/>
              </a:rPr>
              <a:t>（</a:t>
            </a:r>
            <a:r>
              <a:rPr lang="en-US" altLang="zh-CN" sz="2000" dirty="0">
                <a:latin typeface="楷体" panose="02010609060101010101" pitchFamily="49" charset="-122"/>
                <a:ea typeface="楷体" panose="02010609060101010101" pitchFamily="49" charset="-122"/>
                <a:sym typeface="+mn-ea"/>
              </a:rPr>
              <a:t>1</a:t>
            </a:r>
            <a:r>
              <a:rPr lang="zh-CN" altLang="en-US" sz="2000" dirty="0">
                <a:latin typeface="楷体" panose="02010609060101010101" pitchFamily="49" charset="-122"/>
                <a:ea typeface="楷体" panose="02010609060101010101" pitchFamily="49" charset="-122"/>
                <a:sym typeface="+mn-ea"/>
              </a:rPr>
              <a:t>）国籍标准</a:t>
            </a:r>
            <a:endParaRPr lang="zh-CN" altLang="en-US" sz="2000" dirty="0">
              <a:latin typeface="楷体" panose="02010609060101010101" pitchFamily="49" charset="-122"/>
              <a:ea typeface="楷体" panose="02010609060101010101" pitchFamily="49" charset="-122"/>
            </a:endParaRPr>
          </a:p>
          <a:p>
            <a:pPr>
              <a:lnSpc>
                <a:spcPct val="130000"/>
              </a:lnSpc>
            </a:pPr>
            <a:r>
              <a:rPr lang="zh-CN" altLang="en-US" sz="2000" b="1" dirty="0">
                <a:solidFill>
                  <a:srgbClr val="FF0000"/>
                </a:solidFill>
                <a:latin typeface="楷体" panose="02010609060101010101" pitchFamily="49" charset="-122"/>
                <a:ea typeface="楷体" panose="02010609060101010101" pitchFamily="49" charset="-122"/>
                <a:sym typeface="+mn-ea"/>
              </a:rPr>
              <a:t>我国</a:t>
            </a:r>
            <a:r>
              <a:rPr lang="zh-CN" altLang="en-US" sz="2000" b="1" dirty="0">
                <a:latin typeface="楷体" panose="02010609060101010101" pitchFamily="49" charset="-122"/>
                <a:ea typeface="楷体" panose="02010609060101010101" pitchFamily="49" charset="-122"/>
                <a:sym typeface="+mn-ea"/>
              </a:rPr>
              <a:t>公民、法人或者非法人组织的作品，自创作完成之日起，不论是否发表，依照著作权法之规定享有著作权：</a:t>
            </a:r>
            <a:r>
              <a:rPr lang="zh-CN" altLang="en-US" sz="2000" dirty="0">
                <a:latin typeface="楷体" panose="02010609060101010101" pitchFamily="49" charset="-122"/>
                <a:ea typeface="楷体" panose="02010609060101010101" pitchFamily="49" charset="-122"/>
                <a:sym typeface="+mn-ea"/>
              </a:rPr>
              <a:t>国籍是连接点，只要具有中国国籍，尽管民事主体住在其他国家外国或地区，其作品也要作为中国国民的作品来保护；如果是共同作品，只要共同作者中有一个人具有中国国籍，就可以作为中国的作品。</a:t>
            </a:r>
            <a:endParaRPr lang="zh-CN" altLang="zh-CN"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57200" y="1360170"/>
            <a:ext cx="8229600" cy="4685665"/>
          </a:xfrm>
        </p:spPr>
        <p:txBody>
          <a:bodyPr>
            <a:normAutofit/>
          </a:bodyPr>
          <a:lstStyle/>
          <a:p>
            <a:pPr marL="0" indent="0">
              <a:lnSpc>
                <a:spcPct val="130000"/>
              </a:lnSpc>
              <a:buNone/>
            </a:pPr>
            <a:r>
              <a:rPr lang="zh-CN" altLang="en-US" sz="2000" dirty="0">
                <a:latin typeface="楷体" panose="02010609060101010101" pitchFamily="49" charset="-122"/>
                <a:ea typeface="楷体" panose="02010609060101010101" pitchFamily="49" charset="-122"/>
                <a:sym typeface="+mn-ea"/>
              </a:rPr>
              <a:t>（</a:t>
            </a:r>
            <a:r>
              <a:rPr lang="en-US" altLang="zh-CN" sz="2000" dirty="0">
                <a:latin typeface="楷体" panose="02010609060101010101" pitchFamily="49" charset="-122"/>
                <a:ea typeface="楷体" panose="02010609060101010101" pitchFamily="49" charset="-122"/>
                <a:sym typeface="+mn-ea"/>
              </a:rPr>
              <a:t>2</a:t>
            </a:r>
            <a:r>
              <a:rPr lang="zh-CN" altLang="en-US" sz="2000" dirty="0">
                <a:latin typeface="楷体" panose="02010609060101010101" pitchFamily="49" charset="-122"/>
                <a:ea typeface="楷体" panose="02010609060101010101" pitchFamily="49" charset="-122"/>
                <a:sym typeface="+mn-ea"/>
              </a:rPr>
              <a:t>）义务标准</a:t>
            </a:r>
            <a:endParaRPr lang="zh-CN" altLang="en-US" sz="2000" dirty="0">
              <a:latin typeface="楷体" panose="02010609060101010101" pitchFamily="49" charset="-122"/>
              <a:ea typeface="楷体" panose="02010609060101010101" pitchFamily="49" charset="-122"/>
            </a:endParaRPr>
          </a:p>
          <a:p>
            <a:pPr>
              <a:lnSpc>
                <a:spcPct val="130000"/>
              </a:lnSpc>
            </a:pPr>
            <a:r>
              <a:rPr lang="zh-CN" altLang="en-US" sz="2000" b="1" dirty="0">
                <a:latin typeface="楷体" panose="02010609060101010101" pitchFamily="49" charset="-122"/>
                <a:ea typeface="楷体" panose="02010609060101010101" pitchFamily="49" charset="-122"/>
                <a:sym typeface="+mn-ea"/>
              </a:rPr>
              <a:t>负有协定或者条约上保护义务：</a:t>
            </a:r>
            <a:r>
              <a:rPr lang="zh-CN" altLang="en-US" sz="2000" dirty="0">
                <a:latin typeface="楷体" panose="02010609060101010101" pitchFamily="49" charset="-122"/>
                <a:ea typeface="楷体" panose="02010609060101010101" pitchFamily="49" charset="-122"/>
                <a:sym typeface="+mn-ea"/>
              </a:rPr>
              <a:t>外国人、无国籍人的作品根据其作者所属国或者经常居住地国同中国签订的协议或者共同参加的国际条约享有的著作权</a:t>
            </a:r>
            <a:endParaRPr lang="zh-CN" altLang="en-US" sz="2000" dirty="0">
              <a:latin typeface="楷体" panose="02010609060101010101" pitchFamily="49" charset="-122"/>
              <a:ea typeface="楷体" panose="02010609060101010101" pitchFamily="49" charset="-122"/>
            </a:endParaRPr>
          </a:p>
          <a:p>
            <a:pPr marL="0" indent="0">
              <a:lnSpc>
                <a:spcPct val="130000"/>
              </a:lnSpc>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）地域标准</a:t>
            </a:r>
            <a:endParaRPr lang="zh-CN" altLang="en-US" sz="2000" dirty="0">
              <a:latin typeface="楷体" panose="02010609060101010101" pitchFamily="49" charset="-122"/>
              <a:ea typeface="楷体" panose="02010609060101010101" pitchFamily="49" charset="-122"/>
            </a:endParaRPr>
          </a:p>
          <a:p>
            <a:pPr>
              <a:lnSpc>
                <a:spcPct val="130000"/>
              </a:lnSpc>
            </a:pPr>
            <a:r>
              <a:rPr lang="zh-CN" altLang="en-US" sz="2000" b="1" dirty="0">
                <a:latin typeface="楷体" panose="02010609060101010101" pitchFamily="49" charset="-122"/>
                <a:ea typeface="楷体" panose="02010609060101010101" pitchFamily="49" charset="-122"/>
              </a:rPr>
              <a:t>在中国首次出版：</a:t>
            </a:r>
            <a:r>
              <a:rPr lang="zh-CN" altLang="en-US" sz="2000" dirty="0">
                <a:latin typeface="楷体" panose="02010609060101010101" pitchFamily="49" charset="-122"/>
                <a:ea typeface="楷体" panose="02010609060101010101" pitchFamily="49" charset="-122"/>
              </a:rPr>
              <a:t>外国人或者无国籍人的作品在中国首先出版</a:t>
            </a:r>
            <a:endParaRPr lang="zh-CN" altLang="en-US" sz="2000" dirty="0">
              <a:latin typeface="楷体" panose="02010609060101010101" pitchFamily="49" charset="-122"/>
              <a:ea typeface="楷体" panose="02010609060101010101" pitchFamily="49" charset="-122"/>
            </a:endParaRPr>
          </a:p>
          <a:p>
            <a:pPr>
              <a:lnSpc>
                <a:spcPct val="130000"/>
              </a:lnSpc>
            </a:pPr>
            <a:r>
              <a:rPr lang="zh-CN" altLang="en-US" sz="2000" b="1" dirty="0">
                <a:latin typeface="楷体" panose="02010609060101010101" pitchFamily="49" charset="-122"/>
                <a:ea typeface="楷体" panose="02010609060101010101" pitchFamily="49" charset="-122"/>
              </a:rPr>
              <a:t>在中国参加的国际条约的成员国首次出版：</a:t>
            </a:r>
            <a:r>
              <a:rPr lang="zh-CN" altLang="en-US" sz="2000" dirty="0">
                <a:latin typeface="楷体" panose="02010609060101010101" pitchFamily="49" charset="-122"/>
                <a:ea typeface="楷体" panose="02010609060101010101" pitchFamily="49" charset="-122"/>
              </a:rPr>
              <a:t>未与中国签订协议或者共同参加国际条约的国家的作者以及无国籍人的作品首次在中国参加的国际条约的成员国出版的，或者在成员国和非成员国同时出版的</a:t>
            </a:r>
            <a:endParaRPr lang="zh-CN" altLang="en-US" sz="2000" dirty="0">
              <a:latin typeface="楷体" panose="02010609060101010101" pitchFamily="49" charset="-122"/>
              <a:ea typeface="楷体" panose="02010609060101010101" pitchFamily="49" charset="-122"/>
            </a:endParaRPr>
          </a:p>
          <a:p>
            <a:pPr>
              <a:lnSpc>
                <a:spcPct val="130000"/>
              </a:lnSpc>
            </a:pPr>
            <a:endParaRPr lang="zh-CN" altLang="en-US"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113790"/>
            <a:ext cx="4947920" cy="819587"/>
          </a:xfrm>
        </p:spPr>
        <p:txBody>
          <a:bodyPr>
            <a:normAutofit/>
          </a:bodyPr>
          <a:lstStyle/>
          <a:p>
            <a:pPr algn="ctr" eaLnBrk="1" hangingPunct="1"/>
            <a:r>
              <a:rPr kumimoji="1" lang="zh-CN" altLang="en-US" sz="3200" dirty="0">
                <a:ea typeface="黑体" panose="02010609060101010101" pitchFamily="49" charset="-122"/>
              </a:rPr>
              <a:t>课程介绍</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342900" y="2000250"/>
            <a:ext cx="8564880" cy="4148455"/>
          </a:xfrm>
          <a:ln w="6350">
            <a:solidFill>
              <a:schemeClr val="tx1"/>
            </a:solidFill>
          </a:ln>
        </p:spPr>
        <p:txBody>
          <a:bodyPr>
            <a:normAutofit fontScale="25000" lnSpcReduction="20000"/>
          </a:bodyPr>
          <a:lstStyle/>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9600" b="1" dirty="0">
                <a:latin typeface="楷体" panose="02010609060101010101" pitchFamily="49" charset="-122"/>
                <a:ea typeface="楷体" panose="02010609060101010101" pitchFamily="49" charset="-122"/>
              </a:rPr>
              <a:t>指定教材：</a:t>
            </a:r>
            <a:r>
              <a:rPr lang="zh-CN" altLang="en-US" sz="9600" b="1" dirty="0">
                <a:latin typeface="楷体" panose="02010609060101010101" pitchFamily="49" charset="-122"/>
                <a:ea typeface="楷体" panose="02010609060101010101" pitchFamily="49" charset="-122"/>
                <a:sym typeface="+mn-ea"/>
              </a:rPr>
              <a:t>刘春田《知识产权法学》</a:t>
            </a:r>
            <a:r>
              <a:rPr lang="en-US" altLang="zh-CN" sz="9600" b="1" dirty="0">
                <a:latin typeface="楷体" panose="02010609060101010101" pitchFamily="49" charset="-122"/>
                <a:ea typeface="楷体" panose="02010609060101010101" pitchFamily="49" charset="-122"/>
                <a:sym typeface="+mn-ea"/>
              </a:rPr>
              <a:t>2019</a:t>
            </a:r>
            <a:r>
              <a:rPr lang="zh-CN" altLang="en-US" sz="9600" b="1" dirty="0">
                <a:latin typeface="楷体" panose="02010609060101010101" pitchFamily="49" charset="-122"/>
                <a:ea typeface="楷体" panose="02010609060101010101" pitchFamily="49" charset="-122"/>
                <a:sym typeface="+mn-ea"/>
              </a:rPr>
              <a:t>年版（马工程教材）</a:t>
            </a:r>
            <a:endParaRPr lang="zh-CN" altLang="en-US" sz="96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9600" b="1" dirty="0">
                <a:latin typeface="楷体" panose="02010609060101010101" pitchFamily="49" charset="-122"/>
                <a:ea typeface="楷体" panose="02010609060101010101" pitchFamily="49" charset="-122"/>
              </a:rPr>
              <a:t>参考材料：（</a:t>
            </a:r>
            <a:r>
              <a:rPr lang="en-US" altLang="zh-CN" sz="9600" b="1" dirty="0">
                <a:latin typeface="楷体" panose="02010609060101010101" pitchFamily="49" charset="-122"/>
                <a:ea typeface="楷体" panose="02010609060101010101" pitchFamily="49" charset="-122"/>
              </a:rPr>
              <a:t>1</a:t>
            </a:r>
            <a:r>
              <a:rPr lang="zh-CN" altLang="en-US" sz="9600" b="1" dirty="0">
                <a:latin typeface="楷体" panose="02010609060101010101" pitchFamily="49" charset="-122"/>
                <a:ea typeface="楷体" panose="02010609060101010101" pitchFamily="49" charset="-122"/>
              </a:rPr>
              <a:t>）著作权法释义</a:t>
            </a:r>
            <a:endParaRPr lang="en-US" altLang="zh-CN" sz="96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zh-CN" altLang="en-US" sz="9600" b="1" dirty="0">
                <a:latin typeface="楷体" panose="02010609060101010101" pitchFamily="49" charset="-122"/>
                <a:ea typeface="楷体" panose="02010609060101010101" pitchFamily="49" charset="-122"/>
              </a:rPr>
              <a:t>            （</a:t>
            </a:r>
            <a:r>
              <a:rPr lang="en-US" altLang="zh-CN" sz="9600" b="1" dirty="0">
                <a:latin typeface="楷体" panose="02010609060101010101" pitchFamily="49" charset="-122"/>
                <a:ea typeface="楷体" panose="02010609060101010101" pitchFamily="49" charset="-122"/>
              </a:rPr>
              <a:t>2</a:t>
            </a:r>
            <a:r>
              <a:rPr lang="zh-CN" altLang="en-US" sz="9600" b="1" dirty="0">
                <a:latin typeface="楷体" panose="02010609060101010101" pitchFamily="49" charset="-122"/>
                <a:ea typeface="楷体" panose="02010609060101010101" pitchFamily="49" charset="-122"/>
              </a:rPr>
              <a:t>）</a:t>
            </a:r>
            <a:r>
              <a:rPr lang="zh-CN" altLang="en-US" sz="9600" b="1" dirty="0">
                <a:latin typeface="楷体" panose="02010609060101010101" pitchFamily="49" charset="-122"/>
                <a:ea typeface="楷体" panose="02010609060101010101" pitchFamily="49" charset="-122"/>
                <a:sym typeface="+mn-ea"/>
              </a:rPr>
              <a:t>冯晓青、来小鹏</a:t>
            </a:r>
            <a:r>
              <a:rPr lang="en-US" altLang="zh-CN" sz="9600" b="1" dirty="0">
                <a:latin typeface="楷体" panose="02010609060101010101" pitchFamily="49" charset="-122"/>
                <a:ea typeface="楷体" panose="02010609060101010101" pitchFamily="49" charset="-122"/>
                <a:sym typeface="+mn-ea"/>
              </a:rPr>
              <a:t>《</a:t>
            </a:r>
            <a:r>
              <a:rPr lang="zh-CN" altLang="en-US" sz="9600" b="1" dirty="0">
                <a:latin typeface="楷体" panose="02010609060101010101" pitchFamily="49" charset="-122"/>
                <a:ea typeface="楷体" panose="02010609060101010101" pitchFamily="49" charset="-122"/>
                <a:sym typeface="+mn-ea"/>
              </a:rPr>
              <a:t>知识产权法</a:t>
            </a:r>
            <a:r>
              <a:rPr lang="en-US" altLang="zh-CN" sz="9600" b="1" dirty="0">
                <a:latin typeface="楷体" panose="02010609060101010101" pitchFamily="49" charset="-122"/>
                <a:ea typeface="楷体" panose="02010609060101010101" pitchFamily="49" charset="-122"/>
                <a:sym typeface="+mn-ea"/>
              </a:rPr>
              <a:t>》</a:t>
            </a:r>
            <a:endParaRPr lang="en-US" altLang="zh-CN" sz="9600" b="1" dirty="0">
              <a:latin typeface="楷体" panose="02010609060101010101" pitchFamily="49" charset="-122"/>
              <a:ea typeface="楷体" panose="02010609060101010101" pitchFamily="49" charset="-122"/>
              <a:sym typeface="+mn-ea"/>
            </a:endParaRPr>
          </a:p>
          <a:p>
            <a:pPr marL="0" indent="0" defTabSz="342900" fontAlgn="base">
              <a:lnSpc>
                <a:spcPct val="170000"/>
              </a:lnSpc>
              <a:spcBef>
                <a:spcPct val="20000"/>
              </a:spcBef>
              <a:spcAft>
                <a:spcPct val="0"/>
              </a:spcAft>
              <a:buNone/>
            </a:pPr>
            <a:r>
              <a:rPr lang="zh-CN" altLang="en-US" sz="9600" b="1" dirty="0">
                <a:latin typeface="楷体" panose="02010609060101010101" pitchFamily="49" charset="-122"/>
                <a:ea typeface="楷体" panose="02010609060101010101" pitchFamily="49" charset="-122"/>
              </a:rPr>
              <a:t>                 张今</a:t>
            </a:r>
            <a:r>
              <a:rPr lang="en-US" altLang="zh-CN" sz="9600" b="1" dirty="0">
                <a:latin typeface="楷体" panose="02010609060101010101" pitchFamily="49" charset="-122"/>
                <a:ea typeface="楷体" panose="02010609060101010101" pitchFamily="49" charset="-122"/>
              </a:rPr>
              <a:t>《</a:t>
            </a:r>
            <a:r>
              <a:rPr lang="zh-CN" altLang="en-US" sz="9600" b="1" dirty="0">
                <a:latin typeface="楷体" panose="02010609060101010101" pitchFamily="49" charset="-122"/>
                <a:ea typeface="楷体" panose="02010609060101010101" pitchFamily="49" charset="-122"/>
              </a:rPr>
              <a:t>著作权法</a:t>
            </a:r>
            <a:r>
              <a:rPr lang="en-US" altLang="zh-CN" sz="9600" b="1" dirty="0">
                <a:latin typeface="楷体" panose="02010609060101010101" pitchFamily="49" charset="-122"/>
                <a:ea typeface="楷体" panose="02010609060101010101" pitchFamily="49" charset="-122"/>
              </a:rPr>
              <a:t>》</a:t>
            </a:r>
            <a:endParaRPr lang="en-US" altLang="zh-CN" sz="96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9600" b="1" dirty="0">
                <a:latin typeface="楷体" panose="02010609060101010101" pitchFamily="49" charset="-122"/>
                <a:ea typeface="楷体" panose="02010609060101010101" pitchFamily="49" charset="-122"/>
              </a:rPr>
              <a:t>                 </a:t>
            </a:r>
            <a:r>
              <a:rPr lang="zh-CN" altLang="en-US" sz="9600" b="1" dirty="0">
                <a:latin typeface="楷体" panose="02010609060101010101" pitchFamily="49" charset="-122"/>
                <a:ea typeface="楷体" panose="02010609060101010101" pitchFamily="49" charset="-122"/>
              </a:rPr>
              <a:t>郑成思</a:t>
            </a:r>
            <a:r>
              <a:rPr lang="en-US" altLang="zh-CN" sz="9600" b="1" dirty="0">
                <a:latin typeface="楷体" panose="02010609060101010101" pitchFamily="49" charset="-122"/>
                <a:ea typeface="楷体" panose="02010609060101010101" pitchFamily="49" charset="-122"/>
              </a:rPr>
              <a:t>《</a:t>
            </a:r>
            <a:r>
              <a:rPr lang="zh-CN" altLang="en-US" sz="9600" b="1" dirty="0">
                <a:latin typeface="楷体" panose="02010609060101010101" pitchFamily="49" charset="-122"/>
                <a:ea typeface="楷体" panose="02010609060101010101" pitchFamily="49" charset="-122"/>
              </a:rPr>
              <a:t>版权法</a:t>
            </a:r>
            <a:r>
              <a:rPr lang="en-US" altLang="zh-CN" sz="9600" b="1" dirty="0">
                <a:latin typeface="楷体" panose="02010609060101010101" pitchFamily="49" charset="-122"/>
                <a:ea typeface="楷体" panose="02010609060101010101" pitchFamily="49" charset="-122"/>
              </a:rPr>
              <a:t>》      </a:t>
            </a:r>
            <a:endParaRPr lang="en-US" altLang="zh-CN" sz="96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9600" b="1" dirty="0">
                <a:latin typeface="楷体" panose="02010609060101010101" pitchFamily="49" charset="-122"/>
                <a:ea typeface="楷体" panose="02010609060101010101" pitchFamily="49" charset="-122"/>
              </a:rPr>
              <a:t>进阶材料：崔国斌《著作权法：原理与案例》</a:t>
            </a:r>
            <a:endParaRPr lang="en-US" altLang="zh-CN" sz="9600" b="1" dirty="0">
              <a:latin typeface="楷体" panose="02010609060101010101" pitchFamily="49" charset="-122"/>
              <a:ea typeface="楷体" panose="02010609060101010101" pitchFamily="49" charset="-122"/>
            </a:endParaRPr>
          </a:p>
          <a:p>
            <a:endParaRPr lang="zh-CN" altLang="en-US" dirty="0"/>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68630" y="1394460"/>
            <a:ext cx="8163560" cy="4149725"/>
          </a:xfrm>
        </p:spPr>
        <p:txBody>
          <a:bodyPr>
            <a:normAutofit fontScale="90000"/>
          </a:bodyPr>
          <a:lstStyle/>
          <a:p>
            <a:pPr marL="0" indent="0">
              <a:lnSpc>
                <a:spcPct val="140000"/>
              </a:lnSpc>
              <a:buNone/>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、时间效力</a:t>
            </a:r>
            <a:endParaRPr lang="zh-CN" altLang="en-US" sz="2400" dirty="0">
              <a:latin typeface="楷体" panose="02010609060101010101" pitchFamily="49" charset="-122"/>
              <a:ea typeface="楷体" panose="02010609060101010101" pitchFamily="49" charset="-122"/>
            </a:endParaRPr>
          </a:p>
          <a:p>
            <a:pPr>
              <a:lnSpc>
                <a:spcPct val="140000"/>
              </a:lnSpc>
            </a:pPr>
            <a:r>
              <a:rPr lang="zh-CN" altLang="en-US" sz="2200" dirty="0">
                <a:latin typeface="楷体" panose="02010609060101010101" pitchFamily="49" charset="-122"/>
                <a:ea typeface="楷体" panose="02010609060101010101" pitchFamily="49" charset="-122"/>
              </a:rPr>
              <a:t>《著作权法》自1991年6月1日起生效。</a:t>
            </a:r>
            <a:endParaRPr lang="zh-CN" altLang="en-US" sz="2200" dirty="0">
              <a:latin typeface="楷体" panose="02010609060101010101" pitchFamily="49" charset="-122"/>
              <a:ea typeface="楷体" panose="02010609060101010101" pitchFamily="49" charset="-122"/>
            </a:endParaRPr>
          </a:p>
          <a:p>
            <a:pPr>
              <a:lnSpc>
                <a:spcPct val="140000"/>
              </a:lnSpc>
            </a:pPr>
            <a:r>
              <a:rPr lang="zh-CN" altLang="en-US" sz="2200" dirty="0">
                <a:solidFill>
                  <a:srgbClr val="FF0000"/>
                </a:solidFill>
                <a:latin typeface="楷体" panose="02010609060101010101" pitchFamily="49" charset="-122"/>
                <a:ea typeface="楷体" panose="02010609060101010101" pitchFamily="49" charset="-122"/>
              </a:rPr>
              <a:t>对侵权或违约行为无溯及力</a:t>
            </a:r>
            <a:r>
              <a:rPr lang="zh-CN" altLang="en-US" sz="2200" dirty="0">
                <a:latin typeface="楷体" panose="02010609060101010101" pitchFamily="49" charset="-122"/>
                <a:ea typeface="楷体" panose="02010609060101010101" pitchFamily="49" charset="-122"/>
              </a:rPr>
              <a:t>：本法施行前发生的侵权或者违约行为，依照侵权或者违约行为发生时的有关规定和政策处理（</a:t>
            </a:r>
            <a:r>
              <a:rPr lang="zh-CN" altLang="en-US" sz="2200" dirty="0">
                <a:latin typeface="楷体" panose="02010609060101010101" pitchFamily="49" charset="-122"/>
                <a:ea typeface="楷体" panose="02010609060101010101" pitchFamily="49" charset="-122"/>
                <a:sym typeface="+mn-ea"/>
              </a:rPr>
              <a:t>第</a:t>
            </a:r>
            <a:r>
              <a:rPr lang="en-US" altLang="zh-CN" sz="2200" dirty="0">
                <a:latin typeface="楷体" panose="02010609060101010101" pitchFamily="49" charset="-122"/>
                <a:ea typeface="楷体" panose="02010609060101010101" pitchFamily="49" charset="-122"/>
                <a:sym typeface="+mn-ea"/>
              </a:rPr>
              <a:t>66</a:t>
            </a:r>
            <a:r>
              <a:rPr lang="zh-CN" altLang="en-US" sz="2200" dirty="0">
                <a:latin typeface="楷体" panose="02010609060101010101" pitchFamily="49" charset="-122"/>
                <a:ea typeface="楷体" panose="02010609060101010101" pitchFamily="49" charset="-122"/>
                <a:sym typeface="+mn-ea"/>
              </a:rPr>
              <a:t>条）</a:t>
            </a:r>
            <a:endParaRPr lang="zh-CN" altLang="en-US" sz="2200" dirty="0">
              <a:latin typeface="楷体" panose="02010609060101010101" pitchFamily="49" charset="-122"/>
              <a:ea typeface="楷体" panose="02010609060101010101" pitchFamily="49" charset="-122"/>
            </a:endParaRPr>
          </a:p>
          <a:p>
            <a:pPr>
              <a:lnSpc>
                <a:spcPct val="140000"/>
              </a:lnSpc>
            </a:pPr>
            <a:r>
              <a:rPr lang="zh-CN" altLang="en-US" sz="2200" dirty="0">
                <a:solidFill>
                  <a:srgbClr val="FF0000"/>
                </a:solidFill>
                <a:latin typeface="楷体" panose="02010609060101010101" pitchFamily="49" charset="-122"/>
                <a:ea typeface="楷体" panose="02010609060101010101" pitchFamily="49" charset="-122"/>
                <a:sym typeface="+mn-ea"/>
              </a:rPr>
              <a:t>对权利的保护期，著作权法具有溯及力</a:t>
            </a:r>
            <a:r>
              <a:rPr lang="zh-CN" altLang="en-US" sz="2200" dirty="0">
                <a:latin typeface="楷体" panose="02010609060101010101" pitchFamily="49" charset="-122"/>
                <a:ea typeface="楷体" panose="02010609060101010101" pitchFamily="49" charset="-122"/>
                <a:sym typeface="+mn-ea"/>
              </a:rPr>
              <a:t>：</a:t>
            </a:r>
            <a:r>
              <a:rPr lang="zh-CN" altLang="en-US" sz="2200" dirty="0">
                <a:latin typeface="楷体" panose="02010609060101010101" pitchFamily="49" charset="-122"/>
                <a:ea typeface="楷体" panose="02010609060101010101" pitchFamily="49" charset="-122"/>
              </a:rPr>
              <a:t>本法规定的著作权人和出版者、表演者、录音录像制作者、广播电台、电视台的权利，在本法施行之日尚未超过本法规定的保护期的，依照本法予以保护（第6</a:t>
            </a:r>
            <a:r>
              <a:rPr lang="en-US" altLang="zh-CN" sz="2200" dirty="0">
                <a:latin typeface="楷体" panose="02010609060101010101" pitchFamily="49" charset="-122"/>
                <a:ea typeface="楷体" panose="02010609060101010101" pitchFamily="49" charset="-122"/>
              </a:rPr>
              <a:t>6</a:t>
            </a:r>
            <a:r>
              <a:rPr lang="zh-CN" altLang="en-US" sz="2200" dirty="0">
                <a:latin typeface="楷体" panose="02010609060101010101" pitchFamily="49" charset="-122"/>
                <a:ea typeface="楷体" panose="02010609060101010101" pitchFamily="49" charset="-122"/>
              </a:rPr>
              <a:t>条）</a:t>
            </a:r>
            <a:endParaRPr lang="zh-CN" altLang="en-US" sz="22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712595" y="1117600"/>
            <a:ext cx="6109335" cy="819785"/>
          </a:xfrm>
        </p:spPr>
        <p:txBody>
          <a:bodyPr>
            <a:normAutofit/>
          </a:bodyPr>
          <a:lstStyle/>
          <a:p>
            <a:pPr algn="ctr" eaLnBrk="1" hangingPunct="1"/>
            <a:r>
              <a:rPr kumimoji="1" lang="zh-CN" altLang="en-US" sz="3200" dirty="0">
                <a:ea typeface="黑体" panose="02010609060101010101" pitchFamily="49" charset="-122"/>
              </a:rPr>
              <a:t>第二节    著作权法的历史</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75615" y="1871980"/>
            <a:ext cx="8194675" cy="450723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一、著作权的产生</a:t>
            </a:r>
            <a:endParaRPr lang="zh-CN" altLang="en-US" sz="2000" b="1"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sz="2000" b="1" dirty="0">
                <a:latin typeface="楷体" panose="02010609060101010101" pitchFamily="49" charset="-122"/>
                <a:ea typeface="楷体" panose="02010609060101010101" pitchFamily="49" charset="-122"/>
              </a:rPr>
              <a:t>（一）</a:t>
            </a:r>
            <a:r>
              <a:rPr lang="zh-CN" altLang="en-US" sz="2000" b="1" dirty="0">
                <a:latin typeface="楷体" panose="02010609060101010101" pitchFamily="49" charset="-122"/>
                <a:ea typeface="楷体" panose="02010609060101010101" pitchFamily="49" charset="-122"/>
              </a:rPr>
              <a:t>传播技术与著作权</a:t>
            </a:r>
            <a:endParaRPr lang="en-US" altLang="zh-CN" sz="20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1800" b="1"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、手抄本时代不需要著作权，但是存在著作权思想（道义谴责）</a:t>
            </a:r>
            <a:endParaRPr lang="en-US" altLang="zh-CN"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600"/>
              </a:spcBef>
              <a:spcAft>
                <a:spcPct val="0"/>
              </a:spcAft>
              <a:buNone/>
            </a:pPr>
            <a:r>
              <a:rPr lang="zh-CN" altLang="en-US" sz="2000" dirty="0">
                <a:latin typeface="楷体" panose="02010609060101010101" pitchFamily="49" charset="-122"/>
                <a:ea typeface="楷体" panose="02010609060101010101" pitchFamily="49" charset="-122"/>
              </a:rPr>
              <a:t>“剽窃”源于</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世纪古罗马著名讽刺诗人马歇尔的警句：把自己的诗词比作解放了的奴隶，而把将他的诗句攫为己有的对手称为骗子。</a:t>
            </a:r>
            <a:endParaRPr lang="en-US" altLang="zh-CN"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600"/>
              </a:spcBef>
              <a:spcAft>
                <a:spcPct val="0"/>
              </a:spcAft>
              <a:buNone/>
            </a:pPr>
            <a:r>
              <a:rPr lang="zh-CN" altLang="en-US" sz="2000" dirty="0">
                <a:latin typeface="楷体" panose="02010609060101010101" pitchFamily="49" charset="-122"/>
                <a:ea typeface="楷体" panose="02010609060101010101" pitchFamily="49" charset="-122"/>
              </a:rPr>
              <a:t>公元</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世纪，信徒科伦巴抄袭了其师芬尼安的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萨尔特</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。芬尼安要求科伦巴归还抄本，遭拒后诉至国王。</a:t>
            </a:r>
            <a:r>
              <a:rPr lang="zh-CN" altLang="en-US" sz="2000" b="1" dirty="0">
                <a:latin typeface="楷体" panose="02010609060101010101" pitchFamily="49" charset="-122"/>
                <a:ea typeface="楷体" panose="02010609060101010101" pitchFamily="49" charset="-122"/>
              </a:rPr>
              <a:t>国王判决：“牛犊归其母牛，同理，抄本归其原作。”</a:t>
            </a:r>
            <a:endParaRPr lang="en-US" altLang="zh-CN" sz="1800" b="1" dirty="0">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14680" y="1662430"/>
            <a:ext cx="4659630" cy="4307840"/>
          </a:xfrm>
          <a:ln w="6350">
            <a:solidFill>
              <a:schemeClr val="tx1"/>
            </a:solidFill>
          </a:ln>
        </p:spPr>
        <p:txBody>
          <a:bodyPr>
            <a:noAutofit/>
          </a:bodyPr>
          <a:lstStyle/>
          <a:p>
            <a:pPr marL="0" indent="45720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sym typeface="+mn-ea"/>
              </a:rPr>
              <a:t>汉蔡邕</a:t>
            </a:r>
            <a:r>
              <a:rPr lang="en-US" altLang="zh-CN"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上封事陈政要七事</a:t>
            </a:r>
            <a:r>
              <a:rPr lang="en-US" altLang="zh-CN"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：“诸生竞利，作者鼎沸。其高者颇引经训风喻之言；下则连偶俗语，有类俳优；或窃成文，虚冒名氏”。</a:t>
            </a:r>
            <a:endParaRPr lang="zh-CN" altLang="en-US" sz="2000" dirty="0">
              <a:latin typeface="楷体" panose="02010609060101010101" pitchFamily="49" charset="-122"/>
              <a:ea typeface="楷体" panose="02010609060101010101" pitchFamily="49" charset="-122"/>
              <a:sym typeface="+mn-ea"/>
            </a:endParaRPr>
          </a:p>
          <a:p>
            <a:pPr marL="0" indent="45720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rPr>
              <a:t>唐代柳宗元</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辩文子</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：“其浑而类者少，窃取他书以合之者多，凡孟管辈数家，皆见剽窃。”</a:t>
            </a:r>
            <a:endParaRPr lang="en-US" altLang="zh-CN" sz="1800" u="sng"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a:t>
            </a:r>
            <a:endParaRPr lang="en-US" altLang="zh-CN" sz="1800" b="1" dirty="0">
              <a:latin typeface="楷体" panose="02010609060101010101" pitchFamily="49" charset="-122"/>
              <a:ea typeface="楷体" panose="02010609060101010101" pitchFamily="49" charset="-122"/>
            </a:endParaRPr>
          </a:p>
        </p:txBody>
      </p:sp>
      <p:pic>
        <p:nvPicPr>
          <p:cNvPr id="3" name="图片 2" descr="314e251f95cad1c8fdfb966a7f3e6709c93d513e[1]"/>
          <p:cNvPicPr>
            <a:picLocks noChangeAspect="1"/>
          </p:cNvPicPr>
          <p:nvPr/>
        </p:nvPicPr>
        <p:blipFill>
          <a:blip r:embed="rId3"/>
          <a:stretch>
            <a:fillRect/>
          </a:stretch>
        </p:blipFill>
        <p:spPr>
          <a:xfrm>
            <a:off x="5695315" y="1889760"/>
            <a:ext cx="2936875" cy="40805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5450" y="1356360"/>
            <a:ext cx="4502785" cy="496824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sz="2400" b="1" dirty="0">
                <a:latin typeface="楷体" panose="02010609060101010101" pitchFamily="49" charset="-122"/>
                <a:ea typeface="楷体" panose="02010609060101010101" pitchFamily="49" charset="-122"/>
              </a:rPr>
              <a:t>（一）</a:t>
            </a:r>
            <a:r>
              <a:rPr lang="zh-CN" altLang="en-US" sz="2400" b="1" dirty="0">
                <a:latin typeface="楷体" panose="02010609060101010101" pitchFamily="49" charset="-122"/>
                <a:ea typeface="楷体" panose="02010609060101010101" pitchFamily="49" charset="-122"/>
              </a:rPr>
              <a:t>传播技术与著作权</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、印刷术与著作权的起因相联系：</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solidFill>
                  <a:srgbClr val="FF0000"/>
                </a:solidFill>
                <a:latin typeface="楷体" panose="02010609060101010101" pitchFamily="49" charset="-122"/>
                <a:ea typeface="楷体" panose="02010609060101010101" pitchFamily="49" charset="-122"/>
              </a:rPr>
              <a:t>    印刷术产生了作品印刷行业：</a:t>
            </a:r>
            <a:r>
              <a:rPr lang="zh-CN" altLang="en-US" sz="2000" dirty="0">
                <a:solidFill>
                  <a:schemeClr val="tx1"/>
                </a:solidFill>
                <a:latin typeface="楷体" panose="02010609060101010101" pitchFamily="49" charset="-122"/>
                <a:ea typeface="楷体" panose="02010609060101010101" pitchFamily="49" charset="-122"/>
              </a:rPr>
              <a:t>作品载体的生产成本降低且可以成为商品，从而为印刷商或作者带来收益；大量的复制和传播产生了特别保护的需求</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zh-CN" altLang="en-US" sz="2000" dirty="0">
                <a:solidFill>
                  <a:srgbClr val="FF0000"/>
                </a:solidFill>
                <a:latin typeface="楷体" panose="02010609060101010101" pitchFamily="49" charset="-122"/>
                <a:ea typeface="楷体" panose="02010609060101010101" pitchFamily="49" charset="-122"/>
              </a:rPr>
              <a:t>与封建制度相结合产生出版特权：</a:t>
            </a:r>
            <a:r>
              <a:rPr lang="zh-CN" altLang="en-US" sz="2000" dirty="0">
                <a:solidFill>
                  <a:schemeClr val="tx1"/>
                </a:solidFill>
                <a:latin typeface="楷体" panose="02010609060101010101" pitchFamily="49" charset="-122"/>
                <a:ea typeface="楷体" panose="02010609060101010101" pitchFamily="49" charset="-122"/>
              </a:rPr>
              <a:t>分配印刷出版图书的利益；始于封建特权，而非创作行为</a:t>
            </a:r>
            <a:endParaRPr lang="zh-CN" altLang="en-US" sz="2000" dirty="0">
              <a:solidFill>
                <a:schemeClr val="tx1"/>
              </a:solidFill>
              <a:latin typeface="楷体" panose="02010609060101010101" pitchFamily="49" charset="-122"/>
              <a:ea typeface="楷体" panose="02010609060101010101" pitchFamily="49" charset="-122"/>
            </a:endParaRPr>
          </a:p>
        </p:txBody>
      </p:sp>
      <p:pic>
        <p:nvPicPr>
          <p:cNvPr id="3" name="图片 2" descr="738b4710b912c8fcdadf7356fc039245d6882178[1]"/>
          <p:cNvPicPr>
            <a:picLocks noChangeAspect="1"/>
          </p:cNvPicPr>
          <p:nvPr/>
        </p:nvPicPr>
        <p:blipFill>
          <a:blip r:embed="rId3"/>
          <a:stretch>
            <a:fillRect/>
          </a:stretch>
        </p:blipFill>
        <p:spPr>
          <a:xfrm>
            <a:off x="5491480" y="1356360"/>
            <a:ext cx="2823845" cy="3550920"/>
          </a:xfrm>
          <a:prstGeom prst="rect">
            <a:avLst/>
          </a:prstGeom>
        </p:spPr>
      </p:pic>
      <p:sp>
        <p:nvSpPr>
          <p:cNvPr id="4" name="内容占位符 2"/>
          <p:cNvSpPr>
            <a:spLocks noGrp="1"/>
          </p:cNvSpPr>
          <p:nvPr/>
        </p:nvSpPr>
        <p:spPr>
          <a:xfrm>
            <a:off x="5934075" y="5186680"/>
            <a:ext cx="2089785" cy="727710"/>
          </a:xfrm>
          <a:prstGeom prst="rect">
            <a:avLst/>
          </a:prstGeom>
          <a:ln w="635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defTabSz="342900" fontAlgn="base">
              <a:lnSpc>
                <a:spcPct val="150000"/>
              </a:lnSpc>
              <a:spcBef>
                <a:spcPct val="20000"/>
              </a:spcBef>
              <a:spcAft>
                <a:spcPct val="0"/>
              </a:spcAft>
              <a:buFont typeface="Wingdings" panose="05000000000000000000" pitchFamily="2" charset="2"/>
              <a:buNone/>
            </a:pPr>
            <a:r>
              <a:rPr lang="zh-CN" sz="2400" b="1" dirty="0">
                <a:ln>
                  <a:noFill/>
                </a:ln>
                <a:latin typeface="楷体" panose="02010609060101010101" pitchFamily="49" charset="-122"/>
                <a:ea typeface="楷体" panose="02010609060101010101" pitchFamily="49" charset="-122"/>
              </a:rPr>
              <a:t>宋•毕昇</a:t>
            </a:r>
            <a:endParaRPr lang="zh-CN" altLang="en-US" sz="2400" b="1" dirty="0">
              <a:ln>
                <a:noFill/>
              </a:ln>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289685"/>
            <a:ext cx="8413750" cy="264414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书林清话</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记载元刻本</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古今韵会举要</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书中载有：“窃恐嗜利之徒改换名目，节略翻刻、纤毫争差，致误学者，已经所属陈告乞行禁约。</a:t>
            </a:r>
            <a:r>
              <a:rPr lang="en-US"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en-US" altLang="zh-CN" sz="2000" dirty="0">
                <a:latin typeface="楷体" panose="02010609060101010101" pitchFamily="49" charset="-122"/>
                <a:ea typeface="楷体" panose="02010609060101010101" pitchFamily="49" charset="-122"/>
              </a:rPr>
              <a:t>15</a:t>
            </a:r>
            <a:r>
              <a:rPr lang="zh-CN" altLang="en-US" sz="2000" dirty="0">
                <a:latin typeface="楷体" panose="02010609060101010101" pitchFamily="49" charset="-122"/>
                <a:ea typeface="楷体" panose="02010609060101010101" pitchFamily="49" charset="-122"/>
              </a:rPr>
              <a:t>世纪末</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世纪初，罗马教皇、法国国王、英国国王都曾为印刷出版商颁发过禁止他人随便翻印其书籍的特许令。</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世纪中叶，英国还成立了出版商公司专司图书登记，非其成员无权从事印刷出版活动。</a:t>
            </a:r>
            <a:endParaRPr lang="zh-CN" altLang="en-US" sz="2000" dirty="0">
              <a:solidFill>
                <a:srgbClr val="FF0000"/>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a:stretch>
            <a:fillRect/>
          </a:stretch>
        </p:blipFill>
        <p:spPr>
          <a:xfrm>
            <a:off x="2613025" y="3747770"/>
            <a:ext cx="4547235" cy="27774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391920"/>
            <a:ext cx="8463280" cy="4902835"/>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sz="2400" b="1" dirty="0">
                <a:latin typeface="楷体" panose="02010609060101010101" pitchFamily="49" charset="-122"/>
                <a:ea typeface="楷体" panose="02010609060101010101" pitchFamily="49" charset="-122"/>
              </a:rPr>
              <a:t>（二）</a:t>
            </a:r>
            <a:r>
              <a:rPr lang="zh-CN" altLang="en-US" sz="2400" b="1" dirty="0">
                <a:latin typeface="楷体" panose="02010609060101010101" pitchFamily="49" charset="-122"/>
                <a:ea typeface="楷体" panose="02010609060101010101" pitchFamily="49" charset="-122"/>
              </a:rPr>
              <a:t>思想观念与著作权</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、劳动财产论与现代第一部著作权法</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1690</a:t>
            </a:r>
            <a:r>
              <a:rPr lang="zh-CN" altLang="en-US" sz="2000" dirty="0">
                <a:latin typeface="楷体" panose="02010609060101010101" pitchFamily="49" charset="-122"/>
                <a:ea typeface="楷体" panose="02010609060101010101" pitchFamily="49" charset="-122"/>
              </a:rPr>
              <a:t>年，英国哲学家洛克在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论国民政府的两个条约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中指出：作者在创作作品时花费的时间和劳动，与其他劳动成果的创作人的花费没有什么不同，因此作品也应当像其他劳动成品一样，获得应有的报酬。</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1709</a:t>
            </a:r>
            <a:r>
              <a:rPr lang="zh-CN" altLang="en-US" sz="2000" dirty="0">
                <a:latin typeface="楷体" panose="02010609060101010101" pitchFamily="49" charset="-122"/>
                <a:ea typeface="楷体" panose="02010609060101010101" pitchFamily="49" charset="-122"/>
              </a:rPr>
              <a:t>年英国安妮法（</a:t>
            </a:r>
            <a:r>
              <a:rPr lang="en-US" altLang="zh-CN" sz="2000" dirty="0">
                <a:latin typeface="楷体" panose="02010609060101010101" pitchFamily="49" charset="-122"/>
                <a:ea typeface="楷体" panose="02010609060101010101" pitchFamily="49" charset="-122"/>
              </a:rPr>
              <a:t>statute of Anne</a:t>
            </a:r>
            <a:r>
              <a:rPr lang="zh-CN" altLang="en-US" sz="2000" dirty="0">
                <a:latin typeface="楷体" panose="02010609060101010101" pitchFamily="49" charset="-122"/>
                <a:ea typeface="楷体" panose="02010609060101010101" pitchFamily="49" charset="-122"/>
              </a:rPr>
              <a:t>，全称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为鼓励知识创作而授予作者及购买者就其已印刷成册的图书在一定时期内之权利的法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从主要保护印刷出版者到主要保护作者；没有强调精神权利，将印刷之权作为版权之基。</a:t>
            </a:r>
            <a:endParaRPr lang="zh-CN" altLang="en-US"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299210"/>
            <a:ext cx="8463280" cy="525907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sz="2400" b="1" dirty="0">
                <a:latin typeface="楷体" panose="02010609060101010101" pitchFamily="49" charset="-122"/>
                <a:ea typeface="楷体" panose="02010609060101010101" pitchFamily="49" charset="-122"/>
              </a:rPr>
              <a:t>（二）</a:t>
            </a:r>
            <a:r>
              <a:rPr lang="zh-CN" altLang="en-US" sz="2400" b="1" dirty="0">
                <a:latin typeface="楷体" panose="02010609060101010101" pitchFamily="49" charset="-122"/>
                <a:ea typeface="楷体" panose="02010609060101010101" pitchFamily="49" charset="-122"/>
              </a:rPr>
              <a:t>思想观念与著作权</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、作者人格论与作者权法</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1791</a:t>
            </a:r>
            <a:r>
              <a:rPr lang="zh-CN" altLang="en-US" sz="2000" dirty="0">
                <a:latin typeface="楷体" panose="02010609060101010101" pitchFamily="49" charset="-122"/>
                <a:ea typeface="楷体" panose="02010609060101010101" pitchFamily="49" charset="-122"/>
              </a:rPr>
              <a:t>年法国颁布了保护作者权利之一的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表演权法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1793</a:t>
            </a:r>
            <a:r>
              <a:rPr lang="zh-CN" altLang="en-US" sz="2000" dirty="0">
                <a:latin typeface="楷体" panose="02010609060101010101" pitchFamily="49" charset="-122"/>
                <a:ea typeface="楷体" panose="02010609060101010101" pitchFamily="49" charset="-122"/>
              </a:rPr>
              <a:t>年颁布了全面的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复制权法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。这些法律深受洛克关于自然财产权说的影响。整个</a:t>
            </a:r>
            <a:r>
              <a:rPr lang="en-US" altLang="zh-CN" sz="2000" dirty="0">
                <a:latin typeface="楷体" panose="02010609060101010101" pitchFamily="49" charset="-122"/>
                <a:ea typeface="楷体" panose="02010609060101010101" pitchFamily="49" charset="-122"/>
              </a:rPr>
              <a:t>19</a:t>
            </a:r>
            <a:r>
              <a:rPr lang="zh-CN" altLang="en-US" sz="2000" dirty="0">
                <a:latin typeface="楷体" panose="02010609060101010101" pitchFamily="49" charset="-122"/>
                <a:ea typeface="楷体" panose="02010609060101010101" pitchFamily="49" charset="-122"/>
              </a:rPr>
              <a:t>世纪，作者权（著作权）乃财产权的观点始终是法国学界的主流观点。</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至</a:t>
            </a:r>
            <a:r>
              <a:rPr lang="en-US" altLang="zh-CN" sz="2000" dirty="0">
                <a:latin typeface="楷体" panose="02010609060101010101" pitchFamily="49" charset="-122"/>
                <a:ea typeface="楷体" panose="02010609060101010101" pitchFamily="49" charset="-122"/>
              </a:rPr>
              <a:t>19</a:t>
            </a:r>
            <a:r>
              <a:rPr lang="zh-CN" altLang="en-US" sz="2000" dirty="0">
                <a:latin typeface="楷体" panose="02010609060101010101" pitchFamily="49" charset="-122"/>
                <a:ea typeface="楷体" panose="02010609060101010101" pitchFamily="49" charset="-122"/>
              </a:rPr>
              <a:t>世纪末，这一传统观点却受到了加雷斯、莫里洛、基尔克、科勒尔等学者的挑战：作品不只是作者的财产，而且是作者人格的体现，因为作者创作时即将其人格投射于作品中。因此，作品虽然具有可商业利用的经济价值，得像财产一样对待，但作品更是作者人格的投射，而且人格作为作品的主要价值优于其经济价值，经济权利应从属于人格利益。</a:t>
            </a:r>
            <a:endParaRPr lang="zh-CN" altLang="en-US"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297940"/>
            <a:ext cx="8463280" cy="500126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sz="2400" b="1" dirty="0">
                <a:latin typeface="楷体" panose="02010609060101010101" pitchFamily="49" charset="-122"/>
                <a:ea typeface="楷体" panose="02010609060101010101" pitchFamily="49" charset="-122"/>
              </a:rPr>
              <a:t>（二）</a:t>
            </a:r>
            <a:r>
              <a:rPr lang="zh-CN" altLang="en-US" sz="2400" b="1" dirty="0">
                <a:latin typeface="楷体" panose="02010609060101010101" pitchFamily="49" charset="-122"/>
                <a:ea typeface="楷体" panose="02010609060101010101" pitchFamily="49" charset="-122"/>
              </a:rPr>
              <a:t>思想观念与著作权</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、作者人格论与作者权法</a:t>
            </a:r>
            <a:endParaRPr lang="en-US" altLang="zh-CN" sz="18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18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在德国，康德在</a:t>
            </a:r>
            <a:r>
              <a:rPr lang="en-US" altLang="zh-CN" sz="2000" dirty="0">
                <a:latin typeface="楷体" panose="02010609060101010101" pitchFamily="49" charset="-122"/>
                <a:ea typeface="楷体" panose="02010609060101010101" pitchFamily="49" charset="-122"/>
              </a:rPr>
              <a:t>1785</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论假冒书籍的非正义性</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提出：书的实物存在形式与书的内容相区分。人们在书的实物存在形式上享有物权，书的内容是作者向公众说的话，因而作者享有人格权。如果人们在没有得到作者同意的情况下通过翻印把作品公之于众的话，就会侵犯作者的人格权，该出版社就应当向作者支付赔偿。</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    1844</a:t>
            </a:r>
            <a:r>
              <a:rPr lang="zh-CN" altLang="en-US" sz="2000" dirty="0">
                <a:latin typeface="楷体" panose="02010609060101010101" pitchFamily="49" charset="-122"/>
                <a:ea typeface="楷体" panose="02010609060101010101" pitchFamily="49" charset="-122"/>
              </a:rPr>
              <a:t>年，约翰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喀什博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布伦奇里发展了该理论，并将作者权进一步重构为首先是人格权，其次才是财产权。</a:t>
            </a:r>
            <a:endParaRPr lang="zh-CN" altLang="en-US"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388745"/>
            <a:ext cx="8188960" cy="508762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二、作者权与版权：</a:t>
            </a:r>
            <a:endParaRPr lang="zh-CN" altLang="en-US" sz="2400" b="1" dirty="0">
              <a:latin typeface="楷体" panose="02010609060101010101" pitchFamily="49" charset="-122"/>
              <a:ea typeface="楷体" panose="02010609060101010101" pitchFamily="49" charset="-122"/>
            </a:endParaRPr>
          </a:p>
          <a:p>
            <a:pPr marL="0" indent="46799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、语源分析：</a:t>
            </a:r>
            <a:r>
              <a:rPr lang="zh-CN" altLang="en-US" sz="2000" dirty="0">
                <a:latin typeface="楷体" panose="02010609060101010101" pitchFamily="49" charset="-122"/>
                <a:ea typeface="楷体" panose="02010609060101010101" pitchFamily="49" charset="-122"/>
              </a:rPr>
              <a:t>著作权是作者权体系的概念（</a:t>
            </a:r>
            <a:r>
              <a:rPr lang="en-US" altLang="zh-CN" sz="2000" dirty="0">
                <a:latin typeface="楷体" panose="02010609060101010101" pitchFamily="49" charset="-122"/>
                <a:ea typeface="楷体" panose="02010609060101010101" pitchFamily="49" charset="-122"/>
              </a:rPr>
              <a:t>Author’s Right</a:t>
            </a:r>
            <a:r>
              <a:rPr lang="zh-CN" altLang="en-US" sz="2000" dirty="0">
                <a:latin typeface="楷体" panose="02010609060101010101" pitchFamily="49" charset="-122"/>
                <a:ea typeface="楷体" panose="02010609060101010101" pitchFamily="49" charset="-122"/>
              </a:rPr>
              <a:t>）；版权是版权体系的概念（</a:t>
            </a:r>
            <a:r>
              <a:rPr lang="en-US" altLang="zh-CN" sz="2000" dirty="0">
                <a:latin typeface="楷体" panose="02010609060101010101" pitchFamily="49" charset="-122"/>
                <a:ea typeface="楷体" panose="02010609060101010101" pitchFamily="49" charset="-122"/>
              </a:rPr>
              <a:t>Copyright</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marL="0" indent="46799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立法观念</a:t>
            </a:r>
            <a:r>
              <a:rPr lang="zh-CN" altLang="en-US" sz="2000" b="1"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作者人格的外在表现（延伸）、作者对作品的创作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作品的利用</a:t>
            </a:r>
            <a:endParaRPr lang="zh-CN" altLang="en-US" sz="2000" dirty="0">
              <a:latin typeface="楷体" panose="02010609060101010101" pitchFamily="49" charset="-122"/>
              <a:ea typeface="楷体" panose="02010609060101010101" pitchFamily="49" charset="-122"/>
            </a:endParaRPr>
          </a:p>
          <a:p>
            <a:pPr marL="0" indent="46799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权利属性：</a:t>
            </a:r>
            <a:r>
              <a:rPr lang="zh-CN" altLang="en-US" sz="2000" dirty="0">
                <a:latin typeface="楷体" panose="02010609060101010101" pitchFamily="49" charset="-122"/>
                <a:ea typeface="楷体" panose="02010609060101010101" pitchFamily="49" charset="-122"/>
              </a:rPr>
              <a:t>著作人格权与著作财产权 </a:t>
            </a:r>
            <a:r>
              <a:rPr lang="en-US" altLang="zh-CN" sz="2000" dirty="0">
                <a:latin typeface="楷体" panose="02010609060101010101" pitchFamily="49" charset="-122"/>
                <a:ea typeface="楷体" panose="02010609060101010101" pitchFamily="49" charset="-122"/>
              </a:rPr>
              <a:t>Vs </a:t>
            </a:r>
            <a:r>
              <a:rPr lang="zh-CN" altLang="en-US" sz="2400" dirty="0">
                <a:latin typeface="楷体" panose="02010609060101010101" pitchFamily="49" charset="-122"/>
                <a:ea typeface="楷体" panose="02010609060101010101" pitchFamily="49" charset="-122"/>
              </a:rPr>
              <a:t>财产权</a:t>
            </a:r>
            <a:endParaRPr lang="zh-CN" altLang="en-US" sz="2400" dirty="0">
              <a:latin typeface="楷体" panose="02010609060101010101" pitchFamily="49" charset="-122"/>
              <a:ea typeface="楷体" panose="02010609060101010101" pitchFamily="49" charset="-122"/>
            </a:endParaRPr>
          </a:p>
          <a:p>
            <a:pPr marL="0" indent="46799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权利体系：</a:t>
            </a:r>
            <a:r>
              <a:rPr lang="zh-CN" altLang="en-US" sz="2000" dirty="0">
                <a:latin typeface="楷体" panose="02010609060101010101" pitchFamily="49" charset="-122"/>
                <a:ea typeface="楷体" panose="02010609060101010101" pitchFamily="49" charset="-122"/>
              </a:rPr>
              <a:t>作者对作品的权利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作者对作品，相关权人对版式设计、表演、音像制品、广播电视节目的财产权</a:t>
            </a:r>
            <a:endParaRPr lang="zh-CN" altLang="en-US" sz="2000" dirty="0">
              <a:latin typeface="楷体" panose="02010609060101010101" pitchFamily="49" charset="-122"/>
              <a:ea typeface="楷体" panose="02010609060101010101" pitchFamily="49" charset="-122"/>
            </a:endParaRPr>
          </a:p>
          <a:p>
            <a:pPr marL="0" indent="46799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5、客体</a:t>
            </a:r>
            <a:r>
              <a:rPr lang="zh-CN" altLang="en-US" sz="2400" b="1" dirty="0">
                <a:latin typeface="楷体" panose="02010609060101010101" pitchFamily="49" charset="-122"/>
                <a:ea typeface="楷体" panose="02010609060101010101" pitchFamily="49" charset="-122"/>
              </a:rPr>
              <a:t>标准：</a:t>
            </a:r>
            <a:r>
              <a:rPr lang="zh-CN" altLang="en-US" sz="2000" dirty="0">
                <a:latin typeface="楷体" panose="02010609060101010101" pitchFamily="49" charset="-122"/>
                <a:ea typeface="楷体" panose="02010609060101010101" pitchFamily="49" charset="-122"/>
              </a:rPr>
              <a:t>较高独创性 </a:t>
            </a:r>
            <a:r>
              <a:rPr lang="en-US" altLang="zh-CN" sz="2000" dirty="0">
                <a:latin typeface="楷体" panose="02010609060101010101" pitchFamily="49" charset="-122"/>
                <a:ea typeface="楷体" panose="02010609060101010101" pitchFamily="49" charset="-122"/>
              </a:rPr>
              <a:t>Vs </a:t>
            </a:r>
            <a:r>
              <a:rPr lang="zh-CN" altLang="en-US" sz="2000" dirty="0">
                <a:latin typeface="楷体" panose="02010609060101010101" pitchFamily="49" charset="-122"/>
                <a:ea typeface="楷体" panose="02010609060101010101" pitchFamily="49" charset="-122"/>
              </a:rPr>
              <a:t>较低标准（电视节目表）</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6720" y="1361440"/>
            <a:ext cx="8463280" cy="5274945"/>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补充说明：</a:t>
            </a:r>
            <a:endParaRPr lang="zh-CN" altLang="en-US" sz="2400" b="1"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著作权原本是日本学者的翻译用语</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1875</a:t>
            </a:r>
            <a:r>
              <a:rPr lang="zh-CN" altLang="en-US" sz="2000" dirty="0">
                <a:latin typeface="楷体" panose="02010609060101010101" pitchFamily="49" charset="-122"/>
                <a:ea typeface="楷体" panose="02010609060101010101" pitchFamily="49" charset="-122"/>
              </a:rPr>
              <a:t>年日本启蒙思想家福泽渝吉将</a:t>
            </a:r>
            <a:r>
              <a:rPr lang="en-US" altLang="zh-CN" sz="2000" dirty="0">
                <a:latin typeface="楷体" panose="02010609060101010101" pitchFamily="49" charset="-122"/>
                <a:ea typeface="楷体" panose="02010609060101010101" pitchFamily="49" charset="-122"/>
              </a:rPr>
              <a:t>copyright</a:t>
            </a:r>
            <a:r>
              <a:rPr lang="zh-CN" altLang="en-US" sz="2000" dirty="0">
                <a:latin typeface="楷体" panose="02010609060101010101" pitchFamily="49" charset="-122"/>
                <a:ea typeface="楷体" panose="02010609060101010101" pitchFamily="49" charset="-122"/>
              </a:rPr>
              <a:t>翻译成“版权”，意指官方特许的图书专卖权，后演变为著作人的专有出版权；“著作权”是日本法学家水野炼太郎参考多种西方国家术语包括“作者权”（</a:t>
            </a:r>
            <a:r>
              <a:rPr lang="en-US" altLang="zh-CN" sz="2000" dirty="0">
                <a:latin typeface="楷体" panose="02010609060101010101" pitchFamily="49" charset="-122"/>
                <a:ea typeface="楷体" panose="02010609060101010101" pitchFamily="49" charset="-122"/>
              </a:rPr>
              <a:t>Author’s right</a:t>
            </a:r>
            <a:r>
              <a:rPr lang="zh-CN" altLang="en-US" sz="2000" dirty="0">
                <a:latin typeface="楷体" panose="02010609060101010101" pitchFamily="49" charset="-122"/>
                <a:ea typeface="楷体" panose="02010609060101010101" pitchFamily="49" charset="-122"/>
              </a:rPr>
              <a:t>）创造的，意为著作人之权）。</a:t>
            </a:r>
            <a:endParaRPr lang="en-US" altLang="zh-CN" sz="2000" dirty="0">
              <a:solidFill>
                <a:srgbClr val="FF0000"/>
              </a:solidFill>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作者权概念反应了人本主义哲学理念。随着表演者等传播者的出现，作者权无法概括，出现了相关权的表述。在立法名称上，作者权体系国家通常是作者权与相关权并用，没有两者的上位概念。</a:t>
            </a:r>
            <a:endParaRPr lang="en-US" altLang="zh-CN"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3.</a:t>
            </a:r>
            <a:r>
              <a:rPr lang="zh-CN" altLang="en-US" sz="2000" dirty="0">
                <a:solidFill>
                  <a:srgbClr val="FF0000"/>
                </a:solidFill>
                <a:latin typeface="楷体" panose="02010609060101010101" pitchFamily="49" charset="-122"/>
                <a:ea typeface="楷体" panose="02010609060101010101" pitchFamily="49" charset="-122"/>
              </a:rPr>
              <a:t>随着国际公约的出现，作者权与版权出现融合趋势，差异只具有形式意义。但是在学理意义上可以反应研究者的学术背景和对制度的理解。</a:t>
            </a:r>
            <a:endParaRPr lang="en-US" altLang="zh-CN"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113790"/>
            <a:ext cx="4947920" cy="819587"/>
          </a:xfrm>
        </p:spPr>
        <p:txBody>
          <a:bodyPr>
            <a:normAutofit/>
          </a:bodyPr>
          <a:lstStyle/>
          <a:p>
            <a:pPr algn="ctr" eaLnBrk="1" hangingPunct="1"/>
            <a:r>
              <a:rPr kumimoji="1" lang="zh-CN" altLang="en-US" sz="3200" dirty="0">
                <a:ea typeface="黑体" panose="02010609060101010101" pitchFamily="49" charset="-122"/>
              </a:rPr>
              <a:t>走进著作权</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descr="gen0-hvntnkq5824642[1]"/>
          <p:cNvPicPr>
            <a:picLocks noChangeAspect="1"/>
          </p:cNvPicPr>
          <p:nvPr/>
        </p:nvPicPr>
        <p:blipFill>
          <a:blip r:embed="rId3"/>
          <a:stretch>
            <a:fillRect/>
          </a:stretch>
        </p:blipFill>
        <p:spPr>
          <a:xfrm>
            <a:off x="5182870" y="2367915"/>
            <a:ext cx="3142615" cy="2085340"/>
          </a:xfrm>
          <a:prstGeom prst="rect">
            <a:avLst/>
          </a:prstGeom>
        </p:spPr>
      </p:pic>
      <p:pic>
        <p:nvPicPr>
          <p:cNvPr id="8" name="图片 7" descr="96dda144ad3459825079adcb03f431adcaef84fc[1]"/>
          <p:cNvPicPr>
            <a:picLocks noChangeAspect="1"/>
          </p:cNvPicPr>
          <p:nvPr/>
        </p:nvPicPr>
        <p:blipFill>
          <a:blip r:embed="rId4"/>
          <a:stretch>
            <a:fillRect/>
          </a:stretch>
        </p:blipFill>
        <p:spPr>
          <a:xfrm>
            <a:off x="1045210" y="2364105"/>
            <a:ext cx="2983865" cy="20891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400810"/>
            <a:ext cx="8463280" cy="3838575"/>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补充说明：</a:t>
            </a:r>
            <a:endParaRPr lang="zh-CN" altLang="en-US" sz="2400" b="1"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我国在同一意义上使用著作权与版权：</a:t>
            </a:r>
            <a:endParaRPr lang="zh-CN" altLang="en-US"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1990</a:t>
            </a:r>
            <a:r>
              <a:rPr lang="zh-CN" altLang="en-US" sz="2000" dirty="0">
                <a:latin typeface="楷体" panose="02010609060101010101" pitchFamily="49" charset="-122"/>
                <a:ea typeface="楷体" panose="02010609060101010101" pitchFamily="49" charset="-122"/>
              </a:rPr>
              <a:t>年颁布的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著作权法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专设一条：“第五十一条：本法所称的著作权与版权系同义语。” </a:t>
            </a:r>
            <a:endParaRPr lang="zh-CN" altLang="en-US"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2001</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27</a:t>
            </a:r>
            <a:r>
              <a:rPr lang="zh-CN" altLang="en-US" sz="2000" dirty="0">
                <a:latin typeface="楷体" panose="02010609060101010101" pitchFamily="49" charset="-122"/>
                <a:ea typeface="楷体" panose="02010609060101010101" pitchFamily="49" charset="-122"/>
              </a:rPr>
              <a:t>日通过的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关于修改</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中华人民共和国著作权法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的决定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作这样的修改：“本法所称的著作权即版权。”（</a:t>
            </a:r>
            <a:r>
              <a:rPr lang="zh-CN" altLang="en-US" sz="2000" dirty="0">
                <a:latin typeface="楷体" panose="02010609060101010101" pitchFamily="49" charset="-122"/>
                <a:ea typeface="楷体" panose="02010609060101010101" pitchFamily="49" charset="-122"/>
                <a:sym typeface="+mn-ea"/>
              </a:rPr>
              <a:t>第</a:t>
            </a:r>
            <a:r>
              <a:rPr lang="en-US" altLang="zh-CN" sz="2000" dirty="0">
                <a:latin typeface="楷体" panose="02010609060101010101" pitchFamily="49" charset="-122"/>
                <a:ea typeface="楷体" panose="02010609060101010101" pitchFamily="49" charset="-122"/>
                <a:sym typeface="+mn-ea"/>
              </a:rPr>
              <a:t>56</a:t>
            </a:r>
            <a:r>
              <a:rPr lang="zh-CN" altLang="en-US" sz="2000" dirty="0">
                <a:latin typeface="楷体" panose="02010609060101010101" pitchFamily="49" charset="-122"/>
                <a:ea typeface="楷体" panose="02010609060101010101" pitchFamily="49" charset="-122"/>
                <a:sym typeface="+mn-ea"/>
              </a:rPr>
              <a:t>条，</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年改为第</a:t>
            </a:r>
            <a:r>
              <a:rPr lang="en-US" altLang="zh-CN" sz="2000" dirty="0">
                <a:latin typeface="楷体" panose="02010609060101010101" pitchFamily="49" charset="-122"/>
                <a:ea typeface="楷体" panose="02010609060101010101" pitchFamily="49" charset="-122"/>
              </a:rPr>
              <a:t>57</a:t>
            </a:r>
            <a:r>
              <a:rPr lang="zh-CN" altLang="en-US" sz="2000" dirty="0">
                <a:latin typeface="楷体" panose="02010609060101010101" pitchFamily="49" charset="-122"/>
                <a:ea typeface="楷体" panose="02010609060101010101" pitchFamily="49" charset="-122"/>
              </a:rPr>
              <a:t>条，</a:t>
            </a:r>
            <a:r>
              <a:rPr lang="en-US" altLang="zh-CN" sz="2000" dirty="0">
                <a:latin typeface="楷体" panose="02010609060101010101" pitchFamily="49" charset="-122"/>
                <a:ea typeface="楷体" panose="02010609060101010101" pitchFamily="49" charset="-122"/>
              </a:rPr>
              <a:t>2020</a:t>
            </a:r>
            <a:r>
              <a:rPr lang="zh-CN" altLang="en-US" sz="2000" dirty="0">
                <a:latin typeface="楷体" panose="02010609060101010101" pitchFamily="49" charset="-122"/>
                <a:ea typeface="楷体" panose="02010609060101010101" pitchFamily="49" charset="-122"/>
              </a:rPr>
              <a:t>年改为</a:t>
            </a:r>
            <a:r>
              <a:rPr lang="en-US" altLang="zh-CN" sz="2000" dirty="0">
                <a:latin typeface="楷体" panose="02010609060101010101" pitchFamily="49" charset="-122"/>
                <a:ea typeface="楷体" panose="02010609060101010101" pitchFamily="49" charset="-122"/>
              </a:rPr>
              <a:t>62</a:t>
            </a:r>
            <a:r>
              <a:rPr lang="zh-CN" altLang="en-US" sz="2000" dirty="0">
                <a:latin typeface="楷体" panose="02010609060101010101" pitchFamily="49" charset="-122"/>
                <a:ea typeface="楷体" panose="02010609060101010101" pitchFamily="49" charset="-122"/>
              </a:rPr>
              <a:t>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57188" y="1242059"/>
            <a:ext cx="8614092" cy="5222241"/>
          </a:xfrm>
        </p:spPr>
        <p:txBody>
          <a:bodyPr>
            <a:normAutofit/>
          </a:bodyPr>
          <a:lstStyle/>
          <a:p>
            <a:pPr marL="342900" indent="-342900" defTabSz="342900" fontAlgn="base">
              <a:lnSpc>
                <a:spcPct val="16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三、著作权国际保护简史：</a:t>
            </a:r>
            <a:endParaRPr lang="en-US" altLang="zh-CN" sz="2400" b="1"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100" dirty="0">
                <a:latin typeface="楷体" panose="02010609060101010101" pitchFamily="49" charset="-122"/>
                <a:ea typeface="楷体" panose="02010609060101010101" pitchFamily="49" charset="-122"/>
              </a:rPr>
              <a:t>1</a:t>
            </a:r>
            <a:r>
              <a:rPr lang="zh-CN" altLang="en-US" sz="2100" dirty="0">
                <a:latin typeface="楷体" panose="02010609060101010101" pitchFamily="49" charset="-122"/>
                <a:ea typeface="楷体" panose="02010609060101010101" pitchFamily="49" charset="-122"/>
              </a:rPr>
              <a:t>、最早的双边著作权协定出现在</a:t>
            </a:r>
            <a:r>
              <a:rPr lang="en-US" altLang="zh-CN" sz="2100" dirty="0">
                <a:latin typeface="楷体" panose="02010609060101010101" pitchFamily="49" charset="-122"/>
                <a:ea typeface="楷体" panose="02010609060101010101" pitchFamily="49" charset="-122"/>
              </a:rPr>
              <a:t>19</a:t>
            </a:r>
            <a:r>
              <a:rPr lang="zh-CN" altLang="en-US" sz="2100" dirty="0">
                <a:latin typeface="楷体" panose="02010609060101010101" pitchFamily="49" charset="-122"/>
                <a:ea typeface="楷体" panose="02010609060101010101" pitchFamily="49" charset="-122"/>
              </a:rPr>
              <a:t>世纪初的西欧。当时这些国家的图书出口、戏剧和音乐作品的传播迅速增长，自由翻印其他国家的作品并廉价出售成为获益匪浅的生意，从而促使西欧国家缔结著作权协定。</a:t>
            </a:r>
            <a:endParaRPr lang="en-US" altLang="zh-CN" sz="21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100" dirty="0">
                <a:latin typeface="楷体" panose="02010609060101010101" pitchFamily="49" charset="-122"/>
                <a:ea typeface="楷体" panose="02010609060101010101" pitchFamily="49" charset="-122"/>
              </a:rPr>
              <a:t>2</a:t>
            </a:r>
            <a:r>
              <a:rPr lang="zh-CN" altLang="en-US" sz="2100" dirty="0">
                <a:latin typeface="楷体" panose="02010609060101010101" pitchFamily="49" charset="-122"/>
                <a:ea typeface="楷体" panose="02010609060101010101" pitchFamily="49" charset="-122"/>
              </a:rPr>
              <a:t>、从</a:t>
            </a:r>
            <a:r>
              <a:rPr lang="en-US" altLang="zh-CN" sz="2100" dirty="0">
                <a:latin typeface="楷体" panose="02010609060101010101" pitchFamily="49" charset="-122"/>
                <a:ea typeface="楷体" panose="02010609060101010101" pitchFamily="49" charset="-122"/>
              </a:rPr>
              <a:t>19</a:t>
            </a:r>
            <a:r>
              <a:rPr lang="zh-CN" altLang="en-US" sz="2100" dirty="0">
                <a:latin typeface="楷体" panose="02010609060101010101" pitchFamily="49" charset="-122"/>
                <a:ea typeface="楷体" panose="02010609060101010101" pitchFamily="49" charset="-122"/>
              </a:rPr>
              <a:t>世纪</a:t>
            </a:r>
            <a:r>
              <a:rPr lang="en-US" altLang="zh-CN" sz="2100" dirty="0">
                <a:latin typeface="楷体" panose="02010609060101010101" pitchFamily="49" charset="-122"/>
                <a:ea typeface="楷体" panose="02010609060101010101" pitchFamily="49" charset="-122"/>
              </a:rPr>
              <a:t>20</a:t>
            </a:r>
            <a:r>
              <a:rPr lang="zh-CN" altLang="en-US" sz="2100" dirty="0">
                <a:latin typeface="楷体" panose="02010609060101010101" pitchFamily="49" charset="-122"/>
                <a:ea typeface="楷体" panose="02010609060101010101" pitchFamily="49" charset="-122"/>
              </a:rPr>
              <a:t>年代到</a:t>
            </a:r>
            <a:r>
              <a:rPr lang="en-US" altLang="zh-CN" sz="2100" dirty="0">
                <a:latin typeface="楷体" panose="02010609060101010101" pitchFamily="49" charset="-122"/>
                <a:ea typeface="楷体" panose="02010609060101010101" pitchFamily="49" charset="-122"/>
              </a:rPr>
              <a:t>80</a:t>
            </a:r>
            <a:r>
              <a:rPr lang="zh-CN" altLang="en-US" sz="2100" dirty="0">
                <a:latin typeface="楷体" panose="02010609060101010101" pitchFamily="49" charset="-122"/>
                <a:ea typeface="楷体" panose="02010609060101010101" pitchFamily="49" charset="-122"/>
              </a:rPr>
              <a:t>年代，法、英、比、普、奥等国同其他国家共签订了</a:t>
            </a:r>
            <a:r>
              <a:rPr lang="en-US" altLang="zh-CN" sz="2100" dirty="0">
                <a:latin typeface="楷体" panose="02010609060101010101" pitchFamily="49" charset="-122"/>
                <a:ea typeface="楷体" panose="02010609060101010101" pitchFamily="49" charset="-122"/>
              </a:rPr>
              <a:t>30</a:t>
            </a:r>
            <a:r>
              <a:rPr lang="zh-CN" altLang="en-US" sz="2100" dirty="0">
                <a:latin typeface="楷体" panose="02010609060101010101" pitchFamily="49" charset="-122"/>
                <a:ea typeface="楷体" panose="02010609060101010101" pitchFamily="49" charset="-122"/>
              </a:rPr>
              <a:t>多个双边协定。</a:t>
            </a:r>
            <a:r>
              <a:rPr lang="en-US" altLang="zh-CN" sz="2100" dirty="0">
                <a:latin typeface="楷体" panose="02010609060101010101" pitchFamily="49" charset="-122"/>
                <a:ea typeface="楷体" panose="02010609060101010101" pitchFamily="49" charset="-122"/>
              </a:rPr>
              <a:t>1886</a:t>
            </a:r>
            <a:r>
              <a:rPr lang="zh-CN" altLang="en-US" sz="2100" dirty="0">
                <a:latin typeface="楷体" panose="02010609060101010101" pitchFamily="49" charset="-122"/>
                <a:ea typeface="楷体" panose="02010609060101010101" pitchFamily="49" charset="-122"/>
              </a:rPr>
              <a:t>年签订了第一个多边协定</a:t>
            </a:r>
            <a:r>
              <a:rPr lang="en-US" altLang="zh-CN" sz="2100" dirty="0">
                <a:latin typeface="楷体" panose="02010609060101010101" pitchFamily="49" charset="-122"/>
                <a:ea typeface="楷体" panose="02010609060101010101" pitchFamily="49" charset="-122"/>
              </a:rPr>
              <a:t>《</a:t>
            </a:r>
            <a:r>
              <a:rPr lang="zh-CN" altLang="en-US" sz="2100" dirty="0">
                <a:latin typeface="楷体" panose="02010609060101010101" pitchFamily="49" charset="-122"/>
                <a:ea typeface="楷体" panose="02010609060101010101" pitchFamily="49" charset="-122"/>
              </a:rPr>
              <a:t>保护文学艺术作品伯尔尼公约</a:t>
            </a:r>
            <a:r>
              <a:rPr lang="en-US" altLang="zh-CN" sz="2100" dirty="0">
                <a:latin typeface="楷体" panose="02010609060101010101" pitchFamily="49" charset="-122"/>
                <a:ea typeface="楷体" panose="02010609060101010101" pitchFamily="49" charset="-122"/>
              </a:rPr>
              <a:t>》</a:t>
            </a:r>
            <a:r>
              <a:rPr lang="zh-CN" altLang="en-US" sz="2100" dirty="0">
                <a:latin typeface="楷体" panose="02010609060101010101" pitchFamily="49" charset="-122"/>
                <a:ea typeface="楷体" panose="02010609060101010101" pitchFamily="49" charset="-122"/>
              </a:rPr>
              <a:t>。</a:t>
            </a:r>
            <a:endParaRPr lang="zh-CN" altLang="en-US" sz="21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100" dirty="0">
                <a:latin typeface="楷体" panose="02010609060101010101" pitchFamily="49" charset="-122"/>
                <a:ea typeface="楷体" panose="02010609060101010101" pitchFamily="49" charset="-122"/>
              </a:rPr>
              <a:t>3、1952年美国主导的《世界版权公约》：作品出版作为版权保护的条件、形式要件。</a:t>
            </a:r>
            <a:endParaRPr lang="en-US" altLang="zh-CN" sz="21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57188" y="1330959"/>
            <a:ext cx="8614092" cy="5222241"/>
          </a:xfrm>
        </p:spPr>
        <p:txBody>
          <a:bodyPr>
            <a:normAutofit/>
          </a:bodyPr>
          <a:lstStyle/>
          <a:p>
            <a:pPr marL="0" indent="457200" defTabSz="342900" fontAlgn="base">
              <a:lnSpc>
                <a:spcPct val="150000"/>
              </a:lnSpc>
              <a:spcBef>
                <a:spcPts val="0"/>
              </a:spcBef>
              <a:spcAft>
                <a:spcPct val="0"/>
              </a:spcAft>
              <a:buNone/>
            </a:pPr>
            <a:r>
              <a:rPr lang="en-US" altLang="zh-CN" sz="2100" dirty="0">
                <a:latin typeface="Times New Roman" panose="02020703060505090304" pitchFamily="18" charset="0"/>
                <a:ea typeface="楷体" panose="02010609060101010101" pitchFamily="49" charset="-122"/>
              </a:rPr>
              <a:t>4</a:t>
            </a:r>
            <a:r>
              <a:rPr lang="zh-CN" altLang="en-US" sz="2100" dirty="0">
                <a:latin typeface="Times New Roman" panose="02020703060505090304" pitchFamily="18" charset="0"/>
                <a:ea typeface="楷体" panose="02010609060101010101" pitchFamily="49" charset="-122"/>
              </a:rPr>
              <a:t>、</a:t>
            </a:r>
            <a:r>
              <a:rPr lang="en-US" altLang="zh-CN" sz="2100" dirty="0">
                <a:latin typeface="Times New Roman" panose="02020703060505090304" pitchFamily="18" charset="0"/>
                <a:ea typeface="楷体" panose="02010609060101010101" pitchFamily="49" charset="-122"/>
              </a:rPr>
              <a:t>1961</a:t>
            </a:r>
            <a:r>
              <a:rPr lang="zh-CN" altLang="en-US" sz="2100" dirty="0">
                <a:latin typeface="Times New Roman" panose="02020703060505090304" pitchFamily="18" charset="0"/>
                <a:ea typeface="楷体" panose="02010609060101010101" pitchFamily="49" charset="-122"/>
              </a:rPr>
              <a:t>年</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保护表演者、录音制品制作者与广播组织公约</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罗马公约</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a:t>
            </a:r>
            <a:endParaRPr lang="en-US" altLang="zh-CN" sz="2100" dirty="0">
              <a:latin typeface="Times New Roman" panose="02020703060505090304" pitchFamily="18" charset="0"/>
              <a:ea typeface="楷体" panose="02010609060101010101" pitchFamily="49" charset="-122"/>
            </a:endParaRPr>
          </a:p>
          <a:p>
            <a:pPr marL="0" indent="457200" defTabSz="342900" fontAlgn="base">
              <a:lnSpc>
                <a:spcPct val="150000"/>
              </a:lnSpc>
              <a:spcBef>
                <a:spcPts val="0"/>
              </a:spcBef>
              <a:spcAft>
                <a:spcPct val="0"/>
              </a:spcAft>
              <a:buNone/>
            </a:pPr>
            <a:r>
              <a:rPr lang="en-US" altLang="zh-CN" sz="2100" dirty="0">
                <a:latin typeface="Times New Roman" panose="02020703060505090304" pitchFamily="18" charset="0"/>
                <a:ea typeface="楷体" panose="02010609060101010101" pitchFamily="49" charset="-122"/>
              </a:rPr>
              <a:t>5</a:t>
            </a:r>
            <a:r>
              <a:rPr lang="zh-CN" altLang="en-US" sz="2100" dirty="0">
                <a:latin typeface="Times New Roman" panose="02020703060505090304" pitchFamily="18" charset="0"/>
                <a:ea typeface="楷体" panose="02010609060101010101" pitchFamily="49" charset="-122"/>
              </a:rPr>
              <a:t>、</a:t>
            </a:r>
            <a:r>
              <a:rPr lang="en-US" altLang="zh-CN" sz="2100" dirty="0">
                <a:latin typeface="Times New Roman" panose="02020703060505090304" pitchFamily="18" charset="0"/>
                <a:ea typeface="楷体" panose="02010609060101010101" pitchFamily="49" charset="-122"/>
              </a:rPr>
              <a:t>1994</a:t>
            </a:r>
            <a:r>
              <a:rPr lang="zh-CN" altLang="en-US" sz="2100" dirty="0">
                <a:latin typeface="Times New Roman" panose="02020703060505090304" pitchFamily="18" charset="0"/>
                <a:ea typeface="楷体" panose="02010609060101010101" pitchFamily="49" charset="-122"/>
              </a:rPr>
              <a:t>年</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与贸易有关的知识产权协定</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a:t>
            </a:r>
            <a:r>
              <a:rPr lang="en-US" altLang="zh-CN" sz="2100" dirty="0">
                <a:latin typeface="Times New Roman" panose="02020703060505090304" pitchFamily="18" charset="0"/>
                <a:ea typeface="楷体" panose="02010609060101010101" pitchFamily="49" charset="-122"/>
              </a:rPr>
              <a:t>Trips</a:t>
            </a:r>
            <a:r>
              <a:rPr lang="zh-CN" altLang="en-US" sz="2100" dirty="0">
                <a:latin typeface="Times New Roman" panose="02020703060505090304" pitchFamily="18" charset="0"/>
                <a:ea typeface="楷体" panose="02010609060101010101" pitchFamily="49" charset="-122"/>
              </a:rPr>
              <a:t>协定）：强调知识产权是私权；强调了对新技术作品的保护，例如计算机软件、数据汇编。</a:t>
            </a:r>
            <a:endParaRPr lang="en-US" altLang="zh-CN" sz="2100" dirty="0">
              <a:latin typeface="Times New Roman" panose="02020703060505090304" pitchFamily="18" charset="0"/>
              <a:ea typeface="楷体" panose="02010609060101010101" pitchFamily="49" charset="-122"/>
            </a:endParaRPr>
          </a:p>
          <a:p>
            <a:pPr marL="0" indent="457200" defTabSz="342900" fontAlgn="base">
              <a:lnSpc>
                <a:spcPct val="150000"/>
              </a:lnSpc>
              <a:spcBef>
                <a:spcPts val="0"/>
              </a:spcBef>
              <a:spcAft>
                <a:spcPct val="0"/>
              </a:spcAft>
              <a:buNone/>
            </a:pPr>
            <a:r>
              <a:rPr lang="en-US" altLang="zh-CN" sz="2100" dirty="0">
                <a:latin typeface="Times New Roman" panose="02020703060505090304" pitchFamily="18" charset="0"/>
                <a:ea typeface="楷体" panose="02010609060101010101" pitchFamily="49" charset="-122"/>
              </a:rPr>
              <a:t>6</a:t>
            </a:r>
            <a:r>
              <a:rPr lang="zh-CN" altLang="en-US" sz="2100" dirty="0">
                <a:latin typeface="Times New Roman" panose="02020703060505090304" pitchFamily="18" charset="0"/>
                <a:ea typeface="楷体" panose="02010609060101010101" pitchFamily="49" charset="-122"/>
              </a:rPr>
              <a:t>、</a:t>
            </a:r>
            <a:r>
              <a:rPr lang="en-US" altLang="zh-CN" sz="2100" dirty="0">
                <a:latin typeface="Times New Roman" panose="02020703060505090304" pitchFamily="18" charset="0"/>
                <a:ea typeface="楷体" panose="02010609060101010101" pitchFamily="49" charset="-122"/>
              </a:rPr>
              <a:t>1996</a:t>
            </a:r>
            <a:r>
              <a:rPr lang="zh-CN" altLang="en-US" sz="2100" dirty="0">
                <a:latin typeface="Times New Roman" panose="02020703060505090304" pitchFamily="18" charset="0"/>
                <a:ea typeface="楷体" panose="02010609060101010101" pitchFamily="49" charset="-122"/>
              </a:rPr>
              <a:t>年的</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世界知识产权组织版权条约</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a:t>
            </a:r>
            <a:r>
              <a:rPr lang="en-US" altLang="zh-CN" sz="2100" dirty="0">
                <a:latin typeface="Times New Roman" panose="02020703060505090304" pitchFamily="18" charset="0"/>
                <a:ea typeface="楷体" panose="02010609060101010101" pitchFamily="49" charset="-122"/>
              </a:rPr>
              <a:t>WCT</a:t>
            </a:r>
            <a:r>
              <a:rPr lang="zh-CN" altLang="en-US" sz="2100" dirty="0">
                <a:latin typeface="Times New Roman" panose="02020703060505090304" pitchFamily="18" charset="0"/>
                <a:ea typeface="楷体" panose="02010609060101010101" pitchFamily="49" charset="-122"/>
              </a:rPr>
              <a:t>）和</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世界知识产权组织表演和录音制品条约</a:t>
            </a:r>
            <a:r>
              <a:rPr lang="en-US" altLang="zh-CN" sz="2100" dirty="0">
                <a:latin typeface="Times New Roman" panose="02020703060505090304" pitchFamily="18" charset="0"/>
                <a:ea typeface="楷体" panose="02010609060101010101" pitchFamily="49" charset="-122"/>
              </a:rPr>
              <a:t>》</a:t>
            </a:r>
            <a:r>
              <a:rPr lang="zh-CN" altLang="en-US" sz="2100" dirty="0">
                <a:latin typeface="Times New Roman" panose="02020703060505090304" pitchFamily="18" charset="0"/>
                <a:ea typeface="楷体" panose="02010609060101010101" pitchFamily="49" charset="-122"/>
              </a:rPr>
              <a:t>（</a:t>
            </a:r>
            <a:r>
              <a:rPr lang="en-US" altLang="zh-CN" sz="2100" dirty="0">
                <a:latin typeface="Times New Roman" panose="02020703060505090304" pitchFamily="18" charset="0"/>
                <a:ea typeface="楷体" panose="02010609060101010101" pitchFamily="49" charset="-122"/>
              </a:rPr>
              <a:t>WPPT)</a:t>
            </a:r>
            <a:endParaRPr lang="zh-CN" altLang="en-US" sz="2100" dirty="0">
              <a:latin typeface="Times New Roman" panose="02020703060505090304" pitchFamily="18" charset="0"/>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239520"/>
            <a:ext cx="8463280" cy="535432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四、我国著作权法近代简史：</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、与列强压力有关：</a:t>
            </a:r>
            <a:r>
              <a:rPr lang="en-US" altLang="zh-CN" sz="2000" dirty="0">
                <a:latin typeface="楷体" panose="02010609060101010101" pitchFamily="49" charset="-122"/>
                <a:ea typeface="楷体" panose="02010609060101010101" pitchFamily="49" charset="-122"/>
              </a:rPr>
              <a:t>1903</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中美通商行船续订条约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国政府今欲中国人民在美国境内得获版权之利益，是以允许凡专备为中国人民所用之书籍、地图、印件、镌件者，或译成华文之书籍，系经美国人民所著作，或为美国人民之物业者，由中国政府援照所允保护商标之办法及章程，极力保护十年”。“凡美国人民或中国人民为书籍报纸等之主笔或业主或发售之人，如各该件有碍中国治安者，不得以此款邀免，应各按律例惩办。”</a:t>
            </a:r>
            <a:r>
              <a:rPr lang="en-US" altLang="zh-CN" sz="2000" dirty="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、我国第一部著作权法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大清著作权律</a:t>
            </a:r>
            <a:r>
              <a:rPr lang="en-US" altLang="zh-CN" sz="2000" b="1"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于</a:t>
            </a:r>
            <a:r>
              <a:rPr lang="en-US" altLang="zh-CN" sz="2000" dirty="0">
                <a:latin typeface="楷体" panose="02010609060101010101" pitchFamily="49" charset="-122"/>
                <a:ea typeface="楷体" panose="02010609060101010101" pitchFamily="49" charset="-122"/>
              </a:rPr>
              <a:t>1910</a:t>
            </a:r>
            <a:r>
              <a:rPr lang="zh-CN" altLang="en-US" sz="2000" dirty="0">
                <a:latin typeface="楷体" panose="02010609060101010101" pitchFamily="49" charset="-122"/>
                <a:ea typeface="楷体" panose="02010609060101010101" pitchFamily="49" charset="-122"/>
              </a:rPr>
              <a:t>年颁布：</a:t>
            </a:r>
            <a:r>
              <a:rPr lang="zh-CN" altLang="en-US" sz="2000" b="1" dirty="0">
                <a:latin typeface="楷体" panose="02010609060101010101" pitchFamily="49" charset="-122"/>
                <a:ea typeface="楷体" panose="02010609060101010101" pitchFamily="49" charset="-122"/>
              </a:rPr>
              <a:t>示范文本</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、北洋政府和国民党政府先后于</a:t>
            </a:r>
            <a:r>
              <a:rPr lang="en-US" altLang="zh-CN" sz="2000" dirty="0">
                <a:latin typeface="楷体" panose="02010609060101010101" pitchFamily="49" charset="-122"/>
                <a:ea typeface="楷体" panose="02010609060101010101" pitchFamily="49" charset="-122"/>
              </a:rPr>
              <a:t>1915</a:t>
            </a:r>
            <a:r>
              <a:rPr lang="zh-CN" altLang="en-US" sz="2000" dirty="0">
                <a:latin typeface="楷体" panose="02010609060101010101" pitchFamily="49" charset="-122"/>
                <a:ea typeface="楷体" panose="02010609060101010101" pitchFamily="49" charset="-122"/>
              </a:rPr>
              <a:t>年和</a:t>
            </a:r>
            <a:r>
              <a:rPr lang="en-US" altLang="zh-CN" sz="2000" dirty="0">
                <a:latin typeface="楷体" panose="02010609060101010101" pitchFamily="49" charset="-122"/>
                <a:ea typeface="楷体" panose="02010609060101010101" pitchFamily="49" charset="-122"/>
              </a:rPr>
              <a:t>1928</a:t>
            </a:r>
            <a:r>
              <a:rPr lang="zh-CN" altLang="en-US" sz="2000" dirty="0">
                <a:latin typeface="楷体" panose="02010609060101010101" pitchFamily="49" charset="-122"/>
                <a:ea typeface="楷体" panose="02010609060101010101" pitchFamily="49" charset="-122"/>
              </a:rPr>
              <a:t>年颁布过</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著作权法</a:t>
            </a:r>
            <a:r>
              <a:rPr lang="en-US"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294640" y="1099820"/>
            <a:ext cx="8676640" cy="5624195"/>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五、新中国的</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著作权法</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、新中国第一部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著作权法</a:t>
            </a:r>
            <a:r>
              <a:rPr lang="en-US" altLang="zh-CN" sz="2000" dirty="0">
                <a:latin typeface="楷体" panose="02010609060101010101" pitchFamily="49" charset="-122"/>
                <a:ea typeface="楷体" panose="02010609060101010101" pitchFamily="49" charset="-122"/>
              </a:rPr>
              <a:t>》:1990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日第七届全国人民代表大会常务委员会第十五次会议通过 </a:t>
            </a:r>
            <a:r>
              <a:rPr lang="en-US" altLang="zh-CN" sz="2000" dirty="0">
                <a:latin typeface="楷体" panose="02010609060101010101" pitchFamily="49" charset="-122"/>
                <a:ea typeface="楷体" panose="02010609060101010101" pitchFamily="49" charset="-122"/>
              </a:rPr>
              <a:t>,1991</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日起施行。</a:t>
            </a:r>
            <a:endParaRPr lang="zh-CN" altLang="en-US"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、第一次修订：</a:t>
            </a:r>
            <a:r>
              <a:rPr lang="en-US" altLang="zh-CN" sz="2000" dirty="0">
                <a:latin typeface="楷体" panose="02010609060101010101" pitchFamily="49" charset="-122"/>
                <a:ea typeface="楷体" panose="02010609060101010101" pitchFamily="49" charset="-122"/>
              </a:rPr>
              <a:t>2001</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27</a:t>
            </a:r>
            <a:r>
              <a:rPr lang="zh-CN" altLang="en-US" sz="2000" dirty="0">
                <a:latin typeface="楷体" panose="02010609060101010101" pitchFamily="49" charset="-122"/>
                <a:ea typeface="楷体" panose="02010609060101010101" pitchFamily="49" charset="-122"/>
              </a:rPr>
              <a:t>日第九届全国人民代表大会常务委员会第二十四次会议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关于修改</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中华人民共和国著作权法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的决定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对著作权法做了比较全面的修订</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自公布之日</a:t>
            </a:r>
            <a:r>
              <a:rPr lang="en-US" altLang="zh-CN" sz="2000" dirty="0">
                <a:latin typeface="楷体" panose="02010609060101010101" pitchFamily="49" charset="-122"/>
                <a:ea typeface="楷体" panose="02010609060101010101" pitchFamily="49" charset="-122"/>
              </a:rPr>
              <a:t>(2001</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27</a:t>
            </a:r>
            <a:r>
              <a:rPr lang="zh-CN" altLang="en-US" sz="2000" dirty="0">
                <a:latin typeface="楷体" panose="02010609060101010101" pitchFamily="49" charset="-122"/>
                <a:ea typeface="楷体" panose="02010609060101010101" pitchFamily="49" charset="-122"/>
              </a:rPr>
              <a:t>日</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起施行。</a:t>
            </a:r>
            <a:endParaRPr lang="zh-CN" altLang="en-US"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、第二次修订：</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全国人民代表大会常务委员会关于修改</a:t>
            </a:r>
            <a:r>
              <a:rPr lang="en-US" altLang="zh-CN" sz="2000" dirty="0">
                <a:latin typeface="楷体" panose="02010609060101010101" pitchFamily="49" charset="-122"/>
                <a:ea typeface="楷体" panose="02010609060101010101" pitchFamily="49" charset="-122"/>
              </a:rPr>
              <a:t>&lt;</a:t>
            </a:r>
            <a:r>
              <a:rPr lang="zh-CN" altLang="en-US" sz="2000" dirty="0">
                <a:latin typeface="楷体" panose="02010609060101010101" pitchFamily="49" charset="-122"/>
                <a:ea typeface="楷体" panose="02010609060101010101" pitchFamily="49" charset="-122"/>
              </a:rPr>
              <a:t>中华人民共和国著作权法</a:t>
            </a:r>
            <a:r>
              <a:rPr lang="en-US" altLang="zh-CN" sz="2000" dirty="0">
                <a:latin typeface="楷体" panose="02010609060101010101" pitchFamily="49" charset="-122"/>
                <a:ea typeface="楷体" panose="02010609060101010101" pitchFamily="49" charset="-122"/>
              </a:rPr>
              <a:t>&gt;</a:t>
            </a:r>
            <a:r>
              <a:rPr lang="zh-CN" altLang="en-US" sz="2000" dirty="0">
                <a:latin typeface="楷体" panose="02010609060101010101" pitchFamily="49" charset="-122"/>
                <a:ea typeface="楷体" panose="02010609060101010101" pitchFamily="49" charset="-122"/>
              </a:rPr>
              <a:t>的决定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由第十一届全国人民代表大会常务委员会第十三次会议于</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26</a:t>
            </a:r>
            <a:r>
              <a:rPr lang="zh-CN" altLang="en-US" sz="2000" dirty="0">
                <a:latin typeface="楷体" panose="02010609060101010101" pitchFamily="49" charset="-122"/>
                <a:ea typeface="楷体" panose="02010609060101010101" pitchFamily="49" charset="-122"/>
              </a:rPr>
              <a:t>日通过，自</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日起施行。</a:t>
            </a:r>
            <a:endParaRPr lang="zh-CN" altLang="en-US" sz="2000" dirty="0">
              <a:latin typeface="楷体" panose="02010609060101010101" pitchFamily="49" charset="-122"/>
              <a:ea typeface="楷体" panose="02010609060101010101" pitchFamily="49" charset="-122"/>
            </a:endParaRPr>
          </a:p>
          <a:p>
            <a:pPr marL="0" indent="457200" defTabSz="342900" fontAlgn="base">
              <a:lnSpc>
                <a:spcPct val="150000"/>
              </a:lnSpc>
              <a:spcBef>
                <a:spcPts val="0"/>
              </a:spcBef>
              <a:spcAft>
                <a:spcPct val="0"/>
              </a:spcAft>
              <a:buNone/>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、第三次修订：</a:t>
            </a:r>
            <a:r>
              <a:rPr lang="en-US" altLang="zh-CN" sz="2000" dirty="0">
                <a:latin typeface="楷体" panose="02010609060101010101" pitchFamily="49" charset="-122"/>
                <a:ea typeface="楷体" panose="02010609060101010101" pitchFamily="49" charset="-122"/>
              </a:rPr>
              <a:t>2011</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日，国家版权局宣布</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著作权法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第三次修订全面启动。</a:t>
            </a:r>
            <a:r>
              <a:rPr lang="en-US" altLang="zh-CN" sz="2000" dirty="0">
                <a:latin typeface="楷体" panose="02010609060101010101" pitchFamily="49" charset="-122"/>
                <a:ea typeface="楷体" panose="02010609060101010101" pitchFamily="49" charset="-122"/>
              </a:rPr>
              <a:t>2020</a:t>
            </a:r>
            <a:r>
              <a:rPr lang="zh-CN" altLang="en-US" sz="2000" dirty="0">
                <a:latin typeface="楷体" panose="02010609060101010101" pitchFamily="49" charset="-122"/>
                <a:ea typeface="楷体" panose="02010609060101010101" pitchFamily="49" charset="-122"/>
              </a:rPr>
              <a:t>年11月，</a:t>
            </a:r>
            <a:r>
              <a:rPr sz="2000" dirty="0">
                <a:latin typeface="楷体" panose="02010609060101010101" pitchFamily="49" charset="-122"/>
                <a:ea typeface="楷体" panose="02010609060101010101" pitchFamily="49" charset="-122"/>
              </a:rPr>
              <a:t>第13届全国人大常委会第23次会议通过《全国人民代表大会常务委员会关于修改〈中华人民共和国著作权法〉的决定》</a:t>
            </a:r>
            <a:r>
              <a:rPr lang="zh-CN" sz="2000" dirty="0">
                <a:latin typeface="楷体" panose="02010609060101010101" pitchFamily="49" charset="-122"/>
                <a:ea typeface="楷体" panose="02010609060101010101" pitchFamily="49" charset="-122"/>
              </a:rPr>
              <a:t>。</a:t>
            </a:r>
            <a:endParaRPr 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3120" y="1117600"/>
            <a:ext cx="7521575" cy="819785"/>
          </a:xfrm>
        </p:spPr>
        <p:txBody>
          <a:bodyPr>
            <a:normAutofit/>
          </a:bodyPr>
          <a:lstStyle/>
          <a:p>
            <a:pPr algn="ctr" eaLnBrk="1" hangingPunct="1"/>
            <a:r>
              <a:rPr kumimoji="1" lang="zh-CN" altLang="en-US" sz="3200" dirty="0">
                <a:ea typeface="黑体" panose="02010609060101010101" pitchFamily="49" charset="-122"/>
              </a:rPr>
              <a:t>第三节    著作权法的未来</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16560" y="1788161"/>
            <a:ext cx="8534400" cy="4785360"/>
          </a:xfrm>
          <a:ln w="6350">
            <a:solidFill>
              <a:schemeClr val="tx1"/>
            </a:solidFill>
          </a:ln>
        </p:spPr>
        <p:txBody>
          <a:bodyPr>
            <a:noAutofit/>
          </a:body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著作权法发展演变的两条线索：技术与观念</a:t>
            </a:r>
            <a:endParaRPr lang="en-US" altLang="zh-CN" sz="2000" b="1"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）技术方面的挑战：信息网络技术、大数据技术</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）观念上的变化：</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sym typeface="+mn-ea"/>
              </a:rPr>
              <a:t>反思作者中心：读者中心主义</a:t>
            </a:r>
            <a:endParaRPr lang="zh-CN" altLang="en-US" sz="2000" dirty="0">
              <a:latin typeface="楷体" panose="02010609060101010101" pitchFamily="49" charset="-122"/>
              <a:ea typeface="楷体" panose="02010609060101010101" pitchFamily="49" charset="-122"/>
              <a:sym typeface="+mn-ea"/>
            </a:endParaRPr>
          </a:p>
          <a:p>
            <a:pPr marL="0"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sym typeface="+mn-ea"/>
              </a:rPr>
              <a:t>促进创作传播</a:t>
            </a:r>
            <a:r>
              <a:rPr lang="zh-CN" altLang="en-US" sz="2000" dirty="0">
                <a:latin typeface="楷体" panose="02010609060101010101" pitchFamily="49" charset="-122"/>
                <a:ea typeface="楷体" panose="02010609060101010101" pitchFamily="49" charset="-122"/>
              </a:rPr>
              <a:t>替代制度：奖励、赞助</a:t>
            </a:r>
            <a:endParaRPr lang="en-US" altLang="zh-CN" sz="1800" b="1"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rotWithShape="1">
          <a:blip r:embed="rId3"/>
          <a:srcRect l="11331" t="10304" r="29593" b="5403"/>
          <a:stretch>
            <a:fillRect/>
          </a:stretch>
        </p:blipFill>
        <p:spPr>
          <a:xfrm>
            <a:off x="4924425" y="3037205"/>
            <a:ext cx="4026535" cy="32321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7" name="矩形 6"/>
          <p:cNvSpPr/>
          <p:nvPr/>
        </p:nvSpPr>
        <p:spPr>
          <a:xfrm rot="600000">
            <a:off x="1025525" y="1716534"/>
            <a:ext cx="3911600" cy="4247317"/>
          </a:xfrm>
          <a:prstGeom prst="rect">
            <a:avLst/>
          </a:prstGeom>
        </p:spPr>
        <p:txBody>
          <a:bodyPr wrap="square">
            <a:spAutoFit/>
          </a:bodyPr>
          <a:lstStyle/>
          <a:p>
            <a:pPr algn="ctr">
              <a:lnSpc>
                <a:spcPct val="150000"/>
              </a:lnSpc>
            </a:pPr>
            <a:r>
              <a:rPr lang="zh-CN" altLang="en-US" sz="2400" b="1" dirty="0"/>
              <a:t>幸福的人生的逼迫</a:t>
            </a:r>
            <a:endParaRPr lang="en-US" altLang="zh-CN" sz="2400" b="1" dirty="0"/>
          </a:p>
          <a:p>
            <a:pPr>
              <a:lnSpc>
                <a:spcPct val="150000"/>
              </a:lnSpc>
            </a:pPr>
            <a:r>
              <a:rPr lang="zh-CN" altLang="en-US" dirty="0"/>
              <a:t>这是一个诗人的教堂上</a:t>
            </a:r>
            <a:endParaRPr lang="zh-CN" altLang="en-US" dirty="0"/>
          </a:p>
          <a:p>
            <a:pPr>
              <a:lnSpc>
                <a:spcPct val="150000"/>
              </a:lnSpc>
            </a:pPr>
            <a:r>
              <a:rPr lang="zh-CN" altLang="en-US" dirty="0"/>
              <a:t>太阳向西方走去我被抛弃</a:t>
            </a:r>
            <a:endParaRPr lang="zh-CN" altLang="en-US" dirty="0"/>
          </a:p>
          <a:p>
            <a:pPr>
              <a:lnSpc>
                <a:spcPct val="150000"/>
              </a:lnSpc>
            </a:pPr>
            <a:r>
              <a:rPr lang="zh-CN" altLang="en-US" dirty="0"/>
              <a:t>可信的蛇会做云层鱼的声音</a:t>
            </a:r>
            <a:endParaRPr lang="zh-CN" altLang="en-US" dirty="0"/>
          </a:p>
          <a:p>
            <a:pPr>
              <a:lnSpc>
                <a:spcPct val="150000"/>
              </a:lnSpc>
            </a:pPr>
            <a:r>
              <a:rPr lang="zh-CN" altLang="en-US" dirty="0"/>
              <a:t>听不见声音的天气</a:t>
            </a:r>
            <a:endParaRPr lang="zh-CN" altLang="en-US" dirty="0"/>
          </a:p>
          <a:p>
            <a:pPr>
              <a:lnSpc>
                <a:spcPct val="150000"/>
              </a:lnSpc>
            </a:pPr>
            <a:r>
              <a:rPr lang="zh-CN" altLang="en-US" dirty="0"/>
              <a:t>若近是语言文字的艺术为自然的国人</a:t>
            </a:r>
            <a:endParaRPr lang="zh-CN" altLang="en-US" dirty="0"/>
          </a:p>
          <a:p>
            <a:pPr>
              <a:lnSpc>
                <a:spcPct val="150000"/>
              </a:lnSpc>
            </a:pPr>
            <a:r>
              <a:rPr lang="zh-CN" altLang="en-US" dirty="0"/>
              <a:t>待从我的心灵</a:t>
            </a:r>
            <a:endParaRPr lang="zh-CN" altLang="en-US" dirty="0"/>
          </a:p>
          <a:p>
            <a:pPr>
              <a:lnSpc>
                <a:spcPct val="150000"/>
              </a:lnSpc>
            </a:pPr>
            <a:r>
              <a:rPr lang="zh-CN" altLang="en-US" dirty="0"/>
              <a:t>幸福的人生的逼迫</a:t>
            </a:r>
            <a:endParaRPr lang="zh-CN" altLang="en-US" dirty="0"/>
          </a:p>
          <a:p>
            <a:pPr>
              <a:lnSpc>
                <a:spcPct val="150000"/>
              </a:lnSpc>
            </a:pPr>
            <a:r>
              <a:rPr lang="zh-CN" altLang="en-US" dirty="0"/>
              <a:t>这就是人类生活的意义</a:t>
            </a:r>
            <a:endParaRPr lang="zh-CN" altLang="en-US" dirty="0"/>
          </a:p>
          <a:p>
            <a:endParaRPr lang="zh-CN" altLang="en-US" dirty="0"/>
          </a:p>
        </p:txBody>
      </p:sp>
      <p:sp>
        <p:nvSpPr>
          <p:cNvPr id="10" name="矩形 9"/>
          <p:cNvSpPr/>
          <p:nvPr/>
        </p:nvSpPr>
        <p:spPr>
          <a:xfrm rot="660000">
            <a:off x="5452745" y="1783785"/>
            <a:ext cx="2956560" cy="3970318"/>
          </a:xfrm>
          <a:prstGeom prst="rect">
            <a:avLst/>
          </a:prstGeom>
        </p:spPr>
        <p:txBody>
          <a:bodyPr wrap="square">
            <a:spAutoFit/>
          </a:bodyPr>
          <a:lstStyle/>
          <a:p>
            <a:pPr algn="ctr">
              <a:lnSpc>
                <a:spcPct val="150000"/>
              </a:lnSpc>
            </a:pPr>
            <a:r>
              <a:rPr lang="zh-CN" altLang="en-US" sz="2400" b="1" dirty="0"/>
              <a:t>是你的声音啊</a:t>
            </a:r>
            <a:endParaRPr lang="en-US" altLang="zh-CN" dirty="0"/>
          </a:p>
          <a:p>
            <a:pPr>
              <a:lnSpc>
                <a:spcPct val="150000"/>
              </a:lnSpc>
            </a:pPr>
            <a:r>
              <a:rPr lang="zh-CN" altLang="en-US" dirty="0"/>
              <a:t>微明的灯影里</a:t>
            </a:r>
            <a:endParaRPr lang="zh-CN" altLang="en-US" dirty="0"/>
          </a:p>
          <a:p>
            <a:pPr>
              <a:lnSpc>
                <a:spcPct val="150000"/>
              </a:lnSpc>
            </a:pPr>
            <a:r>
              <a:rPr lang="zh-CN" altLang="en-US" dirty="0"/>
              <a:t>我知道她的可爱的土壤</a:t>
            </a:r>
            <a:endParaRPr lang="zh-CN" altLang="en-US" dirty="0"/>
          </a:p>
          <a:p>
            <a:pPr>
              <a:lnSpc>
                <a:spcPct val="150000"/>
              </a:lnSpc>
            </a:pPr>
            <a:r>
              <a:rPr lang="zh-CN" altLang="en-US" dirty="0"/>
              <a:t>是我的心灵成为俘虏了</a:t>
            </a:r>
            <a:endParaRPr lang="zh-CN" altLang="en-US" dirty="0"/>
          </a:p>
          <a:p>
            <a:pPr>
              <a:lnSpc>
                <a:spcPct val="150000"/>
              </a:lnSpc>
            </a:pPr>
            <a:r>
              <a:rPr lang="zh-CN" altLang="en-US" dirty="0"/>
              <a:t>我不在我的世界里</a:t>
            </a:r>
            <a:endParaRPr lang="zh-CN" altLang="en-US" dirty="0"/>
          </a:p>
          <a:p>
            <a:pPr>
              <a:lnSpc>
                <a:spcPct val="150000"/>
              </a:lnSpc>
            </a:pPr>
            <a:r>
              <a:rPr lang="zh-CN" altLang="en-US" dirty="0"/>
              <a:t>街上没有一只灯儿舞了</a:t>
            </a:r>
            <a:endParaRPr lang="zh-CN" altLang="en-US" dirty="0"/>
          </a:p>
          <a:p>
            <a:pPr>
              <a:lnSpc>
                <a:spcPct val="150000"/>
              </a:lnSpc>
            </a:pPr>
            <a:r>
              <a:rPr lang="zh-CN" altLang="en-US" dirty="0"/>
              <a:t>是最可爱的</a:t>
            </a:r>
            <a:endParaRPr lang="zh-CN" altLang="en-US" dirty="0"/>
          </a:p>
          <a:p>
            <a:pPr>
              <a:lnSpc>
                <a:spcPct val="150000"/>
              </a:lnSpc>
            </a:pPr>
            <a:r>
              <a:rPr lang="zh-CN" altLang="en-US" dirty="0"/>
              <a:t>你睁开眼睛做起的梦</a:t>
            </a:r>
            <a:endParaRPr lang="zh-CN" altLang="en-US" dirty="0"/>
          </a:p>
          <a:p>
            <a:pPr>
              <a:lnSpc>
                <a:spcPct val="150000"/>
              </a:lnSpc>
            </a:pPr>
            <a:r>
              <a:rPr lang="zh-CN" altLang="en-US" dirty="0"/>
              <a:t>是你的声音啊</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929640"/>
            <a:ext cx="7886700" cy="1269365"/>
          </a:xfrm>
        </p:spPr>
        <p:txBody>
          <a:bodyPr/>
          <a:lstStyle/>
          <a:p>
            <a:pPr algn="ctr"/>
            <a:r>
              <a:rPr kumimoji="1" lang="zh-CN" altLang="en-US" dirty="0">
                <a:latin typeface="楷体" panose="02010609060101010101" pitchFamily="49" charset="-122"/>
                <a:ea typeface="楷体" panose="02010609060101010101" pitchFamily="49" charset="-122"/>
              </a:rPr>
              <a:t>思考题目</a:t>
            </a:r>
            <a:endParaRPr kumimoji="1"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567055" y="2199005"/>
            <a:ext cx="7948295" cy="3604895"/>
          </a:xfrm>
        </p:spPr>
        <p:txBody>
          <a:bodyPr>
            <a:normAutofit/>
          </a:bodyPr>
          <a:lstStyle/>
          <a:p>
            <a:pPr marL="467995" indent="-457200" fontAlgn="auto">
              <a:lnSpc>
                <a:spcPct val="150000"/>
              </a:lnSpc>
              <a:spcBef>
                <a:spcPts val="0"/>
              </a:spcBef>
              <a:buFont typeface="Wingdings" panose="05000000000000000000" charset="0"/>
              <a:buChar char="Ø"/>
            </a:pPr>
            <a:r>
              <a:rPr kumimoji="1" lang="zh-CN" sz="2400" dirty="0">
                <a:latin typeface="楷体" panose="02010609060101010101" pitchFamily="49" charset="-122"/>
                <a:ea typeface="楷体" panose="02010609060101010101" pitchFamily="49" charset="-122"/>
              </a:rPr>
              <a:t>1. 如何认识著作权及其特征？</a:t>
            </a:r>
            <a:endParaRPr kumimoji="1" lang="zh-CN" sz="2400"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kumimoji="1" lang="en-US" altLang="zh-CN" sz="2400" dirty="0">
                <a:latin typeface="楷体" panose="02010609060101010101" pitchFamily="49" charset="-122"/>
                <a:ea typeface="楷体" panose="02010609060101010101" pitchFamily="49" charset="-122"/>
              </a:rPr>
              <a:t>2. </a:t>
            </a:r>
            <a:r>
              <a:rPr kumimoji="1" lang="zh-CN" altLang="en-US" sz="2400" dirty="0">
                <a:latin typeface="楷体" panose="02010609060101010101" pitchFamily="49" charset="-122"/>
                <a:ea typeface="楷体" panose="02010609060101010101" pitchFamily="49" charset="-122"/>
              </a:rPr>
              <a:t>如何认识著作权与专利权、商标权的异同？</a:t>
            </a:r>
            <a:endParaRPr kumimoji="1" lang="zh-CN" sz="2400"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kumimoji="1" lang="en-US" altLang="zh-CN" sz="2400" dirty="0">
                <a:latin typeface="楷体" panose="02010609060101010101" pitchFamily="49" charset="-122"/>
                <a:ea typeface="楷体" panose="02010609060101010101" pitchFamily="49" charset="-122"/>
              </a:rPr>
              <a:t>3. </a:t>
            </a:r>
            <a:r>
              <a:rPr kumimoji="1" lang="zh-CN" altLang="en-US" sz="2400" dirty="0">
                <a:latin typeface="楷体" panose="02010609060101010101" pitchFamily="49" charset="-122"/>
                <a:ea typeface="楷体" panose="02010609060101010101" pitchFamily="49" charset="-122"/>
              </a:rPr>
              <a:t>如何认识技术与思想观念对著作权法的影响</a:t>
            </a:r>
            <a:r>
              <a:rPr kumimoji="1" lang="zh-CN" sz="2400" dirty="0">
                <a:latin typeface="楷体" panose="02010609060101010101" pitchFamily="49" charset="-122"/>
                <a:ea typeface="楷体" panose="02010609060101010101" pitchFamily="49" charset="-122"/>
              </a:rPr>
              <a:t>？</a:t>
            </a:r>
            <a:endParaRPr kumimoji="1" lang="zh-CN" sz="24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p:nvPr/>
        </p:nvGrpSpPr>
        <p:grpSpPr bwMode="auto">
          <a:xfrm>
            <a:off x="2914650" y="1916113"/>
            <a:ext cx="5618163" cy="1323438"/>
            <a:chOff x="0" y="0"/>
            <a:chExt cx="3901" cy="1315"/>
          </a:xfrm>
        </p:grpSpPr>
        <p:grpSp>
          <p:nvGrpSpPr>
            <p:cNvPr id="28676" name="Group 4"/>
            <p:cNvGrpSpPr/>
            <p:nvPr/>
          </p:nvGrpSpPr>
          <p:grpSpPr bwMode="auto">
            <a:xfrm>
              <a:off x="0" y="0"/>
              <a:ext cx="3901" cy="1315"/>
              <a:chOff x="0" y="0"/>
              <a:chExt cx="5176" cy="2684"/>
            </a:xfrm>
          </p:grpSpPr>
          <p:pic>
            <p:nvPicPr>
              <p:cNvPr id="28677" name="Rektangel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176" cy="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8" name="Text Box 6"/>
              <p:cNvSpPr txBox="1">
                <a:spLocks noChangeArrowheads="1"/>
              </p:cNvSpPr>
              <p:nvPr/>
            </p:nvSpPr>
            <p:spPr bwMode="auto">
              <a:xfrm>
                <a:off x="3" y="4"/>
                <a:ext cx="5170" cy="2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90204" pitchFamily="34" charset="0"/>
                    <a:ea typeface="宋体" panose="02010600030101010101" pitchFamily="2" charset="-122"/>
                  </a:defRPr>
                </a:lvl1pPr>
                <a:lvl2pPr marL="37931725" indent="-37474525">
                  <a:defRPr>
                    <a:solidFill>
                      <a:schemeClr val="tx1"/>
                    </a:solidFill>
                    <a:latin typeface="Arial" panose="020B0604020202090204" pitchFamily="34" charset="0"/>
                    <a:ea typeface="宋体" panose="02010600030101010101" pitchFamily="2" charset="-122"/>
                  </a:defRPr>
                </a:lvl2pPr>
                <a:lvl3pPr>
                  <a:defRPr>
                    <a:solidFill>
                      <a:schemeClr val="tx1"/>
                    </a:solidFill>
                    <a:latin typeface="Arial" panose="020B0604020202090204" pitchFamily="34" charset="0"/>
                    <a:ea typeface="宋体" panose="02010600030101010101" pitchFamily="2" charset="-122"/>
                  </a:defRPr>
                </a:lvl3pPr>
                <a:lvl4pPr indent="1371600">
                  <a:defRPr>
                    <a:solidFill>
                      <a:schemeClr val="tx1"/>
                    </a:solidFill>
                    <a:latin typeface="Arial" panose="020B0604020202090204" pitchFamily="34" charset="0"/>
                    <a:ea typeface="宋体" panose="02010600030101010101" pitchFamily="2" charset="-122"/>
                  </a:defRPr>
                </a:lvl4pPr>
                <a:lvl5pPr indent="1828800">
                  <a:defRPr>
                    <a:solidFill>
                      <a:schemeClr val="tx1"/>
                    </a:solidFill>
                    <a:latin typeface="Arial" panose="020B0604020202090204" pitchFamily="34" charset="0"/>
                    <a:ea typeface="宋体" panose="02010600030101010101" pitchFamily="2" charset="-122"/>
                  </a:defRPr>
                </a:lvl5pPr>
                <a:lvl6pPr marL="4572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9144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13716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18288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a:endParaRPr lang="en-US" altLang="zh-CN">
                  <a:solidFill>
                    <a:srgbClr val="FFFFFF"/>
                  </a:solidFill>
                  <a:latin typeface="Calibri" panose="020F0502020204030204" charset="0"/>
                  <a:ea typeface="MS PGothic" panose="020B0600070205080204" pitchFamily="34" charset="-128"/>
                </a:endParaRPr>
              </a:p>
            </p:txBody>
          </p:sp>
        </p:grpSp>
        <p:sp>
          <p:nvSpPr>
            <p:cNvPr id="28679" name="Rectangle 7"/>
            <p:cNvSpPr>
              <a:spLocks noChangeArrowheads="1"/>
            </p:cNvSpPr>
            <p:nvPr/>
          </p:nvSpPr>
          <p:spPr bwMode="auto">
            <a:xfrm>
              <a:off x="0" y="0"/>
              <a:ext cx="3855" cy="1270"/>
            </a:xfrm>
            <a:prstGeom prst="rect">
              <a:avLst/>
            </a:prstGeom>
            <a:gradFill rotWithShape="1">
              <a:gsLst>
                <a:gs pos="0">
                  <a:srgbClr val="F3F3F3"/>
                </a:gs>
                <a:gs pos="100000">
                  <a:srgbClr val="E6E6E6"/>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28680" name="未知"/>
          <p:cNvSpPr/>
          <p:nvPr/>
        </p:nvSpPr>
        <p:spPr bwMode="auto">
          <a:xfrm>
            <a:off x="539750" y="1917700"/>
            <a:ext cx="2230438" cy="1182688"/>
          </a:xfrm>
          <a:custGeom>
            <a:avLst/>
            <a:gdLst>
              <a:gd name="T0" fmla="*/ 0 w 1633"/>
              <a:gd name="T1" fmla="*/ 0 h 1270"/>
              <a:gd name="T2" fmla="*/ 1497 w 1633"/>
              <a:gd name="T3" fmla="*/ 0 h 1270"/>
              <a:gd name="T4" fmla="*/ 1497 w 1633"/>
              <a:gd name="T5" fmla="*/ 589 h 1270"/>
              <a:gd name="T6" fmla="*/ 1543 w 1633"/>
              <a:gd name="T7" fmla="*/ 589 h 1270"/>
              <a:gd name="T8" fmla="*/ 1543 w 1633"/>
              <a:gd name="T9" fmla="*/ 544 h 1270"/>
              <a:gd name="T10" fmla="*/ 1633 w 1633"/>
              <a:gd name="T11" fmla="*/ 635 h 1270"/>
              <a:gd name="T12" fmla="*/ 1543 w 1633"/>
              <a:gd name="T13" fmla="*/ 771 h 1270"/>
              <a:gd name="T14" fmla="*/ 1543 w 1633"/>
              <a:gd name="T15" fmla="*/ 680 h 1270"/>
              <a:gd name="T16" fmla="*/ 1497 w 1633"/>
              <a:gd name="T17" fmla="*/ 680 h 1270"/>
              <a:gd name="T18" fmla="*/ 1497 w 1633"/>
              <a:gd name="T19" fmla="*/ 1270 h 1270"/>
              <a:gd name="T20" fmla="*/ 0 w 1633"/>
              <a:gd name="T21" fmla="*/ 1270 h 1270"/>
              <a:gd name="T22" fmla="*/ 0 w 1633"/>
              <a:gd name="T23" fmla="*/ 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3" h="1270">
                <a:moveTo>
                  <a:pt x="0" y="0"/>
                </a:moveTo>
                <a:lnTo>
                  <a:pt x="1497" y="0"/>
                </a:lnTo>
                <a:lnTo>
                  <a:pt x="1497" y="589"/>
                </a:lnTo>
                <a:lnTo>
                  <a:pt x="1543" y="589"/>
                </a:lnTo>
                <a:lnTo>
                  <a:pt x="1543" y="544"/>
                </a:lnTo>
                <a:lnTo>
                  <a:pt x="1633" y="635"/>
                </a:lnTo>
                <a:lnTo>
                  <a:pt x="1543" y="771"/>
                </a:lnTo>
                <a:lnTo>
                  <a:pt x="1543" y="680"/>
                </a:lnTo>
                <a:lnTo>
                  <a:pt x="1497" y="680"/>
                </a:lnTo>
                <a:lnTo>
                  <a:pt x="1497" y="1270"/>
                </a:lnTo>
                <a:lnTo>
                  <a:pt x="0" y="1270"/>
                </a:lnTo>
                <a:lnTo>
                  <a:pt x="0" y="0"/>
                </a:lnTo>
                <a:close/>
              </a:path>
            </a:pathLst>
          </a:custGeom>
          <a:gradFill rotWithShape="1">
            <a:gsLst>
              <a:gs pos="0">
                <a:srgbClr val="686868"/>
              </a:gs>
              <a:gs pos="100000">
                <a:srgbClr val="3B3B3B"/>
              </a:gs>
            </a:gsLst>
            <a:lin ang="2700000" scaled="1"/>
          </a:gradFill>
          <a:ln>
            <a:noFill/>
          </a:ln>
          <a:effectLst>
            <a:outerShdw dist="17961" dir="2700000" algn="ctr" rotWithShape="0">
              <a:srgbClr val="3B3B3B"/>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sp>
        <p:nvSpPr>
          <p:cNvPr id="28682" name="Text Box 10"/>
          <p:cNvSpPr txBox="1">
            <a:spLocks noChangeArrowheads="1"/>
          </p:cNvSpPr>
          <p:nvPr/>
        </p:nvSpPr>
        <p:spPr bwMode="auto">
          <a:xfrm>
            <a:off x="2939734" y="1939291"/>
            <a:ext cx="553902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华文楷体" panose="02010600040101010101" pitchFamily="2" charset="-122"/>
                <a:ea typeface="华文楷体" panose="02010600040101010101" pitchFamily="2" charset="-122"/>
              </a:rPr>
              <a:t>为保护文学、艺术和科学作品作者的著作权，以及与著作权有关的权益，鼓励有益于社会主义精神文明、物质文明建设的作品的创作和传播，促进社会主义文化和科学事业的发展与繁荣</a:t>
            </a:r>
            <a:endParaRPr lang="zh-CN" altLang="en-US" sz="2000"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aphicFrame>
        <p:nvGraphicFramePr>
          <p:cNvPr id="4" name="图示 3"/>
          <p:cNvGraphicFramePr/>
          <p:nvPr/>
        </p:nvGraphicFramePr>
        <p:xfrm>
          <a:off x="1407396" y="3347165"/>
          <a:ext cx="6096000" cy="3243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标题 13313"/>
          <p:cNvSpPr>
            <a:spLocks noGrp="1"/>
          </p:cNvSpPr>
          <p:nvPr/>
        </p:nvSpPr>
        <p:spPr>
          <a:xfrm>
            <a:off x="1034415" y="1185703"/>
            <a:ext cx="7159625" cy="561023"/>
          </a:xfrm>
          <a:prstGeom prst="rect">
            <a:avLst/>
          </a:prstGeom>
        </p:spPr>
        <p:txBody>
          <a:bodyPr vert="horz" lIns="69056" tIns="34529" rIns="69056" bIns="34529"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ea typeface="黑体" panose="02010609060101010101" pitchFamily="49" charset="-122"/>
              </a:rPr>
              <a:t>认识著作权法</a:t>
            </a:r>
            <a:endParaRPr lang="zh-CN" altLang="en-US" sz="3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9" name="圆角矩形 6146"/>
          <p:cNvSpPr/>
          <p:nvPr/>
        </p:nvSpPr>
        <p:spPr>
          <a:xfrm>
            <a:off x="1340167" y="3465511"/>
            <a:ext cx="721360" cy="1677670"/>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eaVert" wrap="none" anchor="ctr"/>
          <a:lstStyle/>
          <a:p>
            <a:pPr algn="ctr"/>
            <a:r>
              <a:rPr lang="zh-CN" altLang="en-US" sz="2800" dirty="0">
                <a:solidFill>
                  <a:schemeClr val="bg1"/>
                </a:solidFill>
                <a:latin typeface="Arial" panose="020B0604020202090204" pitchFamily="34" charset="0"/>
                <a:ea typeface="黑体" panose="02010609060101010101" pitchFamily="49" charset="-122"/>
              </a:rPr>
              <a:t>著作权</a:t>
            </a:r>
            <a:endParaRPr lang="zh-CN" altLang="en-US" sz="2800" dirty="0">
              <a:solidFill>
                <a:schemeClr val="bg1"/>
              </a:solidFill>
              <a:latin typeface="Arial" panose="020B0604020202090204" pitchFamily="34" charset="0"/>
              <a:ea typeface="黑体" panose="02010609060101010101" pitchFamily="49" charset="-122"/>
            </a:endParaRPr>
          </a:p>
        </p:txBody>
      </p:sp>
      <p:sp>
        <p:nvSpPr>
          <p:cNvPr id="13" name="左大括号 12"/>
          <p:cNvSpPr/>
          <p:nvPr/>
        </p:nvSpPr>
        <p:spPr>
          <a:xfrm>
            <a:off x="2218895" y="2754629"/>
            <a:ext cx="234745" cy="309943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
        <p:nvSpPr>
          <p:cNvPr id="14" name="AutoShape 7"/>
          <p:cNvSpPr>
            <a:spLocks noChangeArrowheads="1"/>
          </p:cNvSpPr>
          <p:nvPr/>
        </p:nvSpPr>
        <p:spPr bwMode="auto">
          <a:xfrm>
            <a:off x="2692288" y="2509520"/>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作者权</a:t>
            </a:r>
            <a:endParaRPr lang="zh-CN" altLang="en-US" sz="2400" dirty="0">
              <a:solidFill>
                <a:schemeClr val="bg1"/>
              </a:solidFill>
              <a:ea typeface="黑体" panose="02010609060101010101" pitchFamily="49" charset="-122"/>
            </a:endParaRPr>
          </a:p>
        </p:txBody>
      </p:sp>
      <p:sp>
        <p:nvSpPr>
          <p:cNvPr id="15" name="AutoShape 7"/>
          <p:cNvSpPr>
            <a:spLocks noChangeArrowheads="1"/>
          </p:cNvSpPr>
          <p:nvPr/>
        </p:nvSpPr>
        <p:spPr bwMode="auto">
          <a:xfrm>
            <a:off x="2692288" y="5591174"/>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邻接权</a:t>
            </a:r>
            <a:endParaRPr lang="zh-CN" altLang="en-US" sz="2400" dirty="0">
              <a:solidFill>
                <a:schemeClr val="bg1"/>
              </a:solidFill>
              <a:ea typeface="黑体" panose="02010609060101010101" pitchFamily="49" charset="-122"/>
            </a:endParaRPr>
          </a:p>
        </p:txBody>
      </p:sp>
      <p:sp>
        <p:nvSpPr>
          <p:cNvPr id="17" name="右箭头 23"/>
          <p:cNvSpPr/>
          <p:nvPr/>
        </p:nvSpPr>
        <p:spPr>
          <a:xfrm>
            <a:off x="4312920" y="2747200"/>
            <a:ext cx="3917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AutoShape 7"/>
          <p:cNvSpPr>
            <a:spLocks noChangeArrowheads="1"/>
          </p:cNvSpPr>
          <p:nvPr/>
        </p:nvSpPr>
        <p:spPr bwMode="auto">
          <a:xfrm>
            <a:off x="4765675" y="2509519"/>
            <a:ext cx="3482975" cy="525781"/>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狭义著作权；著作人的权利</a:t>
            </a:r>
            <a:endParaRPr lang="zh-CN" altLang="en-US" sz="2000" dirty="0">
              <a:solidFill>
                <a:schemeClr val="bg1"/>
              </a:solidFill>
              <a:ea typeface="黑体" panose="02010609060101010101" pitchFamily="49" charset="-122"/>
            </a:endParaRPr>
          </a:p>
        </p:txBody>
      </p:sp>
      <p:sp>
        <p:nvSpPr>
          <p:cNvPr id="19" name="右箭头 23"/>
          <p:cNvSpPr/>
          <p:nvPr/>
        </p:nvSpPr>
        <p:spPr>
          <a:xfrm>
            <a:off x="4312920" y="5855334"/>
            <a:ext cx="3917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AutoShape 7"/>
          <p:cNvSpPr>
            <a:spLocks noChangeArrowheads="1"/>
          </p:cNvSpPr>
          <p:nvPr/>
        </p:nvSpPr>
        <p:spPr bwMode="auto">
          <a:xfrm>
            <a:off x="4765675" y="5427979"/>
            <a:ext cx="3482975" cy="85217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与著作权有关的权益、</a:t>
            </a:r>
            <a:endParaRPr lang="en-US" altLang="zh-CN" sz="2000" dirty="0">
              <a:solidFill>
                <a:schemeClr val="bg1"/>
              </a:solidFill>
              <a:ea typeface="黑体" panose="02010609060101010101" pitchFamily="49" charset="-122"/>
            </a:endParaRPr>
          </a:p>
          <a:p>
            <a:pPr algn="ctr"/>
            <a:r>
              <a:rPr lang="zh-CN" altLang="en-US" sz="2000" dirty="0">
                <a:solidFill>
                  <a:schemeClr val="bg1"/>
                </a:solidFill>
                <a:ea typeface="黑体" panose="02010609060101010101" pitchFamily="49" charset="-122"/>
              </a:rPr>
              <a:t>相关权、著作邻接权</a:t>
            </a:r>
            <a:endParaRPr lang="zh-CN" altLang="en-US" sz="2000" dirty="0">
              <a:solidFill>
                <a:schemeClr val="bg1"/>
              </a:solidFill>
              <a:ea typeface="黑体" panose="02010609060101010101" pitchFamily="49" charset="-122"/>
            </a:endParaRPr>
          </a:p>
        </p:txBody>
      </p:sp>
      <p:sp>
        <p:nvSpPr>
          <p:cNvPr id="21" name="右箭头 23"/>
          <p:cNvSpPr/>
          <p:nvPr/>
        </p:nvSpPr>
        <p:spPr>
          <a:xfrm rot="5400000">
            <a:off x="6231163" y="3387984"/>
            <a:ext cx="5881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AutoShape 7"/>
          <p:cNvSpPr>
            <a:spLocks noChangeArrowheads="1"/>
          </p:cNvSpPr>
          <p:nvPr/>
        </p:nvSpPr>
        <p:spPr bwMode="auto">
          <a:xfrm>
            <a:off x="4765675" y="3759419"/>
            <a:ext cx="79629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对象</a:t>
            </a:r>
            <a:endParaRPr lang="zh-CN" altLang="en-US" sz="2000" dirty="0">
              <a:solidFill>
                <a:schemeClr val="bg1"/>
              </a:solidFill>
              <a:ea typeface="黑体" panose="02010609060101010101" pitchFamily="49" charset="-122"/>
            </a:endParaRPr>
          </a:p>
        </p:txBody>
      </p:sp>
      <p:sp>
        <p:nvSpPr>
          <p:cNvPr id="23" name="AutoShape 7"/>
          <p:cNvSpPr>
            <a:spLocks noChangeArrowheads="1"/>
          </p:cNvSpPr>
          <p:nvPr/>
        </p:nvSpPr>
        <p:spPr bwMode="auto">
          <a:xfrm>
            <a:off x="5714682" y="3768947"/>
            <a:ext cx="15849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主体：归属</a:t>
            </a:r>
            <a:endParaRPr lang="zh-CN" altLang="en-US" sz="2000" dirty="0">
              <a:solidFill>
                <a:schemeClr val="bg1"/>
              </a:solidFill>
              <a:ea typeface="黑体" panose="02010609060101010101" pitchFamily="49" charset="-122"/>
            </a:endParaRPr>
          </a:p>
        </p:txBody>
      </p:sp>
      <p:sp>
        <p:nvSpPr>
          <p:cNvPr id="24" name="AutoShape 7"/>
          <p:cNvSpPr>
            <a:spLocks noChangeArrowheads="1"/>
          </p:cNvSpPr>
          <p:nvPr/>
        </p:nvSpPr>
        <p:spPr bwMode="auto">
          <a:xfrm>
            <a:off x="7452360" y="3768947"/>
            <a:ext cx="79629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内容</a:t>
            </a:r>
            <a:endParaRPr lang="zh-CN" altLang="en-US" sz="2000" dirty="0">
              <a:solidFill>
                <a:schemeClr val="bg1"/>
              </a:solidFill>
              <a:ea typeface="黑体" panose="02010609060101010101" pitchFamily="49" charset="-122"/>
            </a:endParaRPr>
          </a:p>
        </p:txBody>
      </p:sp>
      <p:sp>
        <p:nvSpPr>
          <p:cNvPr id="25" name="右箭头 23"/>
          <p:cNvSpPr/>
          <p:nvPr/>
        </p:nvSpPr>
        <p:spPr>
          <a:xfrm rot="8977995" flipV="1">
            <a:off x="5153310" y="3372014"/>
            <a:ext cx="10222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右箭头 23"/>
          <p:cNvSpPr/>
          <p:nvPr/>
        </p:nvSpPr>
        <p:spPr>
          <a:xfrm rot="2003773">
            <a:off x="6842232" y="3407891"/>
            <a:ext cx="10735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AutoShape 7"/>
          <p:cNvSpPr>
            <a:spLocks noChangeArrowheads="1"/>
          </p:cNvSpPr>
          <p:nvPr/>
        </p:nvSpPr>
        <p:spPr bwMode="auto">
          <a:xfrm>
            <a:off x="4760890" y="4438565"/>
            <a:ext cx="99901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表演者权</a:t>
            </a:r>
            <a:endParaRPr lang="zh-CN" altLang="en-US" dirty="0">
              <a:solidFill>
                <a:schemeClr val="bg1"/>
              </a:solidFill>
              <a:ea typeface="黑体" panose="02010609060101010101" pitchFamily="49" charset="-122"/>
            </a:endParaRPr>
          </a:p>
        </p:txBody>
      </p:sp>
      <p:sp>
        <p:nvSpPr>
          <p:cNvPr id="28" name="AutoShape 7"/>
          <p:cNvSpPr>
            <a:spLocks noChangeArrowheads="1"/>
          </p:cNvSpPr>
          <p:nvPr/>
        </p:nvSpPr>
        <p:spPr bwMode="auto">
          <a:xfrm>
            <a:off x="5799405" y="4448093"/>
            <a:ext cx="99901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录制者权</a:t>
            </a:r>
            <a:endParaRPr lang="zh-CN" altLang="en-US" dirty="0">
              <a:solidFill>
                <a:schemeClr val="bg1"/>
              </a:solidFill>
              <a:ea typeface="黑体" panose="02010609060101010101" pitchFamily="49" charset="-122"/>
            </a:endParaRPr>
          </a:p>
        </p:txBody>
      </p:sp>
      <p:sp>
        <p:nvSpPr>
          <p:cNvPr id="29" name="AutoShape 7"/>
          <p:cNvSpPr>
            <a:spLocks noChangeArrowheads="1"/>
          </p:cNvSpPr>
          <p:nvPr/>
        </p:nvSpPr>
        <p:spPr bwMode="auto">
          <a:xfrm>
            <a:off x="6877637" y="4448093"/>
            <a:ext cx="1325588"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广播组织权</a:t>
            </a:r>
            <a:endParaRPr lang="zh-CN" altLang="en-US" dirty="0">
              <a:solidFill>
                <a:schemeClr val="bg1"/>
              </a:solidFill>
              <a:ea typeface="黑体" panose="02010609060101010101" pitchFamily="49" charset="-122"/>
            </a:endParaRPr>
          </a:p>
        </p:txBody>
      </p:sp>
      <p:sp>
        <p:nvSpPr>
          <p:cNvPr id="30" name="右箭头 23"/>
          <p:cNvSpPr/>
          <p:nvPr/>
        </p:nvSpPr>
        <p:spPr>
          <a:xfrm rot="16200000">
            <a:off x="6119583" y="5158380"/>
            <a:ext cx="3917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右箭头 23"/>
          <p:cNvSpPr/>
          <p:nvPr/>
        </p:nvSpPr>
        <p:spPr>
          <a:xfrm rot="12178489">
            <a:off x="5221477" y="5182340"/>
            <a:ext cx="106569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右箭头 23"/>
          <p:cNvSpPr/>
          <p:nvPr/>
        </p:nvSpPr>
        <p:spPr>
          <a:xfrm rot="20559931" flipV="1">
            <a:off x="6364574" y="5210814"/>
            <a:ext cx="113363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AutoShape 7"/>
          <p:cNvSpPr>
            <a:spLocks noChangeArrowheads="1"/>
          </p:cNvSpPr>
          <p:nvPr/>
        </p:nvSpPr>
        <p:spPr bwMode="auto">
          <a:xfrm>
            <a:off x="3766775" y="4865920"/>
            <a:ext cx="99901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rgbClr val="FF0000"/>
                </a:solidFill>
                <a:ea typeface="黑体" panose="02010609060101010101" pitchFamily="49" charset="-122"/>
              </a:rPr>
              <a:t>出版者权</a:t>
            </a:r>
            <a:endParaRPr lang="zh-CN" altLang="en-US" dirty="0">
              <a:solidFill>
                <a:srgbClr val="FF0000"/>
              </a:solidFill>
              <a:ea typeface="黑体" panose="02010609060101010101" pitchFamily="49" charset="-122"/>
            </a:endParaRPr>
          </a:p>
        </p:txBody>
      </p:sp>
      <p:sp>
        <p:nvSpPr>
          <p:cNvPr id="34" name="圆角矩形 27652"/>
          <p:cNvSpPr/>
          <p:nvPr/>
        </p:nvSpPr>
        <p:spPr>
          <a:xfrm>
            <a:off x="798830" y="1286510"/>
            <a:ext cx="7449820" cy="855980"/>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90204" pitchFamily="34" charset="0"/>
                <a:ea typeface="黑体" panose="02010609060101010101" pitchFamily="49" charset="-122"/>
              </a:rPr>
              <a:t>私人利益：</a:t>
            </a:r>
            <a:endParaRPr lang="en-US" altLang="zh-CN" sz="2400" dirty="0">
              <a:solidFill>
                <a:schemeClr val="bg1"/>
              </a:solidFill>
              <a:latin typeface="Arial" panose="020B0604020202090204" pitchFamily="34" charset="0"/>
              <a:ea typeface="黑体" panose="02010609060101010101" pitchFamily="49" charset="-122"/>
            </a:endParaRPr>
          </a:p>
          <a:p>
            <a:pPr algn="ctr"/>
            <a:r>
              <a:rPr lang="zh-CN" altLang="en-US" sz="2400" dirty="0">
                <a:solidFill>
                  <a:schemeClr val="bg1"/>
                </a:solidFill>
                <a:latin typeface="Arial" panose="020B0604020202090204" pitchFamily="34" charset="0"/>
                <a:ea typeface="黑体" panose="02010609060101010101" pitchFamily="49" charset="-122"/>
              </a:rPr>
              <a:t>谁有权对何种客体以何种方式行使专有权</a:t>
            </a:r>
            <a:endParaRPr lang="zh-CN" altLang="en-US" sz="2400" dirty="0">
              <a:solidFill>
                <a:schemeClr val="bg1"/>
              </a:solidFill>
              <a:latin typeface="Arial" panose="020B0604020202090204" pitchFamily="34" charset="0"/>
              <a:ea typeface="黑体" panose="02010609060101010101" pitchFamily="49" charset="-122"/>
            </a:endParaRPr>
          </a:p>
        </p:txBody>
      </p:sp>
      <p:sp>
        <p:nvSpPr>
          <p:cNvPr id="35" name="AutoShape 7"/>
          <p:cNvSpPr>
            <a:spLocks noChangeArrowheads="1"/>
          </p:cNvSpPr>
          <p:nvPr/>
        </p:nvSpPr>
        <p:spPr bwMode="auto">
          <a:xfrm>
            <a:off x="797560" y="2635503"/>
            <a:ext cx="1133214"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行使</a:t>
            </a:r>
            <a:endParaRPr lang="zh-CN" altLang="en-US" sz="2400" dirty="0">
              <a:solidFill>
                <a:schemeClr val="bg1"/>
              </a:solidFill>
              <a:ea typeface="黑体" panose="02010609060101010101" pitchFamily="49" charset="-122"/>
            </a:endParaRPr>
          </a:p>
        </p:txBody>
      </p:sp>
      <p:sp>
        <p:nvSpPr>
          <p:cNvPr id="36" name="AutoShape 7"/>
          <p:cNvSpPr>
            <a:spLocks noChangeArrowheads="1"/>
          </p:cNvSpPr>
          <p:nvPr/>
        </p:nvSpPr>
        <p:spPr bwMode="auto">
          <a:xfrm>
            <a:off x="797560" y="5587251"/>
            <a:ext cx="1128486"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救济</a:t>
            </a:r>
            <a:endParaRPr lang="zh-CN" altLang="en-US" sz="2400" dirty="0">
              <a:solidFill>
                <a:schemeClr val="bg1"/>
              </a:solidFill>
              <a:ea typeface="黑体" panose="02010609060101010101" pitchFamily="49" charset="-122"/>
            </a:endParaRPr>
          </a:p>
        </p:txBody>
      </p:sp>
      <p:cxnSp>
        <p:nvCxnSpPr>
          <p:cNvPr id="3" name="直接连接符 2"/>
          <p:cNvCxnSpPr>
            <a:stCxn id="35" idx="2"/>
            <a:endCxn id="9" idx="0"/>
          </p:cNvCxnSpPr>
          <p:nvPr/>
        </p:nvCxnSpPr>
        <p:spPr>
          <a:xfrm>
            <a:off x="1373692" y="3161283"/>
            <a:ext cx="335915" cy="304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9" idx="2"/>
            <a:endCxn id="36" idx="0"/>
          </p:cNvCxnSpPr>
          <p:nvPr/>
        </p:nvCxnSpPr>
        <p:spPr>
          <a:xfrm flipH="1">
            <a:off x="1371282" y="5143181"/>
            <a:ext cx="338455" cy="44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31" idx="1"/>
          </p:cNvCxnSpPr>
          <p:nvPr/>
        </p:nvCxnSpPr>
        <p:spPr>
          <a:xfrm>
            <a:off x="4765675" y="5120640"/>
            <a:ext cx="1479550" cy="2927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80">
                                          <p:stCondLst>
                                            <p:cond delay="0"/>
                                          </p:stCondLst>
                                        </p:cTn>
                                        <p:tgtEl>
                                          <p:spTgt spid="24"/>
                                        </p:tgtEl>
                                      </p:cBhvr>
                                    </p:animEffect>
                                    <p:anim calcmode="lin" valueType="num">
                                      <p:cBhvr>
                                        <p:cTn id="1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3" dur="26">
                                          <p:stCondLst>
                                            <p:cond delay="650"/>
                                          </p:stCondLst>
                                        </p:cTn>
                                        <p:tgtEl>
                                          <p:spTgt spid="24"/>
                                        </p:tgtEl>
                                      </p:cBhvr>
                                      <p:to x="100000" y="60000"/>
                                    </p:animScale>
                                    <p:animScale>
                                      <p:cBhvr>
                                        <p:cTn id="24" dur="166" decel="50000">
                                          <p:stCondLst>
                                            <p:cond delay="676"/>
                                          </p:stCondLst>
                                        </p:cTn>
                                        <p:tgtEl>
                                          <p:spTgt spid="24"/>
                                        </p:tgtEl>
                                      </p:cBhvr>
                                      <p:to x="100000" y="100000"/>
                                    </p:animScale>
                                    <p:animScale>
                                      <p:cBhvr>
                                        <p:cTn id="25" dur="26">
                                          <p:stCondLst>
                                            <p:cond delay="1312"/>
                                          </p:stCondLst>
                                        </p:cTn>
                                        <p:tgtEl>
                                          <p:spTgt spid="24"/>
                                        </p:tgtEl>
                                      </p:cBhvr>
                                      <p:to x="100000" y="80000"/>
                                    </p:animScale>
                                    <p:animScale>
                                      <p:cBhvr>
                                        <p:cTn id="26" dur="166" decel="50000">
                                          <p:stCondLst>
                                            <p:cond delay="1338"/>
                                          </p:stCondLst>
                                        </p:cTn>
                                        <p:tgtEl>
                                          <p:spTgt spid="24"/>
                                        </p:tgtEl>
                                      </p:cBhvr>
                                      <p:to x="100000" y="100000"/>
                                    </p:animScale>
                                    <p:animScale>
                                      <p:cBhvr>
                                        <p:cTn id="27" dur="26">
                                          <p:stCondLst>
                                            <p:cond delay="1642"/>
                                          </p:stCondLst>
                                        </p:cTn>
                                        <p:tgtEl>
                                          <p:spTgt spid="24"/>
                                        </p:tgtEl>
                                      </p:cBhvr>
                                      <p:to x="100000" y="90000"/>
                                    </p:animScale>
                                    <p:animScale>
                                      <p:cBhvr>
                                        <p:cTn id="28" dur="166" decel="50000">
                                          <p:stCondLst>
                                            <p:cond delay="1668"/>
                                          </p:stCondLst>
                                        </p:cTn>
                                        <p:tgtEl>
                                          <p:spTgt spid="24"/>
                                        </p:tgtEl>
                                      </p:cBhvr>
                                      <p:to x="100000" y="100000"/>
                                    </p:animScale>
                                    <p:animScale>
                                      <p:cBhvr>
                                        <p:cTn id="29" dur="26">
                                          <p:stCondLst>
                                            <p:cond delay="1808"/>
                                          </p:stCondLst>
                                        </p:cTn>
                                        <p:tgtEl>
                                          <p:spTgt spid="24"/>
                                        </p:tgtEl>
                                      </p:cBhvr>
                                      <p:to x="100000" y="95000"/>
                                    </p:animScale>
                                    <p:animScale>
                                      <p:cBhvr>
                                        <p:cTn id="30" dur="166" decel="50000">
                                          <p:stCondLst>
                                            <p:cond delay="1834"/>
                                          </p:stCondLst>
                                        </p:cTn>
                                        <p:tgtEl>
                                          <p:spTgt spid="2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randombar(horizontal)">
                                      <p:cBhvr>
                                        <p:cTn id="49" dur="500"/>
                                        <p:tgtEl>
                                          <p:spTgt spid="1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randombar(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80">
                                          <p:stCondLst>
                                            <p:cond delay="0"/>
                                          </p:stCondLst>
                                        </p:cTn>
                                        <p:tgtEl>
                                          <p:spTgt spid="15"/>
                                        </p:tgtEl>
                                      </p:cBhvr>
                                    </p:animEffect>
                                    <p:anim calcmode="lin" valueType="num">
                                      <p:cBhvr>
                                        <p:cTn id="6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3" dur="26">
                                          <p:stCondLst>
                                            <p:cond delay="650"/>
                                          </p:stCondLst>
                                        </p:cTn>
                                        <p:tgtEl>
                                          <p:spTgt spid="15"/>
                                        </p:tgtEl>
                                      </p:cBhvr>
                                      <p:to x="100000" y="60000"/>
                                    </p:animScale>
                                    <p:animScale>
                                      <p:cBhvr>
                                        <p:cTn id="74" dur="166" decel="50000">
                                          <p:stCondLst>
                                            <p:cond delay="676"/>
                                          </p:stCondLst>
                                        </p:cTn>
                                        <p:tgtEl>
                                          <p:spTgt spid="15"/>
                                        </p:tgtEl>
                                      </p:cBhvr>
                                      <p:to x="100000" y="100000"/>
                                    </p:animScale>
                                    <p:animScale>
                                      <p:cBhvr>
                                        <p:cTn id="75" dur="26">
                                          <p:stCondLst>
                                            <p:cond delay="1312"/>
                                          </p:stCondLst>
                                        </p:cTn>
                                        <p:tgtEl>
                                          <p:spTgt spid="15"/>
                                        </p:tgtEl>
                                      </p:cBhvr>
                                      <p:to x="100000" y="80000"/>
                                    </p:animScale>
                                    <p:animScale>
                                      <p:cBhvr>
                                        <p:cTn id="76" dur="166" decel="50000">
                                          <p:stCondLst>
                                            <p:cond delay="1338"/>
                                          </p:stCondLst>
                                        </p:cTn>
                                        <p:tgtEl>
                                          <p:spTgt spid="15"/>
                                        </p:tgtEl>
                                      </p:cBhvr>
                                      <p:to x="100000" y="100000"/>
                                    </p:animScale>
                                    <p:animScale>
                                      <p:cBhvr>
                                        <p:cTn id="77" dur="26">
                                          <p:stCondLst>
                                            <p:cond delay="1642"/>
                                          </p:stCondLst>
                                        </p:cTn>
                                        <p:tgtEl>
                                          <p:spTgt spid="15"/>
                                        </p:tgtEl>
                                      </p:cBhvr>
                                      <p:to x="100000" y="90000"/>
                                    </p:animScale>
                                    <p:animScale>
                                      <p:cBhvr>
                                        <p:cTn id="78" dur="166" decel="50000">
                                          <p:stCondLst>
                                            <p:cond delay="1668"/>
                                          </p:stCondLst>
                                        </p:cTn>
                                        <p:tgtEl>
                                          <p:spTgt spid="15"/>
                                        </p:tgtEl>
                                      </p:cBhvr>
                                      <p:to x="100000" y="100000"/>
                                    </p:animScale>
                                    <p:animScale>
                                      <p:cBhvr>
                                        <p:cTn id="79" dur="26">
                                          <p:stCondLst>
                                            <p:cond delay="1808"/>
                                          </p:stCondLst>
                                        </p:cTn>
                                        <p:tgtEl>
                                          <p:spTgt spid="15"/>
                                        </p:tgtEl>
                                      </p:cBhvr>
                                      <p:to x="100000" y="95000"/>
                                    </p:animScale>
                                    <p:animScale>
                                      <p:cBhvr>
                                        <p:cTn id="80" dur="166" decel="50000">
                                          <p:stCondLst>
                                            <p:cond delay="1834"/>
                                          </p:stCondLst>
                                        </p:cTn>
                                        <p:tgtEl>
                                          <p:spTgt spid="15"/>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p:cTn id="85" dur="1000" fill="hold"/>
                                        <p:tgtEl>
                                          <p:spTgt spid="20"/>
                                        </p:tgtEl>
                                        <p:attrNameLst>
                                          <p:attrName>ppt_w</p:attrName>
                                        </p:attrNameLst>
                                      </p:cBhvr>
                                      <p:tavLst>
                                        <p:tav tm="0">
                                          <p:val>
                                            <p:fltVal val="0"/>
                                          </p:val>
                                        </p:tav>
                                        <p:tav tm="100000">
                                          <p:val>
                                            <p:strVal val="#ppt_w"/>
                                          </p:val>
                                        </p:tav>
                                      </p:tavLst>
                                    </p:anim>
                                    <p:anim calcmode="lin" valueType="num">
                                      <p:cBhvr>
                                        <p:cTn id="86" dur="1000" fill="hold"/>
                                        <p:tgtEl>
                                          <p:spTgt spid="20"/>
                                        </p:tgtEl>
                                        <p:attrNameLst>
                                          <p:attrName>ppt_h</p:attrName>
                                        </p:attrNameLst>
                                      </p:cBhvr>
                                      <p:tavLst>
                                        <p:tav tm="0">
                                          <p:val>
                                            <p:fltVal val="0"/>
                                          </p:val>
                                        </p:tav>
                                        <p:tav tm="100000">
                                          <p:val>
                                            <p:strVal val="#ppt_h"/>
                                          </p:val>
                                        </p:tav>
                                      </p:tavLst>
                                    </p:anim>
                                    <p:anim calcmode="lin" valueType="num">
                                      <p:cBhvr>
                                        <p:cTn id="87" dur="1000" fill="hold"/>
                                        <p:tgtEl>
                                          <p:spTgt spid="20"/>
                                        </p:tgtEl>
                                        <p:attrNameLst>
                                          <p:attrName>style.rotation</p:attrName>
                                        </p:attrNameLst>
                                      </p:cBhvr>
                                      <p:tavLst>
                                        <p:tav tm="0">
                                          <p:val>
                                            <p:fltVal val="90"/>
                                          </p:val>
                                        </p:tav>
                                        <p:tav tm="100000">
                                          <p:val>
                                            <p:fltVal val="0"/>
                                          </p:val>
                                        </p:tav>
                                      </p:tavLst>
                                    </p:anim>
                                    <p:animEffect transition="in" filter="fade">
                                      <p:cBhvr>
                                        <p:cTn id="88" dur="1000"/>
                                        <p:tgtEl>
                                          <p:spTgt spid="20"/>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1000" fill="hold"/>
                                        <p:tgtEl>
                                          <p:spTgt spid="19"/>
                                        </p:tgtEl>
                                        <p:attrNameLst>
                                          <p:attrName>ppt_w</p:attrName>
                                        </p:attrNameLst>
                                      </p:cBhvr>
                                      <p:tavLst>
                                        <p:tav tm="0">
                                          <p:val>
                                            <p:fltVal val="0"/>
                                          </p:val>
                                        </p:tav>
                                        <p:tav tm="100000">
                                          <p:val>
                                            <p:strVal val="#ppt_w"/>
                                          </p:val>
                                        </p:tav>
                                      </p:tavLst>
                                    </p:anim>
                                    <p:anim calcmode="lin" valueType="num">
                                      <p:cBhvr>
                                        <p:cTn id="92" dur="1000" fill="hold"/>
                                        <p:tgtEl>
                                          <p:spTgt spid="19"/>
                                        </p:tgtEl>
                                        <p:attrNameLst>
                                          <p:attrName>ppt_h</p:attrName>
                                        </p:attrNameLst>
                                      </p:cBhvr>
                                      <p:tavLst>
                                        <p:tav tm="0">
                                          <p:val>
                                            <p:fltVal val="0"/>
                                          </p:val>
                                        </p:tav>
                                        <p:tav tm="100000">
                                          <p:val>
                                            <p:strVal val="#ppt_h"/>
                                          </p:val>
                                        </p:tav>
                                      </p:tavLst>
                                    </p:anim>
                                    <p:anim calcmode="lin" valueType="num">
                                      <p:cBhvr>
                                        <p:cTn id="93" dur="1000" fill="hold"/>
                                        <p:tgtEl>
                                          <p:spTgt spid="19"/>
                                        </p:tgtEl>
                                        <p:attrNameLst>
                                          <p:attrName>style.rotation</p:attrName>
                                        </p:attrNameLst>
                                      </p:cBhvr>
                                      <p:tavLst>
                                        <p:tav tm="0">
                                          <p:val>
                                            <p:fltVal val="90"/>
                                          </p:val>
                                        </p:tav>
                                        <p:tav tm="100000">
                                          <p:val>
                                            <p:fltVal val="0"/>
                                          </p:val>
                                        </p:tav>
                                      </p:tavLst>
                                    </p:anim>
                                    <p:animEffect transition="in" filter="fade">
                                      <p:cBhvr>
                                        <p:cTn id="94" dur="1000"/>
                                        <p:tgtEl>
                                          <p:spTgt spid="19"/>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barn(inVertical)">
                                      <p:cBhvr>
                                        <p:cTn id="99" dur="500"/>
                                        <p:tgtEl>
                                          <p:spTgt spid="27"/>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arn(inVertical)">
                                      <p:cBhvr>
                                        <p:cTn id="102" dur="500"/>
                                        <p:tgtEl>
                                          <p:spTgt spid="28"/>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barn(inVertical)">
                                      <p:cBhvr>
                                        <p:cTn id="105" dur="500"/>
                                        <p:tgtEl>
                                          <p:spTgt spid="29"/>
                                        </p:tgtEl>
                                      </p:cBhvr>
                                    </p:animEffect>
                                  </p:childTnLst>
                                </p:cTn>
                              </p:par>
                              <p:par>
                                <p:cTn id="106" presetID="16" presetClass="entr" presetSubtype="21"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barn(inVertical)">
                                      <p:cBhvr>
                                        <p:cTn id="108" dur="500"/>
                                        <p:tgtEl>
                                          <p:spTgt spid="30"/>
                                        </p:tgtEl>
                                      </p:cBhvr>
                                    </p:animEffect>
                                  </p:childTnLst>
                                </p:cTn>
                              </p:par>
                              <p:par>
                                <p:cTn id="109" presetID="16" presetClass="entr" presetSubtype="21"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barn(inVertical)">
                                      <p:cBhvr>
                                        <p:cTn id="111" dur="500"/>
                                        <p:tgtEl>
                                          <p:spTgt spid="31"/>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barn(inVertical)">
                                      <p:cBhvr>
                                        <p:cTn id="114" dur="500"/>
                                        <p:tgtEl>
                                          <p:spTgt spid="32"/>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barn(inVertical)">
                                      <p:cBhvr>
                                        <p:cTn id="117" dur="500"/>
                                        <p:tgtEl>
                                          <p:spTgt spid="3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3"/>
                                        </p:tgtEl>
                                        <p:attrNameLst>
                                          <p:attrName>style.visibility</p:attrName>
                                        </p:attrNameLst>
                                      </p:cBhvr>
                                      <p:to>
                                        <p:strVal val="visible"/>
                                      </p:to>
                                    </p:set>
                                    <p:animEffect transition="in" filter="fade">
                                      <p:cBhvr>
                                        <p:cTn id="122" dur="1000"/>
                                        <p:tgtEl>
                                          <p:spTgt spid="3"/>
                                        </p:tgtEl>
                                      </p:cBhvr>
                                    </p:animEffect>
                                    <p:anim calcmode="lin" valueType="num">
                                      <p:cBhvr>
                                        <p:cTn id="123" dur="1000" fill="hold"/>
                                        <p:tgtEl>
                                          <p:spTgt spid="3"/>
                                        </p:tgtEl>
                                        <p:attrNameLst>
                                          <p:attrName>ppt_x</p:attrName>
                                        </p:attrNameLst>
                                      </p:cBhvr>
                                      <p:tavLst>
                                        <p:tav tm="0">
                                          <p:val>
                                            <p:strVal val="#ppt_x"/>
                                          </p:val>
                                        </p:tav>
                                        <p:tav tm="100000">
                                          <p:val>
                                            <p:strVal val="#ppt_x"/>
                                          </p:val>
                                        </p:tav>
                                      </p:tavLst>
                                    </p:anim>
                                    <p:anim calcmode="lin" valueType="num">
                                      <p:cBhvr>
                                        <p:cTn id="124" dur="1000" fill="hold"/>
                                        <p:tgtEl>
                                          <p:spTgt spid="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1000"/>
                                        <p:tgtEl>
                                          <p:spTgt spid="35"/>
                                        </p:tgtEl>
                                      </p:cBhvr>
                                    </p:animEffect>
                                    <p:anim calcmode="lin" valueType="num">
                                      <p:cBhvr>
                                        <p:cTn id="128" dur="1000" fill="hold"/>
                                        <p:tgtEl>
                                          <p:spTgt spid="35"/>
                                        </p:tgtEl>
                                        <p:attrNameLst>
                                          <p:attrName>ppt_x</p:attrName>
                                        </p:attrNameLst>
                                      </p:cBhvr>
                                      <p:tavLst>
                                        <p:tav tm="0">
                                          <p:val>
                                            <p:strVal val="#ppt_x"/>
                                          </p:val>
                                        </p:tav>
                                        <p:tav tm="100000">
                                          <p:val>
                                            <p:strVal val="#ppt_x"/>
                                          </p:val>
                                        </p:tav>
                                      </p:tavLst>
                                    </p:anim>
                                    <p:anim calcmode="lin" valueType="num">
                                      <p:cBhvr>
                                        <p:cTn id="1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31" presetClass="entr" presetSubtype="0" fill="hold" grpId="0" nodeType="clickEffect">
                                  <p:stCondLst>
                                    <p:cond delay="0"/>
                                  </p:stCondLst>
                                  <p:childTnLst>
                                    <p:set>
                                      <p:cBhvr>
                                        <p:cTn id="133" dur="1" fill="hold">
                                          <p:stCondLst>
                                            <p:cond delay="0"/>
                                          </p:stCondLst>
                                        </p:cTn>
                                        <p:tgtEl>
                                          <p:spTgt spid="36"/>
                                        </p:tgtEl>
                                        <p:attrNameLst>
                                          <p:attrName>style.visibility</p:attrName>
                                        </p:attrNameLst>
                                      </p:cBhvr>
                                      <p:to>
                                        <p:strVal val="visible"/>
                                      </p:to>
                                    </p:set>
                                    <p:anim calcmode="lin" valueType="num">
                                      <p:cBhvr>
                                        <p:cTn id="134" dur="1000" fill="hold"/>
                                        <p:tgtEl>
                                          <p:spTgt spid="36"/>
                                        </p:tgtEl>
                                        <p:attrNameLst>
                                          <p:attrName>ppt_w</p:attrName>
                                        </p:attrNameLst>
                                      </p:cBhvr>
                                      <p:tavLst>
                                        <p:tav tm="0">
                                          <p:val>
                                            <p:fltVal val="0"/>
                                          </p:val>
                                        </p:tav>
                                        <p:tav tm="100000">
                                          <p:val>
                                            <p:strVal val="#ppt_w"/>
                                          </p:val>
                                        </p:tav>
                                      </p:tavLst>
                                    </p:anim>
                                    <p:anim calcmode="lin" valueType="num">
                                      <p:cBhvr>
                                        <p:cTn id="135" dur="1000" fill="hold"/>
                                        <p:tgtEl>
                                          <p:spTgt spid="36"/>
                                        </p:tgtEl>
                                        <p:attrNameLst>
                                          <p:attrName>ppt_h</p:attrName>
                                        </p:attrNameLst>
                                      </p:cBhvr>
                                      <p:tavLst>
                                        <p:tav tm="0">
                                          <p:val>
                                            <p:fltVal val="0"/>
                                          </p:val>
                                        </p:tav>
                                        <p:tav tm="100000">
                                          <p:val>
                                            <p:strVal val="#ppt_h"/>
                                          </p:val>
                                        </p:tav>
                                      </p:tavLst>
                                    </p:anim>
                                    <p:anim calcmode="lin" valueType="num">
                                      <p:cBhvr>
                                        <p:cTn id="136" dur="1000" fill="hold"/>
                                        <p:tgtEl>
                                          <p:spTgt spid="36"/>
                                        </p:tgtEl>
                                        <p:attrNameLst>
                                          <p:attrName>style.rotation</p:attrName>
                                        </p:attrNameLst>
                                      </p:cBhvr>
                                      <p:tavLst>
                                        <p:tav tm="0">
                                          <p:val>
                                            <p:fltVal val="90"/>
                                          </p:val>
                                        </p:tav>
                                        <p:tav tm="100000">
                                          <p:val>
                                            <p:fltVal val="0"/>
                                          </p:val>
                                        </p:tav>
                                      </p:tavLst>
                                    </p:anim>
                                    <p:animEffect transition="in" filter="fade">
                                      <p:cBhvr>
                                        <p:cTn id="137" dur="1000"/>
                                        <p:tgtEl>
                                          <p:spTgt spid="36"/>
                                        </p:tgtEl>
                                      </p:cBhvr>
                                    </p:animEffect>
                                  </p:childTnLst>
                                </p:cTn>
                              </p:par>
                              <p:par>
                                <p:cTn id="138" presetID="31" presetClass="entr" presetSubtype="0" fill="hold" nodeType="withEffect">
                                  <p:stCondLst>
                                    <p:cond delay="0"/>
                                  </p:stCondLst>
                                  <p:childTnLst>
                                    <p:set>
                                      <p:cBhvr>
                                        <p:cTn id="139" dur="1" fill="hold">
                                          <p:stCondLst>
                                            <p:cond delay="0"/>
                                          </p:stCondLst>
                                        </p:cTn>
                                        <p:tgtEl>
                                          <p:spTgt spid="5"/>
                                        </p:tgtEl>
                                        <p:attrNameLst>
                                          <p:attrName>style.visibility</p:attrName>
                                        </p:attrNameLst>
                                      </p:cBhvr>
                                      <p:to>
                                        <p:strVal val="visible"/>
                                      </p:to>
                                    </p:set>
                                    <p:anim calcmode="lin" valueType="num">
                                      <p:cBhvr>
                                        <p:cTn id="140" dur="1000" fill="hold"/>
                                        <p:tgtEl>
                                          <p:spTgt spid="5"/>
                                        </p:tgtEl>
                                        <p:attrNameLst>
                                          <p:attrName>ppt_w</p:attrName>
                                        </p:attrNameLst>
                                      </p:cBhvr>
                                      <p:tavLst>
                                        <p:tav tm="0">
                                          <p:val>
                                            <p:fltVal val="0"/>
                                          </p:val>
                                        </p:tav>
                                        <p:tav tm="100000">
                                          <p:val>
                                            <p:strVal val="#ppt_w"/>
                                          </p:val>
                                        </p:tav>
                                      </p:tavLst>
                                    </p:anim>
                                    <p:anim calcmode="lin" valueType="num">
                                      <p:cBhvr>
                                        <p:cTn id="141" dur="1000" fill="hold"/>
                                        <p:tgtEl>
                                          <p:spTgt spid="5"/>
                                        </p:tgtEl>
                                        <p:attrNameLst>
                                          <p:attrName>ppt_h</p:attrName>
                                        </p:attrNameLst>
                                      </p:cBhvr>
                                      <p:tavLst>
                                        <p:tav tm="0">
                                          <p:val>
                                            <p:fltVal val="0"/>
                                          </p:val>
                                        </p:tav>
                                        <p:tav tm="100000">
                                          <p:val>
                                            <p:strVal val="#ppt_h"/>
                                          </p:val>
                                        </p:tav>
                                      </p:tavLst>
                                    </p:anim>
                                    <p:anim calcmode="lin" valueType="num">
                                      <p:cBhvr>
                                        <p:cTn id="142" dur="1000" fill="hold"/>
                                        <p:tgtEl>
                                          <p:spTgt spid="5"/>
                                        </p:tgtEl>
                                        <p:attrNameLst>
                                          <p:attrName>style.rotation</p:attrName>
                                        </p:attrNameLst>
                                      </p:cBhvr>
                                      <p:tavLst>
                                        <p:tav tm="0">
                                          <p:val>
                                            <p:fltVal val="90"/>
                                          </p:val>
                                        </p:tav>
                                        <p:tav tm="100000">
                                          <p:val>
                                            <p:fltVal val="0"/>
                                          </p:val>
                                        </p:tav>
                                      </p:tavLst>
                                    </p:anim>
                                    <p:animEffect transition="in" filter="fade">
                                      <p:cBhvr>
                                        <p:cTn id="143" dur="1000"/>
                                        <p:tgtEl>
                                          <p:spTgt spid="5"/>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nodeType="clickEffect">
                                  <p:stCondLst>
                                    <p:cond delay="0"/>
                                  </p:stCondLst>
                                  <p:childTnLst>
                                    <p:set>
                                      <p:cBhvr>
                                        <p:cTn id="147" dur="1" fill="hold">
                                          <p:stCondLst>
                                            <p:cond delay="0"/>
                                          </p:stCondLst>
                                        </p:cTn>
                                        <p:tgtEl>
                                          <p:spTgt spid="4"/>
                                        </p:tgtEl>
                                        <p:attrNameLst>
                                          <p:attrName>style.visibility</p:attrName>
                                        </p:attrNameLst>
                                      </p:cBhvr>
                                      <p:to>
                                        <p:strVal val="visible"/>
                                      </p:to>
                                    </p:set>
                                    <p:animEffect transition="in" filter="fade">
                                      <p:cBhvr>
                                        <p:cTn id="148" dur="1000"/>
                                        <p:tgtEl>
                                          <p:spTgt spid="4"/>
                                        </p:tgtEl>
                                      </p:cBhvr>
                                    </p:animEffect>
                                    <p:anim calcmode="lin" valueType="num">
                                      <p:cBhvr>
                                        <p:cTn id="149" dur="1000" fill="hold"/>
                                        <p:tgtEl>
                                          <p:spTgt spid="4"/>
                                        </p:tgtEl>
                                        <p:attrNameLst>
                                          <p:attrName>ppt_x</p:attrName>
                                        </p:attrNameLst>
                                      </p:cBhvr>
                                      <p:tavLst>
                                        <p:tav tm="0">
                                          <p:val>
                                            <p:strVal val="#ppt_x"/>
                                          </p:val>
                                        </p:tav>
                                        <p:tav tm="100000">
                                          <p:val>
                                            <p:strVal val="#ppt_x"/>
                                          </p:val>
                                        </p:tav>
                                      </p:tavLst>
                                    </p:anim>
                                    <p:anim calcmode="lin" valueType="num">
                                      <p:cBhvr>
                                        <p:cTn id="15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3" grpId="0" bldLvl="0" animBg="1"/>
      <p:bldP spid="14" grpId="0" bldLvl="0" animBg="1"/>
      <p:bldP spid="15"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5" grpId="0" bldLvl="0" animBg="1"/>
      <p:bldP spid="3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左大括号 33794"/>
          <p:cNvSpPr/>
          <p:nvPr/>
        </p:nvSpPr>
        <p:spPr>
          <a:xfrm>
            <a:off x="3208020" y="4134485"/>
            <a:ext cx="113030" cy="181991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796" name="文本框 33795"/>
          <p:cNvSpPr txBox="1"/>
          <p:nvPr/>
        </p:nvSpPr>
        <p:spPr>
          <a:xfrm>
            <a:off x="3314065" y="3993833"/>
            <a:ext cx="27228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时间限制：</a:t>
            </a:r>
            <a:r>
              <a:rPr lang="zh-CN" altLang="en-US" sz="2000" dirty="0">
                <a:latin typeface="华文楷体" panose="02010600040101010101" pitchFamily="2" charset="-122"/>
                <a:ea typeface="华文楷体" panose="02010600040101010101" pitchFamily="2" charset="-122"/>
              </a:rPr>
              <a:t>保护期限</a:t>
            </a:r>
            <a:endParaRPr lang="zh-CN" altLang="en-US" sz="2000" dirty="0">
              <a:latin typeface="华文楷体" panose="02010600040101010101" pitchFamily="2" charset="-122"/>
              <a:ea typeface="华文楷体" panose="02010600040101010101" pitchFamily="2" charset="-122"/>
            </a:endParaRPr>
          </a:p>
        </p:txBody>
      </p:sp>
      <p:sp>
        <p:nvSpPr>
          <p:cNvPr id="33797" name="文本框 33796"/>
          <p:cNvSpPr txBox="1"/>
          <p:nvPr/>
        </p:nvSpPr>
        <p:spPr>
          <a:xfrm>
            <a:off x="3321050" y="4778375"/>
            <a:ext cx="4661535" cy="46037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地域限制：</a:t>
            </a:r>
            <a:r>
              <a:rPr lang="zh-CN" altLang="en-US" sz="2000" dirty="0">
                <a:latin typeface="华文楷体" panose="02010600040101010101" pitchFamily="2" charset="-122"/>
                <a:ea typeface="华文楷体" panose="02010600040101010101" pitchFamily="2" charset="-122"/>
                <a:sym typeface="+mn-ea"/>
              </a:rPr>
              <a:t>效力仅及于本国领土</a:t>
            </a:r>
            <a:endParaRPr lang="zh-CN" altLang="en-US" sz="2000" dirty="0">
              <a:latin typeface="华文楷体" panose="02010600040101010101" pitchFamily="2" charset="-122"/>
              <a:ea typeface="华文楷体" panose="02010600040101010101" pitchFamily="2" charset="-122"/>
              <a:sym typeface="+mn-ea"/>
            </a:endParaRPr>
          </a:p>
        </p:txBody>
      </p:sp>
      <p:sp>
        <p:nvSpPr>
          <p:cNvPr id="33799" name="文本框 33798"/>
          <p:cNvSpPr txBox="1"/>
          <p:nvPr/>
        </p:nvSpPr>
        <p:spPr>
          <a:xfrm>
            <a:off x="3309938" y="5634673"/>
            <a:ext cx="17068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行使限制：</a:t>
            </a:r>
            <a:endParaRPr lang="zh-CN" altLang="en-US" sz="2400" dirty="0">
              <a:latin typeface="华文楷体" panose="02010600040101010101" pitchFamily="2" charset="-122"/>
              <a:ea typeface="华文楷体" panose="02010600040101010101" pitchFamily="2" charset="-122"/>
            </a:endParaRPr>
          </a:p>
        </p:txBody>
      </p:sp>
      <p:sp>
        <p:nvSpPr>
          <p:cNvPr id="33800" name="左大括号 33799"/>
          <p:cNvSpPr/>
          <p:nvPr/>
        </p:nvSpPr>
        <p:spPr>
          <a:xfrm>
            <a:off x="4943475" y="5368290"/>
            <a:ext cx="157480" cy="998855"/>
          </a:xfrm>
          <a:prstGeom prst="leftBrace">
            <a:avLst>
              <a:gd name="adj1" fmla="val 82758"/>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801" name="文本框 33800"/>
          <p:cNvSpPr txBox="1"/>
          <p:nvPr/>
        </p:nvSpPr>
        <p:spPr>
          <a:xfrm>
            <a:off x="5075873" y="6077585"/>
            <a:ext cx="119888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强制许可</a:t>
            </a:r>
            <a:endParaRPr lang="zh-CN" altLang="en-US" dirty="0">
              <a:latin typeface="Arial" panose="020B0604020202090204" pitchFamily="34" charset="0"/>
            </a:endParaRPr>
          </a:p>
        </p:txBody>
      </p:sp>
      <p:sp>
        <p:nvSpPr>
          <p:cNvPr id="33802" name="文本框 33801"/>
          <p:cNvSpPr txBox="1"/>
          <p:nvPr/>
        </p:nvSpPr>
        <p:spPr>
          <a:xfrm>
            <a:off x="5045710" y="5225415"/>
            <a:ext cx="119888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合理使用</a:t>
            </a:r>
            <a:endParaRPr lang="zh-CN" altLang="en-US" sz="2000" dirty="0">
              <a:latin typeface="华文楷体" panose="02010600040101010101" pitchFamily="2" charset="-122"/>
              <a:ea typeface="华文楷体" panose="02010600040101010101" pitchFamily="2" charset="-122"/>
            </a:endParaRPr>
          </a:p>
        </p:txBody>
      </p:sp>
      <p:sp>
        <p:nvSpPr>
          <p:cNvPr id="33803" name="文本框 33802"/>
          <p:cNvSpPr txBox="1"/>
          <p:nvPr/>
        </p:nvSpPr>
        <p:spPr>
          <a:xfrm>
            <a:off x="5052695" y="5634990"/>
            <a:ext cx="227076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法定许可</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用于教学</a:t>
            </a:r>
            <a:endParaRPr lang="zh-CN" altLang="en-US" sz="2000" dirty="0">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759460" y="2421890"/>
            <a:ext cx="561975" cy="304609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著作权法限制</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体系</a:t>
            </a:r>
            <a:endParaRPr lang="zh-CN" altLang="en-US" sz="2400" dirty="0">
              <a:latin typeface="华文楷体" panose="02010600040101010101" pitchFamily="2" charset="-122"/>
              <a:ea typeface="华文楷体" panose="02010600040101010101" pitchFamily="2" charset="-122"/>
            </a:endParaRPr>
          </a:p>
        </p:txBody>
      </p:sp>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90204" pitchFamily="34" charset="0"/>
                <a:ea typeface="黑体" panose="02010609060101010101" pitchFamily="49" charset="-122"/>
              </a:rPr>
              <a:t>公共利益：</a:t>
            </a:r>
            <a:endParaRPr lang="zh-CN" altLang="en-US" sz="2400" dirty="0">
              <a:solidFill>
                <a:schemeClr val="bg1"/>
              </a:solidFill>
              <a:latin typeface="Arial" panose="020B0604020202090204" pitchFamily="34" charset="0"/>
              <a:ea typeface="黑体" panose="02010609060101010101" pitchFamily="49" charset="-122"/>
            </a:endParaRPr>
          </a:p>
          <a:p>
            <a:pPr algn="ctr"/>
            <a:r>
              <a:rPr lang="zh-CN" altLang="en-US" sz="2400" dirty="0">
                <a:solidFill>
                  <a:schemeClr val="bg1"/>
                </a:solidFill>
                <a:latin typeface="Arial" panose="020B0604020202090204" pitchFamily="34" charset="0"/>
                <a:ea typeface="黑体" panose="02010609060101010101" pitchFamily="49" charset="-122"/>
              </a:rPr>
              <a:t>著作权法维护公共利益采取了哪些限制措施</a:t>
            </a:r>
            <a:endParaRPr lang="zh-CN" altLang="en-US" sz="2400" dirty="0">
              <a:solidFill>
                <a:schemeClr val="bg1"/>
              </a:solidFill>
              <a:latin typeface="Arial" panose="020B0604020202090204" pitchFamily="34" charset="0"/>
              <a:ea typeface="黑体" panose="02010609060101010101" pitchFamily="49" charset="-122"/>
            </a:endParaRPr>
          </a:p>
        </p:txBody>
      </p:sp>
      <p:sp>
        <p:nvSpPr>
          <p:cNvPr id="3" name="文本框 2"/>
          <p:cNvSpPr txBox="1"/>
          <p:nvPr/>
        </p:nvSpPr>
        <p:spPr>
          <a:xfrm>
            <a:off x="1679258" y="4805363"/>
            <a:ext cx="1402080" cy="460375"/>
          </a:xfrm>
          <a:prstGeom prst="rect">
            <a:avLst/>
          </a:prstGeom>
          <a:noFill/>
          <a:ln w="9525">
            <a:noFill/>
          </a:ln>
        </p:spPr>
        <p:txBody>
          <a:bodyPr wrap="none" anchor="t">
            <a:spAutoFit/>
          </a:bodyPr>
          <a:p>
            <a:r>
              <a:rPr lang="zh-CN" altLang="en-US" sz="2400" dirty="0">
                <a:latin typeface="华文楷体" panose="02010600040101010101" pitchFamily="2" charset="-122"/>
                <a:ea typeface="华文楷体" panose="02010600040101010101" pitchFamily="2" charset="-122"/>
              </a:rPr>
              <a:t>权利限制</a:t>
            </a:r>
            <a:endParaRPr lang="zh-CN" altLang="en-US" sz="2400" dirty="0">
              <a:latin typeface="华文楷体" panose="02010600040101010101" pitchFamily="2" charset="-122"/>
              <a:ea typeface="华文楷体" panose="02010600040101010101" pitchFamily="2" charset="-122"/>
            </a:endParaRPr>
          </a:p>
        </p:txBody>
      </p:sp>
      <p:sp>
        <p:nvSpPr>
          <p:cNvPr id="4" name="文本框 3"/>
          <p:cNvSpPr txBox="1"/>
          <p:nvPr/>
        </p:nvSpPr>
        <p:spPr>
          <a:xfrm>
            <a:off x="1679258" y="2636203"/>
            <a:ext cx="1402080" cy="460375"/>
          </a:xfrm>
          <a:prstGeom prst="rect">
            <a:avLst/>
          </a:prstGeom>
          <a:noFill/>
          <a:ln w="9525">
            <a:noFill/>
          </a:ln>
        </p:spPr>
        <p:txBody>
          <a:bodyPr wrap="none" anchor="t">
            <a:spAutoFit/>
          </a:bodyPr>
          <a:p>
            <a:r>
              <a:rPr lang="zh-CN" altLang="en-US" sz="2400" dirty="0">
                <a:latin typeface="华文楷体" panose="02010600040101010101" pitchFamily="2" charset="-122"/>
                <a:ea typeface="华文楷体" panose="02010600040101010101" pitchFamily="2" charset="-122"/>
              </a:rPr>
              <a:t>客体限制</a:t>
            </a:r>
            <a:endParaRPr lang="zh-CN" altLang="en-US" sz="2400" dirty="0">
              <a:latin typeface="华文楷体" panose="02010600040101010101" pitchFamily="2" charset="-122"/>
              <a:ea typeface="华文楷体" panose="02010600040101010101" pitchFamily="2" charset="-122"/>
            </a:endParaRPr>
          </a:p>
        </p:txBody>
      </p:sp>
      <p:sp>
        <p:nvSpPr>
          <p:cNvPr id="5" name="左大括号 4"/>
          <p:cNvSpPr/>
          <p:nvPr/>
        </p:nvSpPr>
        <p:spPr>
          <a:xfrm>
            <a:off x="1546860" y="2755265"/>
            <a:ext cx="132715" cy="238379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 name="文本框 5"/>
          <p:cNvSpPr txBox="1"/>
          <p:nvPr/>
        </p:nvSpPr>
        <p:spPr>
          <a:xfrm>
            <a:off x="3307715" y="2271713"/>
            <a:ext cx="5770880" cy="460375"/>
          </a:xfrm>
          <a:prstGeom prst="rect">
            <a:avLst/>
          </a:prstGeom>
          <a:noFill/>
          <a:ln w="9525">
            <a:noFill/>
          </a:ln>
        </p:spPr>
        <p:txBody>
          <a:bodyPr wrap="none" anchor="t">
            <a:spAutoFit/>
          </a:bodyPr>
          <a:p>
            <a:r>
              <a:rPr lang="zh-CN" altLang="en-US" sz="2400" dirty="0">
                <a:latin typeface="华文楷体" panose="02010600040101010101" pitchFamily="2" charset="-122"/>
                <a:ea typeface="华文楷体" panose="02010600040101010101" pitchFamily="2" charset="-122"/>
              </a:rPr>
              <a:t>内部排除：</a:t>
            </a:r>
            <a:r>
              <a:rPr lang="zh-CN" altLang="en-US" sz="2000" dirty="0">
                <a:latin typeface="华文楷体" panose="02010600040101010101" pitchFamily="2" charset="-122"/>
                <a:ea typeface="华文楷体" panose="02010600040101010101" pitchFamily="2" charset="-122"/>
              </a:rPr>
              <a:t>思想表达二分：思想和事实不受保护</a:t>
            </a:r>
            <a:endParaRPr lang="zh-CN" altLang="en-US" sz="2000" dirty="0">
              <a:latin typeface="华文楷体" panose="02010600040101010101" pitchFamily="2" charset="-122"/>
              <a:ea typeface="华文楷体" panose="02010600040101010101" pitchFamily="2" charset="-122"/>
            </a:endParaRPr>
          </a:p>
        </p:txBody>
      </p:sp>
      <p:sp>
        <p:nvSpPr>
          <p:cNvPr id="7" name="文本框 6"/>
          <p:cNvSpPr txBox="1"/>
          <p:nvPr/>
        </p:nvSpPr>
        <p:spPr>
          <a:xfrm>
            <a:off x="3314700" y="3056255"/>
            <a:ext cx="4661535" cy="768350"/>
          </a:xfrm>
          <a:prstGeom prst="rect">
            <a:avLst/>
          </a:prstGeom>
          <a:noFill/>
          <a:ln w="9525">
            <a:noFill/>
          </a:ln>
        </p:spPr>
        <p:txBody>
          <a:bodyPr wrap="square" anchor="t">
            <a:spAutoFit/>
          </a:bodyPr>
          <a:p>
            <a:r>
              <a:rPr lang="zh-CN" altLang="en-US" sz="2400" dirty="0">
                <a:latin typeface="华文楷体" panose="02010600040101010101" pitchFamily="2" charset="-122"/>
                <a:ea typeface="华文楷体" panose="02010600040101010101" pitchFamily="2" charset="-122"/>
              </a:rPr>
              <a:t>外部排除：</a:t>
            </a:r>
            <a:r>
              <a:rPr lang="zh-CN" altLang="en-US" sz="2000" dirty="0">
                <a:latin typeface="华文楷体" panose="02010600040101010101" pitchFamily="2" charset="-122"/>
                <a:ea typeface="华文楷体" panose="02010600040101010101" pitchFamily="2" charset="-122"/>
              </a:rPr>
              <a:t>不受著作权法保护对象：立法</a:t>
            </a:r>
            <a:endParaRPr lang="zh-CN" altLang="en-US" sz="2000" dirty="0">
              <a:latin typeface="华文楷体" panose="02010600040101010101" pitchFamily="2" charset="-122"/>
              <a:ea typeface="华文楷体" panose="02010600040101010101" pitchFamily="2" charset="-122"/>
            </a:endParaRPr>
          </a:p>
        </p:txBody>
      </p:sp>
      <p:sp>
        <p:nvSpPr>
          <p:cNvPr id="8" name="左大括号 7"/>
          <p:cNvSpPr/>
          <p:nvPr/>
        </p:nvSpPr>
        <p:spPr>
          <a:xfrm>
            <a:off x="3175000" y="2447925"/>
            <a:ext cx="113030" cy="93472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第一章    著作权法导论</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849120" y="2292787"/>
            <a:ext cx="5709920" cy="3386653"/>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著作权与著作权法（是谁？）</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著作权法的历史（从哪里来？）</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著作权法的未来（到哪里去？）</a:t>
            </a:r>
            <a:endParaRPr lang="en-US" altLang="zh-CN"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398270" y="1209040"/>
            <a:ext cx="6560185" cy="819785"/>
          </a:xfrm>
        </p:spPr>
        <p:txBody>
          <a:bodyPr/>
          <a:lstStyle/>
          <a:p>
            <a:pPr algn="ctr" eaLnBrk="1" hangingPunct="1"/>
            <a:r>
              <a:rPr kumimoji="1" lang="zh-CN" altLang="en-US" sz="2800" dirty="0">
                <a:ea typeface="黑体" panose="02010609060101010101" pitchFamily="49" charset="-122"/>
              </a:rPr>
              <a:t>第一节    著作权与著作权法</a:t>
            </a:r>
            <a:endParaRPr kumimoji="1" lang="zh-CN" altLang="en-US" sz="28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0215" y="1950720"/>
            <a:ext cx="8336915" cy="467296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一、著作权的概念与特征</a:t>
            </a:r>
            <a:endParaRPr lang="zh-CN" altLang="en-US" sz="2400" b="1" dirty="0">
              <a:latin typeface="楷体" panose="02010609060101010101" pitchFamily="49" charset="-122"/>
              <a:ea typeface="楷体" panose="02010609060101010101" pitchFamily="49" charset="-122"/>
            </a:endParaRPr>
          </a:p>
          <a:p>
            <a:pPr marL="342900" indent="0" defTabSz="342900" fontAlgn="base">
              <a:lnSpc>
                <a:spcPct val="150000"/>
              </a:lnSpc>
              <a:spcBef>
                <a:spcPts val="0"/>
              </a:spcBef>
              <a:spcAft>
                <a:spcPct val="0"/>
              </a:spcAft>
              <a:buFont typeface="Wingdings" panose="05000000000000000000" pitchFamily="2" charset="2"/>
              <a:buChar char="Ø"/>
            </a:pPr>
            <a:r>
              <a:rPr lang="zh-CN" altLang="en-US" sz="2000" b="1" dirty="0">
                <a:latin typeface="楷体" panose="02010609060101010101" pitchFamily="49" charset="-122"/>
                <a:ea typeface="楷体" panose="02010609060101010101" pitchFamily="49" charset="-122"/>
              </a:rPr>
              <a:t>（一）著作权的概念</a:t>
            </a:r>
            <a:endParaRPr lang="zh-CN" altLang="en-US" sz="2000" b="1" dirty="0">
              <a:latin typeface="楷体" panose="02010609060101010101" pitchFamily="49" charset="-122"/>
              <a:ea typeface="楷体" panose="02010609060101010101" pitchFamily="49" charset="-122"/>
            </a:endParaRPr>
          </a:p>
          <a:p>
            <a:pPr marL="342900" indent="0" defTabSz="342900" fontAlgn="base">
              <a:lnSpc>
                <a:spcPct val="150000"/>
              </a:lnSpc>
              <a:spcBef>
                <a:spcPts val="0"/>
              </a:spcBef>
              <a:spcAft>
                <a:spcPct val="0"/>
              </a:spcAft>
              <a:buFont typeface="Wingdings" panose="05000000000000000000" pitchFamily="2" charset="2"/>
              <a:buNone/>
            </a:pPr>
            <a:r>
              <a:rPr lang="en-US" altLang="zh-CN" sz="2000" dirty="0">
                <a:latin typeface="楷体" panose="02010609060101010101" pitchFamily="49" charset="-122"/>
                <a:ea typeface="楷体" panose="02010609060101010101" pitchFamily="49" charset="-122"/>
                <a:sym typeface="+mn-ea"/>
              </a:rPr>
              <a:t>1</a:t>
            </a:r>
            <a:r>
              <a:rPr lang="zh-CN" altLang="en-US" sz="2000" dirty="0">
                <a:latin typeface="楷体" panose="02010609060101010101" pitchFamily="49" charset="-122"/>
                <a:ea typeface="楷体" panose="02010609060101010101" pitchFamily="49" charset="-122"/>
                <a:sym typeface="+mn-ea"/>
              </a:rPr>
              <a:t>、狭义著作权：作者对其创作的文学、艺术与科学作品享有的专有权</a:t>
            </a:r>
            <a:endParaRPr lang="zh-CN" altLang="en-US" sz="2000" dirty="0">
              <a:latin typeface="楷体" panose="02010609060101010101" pitchFamily="49" charset="-122"/>
              <a:ea typeface="楷体" panose="02010609060101010101" pitchFamily="49" charset="-122"/>
              <a:sym typeface="+mn-ea"/>
            </a:endParaRPr>
          </a:p>
          <a:p>
            <a:pPr marL="342900" indent="0" defTabSz="342900" fontAlgn="base">
              <a:lnSpc>
                <a:spcPct val="150000"/>
              </a:lnSpc>
              <a:spcBef>
                <a:spcPts val="0"/>
              </a:spcBef>
              <a:spcAft>
                <a:spcPct val="0"/>
              </a:spcAft>
              <a:buFont typeface="Wingdings" panose="05000000000000000000" pitchFamily="2" charset="2"/>
              <a:buNone/>
            </a:pPr>
            <a:r>
              <a:rPr lang="en-US" altLang="zh-CN" sz="2000" dirty="0">
                <a:latin typeface="楷体" panose="02010609060101010101" pitchFamily="49" charset="-122"/>
                <a:ea typeface="楷体" panose="02010609060101010101" pitchFamily="49" charset="-122"/>
                <a:sym typeface="+mn-ea"/>
              </a:rPr>
              <a:t>2</a:t>
            </a:r>
            <a:r>
              <a:rPr lang="zh-CN" altLang="en-US" sz="2000" dirty="0">
                <a:latin typeface="楷体" panose="02010609060101010101" pitchFamily="49" charset="-122"/>
                <a:ea typeface="楷体" panose="02010609060101010101" pitchFamily="49" charset="-122"/>
                <a:sym typeface="+mn-ea"/>
              </a:rPr>
              <a:t>、广义著作权：</a:t>
            </a:r>
            <a:r>
              <a:rPr lang="zh-CN" altLang="en-US" sz="2000" dirty="0">
                <a:latin typeface="楷体" panose="02010609060101010101" pitchFamily="49" charset="-122"/>
                <a:ea typeface="楷体" panose="02010609060101010101" pitchFamily="49" charset="-122"/>
              </a:rPr>
              <a:t>作者或其他权利人对其创作的文学、艺术与科学作品及相关客体享有的专有权</a:t>
            </a:r>
            <a:endParaRPr lang="zh-CN" altLang="en-US" sz="2000" dirty="0">
              <a:latin typeface="楷体" panose="02010609060101010101" pitchFamily="49" charset="-122"/>
              <a:ea typeface="楷体" panose="02010609060101010101" pitchFamily="49" charset="-122"/>
            </a:endParaRPr>
          </a:p>
          <a:p>
            <a:pPr marL="68580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专有权：著作人格权（</a:t>
            </a:r>
            <a:r>
              <a:rPr lang="zh-CN" altLang="en-US" sz="2000" dirty="0">
                <a:latin typeface="楷体" panose="02010609060101010101" pitchFamily="49" charset="-122"/>
                <a:ea typeface="楷体" panose="02010609060101010101" pitchFamily="49" charset="-122"/>
              </a:rPr>
              <a:t>精神权利、</a:t>
            </a:r>
            <a:r>
              <a:rPr lang="zh-CN" altLang="en-US" sz="2000" dirty="0">
                <a:solidFill>
                  <a:srgbClr val="FF0000"/>
                </a:solidFill>
                <a:latin typeface="楷体" panose="02010609060101010101" pitchFamily="49" charset="-122"/>
                <a:ea typeface="楷体" panose="02010609060101010101" pitchFamily="49" charset="-122"/>
              </a:rPr>
              <a:t>人身权利</a:t>
            </a:r>
            <a:r>
              <a:rPr lang="zh-CN" altLang="en-US" sz="2000" dirty="0">
                <a:latin typeface="楷体" panose="02010609060101010101" pitchFamily="49" charset="-122"/>
                <a:ea typeface="楷体" panose="02010609060101010101" pitchFamily="49" charset="-122"/>
              </a:rPr>
              <a:t>）与</a:t>
            </a:r>
            <a:r>
              <a:rPr lang="zh-CN" altLang="en-US" sz="2000" dirty="0">
                <a:latin typeface="楷体" panose="02010609060101010101" pitchFamily="49" charset="-122"/>
                <a:ea typeface="楷体" panose="02010609060101010101" pitchFamily="49" charset="-122"/>
                <a:sym typeface="+mn-ea"/>
              </a:rPr>
              <a:t>著作财产权（</a:t>
            </a:r>
            <a:r>
              <a:rPr lang="zh-CN" altLang="en-US" sz="2000" dirty="0">
                <a:latin typeface="楷体" panose="02010609060101010101" pitchFamily="49" charset="-122"/>
                <a:ea typeface="楷体" panose="02010609060101010101" pitchFamily="49" charset="-122"/>
              </a:rPr>
              <a:t>经济权利、财产权利）</a:t>
            </a:r>
            <a:endParaRPr lang="zh-CN" altLang="en-US" sz="2000" dirty="0">
              <a:latin typeface="楷体" panose="02010609060101010101" pitchFamily="49" charset="-122"/>
              <a:ea typeface="楷体" panose="02010609060101010101" pitchFamily="49" charset="-122"/>
            </a:endParaRPr>
          </a:p>
          <a:p>
            <a:pPr marL="68580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权利人：作者+出版者、表演者、录音录像制作者、广播组织</a:t>
            </a:r>
            <a:endParaRPr lang="zh-CN" altLang="en-US" sz="2000" dirty="0">
              <a:latin typeface="楷体" panose="02010609060101010101" pitchFamily="49" charset="-122"/>
              <a:ea typeface="楷体" panose="02010609060101010101" pitchFamily="49" charset="-122"/>
            </a:endParaRPr>
          </a:p>
          <a:p>
            <a:pPr marL="68580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客体：作品+版式设计、表演、音像制品、广播信号</a:t>
            </a:r>
            <a:endParaRPr lang="zh-CN" altLang="en-US" sz="2000" dirty="0">
              <a:latin typeface="楷体" panose="02010609060101010101" pitchFamily="49" charset="-122"/>
              <a:ea typeface="楷体" panose="02010609060101010101" pitchFamily="49" charset="-122"/>
            </a:endParaRPr>
          </a:p>
          <a:p>
            <a:pPr marL="685800" indent="-342900" defTabSz="342900" fontAlgn="base">
              <a:lnSpc>
                <a:spcPct val="150000"/>
              </a:lnSpc>
              <a:spcBef>
                <a:spcPts val="0"/>
              </a:spcBef>
              <a:spcAft>
                <a:spcPct val="0"/>
              </a:spcAft>
              <a:buFont typeface="Wingdings" panose="05000000000000000000" charset="0"/>
              <a:buChar char="p"/>
            </a:pPr>
            <a:r>
              <a:rPr lang="zh-CN" altLang="en-US" sz="2000" b="1" dirty="0">
                <a:latin typeface="楷体" panose="02010609060101010101" pitchFamily="49" charset="-122"/>
                <a:ea typeface="楷体" panose="02010609060101010101" pitchFamily="49" charset="-122"/>
              </a:rPr>
              <a:t>没有作品，就没有著作权</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715645" y="1423035"/>
            <a:ext cx="7896860" cy="4899660"/>
          </a:xfrm>
          <a:ln w="6350">
            <a:solidFill>
              <a:schemeClr val="tx1"/>
            </a:solidFill>
          </a:ln>
        </p:spPr>
        <p:txBody>
          <a:bodyPr>
            <a:normAutofit lnSpcReduction="20000"/>
          </a:bodyPr>
          <a:lstStyle/>
          <a:p>
            <a:pPr marL="0" indent="0" defTabSz="342900" fontAlgn="base">
              <a:lnSpc>
                <a:spcPts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000" b="1" dirty="0">
                <a:latin typeface="楷体" panose="02010609060101010101" pitchFamily="49" charset="-122"/>
                <a:ea typeface="楷体" panose="02010609060101010101" pitchFamily="49" charset="-122"/>
              </a:rPr>
              <a:t>（二）著作权的特征</a:t>
            </a:r>
            <a:endParaRPr lang="en-US" altLang="zh-CN" sz="18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客体或者保护对象：</a:t>
            </a:r>
            <a:r>
              <a:rPr lang="zh-CN" altLang="en-US" sz="2000" b="1" dirty="0">
                <a:latin typeface="楷体" panose="02010609060101010101" pitchFamily="49" charset="-122"/>
                <a:ea typeface="楷体" panose="02010609060101010101" pitchFamily="49" charset="-122"/>
              </a:rPr>
              <a:t>丰富精神生活；无形性</a:t>
            </a:r>
            <a:endParaRPr lang="zh-CN" altLang="en-US"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2000" b="1" dirty="0">
                <a:latin typeface="楷体" panose="02010609060101010101" pitchFamily="49" charset="-122"/>
                <a:ea typeface="楷体" panose="02010609060101010101" pitchFamily="49" charset="-122"/>
                <a:sym typeface="+mn-ea"/>
              </a:rPr>
              <a:t>2、</a:t>
            </a:r>
            <a:r>
              <a:rPr lang="zh-CN" altLang="en-US" sz="2000" b="1" dirty="0">
                <a:solidFill>
                  <a:srgbClr val="FF0000"/>
                </a:solidFill>
                <a:latin typeface="楷体" panose="02010609060101010101" pitchFamily="49" charset="-122"/>
                <a:ea typeface="楷体" panose="02010609060101010101" pitchFamily="49" charset="-122"/>
                <a:sym typeface="+mn-ea"/>
              </a:rPr>
              <a:t>客体可复制性</a:t>
            </a:r>
            <a:r>
              <a:rPr lang="zh-CN" altLang="en-US" sz="2000" b="1" dirty="0">
                <a:latin typeface="楷体" panose="02010609060101010101" pitchFamily="49" charset="-122"/>
                <a:ea typeface="楷体" panose="02010609060101010101" pitchFamily="49" charset="-122"/>
                <a:sym typeface="+mn-ea"/>
              </a:rPr>
              <a:t>：自己复制以及许可他人复制</a:t>
            </a:r>
            <a:endParaRPr lang="zh-CN" altLang="en-US"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产生途径：</a:t>
            </a:r>
            <a:r>
              <a:rPr lang="zh-CN" altLang="en-US" sz="2000" b="1" dirty="0">
                <a:latin typeface="楷体" panose="02010609060101010101" pitchFamily="49" charset="-122"/>
                <a:ea typeface="楷体" panose="02010609060101010101" pitchFamily="49" charset="-122"/>
              </a:rPr>
              <a:t>无手续原则（自动产生原则）</a:t>
            </a:r>
            <a:endParaRPr lang="zh-CN" altLang="en-US"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4、</a:t>
            </a:r>
            <a:r>
              <a:rPr lang="zh-CN" altLang="en-US" sz="2000" b="1" dirty="0">
                <a:solidFill>
                  <a:srgbClr val="FF0000"/>
                </a:solidFill>
                <a:latin typeface="楷体" panose="02010609060101010101" pitchFamily="49" charset="-122"/>
                <a:ea typeface="楷体" panose="02010609060101010101" pitchFamily="49" charset="-122"/>
              </a:rPr>
              <a:t>权利性质：</a:t>
            </a:r>
            <a:r>
              <a:rPr lang="zh-CN" altLang="en-US" sz="2000" b="1" dirty="0">
                <a:latin typeface="楷体" panose="02010609060101010101" pitchFamily="49" charset="-122"/>
                <a:ea typeface="楷体" panose="02010609060101010101" pitchFamily="49" charset="-122"/>
              </a:rPr>
              <a:t>法定专有性或排他性的程度弱；诉讼中的准物权</a:t>
            </a:r>
            <a:endParaRPr lang="zh-CN" altLang="en-US"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权利内容：</a:t>
            </a:r>
            <a:r>
              <a:rPr lang="zh-CN" altLang="en-US" sz="2000" b="1" dirty="0">
                <a:latin typeface="楷体" panose="02010609060101010101" pitchFamily="49" charset="-122"/>
                <a:ea typeface="楷体" panose="02010609060101010101" pitchFamily="49" charset="-122"/>
              </a:rPr>
              <a:t>著作人格权与著作财产权</a:t>
            </a:r>
            <a:endParaRPr lang="zh-CN" altLang="en-US"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6</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地域性</a:t>
            </a:r>
            <a:r>
              <a:rPr lang="zh-CN" altLang="en-US" sz="2000" b="1" dirty="0">
                <a:latin typeface="楷体" panose="02010609060101010101" pitchFamily="49" charset="-122"/>
                <a:ea typeface="楷体" panose="02010609060101010101" pitchFamily="49" charset="-122"/>
              </a:rPr>
              <a:t>：依一国法律而产生且只在该国范围内有效并受到保护</a:t>
            </a:r>
            <a:endParaRPr lang="en-US" altLang="zh-CN"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en-US" altLang="zh-CN" sz="2000" b="1" dirty="0">
                <a:latin typeface="楷体" panose="02010609060101010101" pitchFamily="49" charset="-122"/>
                <a:ea typeface="楷体" panose="02010609060101010101" pitchFamily="49" charset="-122"/>
              </a:rPr>
              <a:t>7</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时间性</a:t>
            </a:r>
            <a:r>
              <a:rPr lang="zh-CN" altLang="en-US" sz="2000" b="1" dirty="0">
                <a:latin typeface="楷体" panose="02010609060101010101" pitchFamily="49" charset="-122"/>
                <a:ea typeface="楷体" panose="02010609060101010101" pitchFamily="49" charset="-122"/>
              </a:rPr>
              <a:t>：作者及其后代的利益与公共利益的平衡方式</a:t>
            </a:r>
            <a:endParaRPr lang="en-US" altLang="zh-CN" sz="2000" b="1" dirty="0">
              <a:latin typeface="楷体" panose="02010609060101010101" pitchFamily="49" charset="-122"/>
              <a:ea typeface="楷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5848</Words>
  <Application>WPS 演示</Application>
  <PresentationFormat>全屏显示(4:3)</PresentationFormat>
  <Paragraphs>301</Paragraphs>
  <Slides>37</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37</vt:i4>
      </vt:variant>
    </vt:vector>
  </HeadingPairs>
  <TitlesOfParts>
    <vt:vector size="62" baseType="lpstr">
      <vt:lpstr>Arial</vt:lpstr>
      <vt:lpstr>方正书宋_GBK</vt:lpstr>
      <vt:lpstr>Wingdings</vt:lpstr>
      <vt:lpstr>楷体</vt:lpstr>
      <vt:lpstr>汉仪楷体KW</vt:lpstr>
      <vt:lpstr>黑体</vt:lpstr>
      <vt:lpstr>汉仪中黑KW</vt:lpstr>
      <vt:lpstr>Times New Roman</vt:lpstr>
      <vt:lpstr>华文楷体</vt:lpstr>
      <vt:lpstr>宋体</vt:lpstr>
      <vt:lpstr>汉仪书宋二KW</vt:lpstr>
      <vt:lpstr>Calibri</vt:lpstr>
      <vt:lpstr>MS PGothic</vt:lpstr>
      <vt:lpstr>Wingdings</vt:lpstr>
      <vt:lpstr>Calibri Light</vt:lpstr>
      <vt:lpstr>Helvetica Neue</vt:lpstr>
      <vt:lpstr>微软雅黑</vt:lpstr>
      <vt:lpstr>汉仪旗黑KW</vt:lpstr>
      <vt:lpstr>宋体</vt:lpstr>
      <vt:lpstr>Arial Unicode MS</vt:lpstr>
      <vt:lpstr>冬青黑体简体中文</vt:lpstr>
      <vt:lpstr>等线 Light</vt:lpstr>
      <vt:lpstr>汉仪中等线KW</vt:lpstr>
      <vt:lpstr>等线</vt:lpstr>
      <vt:lpstr>Office 主题​​</vt:lpstr>
      <vt:lpstr>著作权法</vt:lpstr>
      <vt:lpstr>课程介绍</vt:lpstr>
      <vt:lpstr>走进著作权</vt:lpstr>
      <vt:lpstr>PowerPoint 演示文稿</vt:lpstr>
      <vt:lpstr>PowerPoint 演示文稿</vt:lpstr>
      <vt:lpstr>PowerPoint 演示文稿</vt:lpstr>
      <vt:lpstr>第一章    著作权法导论</vt:lpstr>
      <vt:lpstr>第一节    著作权与著作权法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（二）现行的著作权法律规范</vt:lpstr>
      <vt:lpstr>PowerPoint 演示文稿</vt:lpstr>
      <vt:lpstr>PowerPoint 演示文稿</vt:lpstr>
      <vt:lpstr>PowerPoint 演示文稿</vt:lpstr>
      <vt:lpstr>PowerPoint 演示文稿</vt:lpstr>
      <vt:lpstr>第二节    著作权法的历史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著作权法的未来</vt:lpstr>
      <vt:lpstr>PowerPoint 演示文稿</vt:lpstr>
      <vt:lpstr>思考题目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apple</cp:lastModifiedBy>
  <cp:revision>599</cp:revision>
  <dcterms:created xsi:type="dcterms:W3CDTF">2021-03-15T02:43:58Z</dcterms:created>
  <dcterms:modified xsi:type="dcterms:W3CDTF">2021-03-15T02:43:58Z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