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3" r:id="rId3"/>
    <p:sldId id="366" r:id="rId4"/>
    <p:sldId id="509" r:id="rId5"/>
    <p:sldId id="521" r:id="rId6"/>
    <p:sldId id="516" r:id="rId7"/>
    <p:sldId id="510" r:id="rId8"/>
    <p:sldId id="512" r:id="rId9"/>
    <p:sldId id="519" r:id="rId10"/>
    <p:sldId id="513" r:id="rId11"/>
    <p:sldId id="669" r:id="rId12"/>
    <p:sldId id="514" r:id="rId13"/>
    <p:sldId id="376" r:id="rId14"/>
    <p:sldId id="650" r:id="rId15"/>
    <p:sldId id="648" r:id="rId16"/>
    <p:sldId id="378" r:id="rId17"/>
    <p:sldId id="520" r:id="rId18"/>
    <p:sldId id="646" r:id="rId19"/>
    <p:sldId id="379" r:id="rId20"/>
    <p:sldId id="647" r:id="rId21"/>
    <p:sldId id="517" r:id="rId22"/>
    <p:sldId id="518" r:id="rId23"/>
    <p:sldId id="642" r:id="rId24"/>
    <p:sldId id="645" r:id="rId25"/>
    <p:sldId id="381" r:id="rId26"/>
    <p:sldId id="649" r:id="rId27"/>
    <p:sldId id="382" r:id="rId28"/>
    <p:sldId id="383" r:id="rId29"/>
    <p:sldId id="651" r:id="rId30"/>
    <p:sldId id="384" r:id="rId31"/>
    <p:sldId id="641" r:id="rId32"/>
    <p:sldId id="385"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32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628650" y="2146935"/>
            <a:ext cx="7886700" cy="405574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629841" y="2505075"/>
            <a:ext cx="3868340"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华文楷体" panose="02010600040101010101" charset="-122"/>
                <a:ea typeface="华文楷体" panose="02010600040101010101" charset="-122"/>
              </a:defRPr>
            </a:lvl1p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华文楷体" panose="02010600040101010101" charset="-122"/>
                <a:ea typeface="华文楷体" panose="02010600040101010101" charset="-122"/>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华文楷体" panose="02010600040101010101" charset="-122"/>
                <a:ea typeface="华文楷体" panose="02010600040101010101" charset="-122"/>
              </a:defRPr>
            </a:lvl1pPr>
          </a:lstStyle>
          <a:p>
            <a:fld id="{7AAA4916-D474-1F4B-A4E8-75351B963E5C}" type="slidenum">
              <a:rPr kumimoji="1" lang="zh-CN" altLang="en-US" smtClean="0"/>
            </a:fld>
            <a:endParaRPr kumimoji="1" lang="zh-CN" altLang="en-US"/>
          </a:p>
        </p:txBody>
      </p:sp>
      <p:pic>
        <p:nvPicPr>
          <p:cNvPr id="7" name="图片 6" descr="title"/>
          <p:cNvPicPr>
            <a:picLocks noChangeAspect="1"/>
          </p:cNvPicPr>
          <p:nvPr userDrawn="1"/>
        </p:nvPicPr>
        <p:blipFill>
          <a:blip r:embed="rId12"/>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3"/>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华文楷体" panose="02010600040101010101" charset="-122"/>
          <a:ea typeface="华文楷体" panose="02010600040101010101"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华文楷体" panose="02010600040101010101" charset="-122"/>
          <a:ea typeface="华文楷体" panose="02010600040101010101"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华文楷体" panose="02010600040101010101" charset="-122"/>
          <a:ea typeface="华文楷体" panose="02010600040101010101"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华文楷体" panose="02010600040101010101" charset="-122"/>
          <a:ea typeface="华文楷体" panose="02010600040101010101"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华文楷体" panose="02010600040101010101" charset="-122"/>
          <a:ea typeface="华文楷体" panose="02010600040101010101"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wmf"/><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1.wmf"/><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image" Target="file:///C:\Users\FuYu\AppData\Local\Temp\wps\INetCache\5d7cbbe29967a28a8576776772723d21" TargetMode="External"/><Relationship Id="rId8" Type="http://schemas.openxmlformats.org/officeDocument/2006/relationships/image" Target="../media/image18.jpeg"/><Relationship Id="rId7" Type="http://schemas.openxmlformats.org/officeDocument/2006/relationships/image" Target="file:///C:\Users\FuYu\AppData\Local\Temp\wps\INetCache\248c09b82cf70bb1734b2f684bc80247" TargetMode="External"/><Relationship Id="rId6" Type="http://schemas.openxmlformats.org/officeDocument/2006/relationships/image" Target="../media/image17.jpeg"/><Relationship Id="rId5" Type="http://schemas.openxmlformats.org/officeDocument/2006/relationships/image" Target="file:///C:\Users\FuYu\AppData\Local\Temp\wps\INetCache\09e2a2678eb293018f4173bfca92c0ee" TargetMode="External"/><Relationship Id="rId4" Type="http://schemas.openxmlformats.org/officeDocument/2006/relationships/image" Target="../media/image16.jpeg"/><Relationship Id="rId3" Type="http://schemas.openxmlformats.org/officeDocument/2006/relationships/image" Target="file:///C:\Users\FuYu\AppData\Local\Temp\wps\INetCache\24d09f44d429cc9dccb5c21d6451951a" TargetMode="External"/><Relationship Id="rId2" Type="http://schemas.openxmlformats.org/officeDocument/2006/relationships/image" Target="../media/image15.jpeg"/><Relationship Id="rId12" Type="http://schemas.openxmlformats.org/officeDocument/2006/relationships/slideLayout" Target="../slideLayouts/slideLayout2.xml"/><Relationship Id="rId11" Type="http://schemas.openxmlformats.org/officeDocument/2006/relationships/image" Target="file:///C:\Users\FuYu\AppData\Local\Temp\wps\INetCache\a2850cd30c8436ae4f74adb2d310ff59" TargetMode="External"/><Relationship Id="rId10" Type="http://schemas.openxmlformats.org/officeDocument/2006/relationships/image" Target="../media/image19.jpeg"/><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32840"/>
            <a:ext cx="6858000" cy="775970"/>
          </a:xfrm>
        </p:spPr>
        <p:txBody>
          <a:bodyPr/>
          <a:lstStyle/>
          <a:p>
            <a:pPr algn="ctr">
              <a:buClrTx/>
              <a:buSzTx/>
              <a:buFontTx/>
            </a:pPr>
            <a:r>
              <a:rPr kumimoji="1" lang="zh-CN" altLang="en-US" dirty="0">
                <a:ea typeface="黑体" panose="02010609060101010101" pitchFamily="49" charset="-122"/>
                <a:sym typeface="+mn-ea"/>
              </a:rPr>
              <a:t>第三章 </a:t>
            </a:r>
            <a:r>
              <a:rPr kumimoji="1" lang="en-US" altLang="zh-CN" dirty="0">
                <a:ea typeface="黑体" panose="02010609060101010101" pitchFamily="49" charset="-122"/>
                <a:sym typeface="+mn-ea"/>
              </a:rPr>
              <a:t> </a:t>
            </a:r>
            <a:r>
              <a:rPr kumimoji="1" lang="zh-CN" altLang="en-US" dirty="0">
                <a:ea typeface="黑体" panose="02010609060101010101" pitchFamily="49" charset="-122"/>
                <a:sym typeface="+mn-ea"/>
              </a:rPr>
              <a:t>授予专利权的条件</a:t>
            </a:r>
            <a:endParaRPr kumimoji="1" lang="zh-CN" altLang="en-US" dirty="0">
              <a:ea typeface="黑体" panose="02010609060101010101" pitchFamily="49" charset="-122"/>
            </a:endParaRPr>
          </a:p>
        </p:txBody>
      </p:sp>
      <p:sp>
        <p:nvSpPr>
          <p:cNvPr id="5" name="内容占位符 4"/>
          <p:cNvSpPr>
            <a:spLocks noGrp="1"/>
          </p:cNvSpPr>
          <p:nvPr>
            <p:ph idx="1"/>
          </p:nvPr>
        </p:nvSpPr>
        <p:spPr>
          <a:xfrm>
            <a:off x="1521460" y="2233295"/>
            <a:ext cx="6510020" cy="2558415"/>
          </a:xfrm>
          <a:ln w="6350">
            <a:solidFill>
              <a:schemeClr val="tx1"/>
            </a:solidFill>
          </a:ln>
        </p:spPr>
        <p:txBody>
          <a:bodyPr>
            <a:normAutofit lnSpcReduction="20000"/>
          </a:bodyPr>
          <a:p>
            <a:pPr marL="342900" indent="-342900" algn="l" defTabSz="342900" fontAlgn="base">
              <a:lnSpc>
                <a:spcPct val="200000"/>
              </a:lnSpc>
              <a:spcBef>
                <a:spcPts val="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发明和实用新型授予专利权的条件</a:t>
            </a:r>
            <a:endParaRPr lang="zh-CN" altLang="en-US" sz="2800" b="1" dirty="0">
              <a:latin typeface="楷体" panose="02010609060101010101" pitchFamily="49" charset="-122"/>
              <a:ea typeface="楷体" panose="02010609060101010101" pitchFamily="49" charset="-122"/>
            </a:endParaRPr>
          </a:p>
          <a:p>
            <a:pPr marL="342900" indent="-342900" algn="l" defTabSz="342900" fontAlgn="base">
              <a:lnSpc>
                <a:spcPct val="20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外观设计授予专利权的条件</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6735" y="1125855"/>
            <a:ext cx="8134350" cy="5394325"/>
          </a:xfrm>
        </p:spPr>
        <p:txBody>
          <a:bodyPr>
            <a:normAutofit lnSpcReduction="20000"/>
          </a:bodyPr>
          <a:lstStyle/>
          <a:p>
            <a:pPr fontAlgn="auto">
              <a:lnSpc>
                <a:spcPct val="200000"/>
              </a:lnSpc>
              <a:spcBef>
                <a:spcPts val="0"/>
              </a:spcBef>
              <a:buFont typeface="Wingdings" panose="05000000000000000000" charset="0"/>
              <a:buChar char="Ø"/>
            </a:pPr>
            <a:r>
              <a:rPr lang="en-US" altLang="zh-CN" sz="2000" dirty="0">
                <a:latin typeface="+mn-ea"/>
                <a:sym typeface="+mn-ea"/>
              </a:rPr>
              <a:t>一项发明专利申请，申请日2018年7月10日，公告日为2019年6月26日。那么计算对新颖性具有影响的抵触申请时间期限是？</a:t>
            </a:r>
            <a:endParaRPr lang="en-US" altLang="zh-CN" sz="2000" dirty="0">
              <a:latin typeface="+mn-ea"/>
              <a:sym typeface="+mn-ea"/>
            </a:endParaRPr>
          </a:p>
        </p:txBody>
      </p:sp>
      <p:pic>
        <p:nvPicPr>
          <p:cNvPr id="2" name="图片 1" descr="微信图片_20210530115620"/>
          <p:cNvPicPr>
            <a:picLocks noChangeAspect="1"/>
          </p:cNvPicPr>
          <p:nvPr/>
        </p:nvPicPr>
        <p:blipFill>
          <a:blip r:embed="rId1"/>
          <a:srcRect l="2826" t="15562" r="2938" b="14629"/>
          <a:stretch>
            <a:fillRect/>
          </a:stretch>
        </p:blipFill>
        <p:spPr>
          <a:xfrm>
            <a:off x="282575" y="2637155"/>
            <a:ext cx="8616950" cy="22332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6页图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617855" y="3022600"/>
            <a:ext cx="3707130" cy="2864485"/>
          </a:xfrm>
          <a:prstGeom prst="rect">
            <a:avLst/>
          </a:prstGeom>
          <a:noFill/>
          <a:ln>
            <a:noFill/>
          </a:ln>
        </p:spPr>
      </p:pic>
      <p:sp>
        <p:nvSpPr>
          <p:cNvPr id="100" name="文本框 99"/>
          <p:cNvSpPr txBox="1"/>
          <p:nvPr/>
        </p:nvSpPr>
        <p:spPr>
          <a:xfrm>
            <a:off x="489585" y="937260"/>
            <a:ext cx="5557520" cy="398780"/>
          </a:xfrm>
          <a:prstGeom prst="rect">
            <a:avLst/>
          </a:prstGeom>
          <a:noFill/>
          <a:ln w="9525">
            <a:noFill/>
          </a:ln>
        </p:spPr>
        <p:txBody>
          <a:bodyPr wrap="square">
            <a:spAutoFit/>
          </a:bodyPr>
          <a:p>
            <a:pPr indent="0" algn="ctr"/>
            <a:r>
              <a:rPr lang="zh-CN" sz="2000" b="0">
                <a:latin typeface="楷体" panose="02010609060101010101" pitchFamily="49" charset="-122"/>
                <a:ea typeface="楷体" panose="02010609060101010101" pitchFamily="49" charset="-122"/>
              </a:rPr>
              <a:t>一种光催化空气净化器（申请日 </a:t>
            </a:r>
            <a:r>
              <a:rPr lang="zh-CN" sz="2000" b="0">
                <a:latin typeface="Times New Roman" panose="02020703060505090304" pitchFamily="18" charset="0"/>
                <a:ea typeface="楷体" panose="02010609060101010101" pitchFamily="49" charset="-122"/>
                <a:cs typeface="Times New Roman" panose="02020703060505090304" pitchFamily="18" charset="0"/>
              </a:rPr>
              <a:t>2012.2.25</a:t>
            </a:r>
            <a:r>
              <a:rPr lang="zh-CN" sz="2000" b="0">
                <a:latin typeface="楷体" panose="02010609060101010101" pitchFamily="49" charset="-122"/>
                <a:ea typeface="楷体" panose="02010609060101010101" pitchFamily="49" charset="-122"/>
              </a:rPr>
              <a:t>）</a:t>
            </a:r>
            <a:endParaRPr lang="zh-CN" sz="2000" b="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2"/>
          <a:stretch>
            <a:fillRect/>
          </a:stretch>
        </p:blipFill>
        <p:spPr>
          <a:xfrm>
            <a:off x="617855" y="1349375"/>
            <a:ext cx="8028305" cy="1209040"/>
          </a:xfrm>
          <a:prstGeom prst="rect">
            <a:avLst/>
          </a:prstGeom>
        </p:spPr>
      </p:pic>
      <p:pic>
        <p:nvPicPr>
          <p:cNvPr id="7" name="图片 6"/>
          <p:cNvPicPr>
            <a:picLocks noChangeAspect="1"/>
          </p:cNvPicPr>
          <p:nvPr/>
        </p:nvPicPr>
        <p:blipFill>
          <a:blip r:embed="rId3"/>
          <a:srcRect l="28078" t="24849" r="30292" b="9287"/>
          <a:stretch>
            <a:fillRect/>
          </a:stretch>
        </p:blipFill>
        <p:spPr>
          <a:xfrm>
            <a:off x="4253865" y="2267585"/>
            <a:ext cx="4392295" cy="43548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585" y="1188720"/>
            <a:ext cx="7945120" cy="4987290"/>
          </a:xfrm>
        </p:spPr>
        <p:txBody>
          <a:bodyPr>
            <a:normAutofit/>
          </a:bodyPr>
          <a:lstStyle/>
          <a:p>
            <a:pPr fontAlgn="auto">
              <a:lnSpc>
                <a:spcPct val="150000"/>
              </a:lnSpc>
              <a:spcBef>
                <a:spcPts val="0"/>
              </a:spcBef>
              <a:buFont typeface="Wingdings" panose="05000000000000000000" charset="0"/>
              <a:buChar char="Ø"/>
            </a:pPr>
            <a:r>
              <a:rPr lang="en-US" altLang="zh-CN" sz="2000" dirty="0">
                <a:latin typeface="+mn-ea"/>
              </a:rPr>
              <a:t>4</a:t>
            </a:r>
            <a:r>
              <a:rPr lang="zh-CN" altLang="en-US" sz="2000" dirty="0">
                <a:latin typeface="+mn-ea"/>
              </a:rPr>
              <a:t>、不丧失新颖性的情形（丧失新颖性的例外）：</a:t>
            </a:r>
            <a:endParaRPr lang="zh-CN" altLang="en-US" sz="2000" dirty="0">
              <a:latin typeface="+mn-ea"/>
            </a:endParaRPr>
          </a:p>
          <a:p>
            <a:pPr fontAlgn="auto">
              <a:lnSpc>
                <a:spcPct val="150000"/>
              </a:lnSpc>
              <a:spcBef>
                <a:spcPts val="0"/>
              </a:spcBef>
              <a:buFont typeface="Wingdings" panose="05000000000000000000" charset="0"/>
              <a:buChar char="Ø"/>
            </a:pPr>
            <a:r>
              <a:rPr lang="zh-CN" altLang="en-US" sz="2000" dirty="0">
                <a:latin typeface="+mn-ea"/>
              </a:rPr>
              <a:t>（</a:t>
            </a:r>
            <a:r>
              <a:rPr lang="en-US" altLang="zh-CN" sz="2000" dirty="0">
                <a:latin typeface="+mn-ea"/>
              </a:rPr>
              <a:t>1</a:t>
            </a:r>
            <a:r>
              <a:rPr lang="zh-CN" altLang="en-US" sz="2000" dirty="0">
                <a:latin typeface="+mn-ea"/>
              </a:rPr>
              <a:t>）</a:t>
            </a:r>
            <a:r>
              <a:rPr lang="zh-CN" altLang="en-US" sz="2000" dirty="0">
                <a:latin typeface="+mn-ea"/>
                <a:sym typeface="+mn-ea"/>
              </a:rPr>
              <a:t>申请日以前</a:t>
            </a:r>
            <a:r>
              <a:rPr lang="en-US" altLang="zh-CN" sz="2000" dirty="0">
                <a:latin typeface="+mn-ea"/>
                <a:sym typeface="+mn-ea"/>
              </a:rPr>
              <a:t>6</a:t>
            </a:r>
            <a:r>
              <a:rPr lang="zh-CN" altLang="en-US" sz="2000" dirty="0">
                <a:latin typeface="+mn-ea"/>
                <a:sym typeface="+mn-ea"/>
              </a:rPr>
              <a:t>个月（新颖性宽限期）内</a:t>
            </a:r>
            <a:endParaRPr lang="zh-CN" altLang="en-US" sz="2000" dirty="0">
              <a:latin typeface="+mn-ea"/>
              <a:sym typeface="+mn-ea"/>
            </a:endParaRPr>
          </a:p>
          <a:p>
            <a:pPr fontAlgn="auto">
              <a:lnSpc>
                <a:spcPct val="150000"/>
              </a:lnSpc>
              <a:spcBef>
                <a:spcPts val="0"/>
              </a:spcBef>
              <a:buFont typeface="Wingdings" panose="05000000000000000000" charset="0"/>
              <a:buChar char="Ø"/>
            </a:pPr>
            <a:r>
              <a:rPr lang="zh-CN" altLang="en-US" sz="2000" dirty="0">
                <a:latin typeface="+mn-ea"/>
              </a:rPr>
              <a:t>（</a:t>
            </a:r>
            <a:r>
              <a:rPr lang="en-US" altLang="zh-CN" sz="2000" dirty="0">
                <a:latin typeface="+mn-ea"/>
              </a:rPr>
              <a:t>2</a:t>
            </a:r>
            <a:r>
              <a:rPr lang="zh-CN" altLang="en-US" sz="2000" dirty="0">
                <a:latin typeface="+mn-ea"/>
              </a:rPr>
              <a:t>）目的：</a:t>
            </a:r>
            <a:r>
              <a:rPr lang="en-US" altLang="zh-CN" sz="2000" dirty="0">
                <a:latin typeface="+mn-ea"/>
              </a:rPr>
              <a:t>公正、合理的保护发明创造者的权益，促进新技术尽早公开</a:t>
            </a:r>
            <a:endParaRPr lang="en-US" altLang="zh-CN" sz="2000" dirty="0">
              <a:latin typeface="+mn-ea"/>
            </a:endParaRPr>
          </a:p>
          <a:p>
            <a:pPr fontAlgn="auto">
              <a:lnSpc>
                <a:spcPct val="150000"/>
              </a:lnSpc>
              <a:spcBef>
                <a:spcPts val="0"/>
              </a:spcBef>
              <a:buFont typeface="Wingdings" panose="05000000000000000000" charset="0"/>
              <a:buChar char="Ø"/>
            </a:pPr>
            <a:r>
              <a:rPr lang="zh-CN" altLang="en-US" sz="2000" dirty="0">
                <a:latin typeface="+mn-ea"/>
              </a:rPr>
              <a:t>（</a:t>
            </a:r>
            <a:r>
              <a:rPr lang="en-US" altLang="zh-CN" sz="2000" dirty="0">
                <a:latin typeface="+mn-ea"/>
              </a:rPr>
              <a:t>3</a:t>
            </a:r>
            <a:r>
              <a:rPr lang="zh-CN" altLang="en-US" sz="2000" dirty="0">
                <a:latin typeface="+mn-ea"/>
              </a:rPr>
              <a:t>）</a:t>
            </a:r>
            <a:r>
              <a:rPr lang="en-US" altLang="zh-CN" sz="2000" dirty="0">
                <a:latin typeface="+mn-ea"/>
              </a:rPr>
              <a:t>主要方式：规定新颖性的宽限期；给予优先权</a:t>
            </a:r>
            <a:r>
              <a:rPr lang="zh-CN" altLang="en-US" sz="2000" dirty="0">
                <a:latin typeface="+mn-ea"/>
              </a:rPr>
              <a:t>；给予先使用权</a:t>
            </a:r>
            <a:endParaRPr lang="en-US" altLang="zh-CN" sz="2000" dirty="0">
              <a:latin typeface="+mn-ea"/>
            </a:endParaRPr>
          </a:p>
          <a:p>
            <a:pPr fontAlgn="auto">
              <a:lnSpc>
                <a:spcPct val="150000"/>
              </a:lnSpc>
              <a:spcBef>
                <a:spcPts val="0"/>
              </a:spcBef>
              <a:buFont typeface="Wingdings" panose="05000000000000000000" charset="0"/>
              <a:buChar char="Ø"/>
            </a:pPr>
            <a:endParaRPr lang="zh-CN" altLang="en-US" sz="2000" dirty="0">
              <a:latin typeface="+mn-ea"/>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1320" y="954405"/>
            <a:ext cx="8192770" cy="5694045"/>
          </a:xfrm>
        </p:spPr>
        <p:txBody>
          <a:bodyPr>
            <a:normAutofit/>
          </a:bodyPr>
          <a:lstStyle/>
          <a:p>
            <a:pPr fontAlgn="auto">
              <a:lnSpc>
                <a:spcPct val="150000"/>
              </a:lnSpc>
              <a:spcBef>
                <a:spcPts val="0"/>
              </a:spcBef>
              <a:buFont typeface="Wingdings" panose="05000000000000000000" charset="0"/>
              <a:buChar char="Ø"/>
            </a:pPr>
            <a:r>
              <a:rPr lang="zh-CN" altLang="en-US" sz="2000" dirty="0">
                <a:latin typeface="+mn-ea"/>
              </a:rPr>
              <a:t>（</a:t>
            </a:r>
            <a:r>
              <a:rPr lang="en-US" altLang="zh-CN" sz="2000" dirty="0">
                <a:latin typeface="+mn-ea"/>
              </a:rPr>
              <a:t>4</a:t>
            </a:r>
            <a:r>
              <a:rPr lang="zh-CN" altLang="en-US" sz="2000" dirty="0">
                <a:latin typeface="+mn-ea"/>
              </a:rPr>
              <a:t>）情形：</a:t>
            </a:r>
            <a:endParaRPr lang="en-US" altLang="zh-CN" sz="2000" dirty="0">
              <a:latin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在国家出现紧急状态或者非常情况时，为公共利益目的首次公开</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在中国政府主办或者</a:t>
            </a:r>
            <a:r>
              <a:rPr lang="zh-CN" altLang="en-US" sz="2000" dirty="0">
                <a:solidFill>
                  <a:srgbClr val="FF0000"/>
                </a:solidFill>
                <a:latin typeface="+mn-ea"/>
                <a:sym typeface="+mn-ea"/>
              </a:rPr>
              <a:t>承认</a:t>
            </a:r>
            <a:r>
              <a:rPr lang="zh-CN" altLang="en-US" sz="2000" dirty="0">
                <a:latin typeface="+mn-ea"/>
                <a:sym typeface="+mn-ea"/>
              </a:rPr>
              <a:t>的国际展览会上首次展出</a:t>
            </a:r>
            <a:endParaRPr lang="zh-CN" altLang="en-US" sz="2000" dirty="0">
              <a:latin typeface="+mn-ea"/>
              <a:sym typeface="+mn-ea"/>
            </a:endParaRPr>
          </a:p>
          <a:p>
            <a:pPr marL="1065530" indent="-342900" fontAlgn="auto">
              <a:lnSpc>
                <a:spcPct val="150000"/>
              </a:lnSpc>
              <a:spcBef>
                <a:spcPts val="0"/>
              </a:spcBef>
              <a:buFont typeface="Arial" panose="020B0604020202090204" pitchFamily="34" charset="0"/>
              <a:buChar char="•"/>
            </a:pPr>
            <a:r>
              <a:rPr lang="zh-CN" altLang="en-US" sz="2000" dirty="0">
                <a:latin typeface="+mn-ea"/>
                <a:sym typeface="+mn-ea"/>
              </a:rPr>
              <a:t>国务院批准举办的国际展览会</a:t>
            </a:r>
            <a:r>
              <a:rPr lang="en-US" altLang="zh-CN" sz="2000" dirty="0">
                <a:latin typeface="+mn-ea"/>
                <a:sym typeface="+mn-ea"/>
              </a:rPr>
              <a:t> &amp; </a:t>
            </a:r>
            <a:r>
              <a:rPr lang="zh-CN" altLang="en-US" sz="2000" dirty="0">
                <a:latin typeface="+mn-ea"/>
                <a:sym typeface="+mn-ea"/>
              </a:rPr>
              <a:t>国际展览会公约规定的在国际展览局注册或者由其认可的国际展览会</a:t>
            </a:r>
            <a:endParaRPr lang="zh-CN" altLang="en-US" sz="2000" dirty="0">
              <a:latin typeface="+mn-ea"/>
              <a:sym typeface="+mn-ea"/>
            </a:endParaRPr>
          </a:p>
          <a:p>
            <a:pPr marL="1065530" indent="-342900" fontAlgn="auto">
              <a:lnSpc>
                <a:spcPct val="150000"/>
              </a:lnSpc>
              <a:spcBef>
                <a:spcPts val="0"/>
              </a:spcBef>
              <a:buFont typeface="Arial" panose="020B0604020202090204" pitchFamily="34" charset="0"/>
              <a:buChar char="•"/>
            </a:pPr>
            <a:r>
              <a:rPr lang="zh-CN" altLang="en-US" sz="2000" dirty="0">
                <a:latin typeface="+mn-ea"/>
                <a:sym typeface="+mn-ea"/>
              </a:rPr>
              <a:t>任何展出行为：展出产品、图片、照片，散发展品有关材料</a:t>
            </a:r>
            <a:endParaRPr lang="zh-CN" altLang="en-US" sz="2000" dirty="0">
              <a:latin typeface="+mn-ea"/>
              <a:sym typeface="+mn-ea"/>
            </a:endParaRPr>
          </a:p>
          <a:p>
            <a:pPr marL="704850" indent="-342900" fontAlgn="auto">
              <a:lnSpc>
                <a:spcPct val="150000"/>
              </a:lnSpc>
              <a:spcBef>
                <a:spcPts val="0"/>
              </a:spcBef>
              <a:buFont typeface="Wingdings" panose="05000000000000000000" charset="0"/>
              <a:buChar char="p"/>
            </a:pPr>
            <a:r>
              <a:rPr lang="zh-CN" altLang="en-US" sz="2000" dirty="0">
                <a:latin typeface="+mn-ea"/>
                <a:sym typeface="+mn-ea"/>
              </a:rPr>
              <a:t>在规定的学术会议或者技术会议上首次发表</a:t>
            </a:r>
            <a:endParaRPr lang="zh-CN" altLang="en-US" sz="2000" dirty="0">
              <a:latin typeface="+mn-ea"/>
              <a:sym typeface="+mn-ea"/>
            </a:endParaRPr>
          </a:p>
          <a:p>
            <a:pPr marL="1065530" indent="-342900" algn="l" fontAlgn="auto">
              <a:lnSpc>
                <a:spcPct val="150000"/>
              </a:lnSpc>
              <a:spcBef>
                <a:spcPts val="0"/>
              </a:spcBef>
              <a:buClrTx/>
              <a:buSzTx/>
              <a:buChar char="•"/>
            </a:pPr>
            <a:r>
              <a:rPr lang="zh-CN" altLang="en-US" sz="2000" dirty="0">
                <a:latin typeface="+mn-ea"/>
                <a:sym typeface="+mn-ea"/>
              </a:rPr>
              <a:t>国务院有关主管部门或者全国性学术团体组织召开的学术会议或者技术会议</a:t>
            </a:r>
            <a:endParaRPr lang="zh-CN" altLang="en-US" sz="2000" dirty="0">
              <a:latin typeface="+mn-ea"/>
              <a:sym typeface="+mn-ea"/>
            </a:endParaRPr>
          </a:p>
          <a:p>
            <a:pPr marL="1065530" indent="-342900" algn="l" fontAlgn="auto">
              <a:lnSpc>
                <a:spcPct val="150000"/>
              </a:lnSpc>
              <a:spcBef>
                <a:spcPts val="0"/>
              </a:spcBef>
              <a:buClrTx/>
              <a:buSzTx/>
              <a:buChar char="•"/>
            </a:pPr>
            <a:r>
              <a:rPr lang="zh-CN" altLang="en-US" sz="2000" dirty="0">
                <a:latin typeface="+mn-ea"/>
                <a:sym typeface="+mn-ea"/>
              </a:rPr>
              <a:t>公开：公开会议，参加者不负保密义务</a:t>
            </a:r>
            <a:r>
              <a:rPr lang="en-US" altLang="zh-CN" sz="2000" dirty="0">
                <a:latin typeface="+mn-ea"/>
                <a:sym typeface="+mn-ea"/>
              </a:rPr>
              <a:t> &amp; </a:t>
            </a:r>
            <a:r>
              <a:rPr lang="zh-CN" altLang="en-US" sz="2000" dirty="0">
                <a:latin typeface="+mn-ea"/>
                <a:sym typeface="+mn-ea"/>
              </a:rPr>
              <a:t>公开口头或书面</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他人未经申请人同意而泄露其内容：直接或间接获知申请人发明创造</a:t>
            </a:r>
            <a:r>
              <a:rPr lang="en-US" altLang="zh-CN" sz="2000" dirty="0">
                <a:latin typeface="+mn-ea"/>
                <a:sym typeface="+mn-ea"/>
              </a:rPr>
              <a:t> &amp; </a:t>
            </a:r>
            <a:r>
              <a:rPr lang="zh-CN" altLang="en-US" sz="2000" dirty="0">
                <a:latin typeface="+mn-ea"/>
                <a:sym typeface="+mn-ea"/>
              </a:rPr>
              <a:t>合法或非法</a:t>
            </a:r>
            <a:r>
              <a:rPr lang="en-US" altLang="zh-CN" sz="2000" dirty="0">
                <a:latin typeface="+mn-ea"/>
                <a:sym typeface="+mn-ea"/>
              </a:rPr>
              <a:t> &amp; </a:t>
            </a:r>
            <a:r>
              <a:rPr lang="zh-CN" altLang="en-US" sz="2000" dirty="0">
                <a:latin typeface="+mn-ea"/>
                <a:sym typeface="+mn-ea"/>
              </a:rPr>
              <a:t>违背意愿（采取保密措施或者明示保密要求）</a:t>
            </a:r>
            <a:endParaRPr lang="zh-CN" altLang="en-US" sz="2000" dirty="0">
              <a:latin typeface="+mn-ea"/>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流程图: 顺序访问存储器 4"/>
          <p:cNvSpPr/>
          <p:nvPr/>
        </p:nvSpPr>
        <p:spPr>
          <a:xfrm>
            <a:off x="571500" y="1571625"/>
            <a:ext cx="6286500" cy="3571875"/>
          </a:xfrm>
          <a:prstGeom prst="flowChartMagneticTape">
            <a:avLst/>
          </a:prstGeom>
          <a:solidFill>
            <a:srgbClr val="BE9BCB"/>
          </a:solidFill>
          <a:ln w="9525" cap="flat" cmpd="sng">
            <a:solidFill>
              <a:schemeClr val="tx1"/>
            </a:solidFill>
            <a:prstDash val="solid"/>
            <a:bevel/>
            <a:headEnd type="none" w="med" len="med"/>
            <a:tailEnd type="none" w="med" len="med"/>
          </a:ln>
        </p:spPr>
        <p:txBody>
          <a:bodyPr/>
          <a:p>
            <a:pPr eaLnBrk="1" hangingPunct="1"/>
            <a:endParaRPr lang="zh-CN" altLang="en-US" dirty="0">
              <a:solidFill>
                <a:srgbClr val="BE9BCB"/>
              </a:solidFill>
              <a:latin typeface="华文楷体" panose="02010600040101010101" charset="-122"/>
              <a:ea typeface="华文楷体" panose="02010600040101010101" charset="-122"/>
            </a:endParaRPr>
          </a:p>
        </p:txBody>
      </p:sp>
      <p:sp>
        <p:nvSpPr>
          <p:cNvPr id="37891" name="矩形 6"/>
          <p:cNvSpPr/>
          <p:nvPr/>
        </p:nvSpPr>
        <p:spPr>
          <a:xfrm>
            <a:off x="392430" y="1130300"/>
            <a:ext cx="1660525" cy="521970"/>
          </a:xfrm>
          <a:prstGeom prst="rect">
            <a:avLst/>
          </a:prstGeom>
          <a:noFill/>
          <a:ln w="9525">
            <a:noFill/>
          </a:ln>
        </p:spPr>
        <p:txBody>
          <a:bodyPr wrap="square">
            <a:spAutoFit/>
          </a:bodyPr>
          <a:p>
            <a:pPr algn="ctr" eaLnBrk="1" hangingPunct="1"/>
            <a:r>
              <a:rPr lang="zh-CN" altLang="en-US" sz="2800" dirty="0">
                <a:solidFill>
                  <a:srgbClr val="000000"/>
                </a:solidFill>
                <a:latin typeface="华文楷体" panose="02010600040101010101" charset="-122"/>
                <a:ea typeface="华文楷体" panose="02010600040101010101" charset="-122"/>
                <a:sym typeface="微软雅黑" panose="020B0503020204020204" charset="-122"/>
              </a:rPr>
              <a:t>注意</a:t>
            </a:r>
            <a:endParaRPr lang="zh-CN" altLang="en-US" sz="2800" dirty="0">
              <a:solidFill>
                <a:srgbClr val="000000"/>
              </a:solidFill>
              <a:latin typeface="华文楷体" panose="02010600040101010101" charset="-122"/>
              <a:ea typeface="华文楷体" panose="02010600040101010101" charset="-122"/>
              <a:sym typeface="微软雅黑" panose="020B0503020204020204" charset="-122"/>
            </a:endParaRPr>
          </a:p>
        </p:txBody>
      </p:sp>
      <p:pic>
        <p:nvPicPr>
          <p:cNvPr id="37892" name="Picture 4"/>
          <p:cNvPicPr>
            <a:picLocks noChangeAspect="1"/>
          </p:cNvPicPr>
          <p:nvPr/>
        </p:nvPicPr>
        <p:blipFill>
          <a:blip r:embed="rId1"/>
          <a:stretch>
            <a:fillRect/>
          </a:stretch>
        </p:blipFill>
        <p:spPr>
          <a:xfrm>
            <a:off x="6807200" y="4929188"/>
            <a:ext cx="1933575" cy="1714500"/>
          </a:xfrm>
          <a:prstGeom prst="rect">
            <a:avLst/>
          </a:prstGeom>
          <a:noFill/>
          <a:ln w="9525">
            <a:noFill/>
          </a:ln>
        </p:spPr>
      </p:pic>
      <p:sp>
        <p:nvSpPr>
          <p:cNvPr id="37893" name="矩形 4"/>
          <p:cNvSpPr/>
          <p:nvPr/>
        </p:nvSpPr>
        <p:spPr>
          <a:xfrm>
            <a:off x="1031875" y="2175510"/>
            <a:ext cx="5708650" cy="2306955"/>
          </a:xfrm>
          <a:prstGeom prst="rect">
            <a:avLst/>
          </a:prstGeom>
          <a:noFill/>
          <a:ln w="9525">
            <a:noFill/>
          </a:ln>
        </p:spPr>
        <p:txBody>
          <a:bodyPr wrap="square">
            <a:spAutoFit/>
          </a:bodyPr>
          <a:p>
            <a:pPr indent="0" fontAlgn="auto">
              <a:lnSpc>
                <a:spcPct val="150000"/>
              </a:lnSpc>
            </a:pPr>
            <a:r>
              <a:rPr lang="zh-CN" altLang="en-US" sz="2400" dirty="0">
                <a:solidFill>
                  <a:schemeClr val="bg1"/>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新颖性丧失：</a:t>
            </a:r>
            <a:endParaRPr lang="zh-CN" altLang="en-US" sz="2400" dirty="0">
              <a:solidFill>
                <a:schemeClr val="bg1"/>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7200" indent="-457200" fontAlgn="auto">
              <a:lnSpc>
                <a:spcPct val="150000"/>
              </a:lnSpc>
              <a:buFont typeface="Wingdings" panose="05000000000000000000" charset="0"/>
              <a:buChar char="Ø"/>
            </a:pPr>
            <a:r>
              <a:rPr lang="zh-CN" altLang="en-US" sz="2400" dirty="0">
                <a:solidFill>
                  <a:schemeClr val="bg1"/>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宽限期内申请人本人或他人的再公开</a:t>
            </a:r>
            <a:endParaRPr lang="zh-CN" altLang="en-US" sz="2400" dirty="0">
              <a:solidFill>
                <a:schemeClr val="bg1"/>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7200" indent="-457200" fontAlgn="auto">
              <a:lnSpc>
                <a:spcPct val="150000"/>
              </a:lnSpc>
              <a:buFont typeface="Wingdings" panose="05000000000000000000" charset="0"/>
              <a:buChar char="Ø"/>
            </a:pPr>
            <a:r>
              <a:rPr lang="zh-CN" altLang="en-US" sz="2400" dirty="0">
                <a:solidFill>
                  <a:schemeClr val="bg1"/>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他人独立作出同样的发明创造并提出了申请的</a:t>
            </a:r>
            <a:endParaRPr lang="zh-CN" altLang="en-US" sz="2400" dirty="0">
              <a:solidFill>
                <a:schemeClr val="bg1"/>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9905" y="948690"/>
            <a:ext cx="8144510" cy="5394960"/>
          </a:xfrm>
        </p:spPr>
        <p:txBody>
          <a:bodyPr>
            <a:noAutofit/>
          </a:bodyPr>
          <a:lstStyle/>
          <a:p>
            <a:pPr marL="0" indent="0">
              <a:lnSpc>
                <a:spcPct val="150000"/>
              </a:lnSpc>
              <a:spcBef>
                <a:spcPts val="0"/>
              </a:spcBef>
              <a:buNone/>
            </a:pPr>
            <a:r>
              <a:rPr lang="zh-CN" altLang="en-US" sz="2400" dirty="0">
                <a:latin typeface="+mn-ea"/>
              </a:rPr>
              <a:t>三、创造性</a:t>
            </a:r>
            <a:endParaRPr lang="zh-CN" altLang="en-US" sz="2400" dirty="0">
              <a:latin typeface="+mn-ea"/>
            </a:endParaRPr>
          </a:p>
          <a:p>
            <a:pPr fontAlgn="auto">
              <a:lnSpc>
                <a:spcPct val="150000"/>
              </a:lnSpc>
              <a:spcBef>
                <a:spcPts val="0"/>
              </a:spcBef>
              <a:buFont typeface="Wingdings" panose="05000000000000000000" charset="0"/>
              <a:buChar char="Ø"/>
            </a:pPr>
            <a:r>
              <a:rPr lang="en-US" altLang="zh-CN" sz="2000" dirty="0">
                <a:latin typeface="+mn-ea"/>
                <a:sym typeface="+mn-ea"/>
              </a:rPr>
              <a:t>1</a:t>
            </a:r>
            <a:r>
              <a:rPr lang="zh-CN" altLang="en-US" sz="2000" dirty="0">
                <a:latin typeface="+mn-ea"/>
                <a:sym typeface="+mn-ea"/>
              </a:rPr>
              <a:t>、创造性：又称</a:t>
            </a:r>
            <a:r>
              <a:rPr lang="zh-CN" altLang="en-US" sz="2000" dirty="0">
                <a:solidFill>
                  <a:srgbClr val="FF0000"/>
                </a:solidFill>
                <a:latin typeface="+mn-ea"/>
                <a:sym typeface="+mn-ea"/>
              </a:rPr>
              <a:t>非显而易见性、进步性、先进性</a:t>
            </a:r>
            <a:r>
              <a:rPr lang="zh-CN" altLang="en-US" sz="2000" dirty="0">
                <a:latin typeface="+mn-ea"/>
                <a:sym typeface="+mn-ea"/>
              </a:rPr>
              <a:t>，与现有技术相比，该发明具有突出的实质性特点和显著的进步，该实用新型具有实质性特点和进步（</a:t>
            </a:r>
            <a:r>
              <a:rPr lang="en-US" altLang="zh-CN" sz="2000" dirty="0">
                <a:latin typeface="+mn-ea"/>
                <a:sym typeface="+mn-ea"/>
              </a:rPr>
              <a:t>A22</a:t>
            </a:r>
            <a:r>
              <a:rPr lang="zh-CN" altLang="en-US" sz="2000" dirty="0">
                <a:latin typeface="+mn-ea"/>
                <a:sym typeface="+mn-ea"/>
              </a:rPr>
              <a:t>）</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实质性特点：发明创造与现有技术相比所具有的本质性区别特征，并且这种区别特征应当是技术性的，通常就是该发明创造发明点之所在</a:t>
            </a:r>
            <a:endParaRPr lang="zh-CN" altLang="en-US" sz="2000" dirty="0">
              <a:latin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进步：发明创造与现有技术的水平相比必须有所提高，包括能够产生有益的技术效果</a:t>
            </a:r>
            <a:endParaRPr lang="zh-CN" altLang="en-US" sz="2000" dirty="0">
              <a:latin typeface="+mn-ea"/>
              <a:sym typeface="+mn-ea"/>
            </a:endParaRPr>
          </a:p>
          <a:p>
            <a:pPr fontAlgn="auto">
              <a:lnSpc>
                <a:spcPct val="150000"/>
              </a:lnSpc>
              <a:spcBef>
                <a:spcPts val="0"/>
              </a:spcBef>
              <a:buFont typeface="Wingdings" panose="05000000000000000000" charset="0"/>
              <a:buChar char="Ø"/>
            </a:pPr>
            <a:r>
              <a:rPr lang="zh-CN" altLang="en-US" sz="2000" dirty="0">
                <a:latin typeface="+mn-ea"/>
                <a:sym typeface="+mn-ea"/>
              </a:rPr>
              <a:t>非显而易见性：与现有技术有实质性差异，不是相同技术领域的中等技术人员通过逻辑分析、推理和试验就可以得出的成果</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endParaRPr lang="zh-CN" altLang="en-US" sz="2000" dirty="0">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9590" y="1238250"/>
            <a:ext cx="8084185" cy="5400040"/>
          </a:xfrm>
        </p:spPr>
        <p:txBody>
          <a:bodyPr>
            <a:noAutofit/>
          </a:bodyPr>
          <a:lstStyle/>
          <a:p>
            <a:pPr fontAlgn="auto">
              <a:lnSpc>
                <a:spcPct val="150000"/>
              </a:lnSpc>
              <a:spcBef>
                <a:spcPts val="0"/>
              </a:spcBef>
              <a:buFont typeface="Wingdings" panose="05000000000000000000" charset="0"/>
              <a:buChar char="Ø"/>
            </a:pPr>
            <a:r>
              <a:rPr lang="en-US" altLang="zh-CN" sz="2000" dirty="0">
                <a:latin typeface="+mn-ea"/>
                <a:sym typeface="+mn-ea"/>
              </a:rPr>
              <a:t>2</a:t>
            </a:r>
            <a:r>
              <a:rPr lang="zh-CN" altLang="en-US" sz="2000" dirty="0">
                <a:latin typeface="+mn-ea"/>
                <a:sym typeface="+mn-ea"/>
              </a:rPr>
              <a:t>、创造性的判断</a:t>
            </a:r>
            <a:endParaRPr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lang="zh-CN" altLang="en-US" sz="2000" dirty="0">
                <a:latin typeface="+mn-ea"/>
                <a:sym typeface="+mn-ea"/>
              </a:rPr>
              <a:t>时间标准：申请日 </a:t>
            </a:r>
            <a:endParaRPr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lang="zh-CN" altLang="en-US" sz="2000" dirty="0">
                <a:latin typeface="+mn-ea"/>
                <a:sym typeface="+mn-ea"/>
              </a:rPr>
              <a:t>主体标准：判断创造性的人的标准</a:t>
            </a:r>
            <a:endParaRPr lang="zh-CN" altLang="en-US" sz="2000" dirty="0">
              <a:latin typeface="+mn-ea"/>
              <a:sym typeface="+mn-ea"/>
            </a:endParaRPr>
          </a:p>
          <a:p>
            <a:pPr marL="1065530" indent="-342900" algn="l" fontAlgn="auto">
              <a:lnSpc>
                <a:spcPct val="150000"/>
              </a:lnSpc>
              <a:spcBef>
                <a:spcPts val="0"/>
              </a:spcBef>
              <a:buClrTx/>
              <a:buSzTx/>
              <a:buFont typeface="Arial" panose="020B0604020202090204" pitchFamily="34" charset="0"/>
              <a:buChar char="•"/>
            </a:pPr>
            <a:r>
              <a:rPr lang="zh-CN" altLang="en-US" sz="2000" dirty="0">
                <a:latin typeface="+mn-ea"/>
                <a:sym typeface="+mn-ea"/>
              </a:rPr>
              <a:t>法律虚构：所属技术领域的普通技术人员</a:t>
            </a:r>
            <a:endParaRPr lang="zh-CN" altLang="en-US" sz="2000" dirty="0">
              <a:latin typeface="+mn-ea"/>
              <a:sym typeface="+mn-ea"/>
            </a:endParaRPr>
          </a:p>
          <a:p>
            <a:pPr marL="1065530" indent="-342900" algn="l" fontAlgn="auto">
              <a:lnSpc>
                <a:spcPct val="150000"/>
              </a:lnSpc>
              <a:spcBef>
                <a:spcPts val="0"/>
              </a:spcBef>
              <a:buClrTx/>
              <a:buSzTx/>
              <a:buFont typeface="Arial" panose="020B0604020202090204" pitchFamily="34" charset="0"/>
              <a:buChar char="•"/>
            </a:pPr>
            <a:r>
              <a:rPr lang="zh-CN" altLang="en-US" sz="2000" dirty="0">
                <a:latin typeface="+mn-ea"/>
                <a:sym typeface="+mn-ea"/>
              </a:rPr>
              <a:t>该人知晓申请日以前发明所属技术领域所有的普通技术知识，能够获知该领域中所有的现有技术，并且具有应用申请日以前常规实验的手段和能力</a:t>
            </a:r>
            <a:endParaRPr lang="zh-CN" altLang="en-US" sz="2000" dirty="0">
              <a:latin typeface="+mn-ea"/>
              <a:sym typeface="+mn-ea"/>
            </a:endParaRPr>
          </a:p>
          <a:p>
            <a:pPr marL="1065530" indent="-342900" algn="l" fontAlgn="auto">
              <a:lnSpc>
                <a:spcPct val="150000"/>
              </a:lnSpc>
              <a:spcBef>
                <a:spcPts val="0"/>
              </a:spcBef>
              <a:buClrTx/>
              <a:buSzTx/>
              <a:buFont typeface="Arial" panose="020B0604020202090204" pitchFamily="34" charset="0"/>
              <a:buChar char="•"/>
            </a:pPr>
            <a:r>
              <a:rPr lang="zh-CN" altLang="en-US" sz="2000" dirty="0">
                <a:latin typeface="+mn-ea"/>
                <a:sym typeface="+mn-ea"/>
              </a:rPr>
              <a:t>非专家，不同于专利审查员</a:t>
            </a:r>
            <a:endParaRPr lang="zh-CN" altLang="en-US" sz="2000" dirty="0">
              <a:latin typeface="+mn-ea"/>
              <a:sym typeface="+mn-ea"/>
            </a:endParaRPr>
          </a:p>
          <a:p>
            <a:pPr marL="1065530" indent="-342900" algn="l" fontAlgn="auto">
              <a:lnSpc>
                <a:spcPct val="150000"/>
              </a:lnSpc>
              <a:spcBef>
                <a:spcPts val="0"/>
              </a:spcBef>
              <a:buClrTx/>
              <a:buSzTx/>
              <a:buFont typeface="Arial" panose="020B0604020202090204" pitchFamily="34" charset="0"/>
              <a:buChar char="•"/>
            </a:pPr>
            <a:r>
              <a:rPr lang="zh-CN" altLang="en-US" sz="2000" dirty="0">
                <a:latin typeface="+mn-ea"/>
                <a:sym typeface="+mn-ea"/>
              </a:rPr>
              <a:t>在不同技术水平的国家可不同</a:t>
            </a:r>
            <a:endParaRPr lang="zh-CN" altLang="en-US" sz="2000" dirty="0">
              <a:latin typeface="+mn-ea"/>
              <a:sym typeface="+mn-ea"/>
            </a:endParaRPr>
          </a:p>
          <a:p>
            <a:pPr marL="1065530" indent="-342900" algn="l" fontAlgn="auto">
              <a:lnSpc>
                <a:spcPct val="150000"/>
              </a:lnSpc>
              <a:spcBef>
                <a:spcPts val="0"/>
              </a:spcBef>
              <a:buClrTx/>
              <a:buSzTx/>
              <a:buFont typeface="Arial" panose="020B0604020202090204" pitchFamily="34" charset="0"/>
              <a:buChar char="•"/>
            </a:pPr>
            <a:r>
              <a:rPr lang="zh-CN" altLang="en-US" sz="2000" dirty="0">
                <a:latin typeface="+mn-ea"/>
                <a:sym typeface="+mn-ea"/>
              </a:rPr>
              <a:t>在不同技术领域可能不同：中医药、生物工程</a:t>
            </a:r>
            <a:endParaRPr lang="zh-CN" altLang="en-US" sz="2000" dirty="0">
              <a:latin typeface="+mn-ea"/>
              <a:sym typeface="+mn-ea"/>
            </a:endParaRPr>
          </a:p>
        </p:txBody>
      </p:sp>
      <p:pic>
        <p:nvPicPr>
          <p:cNvPr id="2" name="图片 1"/>
          <p:cNvPicPr>
            <a:picLocks noChangeAspect="1"/>
          </p:cNvPicPr>
          <p:nvPr>
            <p:custDataLst>
              <p:tags r:id="rId1"/>
            </p:custDataLst>
          </p:nvPr>
        </p:nvPicPr>
        <p:blipFill>
          <a:blip r:embed="rId2"/>
          <a:stretch>
            <a:fillRect/>
          </a:stretch>
        </p:blipFill>
        <p:spPr>
          <a:xfrm>
            <a:off x="6355715" y="1595755"/>
            <a:ext cx="2258060" cy="14116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6210" y="916305"/>
            <a:ext cx="8781415" cy="5718175"/>
          </a:xfrm>
        </p:spPr>
        <p:txBody>
          <a:bodyPr>
            <a:noAutofit/>
          </a:bodyPr>
          <a:lstStyle/>
          <a:p>
            <a:pPr marL="704850" indent="-342900" algn="l" fontAlgn="auto">
              <a:lnSpc>
                <a:spcPct val="150000"/>
              </a:lnSpc>
              <a:spcBef>
                <a:spcPts val="0"/>
              </a:spcBef>
              <a:buClrTx/>
              <a:buSzTx/>
              <a:buFont typeface="Wingdings" panose="05000000000000000000" charset="0"/>
              <a:buChar char="p"/>
            </a:pPr>
            <a:r>
              <a:rPr lang="zh-CN" altLang="en-US" sz="2000" dirty="0">
                <a:latin typeface="+mn-ea"/>
                <a:sym typeface="+mn-ea"/>
              </a:rPr>
              <a:t>客观标准：发明创造本身所应当具备的创造性因素，即突出的实质性特点和显著的进步/实质性特点和进步</a:t>
            </a:r>
            <a:endParaRPr lang="en-US" altLang="zh-CN" sz="2000" dirty="0">
              <a:latin typeface="+mn-ea"/>
              <a:sym typeface="+mn-ea"/>
            </a:endParaRPr>
          </a:p>
          <a:p>
            <a:pPr marL="1065530" indent="-342900" fontAlgn="auto">
              <a:lnSpc>
                <a:spcPct val="150000"/>
              </a:lnSpc>
              <a:spcBef>
                <a:spcPts val="0"/>
              </a:spcBef>
              <a:buFont typeface="Arial" panose="020B0604020202090204" pitchFamily="34" charset="0"/>
              <a:buChar char="•"/>
            </a:pPr>
            <a:r>
              <a:rPr lang="zh-CN" altLang="en-US" sz="2000" dirty="0">
                <a:latin typeface="+mn-ea"/>
                <a:sym typeface="+mn-ea"/>
              </a:rPr>
              <a:t>开拓性发明创造，也称首创性发明创造，是一种全新的技术方案，具有开拓某个崭新领域的作用</a:t>
            </a:r>
            <a:endParaRPr lang="zh-CN" altLang="en-US" sz="2000" dirty="0">
              <a:latin typeface="+mn-ea"/>
              <a:sym typeface="+mn-ea"/>
            </a:endParaRPr>
          </a:p>
          <a:p>
            <a:pPr marL="1065530" indent="-342900" fontAlgn="auto">
              <a:lnSpc>
                <a:spcPct val="150000"/>
              </a:lnSpc>
              <a:spcBef>
                <a:spcPts val="0"/>
              </a:spcBef>
              <a:buFont typeface="Arial" panose="020B0604020202090204" pitchFamily="34" charset="0"/>
              <a:buChar char="•"/>
            </a:pPr>
            <a:r>
              <a:rPr lang="zh-CN" altLang="en-US" sz="2000" dirty="0">
                <a:latin typeface="+mn-ea"/>
                <a:sym typeface="+mn-ea"/>
              </a:rPr>
              <a:t>发明创造解决了人们长期希望解决但始终未能解决的技术难题</a:t>
            </a:r>
            <a:endParaRPr lang="zh-CN" altLang="en-US" sz="2000" dirty="0">
              <a:latin typeface="+mn-ea"/>
              <a:sym typeface="+mn-ea"/>
            </a:endParaRPr>
          </a:p>
          <a:p>
            <a:pPr marL="1065530" indent="-342900" fontAlgn="auto">
              <a:lnSpc>
                <a:spcPct val="150000"/>
              </a:lnSpc>
              <a:spcBef>
                <a:spcPts val="0"/>
              </a:spcBef>
              <a:buFont typeface="Arial" panose="020B0604020202090204" pitchFamily="34" charset="0"/>
              <a:buChar char="•"/>
            </a:pPr>
            <a:r>
              <a:rPr lang="zh-CN" altLang="en-US" sz="2000" dirty="0">
                <a:latin typeface="+mn-ea"/>
                <a:sym typeface="+mn-ea"/>
              </a:rPr>
              <a:t>发明创造克服了在客观上阻碍该领域技术发展和进步的技术偏见</a:t>
            </a:r>
            <a:endParaRPr lang="zh-CN" altLang="en-US" sz="2000" dirty="0">
              <a:latin typeface="+mn-ea"/>
              <a:sym typeface="+mn-ea"/>
            </a:endParaRPr>
          </a:p>
          <a:p>
            <a:pPr marL="1065530" indent="-342900" fontAlgn="auto">
              <a:lnSpc>
                <a:spcPct val="150000"/>
              </a:lnSpc>
              <a:spcBef>
                <a:spcPts val="0"/>
              </a:spcBef>
              <a:buFont typeface="Arial" panose="020B0604020202090204" pitchFamily="34" charset="0"/>
              <a:buChar char="•"/>
            </a:pPr>
            <a:r>
              <a:rPr lang="zh-CN" altLang="en-US" sz="2000" dirty="0">
                <a:latin typeface="+mn-ea"/>
                <a:sym typeface="+mn-ea"/>
              </a:rPr>
              <a:t>发明取得了预料不到的技术效果，如出现质或量的变化、产生了新的性能，超出了人们预期的想象等</a:t>
            </a:r>
            <a:endParaRPr lang="zh-CN" altLang="en-US" sz="2000" dirty="0">
              <a:latin typeface="+mn-ea"/>
              <a:sym typeface="+mn-ea"/>
            </a:endParaRPr>
          </a:p>
          <a:p>
            <a:pPr marL="1065530" indent="-342900" fontAlgn="auto">
              <a:lnSpc>
                <a:spcPct val="150000"/>
              </a:lnSpc>
              <a:spcBef>
                <a:spcPts val="0"/>
              </a:spcBef>
              <a:buFont typeface="Arial" panose="020B0604020202090204" pitchFamily="34" charset="0"/>
              <a:buChar char="•"/>
            </a:pPr>
            <a:r>
              <a:rPr lang="zh-CN" altLang="en-US" sz="2000" dirty="0">
                <a:latin typeface="+mn-ea"/>
                <a:sym typeface="+mn-ea"/>
              </a:rPr>
              <a:t>发明创造的难易程度</a:t>
            </a:r>
            <a:endParaRPr lang="zh-CN" altLang="en-US" sz="2000" dirty="0">
              <a:latin typeface="+mn-ea"/>
              <a:sym typeface="+mn-ea"/>
            </a:endParaRPr>
          </a:p>
          <a:p>
            <a:pPr marL="1065530" indent="-342900" fontAlgn="auto">
              <a:lnSpc>
                <a:spcPct val="150000"/>
              </a:lnSpc>
              <a:spcBef>
                <a:spcPts val="0"/>
              </a:spcBef>
              <a:buFont typeface="Arial" panose="020B0604020202090204" pitchFamily="34" charset="0"/>
              <a:buChar char="•"/>
            </a:pPr>
            <a:r>
              <a:rPr lang="zh-CN" altLang="en-US" sz="2000" dirty="0">
                <a:latin typeface="+mn-ea"/>
                <a:sym typeface="+mn-ea"/>
              </a:rPr>
              <a:t>发明在商业上获得了成功，成功是发明的技术特征</a:t>
            </a:r>
            <a:r>
              <a:rPr lang="zh-CN" altLang="en-US" sz="2000" b="1" dirty="0">
                <a:solidFill>
                  <a:srgbClr val="FF0000"/>
                </a:solidFill>
                <a:latin typeface="+mn-ea"/>
                <a:sym typeface="+mn-ea"/>
              </a:rPr>
              <a:t>直接导致</a:t>
            </a:r>
            <a:r>
              <a:rPr lang="zh-CN" altLang="en-US" sz="2000" dirty="0">
                <a:latin typeface="+mn-ea"/>
                <a:sym typeface="+mn-ea"/>
              </a:rPr>
              <a:t>的</a:t>
            </a:r>
            <a:endParaRPr lang="zh-CN" altLang="en-US" sz="2000" dirty="0">
              <a:latin typeface="+mn-ea"/>
              <a:sym typeface="+mn-ea"/>
            </a:endParaRPr>
          </a:p>
          <a:p>
            <a:pPr marL="1065530" indent="-342900" fontAlgn="auto">
              <a:lnSpc>
                <a:spcPct val="150000"/>
              </a:lnSpc>
              <a:spcBef>
                <a:spcPts val="0"/>
              </a:spcBef>
              <a:buFont typeface="Arial" panose="020B0604020202090204" pitchFamily="34" charset="0"/>
              <a:buChar char="•"/>
            </a:pPr>
            <a:r>
              <a:rPr kumimoji="1" lang="zh-CN" altLang="en-US" sz="2000" dirty="0">
                <a:latin typeface="+mn-ea"/>
                <a:sym typeface="+mn-ea"/>
              </a:rPr>
              <a:t>发明提供了一种技术思路完全不同于现有技术的构思，其技术效果至少达到或超过现有技术的效果</a:t>
            </a:r>
            <a:endParaRPr kumimoji="1" lang="zh-CN" altLang="en-US" sz="2000" dirty="0">
              <a:latin typeface="+mn-ea"/>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87350" y="922655"/>
            <a:ext cx="8206740" cy="5857240"/>
          </a:xfrm>
        </p:spPr>
        <p:txBody>
          <a:bodyPr>
            <a:noAutofit/>
          </a:bodyPr>
          <a:p>
            <a:pPr fontAlgn="auto">
              <a:lnSpc>
                <a:spcPct val="150000"/>
              </a:lnSpc>
              <a:spcBef>
                <a:spcPts val="0"/>
              </a:spcBef>
              <a:buFont typeface="Wingdings" panose="05000000000000000000" charset="0"/>
              <a:buChar char="Ø"/>
            </a:pPr>
            <a:r>
              <a:rPr lang="en-US" altLang="zh-CN" sz="2000" dirty="0">
                <a:latin typeface="+mn-ea"/>
                <a:sym typeface="+mn-ea"/>
              </a:rPr>
              <a:t>3</a:t>
            </a:r>
            <a:r>
              <a:rPr lang="zh-CN" altLang="en-US" sz="2000" dirty="0">
                <a:latin typeface="+mn-ea"/>
                <a:sym typeface="+mn-ea"/>
              </a:rPr>
              <a:t>、判断步骤 </a:t>
            </a:r>
            <a:endParaRPr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lang="zh-CN" altLang="en-US" sz="2000" dirty="0">
                <a:latin typeface="+mn-ea"/>
                <a:sym typeface="+mn-ea"/>
              </a:rPr>
              <a:t>确定最接近的现有技术：</a:t>
            </a:r>
            <a:endParaRPr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lang="zh-CN" altLang="en-US" sz="2000" dirty="0">
                <a:latin typeface="+mn-ea"/>
                <a:sym typeface="+mn-ea"/>
              </a:rPr>
              <a:t>确定要求保护的发明或实用新型的区别特征，根据该区别特征在要求保护的发明中所能达到的技术效果确定发明实际解决的技术问题</a:t>
            </a:r>
            <a:endParaRPr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lang="zh-CN" altLang="en-US" sz="2000" dirty="0">
                <a:latin typeface="+mn-ea"/>
                <a:sym typeface="+mn-ea"/>
              </a:rPr>
              <a:t>在最接近的现有技术以及其他相关现有技术的基础上，判断</a:t>
            </a:r>
            <a:r>
              <a:rPr lang="zh-CN" altLang="en-US" sz="2000" b="1" dirty="0">
                <a:solidFill>
                  <a:srgbClr val="FF0000"/>
                </a:solidFill>
                <a:latin typeface="+mn-ea"/>
                <a:sym typeface="+mn-ea"/>
              </a:rPr>
              <a:t>为解决技术问题而采取的技术方案</a:t>
            </a:r>
            <a:r>
              <a:rPr lang="zh-CN" altLang="en-US" sz="2000" dirty="0">
                <a:latin typeface="+mn-ea"/>
                <a:sym typeface="+mn-ea"/>
              </a:rPr>
              <a:t>是否属于显而易见的（技术</a:t>
            </a:r>
            <a:r>
              <a:rPr lang="zh-CN" altLang="en-US" sz="2000" dirty="0">
                <a:solidFill>
                  <a:srgbClr val="000000"/>
                </a:solidFill>
                <a:cs typeface="华文楷体" panose="02010600040101010101" charset="-122"/>
                <a:sym typeface="宋体" panose="02010600030101010101" pitchFamily="2" charset="-122"/>
              </a:rPr>
              <a:t>方案、目的和效果整体评定）</a:t>
            </a:r>
            <a:endParaRPr lang="zh-CN" altLang="en-US" sz="2000" dirty="0">
              <a:latin typeface="+mn-ea"/>
              <a:sym typeface="+mn-ea"/>
            </a:endParaRPr>
          </a:p>
          <a:p>
            <a:pPr marL="1065530" indent="-342900" algn="l" fontAlgn="auto">
              <a:lnSpc>
                <a:spcPct val="130000"/>
              </a:lnSpc>
              <a:spcBef>
                <a:spcPts val="0"/>
              </a:spcBef>
              <a:buClrTx/>
              <a:buSzTx/>
              <a:buFont typeface="Arial" panose="020B0604020202090204" pitchFamily="34" charset="0"/>
              <a:buChar char="•"/>
            </a:pPr>
            <a:r>
              <a:rPr lang="zh-CN" altLang="en-US" sz="2000" dirty="0">
                <a:latin typeface="+mn-ea"/>
                <a:sym typeface="+mn-ea"/>
              </a:rPr>
              <a:t>所述区别特征为公知常识，例如，本领域中解决该重新确定的技术问题的惯用 手段，或教科书或者工具书等中披露的解决该重新确定的技术问题的技术手段</a:t>
            </a:r>
            <a:endParaRPr lang="zh-CN" altLang="en-US" sz="2000" dirty="0">
              <a:latin typeface="+mn-ea"/>
              <a:sym typeface="+mn-ea"/>
            </a:endParaRPr>
          </a:p>
          <a:p>
            <a:pPr marL="1065530" indent="-342900" algn="l" fontAlgn="auto">
              <a:lnSpc>
                <a:spcPct val="130000"/>
              </a:lnSpc>
              <a:spcBef>
                <a:spcPts val="0"/>
              </a:spcBef>
              <a:buClrTx/>
              <a:buSzTx/>
              <a:buFont typeface="Arial" panose="020B0604020202090204" pitchFamily="34" charset="0"/>
              <a:buChar char="•"/>
            </a:pPr>
            <a:r>
              <a:rPr lang="zh-CN" altLang="en-US" sz="2000" dirty="0">
                <a:latin typeface="+mn-ea"/>
                <a:sym typeface="+mn-ea"/>
              </a:rPr>
              <a:t>所述区别特征为与最接近的现有技术相关的技术手段</a:t>
            </a:r>
            <a:endParaRPr lang="zh-CN" altLang="en-US" sz="2000" dirty="0">
              <a:latin typeface="+mn-ea"/>
              <a:sym typeface="+mn-ea"/>
            </a:endParaRPr>
          </a:p>
          <a:p>
            <a:pPr marL="1065530" indent="-342900" algn="l" fontAlgn="auto">
              <a:lnSpc>
                <a:spcPct val="130000"/>
              </a:lnSpc>
              <a:spcBef>
                <a:spcPts val="0"/>
              </a:spcBef>
              <a:buClrTx/>
              <a:buSzTx/>
              <a:buFont typeface="Arial" panose="020B0604020202090204" pitchFamily="34" charset="0"/>
              <a:buChar char="•"/>
            </a:pPr>
            <a:r>
              <a:rPr lang="zh-CN" altLang="en-US" sz="2000" dirty="0">
                <a:latin typeface="+mn-ea"/>
                <a:sym typeface="+mn-ea"/>
              </a:rPr>
              <a:t>所述区别特征为另一份对比文件中披露的相关技术手段</a:t>
            </a:r>
            <a:endParaRPr lang="zh-CN" altLang="en-US" sz="2000" dirty="0">
              <a:latin typeface="+mn-ea"/>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矩形 6"/>
          <p:cNvSpPr/>
          <p:nvPr/>
        </p:nvSpPr>
        <p:spPr>
          <a:xfrm>
            <a:off x="367030" y="1214755"/>
            <a:ext cx="8282940" cy="3322955"/>
          </a:xfrm>
          <a:prstGeom prst="rect">
            <a:avLst/>
          </a:prstGeom>
          <a:noFill/>
          <a:ln w="9525">
            <a:noFill/>
          </a:ln>
        </p:spPr>
        <p:txBody>
          <a:bodyPr wrap="square">
            <a:spAutoFit/>
          </a:bodyPr>
          <a:p>
            <a:pPr marL="228600" indent="-228600" algn="l" fontAlgn="auto">
              <a:lnSpc>
                <a:spcPct val="150000"/>
              </a:lnSpc>
              <a:spcBef>
                <a:spcPts val="0"/>
              </a:spcBef>
              <a:buClrTx/>
              <a:buSzTx/>
              <a:buFont typeface="Wingdings" panose="05000000000000000000" charset="0"/>
              <a:buChar char="Ø"/>
            </a:pPr>
            <a:r>
              <a:rPr lang="en-US" altLang="zh-CN" sz="2000" dirty="0">
                <a:latin typeface="+mn-ea"/>
                <a:ea typeface="华文楷体" panose="02010600040101010101" charset="-122"/>
                <a:sym typeface="微软雅黑" panose="020B0503020204020204" charset="-122"/>
              </a:rPr>
              <a:t>4、创造性之否定</a:t>
            </a:r>
            <a:r>
              <a:rPr lang="zh-CN" altLang="en-US" sz="2000" dirty="0">
                <a:latin typeface="+mn-ea"/>
                <a:ea typeface="华文楷体" panose="02010600040101010101" charset="-122"/>
                <a:sym typeface="微软雅黑" panose="020B0503020204020204" charset="-122"/>
              </a:rPr>
              <a:t>：</a:t>
            </a:r>
            <a:r>
              <a:rPr lang="en-US" altLang="zh-CN" sz="2000" dirty="0">
                <a:latin typeface="+mn-ea"/>
                <a:ea typeface="华文楷体" panose="02010600040101010101" charset="-122"/>
                <a:sym typeface="微软雅黑" panose="020B0503020204020204" charset="-122"/>
              </a:rPr>
              <a:t>初始的显而易见</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817245" indent="-4572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根据已知方法，结合现有技术，得出可预测结果</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817245" indent="-4572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把一种已知因素简单替换为另一种，获得可预测结果</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817245" indent="-4572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使用已知技术，以相同方式提升相似方法或产品</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817245" indent="-4572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把一种已知技术应用到一种已知方法或产品上，获得可预测结果</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817245" indent="-4572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教导、启示或动机(TSM)：具有普通技术水平的人有合理动机修改现有技术或结合现有技术的教导而获得的技术方案</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747">
                                            <p:txEl>
                                              <p:charRg st="0" end="23"/>
                                            </p:txEl>
                                          </p:spTgt>
                                        </p:tgtEl>
                                        <p:attrNameLst>
                                          <p:attrName>style.visibility</p:attrName>
                                        </p:attrNameLst>
                                      </p:cBhvr>
                                      <p:to>
                                        <p:strVal val="visible"/>
                                      </p:to>
                                    </p:set>
                                    <p:animEffect transition="in" filter="wipe(down)">
                                      <p:cBhvr>
                                        <p:cTn id="7" dur="500"/>
                                        <p:tgtEl>
                                          <p:spTgt spid="31747">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747">
                                            <p:txEl>
                                              <p:charRg st="23" end="49"/>
                                            </p:txEl>
                                          </p:spTgt>
                                        </p:tgtEl>
                                        <p:attrNameLst>
                                          <p:attrName>style.visibility</p:attrName>
                                        </p:attrNameLst>
                                      </p:cBhvr>
                                      <p:to>
                                        <p:strVal val="visible"/>
                                      </p:to>
                                    </p:set>
                                    <p:animEffect transition="in" filter="wipe(down)">
                                      <p:cBhvr>
                                        <p:cTn id="12" dur="500"/>
                                        <p:tgtEl>
                                          <p:spTgt spid="31747">
                                            <p:txEl>
                                              <p:charRg st="23"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747">
                                            <p:txEl>
                                              <p:charRg st="49" end="72"/>
                                            </p:txEl>
                                          </p:spTgt>
                                        </p:tgtEl>
                                        <p:attrNameLst>
                                          <p:attrName>style.visibility</p:attrName>
                                        </p:attrNameLst>
                                      </p:cBhvr>
                                      <p:to>
                                        <p:strVal val="visible"/>
                                      </p:to>
                                    </p:set>
                                    <p:animEffect transition="in" filter="wipe(down)">
                                      <p:cBhvr>
                                        <p:cTn id="17" dur="500"/>
                                        <p:tgtEl>
                                          <p:spTgt spid="31747">
                                            <p:txEl>
                                              <p:charRg st="49"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747">
                                            <p:txEl>
                                              <p:charRg st="72" end="102"/>
                                            </p:txEl>
                                          </p:spTgt>
                                        </p:tgtEl>
                                        <p:attrNameLst>
                                          <p:attrName>style.visibility</p:attrName>
                                        </p:attrNameLst>
                                      </p:cBhvr>
                                      <p:to>
                                        <p:strVal val="visible"/>
                                      </p:to>
                                    </p:set>
                                    <p:animEffect transition="in" filter="wipe(down)">
                                      <p:cBhvr>
                                        <p:cTn id="22" dur="500"/>
                                        <p:tgtEl>
                                          <p:spTgt spid="31747">
                                            <p:txEl>
                                              <p:charRg st="72" end="10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1747">
                                            <p:txEl>
                                              <p:charRg st="135" end="179"/>
                                            </p:txEl>
                                          </p:spTgt>
                                        </p:tgtEl>
                                        <p:attrNameLst>
                                          <p:attrName>style.visibility</p:attrName>
                                        </p:attrNameLst>
                                      </p:cBhvr>
                                      <p:to>
                                        <p:strVal val="visible"/>
                                      </p:to>
                                    </p:set>
                                    <p:animEffect transition="in" filter="wipe(down)">
                                      <p:cBhvr>
                                        <p:cTn id="27" dur="500"/>
                                        <p:tgtEl>
                                          <p:spTgt spid="31747">
                                            <p:txEl>
                                              <p:charRg st="135"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41730"/>
            <a:ext cx="8201025" cy="4698365"/>
          </a:xfrm>
        </p:spPr>
        <p:txBody>
          <a:bodyPr>
            <a:noAutofit/>
          </a:bodyPr>
          <a:lstStyle/>
          <a:p>
            <a:pPr marL="0" algn="l" fontAlgn="auto">
              <a:lnSpc>
                <a:spcPct val="150000"/>
              </a:lnSpc>
              <a:spcBef>
                <a:spcPts val="600"/>
              </a:spcBef>
              <a:spcAft>
                <a:spcPts val="600"/>
              </a:spcAft>
              <a:buClrTx/>
              <a:buSzTx/>
              <a:buFontTx/>
              <a:buNone/>
            </a:pPr>
            <a:r>
              <a:rPr lang="zh-CN" altLang="en-US" sz="2400" dirty="0">
                <a:ea typeface="黑体" panose="02010609060101010101" pitchFamily="49" charset="-122"/>
                <a:cs typeface="+mj-cs"/>
              </a:rPr>
              <a:t>引子：</a:t>
            </a:r>
            <a:r>
              <a:rPr lang="zh-CN" altLang="en-US" sz="2400" dirty="0">
                <a:ea typeface="黑体" panose="02010609060101010101" pitchFamily="49" charset="-122"/>
                <a:cs typeface="+mj-cs"/>
                <a:sym typeface="+mn-ea"/>
              </a:rPr>
              <a:t>授予专利权的条件（专利性条件）界定</a:t>
            </a:r>
            <a:endParaRPr lang="zh-CN" altLang="en-US" sz="2400" dirty="0">
              <a:ea typeface="黑体" panose="02010609060101010101" pitchFamily="49" charset="-122"/>
              <a:cs typeface="+mj-cs"/>
            </a:endParaRPr>
          </a:p>
          <a:p>
            <a:pPr>
              <a:lnSpc>
                <a:spcPct val="150000"/>
              </a:lnSpc>
              <a:spcBef>
                <a:spcPts val="0"/>
              </a:spcBef>
              <a:buFont typeface="Wingdings" panose="05000000000000000000" charset="0"/>
              <a:buChar char="Ø"/>
            </a:pPr>
            <a:r>
              <a:rPr lang="zh-CN" altLang="en-US" sz="2000" dirty="0"/>
              <a:t>形式条件：专利申请必须符合的形式要件，如申请文件的要求等</a:t>
            </a:r>
            <a:endParaRPr lang="zh-CN" altLang="en-US" sz="2000" dirty="0"/>
          </a:p>
          <a:p>
            <a:pPr>
              <a:lnSpc>
                <a:spcPct val="150000"/>
              </a:lnSpc>
              <a:spcBef>
                <a:spcPts val="0"/>
              </a:spcBef>
              <a:buFont typeface="Wingdings" panose="05000000000000000000" charset="0"/>
              <a:buChar char="Ø"/>
            </a:pPr>
            <a:r>
              <a:rPr lang="zh-CN" altLang="en-US" sz="2000" dirty="0"/>
              <a:t>实质条件（可专利性）：申请专利的发明创造自身必须具备的条件</a:t>
            </a:r>
            <a:endParaRPr lang="zh-CN" altLang="en-US" sz="2000" dirty="0"/>
          </a:p>
          <a:p>
            <a:pPr marL="590550" fontAlgn="auto">
              <a:lnSpc>
                <a:spcPct val="150000"/>
              </a:lnSpc>
              <a:spcBef>
                <a:spcPts val="0"/>
              </a:spcBef>
              <a:buFont typeface="Wingdings" panose="05000000000000000000" charset="0"/>
              <a:buChar char="p"/>
            </a:pPr>
            <a:r>
              <a:rPr lang="zh-CN" altLang="en-US" sz="2000" dirty="0"/>
              <a:t>积极条件：新颖性、创造性和实用性</a:t>
            </a:r>
            <a:r>
              <a:rPr lang="zh-CN" altLang="en-US" sz="2000" dirty="0">
                <a:latin typeface="Times New Roman" panose="02020703060505090304" pitchFamily="18" charset="0"/>
                <a:cs typeface="Times New Roman" panose="02020703060505090304" pitchFamily="18" charset="0"/>
              </a:rPr>
              <a:t>（</a:t>
            </a:r>
            <a:r>
              <a:rPr lang="en-US" altLang="zh-CN" sz="2000" dirty="0">
                <a:latin typeface="Times New Roman" panose="02020703060505090304" pitchFamily="18" charset="0"/>
                <a:cs typeface="Times New Roman" panose="02020703060505090304" pitchFamily="18" charset="0"/>
              </a:rPr>
              <a:t>A22</a:t>
            </a:r>
            <a:r>
              <a:rPr lang="zh-CN" altLang="en-US" sz="2000" dirty="0">
                <a:latin typeface="Times New Roman" panose="02020703060505090304" pitchFamily="18" charset="0"/>
                <a:cs typeface="Times New Roman" panose="02020703060505090304" pitchFamily="18" charset="0"/>
              </a:rPr>
              <a:t>）</a:t>
            </a:r>
            <a:endParaRPr lang="zh-CN" altLang="en-US" sz="2000" dirty="0"/>
          </a:p>
          <a:p>
            <a:pPr marL="590550" fontAlgn="auto">
              <a:lnSpc>
                <a:spcPct val="150000"/>
              </a:lnSpc>
              <a:spcBef>
                <a:spcPts val="0"/>
              </a:spcBef>
              <a:buFont typeface="Wingdings" panose="05000000000000000000" charset="0"/>
              <a:buChar char="p"/>
            </a:pPr>
            <a:r>
              <a:rPr lang="zh-CN" altLang="en-US" sz="2000" dirty="0"/>
              <a:t> 消极条件：不符合技术方案、违反社会公德或妨碍社会公共利益、公共政策保留</a:t>
            </a:r>
            <a:endParaRPr kumimoji="1"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6页图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89585" y="2795905"/>
            <a:ext cx="3852545" cy="2976880"/>
          </a:xfrm>
          <a:prstGeom prst="rect">
            <a:avLst/>
          </a:prstGeom>
          <a:noFill/>
          <a:ln>
            <a:noFill/>
          </a:ln>
        </p:spPr>
      </p:pic>
      <p:sp>
        <p:nvSpPr>
          <p:cNvPr id="100" name="文本框 99"/>
          <p:cNvSpPr txBox="1"/>
          <p:nvPr/>
        </p:nvSpPr>
        <p:spPr>
          <a:xfrm>
            <a:off x="489585" y="937260"/>
            <a:ext cx="5557520" cy="398780"/>
          </a:xfrm>
          <a:prstGeom prst="rect">
            <a:avLst/>
          </a:prstGeom>
          <a:noFill/>
          <a:ln w="9525">
            <a:noFill/>
          </a:ln>
        </p:spPr>
        <p:txBody>
          <a:bodyPr wrap="square">
            <a:spAutoFit/>
          </a:bodyPr>
          <a:p>
            <a:pPr indent="0" algn="ctr"/>
            <a:r>
              <a:rPr lang="zh-CN" sz="2000" b="0">
                <a:latin typeface="楷体" panose="02010609060101010101" pitchFamily="49" charset="-122"/>
                <a:ea typeface="楷体" panose="02010609060101010101" pitchFamily="49" charset="-122"/>
              </a:rPr>
              <a:t>一种光催化空气净化器（申请日 </a:t>
            </a:r>
            <a:r>
              <a:rPr lang="zh-CN" sz="2000" b="0">
                <a:latin typeface="Times New Roman" panose="02020703060505090304" pitchFamily="18" charset="0"/>
                <a:ea typeface="楷体" panose="02010609060101010101" pitchFamily="49" charset="-122"/>
                <a:cs typeface="Times New Roman" panose="02020703060505090304" pitchFamily="18" charset="0"/>
              </a:rPr>
              <a:t>2012.2.25</a:t>
            </a:r>
            <a:r>
              <a:rPr lang="zh-CN" sz="2000" b="0">
                <a:latin typeface="楷体" panose="02010609060101010101" pitchFamily="49" charset="-122"/>
                <a:ea typeface="楷体" panose="02010609060101010101" pitchFamily="49" charset="-122"/>
              </a:rPr>
              <a:t>）</a:t>
            </a:r>
            <a:endParaRPr lang="zh-CN" sz="2000" b="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664845" y="1354455"/>
            <a:ext cx="7638415" cy="865505"/>
          </a:xfrm>
          <a:prstGeom prst="rect">
            <a:avLst/>
          </a:prstGeom>
        </p:spPr>
      </p:pic>
      <p:pic>
        <p:nvPicPr>
          <p:cNvPr id="3" name="图片 6" descr="11页图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342130" y="2159000"/>
            <a:ext cx="4500880" cy="208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6页图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89585" y="2795905"/>
            <a:ext cx="3852545" cy="2976880"/>
          </a:xfrm>
          <a:prstGeom prst="rect">
            <a:avLst/>
          </a:prstGeom>
          <a:noFill/>
          <a:ln>
            <a:noFill/>
          </a:ln>
        </p:spPr>
      </p:pic>
      <p:sp>
        <p:nvSpPr>
          <p:cNvPr id="100" name="文本框 99"/>
          <p:cNvSpPr txBox="1"/>
          <p:nvPr/>
        </p:nvSpPr>
        <p:spPr>
          <a:xfrm>
            <a:off x="489585" y="937260"/>
            <a:ext cx="5557520" cy="398780"/>
          </a:xfrm>
          <a:prstGeom prst="rect">
            <a:avLst/>
          </a:prstGeom>
          <a:noFill/>
          <a:ln w="9525">
            <a:noFill/>
          </a:ln>
        </p:spPr>
        <p:txBody>
          <a:bodyPr wrap="square">
            <a:spAutoFit/>
          </a:bodyPr>
          <a:p>
            <a:pPr indent="0" algn="ctr"/>
            <a:r>
              <a:rPr lang="zh-CN" sz="2000" b="0">
                <a:latin typeface="楷体" panose="02010609060101010101" pitchFamily="49" charset="-122"/>
                <a:ea typeface="楷体" panose="02010609060101010101" pitchFamily="49" charset="-122"/>
              </a:rPr>
              <a:t>一种光催化空气净化器（申请日 </a:t>
            </a:r>
            <a:r>
              <a:rPr lang="zh-CN" sz="2000" b="0">
                <a:latin typeface="Times New Roman" panose="02020703060505090304" pitchFamily="18" charset="0"/>
                <a:ea typeface="楷体" panose="02010609060101010101" pitchFamily="49" charset="-122"/>
                <a:cs typeface="Times New Roman" panose="02020703060505090304" pitchFamily="18" charset="0"/>
              </a:rPr>
              <a:t>2012.2.25</a:t>
            </a:r>
            <a:r>
              <a:rPr lang="zh-CN" sz="2000" b="0">
                <a:latin typeface="楷体" panose="02010609060101010101" pitchFamily="49" charset="-122"/>
                <a:ea typeface="楷体" panose="02010609060101010101" pitchFamily="49" charset="-122"/>
              </a:rPr>
              <a:t>）</a:t>
            </a:r>
            <a:endParaRPr lang="zh-CN" sz="2000" b="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664845" y="1354455"/>
            <a:ext cx="7638415" cy="865505"/>
          </a:xfrm>
          <a:prstGeom prst="rect">
            <a:avLst/>
          </a:prstGeom>
        </p:spPr>
      </p:pic>
      <p:pic>
        <p:nvPicPr>
          <p:cNvPr id="7" name="图片 7" descr="13页图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794885" y="2219960"/>
            <a:ext cx="3501390" cy="42595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Box 2"/>
          <p:cNvSpPr txBox="1"/>
          <p:nvPr/>
        </p:nvSpPr>
        <p:spPr>
          <a:xfrm>
            <a:off x="500380" y="906780"/>
            <a:ext cx="8272145" cy="1198880"/>
          </a:xfrm>
          <a:prstGeom prst="rect">
            <a:avLst/>
          </a:prstGeom>
          <a:noFill/>
          <a:ln w="9525">
            <a:noFill/>
          </a:ln>
        </p:spPr>
        <p:txBody>
          <a:bodyPr wrap="square">
            <a:spAutoFit/>
          </a:bodyPr>
          <a:p>
            <a:pPr algn="l" eaLnBrk="1" hangingPunct="1">
              <a:lnSpc>
                <a:spcPct val="150000"/>
              </a:lnSpc>
              <a:spcBef>
                <a:spcPts val="0"/>
              </a:spcBef>
              <a:buClrTx/>
              <a:buSzTx/>
              <a:buFont typeface="Arial" panose="020B0604020202090204" pitchFamily="34" charset="0"/>
            </a:pPr>
            <a:r>
              <a:rPr lang="zh-CN" altLang="en-US" sz="2400" dirty="0">
                <a:latin typeface="+mn-ea"/>
                <a:ea typeface="华文楷体" panose="02010600040101010101" charset="-122"/>
                <a:sym typeface="+mn-ea"/>
              </a:rPr>
              <a:t>创造性</a:t>
            </a:r>
            <a:r>
              <a:rPr lang="zh-CN" altLang="en-US" sz="2400" dirty="0">
                <a:latin typeface="+mn-ea"/>
                <a:ea typeface="华文楷体" panose="02010600040101010101" charset="-122"/>
              </a:rPr>
              <a:t>案例分析：</a:t>
            </a:r>
            <a:r>
              <a:rPr lang="zh-CN" altLang="en-US" sz="2400" dirty="0">
                <a:latin typeface="+mn-ea"/>
                <a:ea typeface="华文楷体" panose="02010600040101010101" charset="-122"/>
                <a:sym typeface="+mn-ea"/>
              </a:rPr>
              <a:t>赵东红、张如一与国家知识产权局专利复审委员会、第三人邹继豪实用新型专利权无效行政纠纷案</a:t>
            </a:r>
            <a:endParaRPr lang="zh-CN" altLang="en-US" sz="2400" dirty="0">
              <a:latin typeface="+mn-ea"/>
              <a:ea typeface="华文楷体" panose="02010600040101010101" charset="-122"/>
              <a:sym typeface="+mn-ea"/>
            </a:endParaRPr>
          </a:p>
        </p:txBody>
      </p:sp>
      <p:sp>
        <p:nvSpPr>
          <p:cNvPr id="56324" name="矩形 4"/>
          <p:cNvSpPr/>
          <p:nvPr/>
        </p:nvSpPr>
        <p:spPr>
          <a:xfrm>
            <a:off x="528955" y="2247900"/>
            <a:ext cx="8020685" cy="3969385"/>
          </a:xfrm>
          <a:prstGeom prst="rect">
            <a:avLst/>
          </a:prstGeom>
          <a:noFill/>
          <a:ln w="9525">
            <a:noFill/>
          </a:ln>
        </p:spPr>
        <p:txBody>
          <a:bodyPr wrap="square">
            <a:spAutoFit/>
          </a:bodyPr>
          <a:p>
            <a:r>
              <a:rPr lang="zh-CN" altLang="en-US" sz="2400" dirty="0">
                <a:solidFill>
                  <a:srgbClr val="FF0000"/>
                </a:solidFill>
                <a:latin typeface="华文楷体" panose="02010600040101010101" charset="-122"/>
                <a:ea typeface="华文楷体" panose="02010600040101010101" charset="-122"/>
                <a:cs typeface="华文楷体" panose="02010600040101010101" charset="-122"/>
              </a:rPr>
              <a:t>实用新型专利创造性判断中对现有技术领域的确定与考虑</a:t>
            </a:r>
            <a:r>
              <a:rPr lang="zh-CN" altLang="en-US"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sym typeface="+mn-ea"/>
              </a:rPr>
              <a:t>（2011）知行字第</a:t>
            </a:r>
            <a:r>
              <a:rPr lang="en-US" altLang="zh-CN" sz="2000" dirty="0">
                <a:latin typeface="华文楷体" panose="02010600040101010101" charset="-122"/>
                <a:ea typeface="华文楷体" panose="02010600040101010101" charset="-122"/>
                <a:cs typeface="华文楷体" panose="02010600040101010101" charset="-122"/>
                <a:sym typeface="+mn-ea"/>
              </a:rPr>
              <a:t>19</a:t>
            </a:r>
            <a:r>
              <a:rPr lang="zh-CN" altLang="en-US" sz="2000" dirty="0">
                <a:latin typeface="华文楷体" panose="02010600040101010101" charset="-122"/>
                <a:ea typeface="华文楷体" panose="02010600040101010101" charset="-122"/>
                <a:cs typeface="华文楷体" panose="02010600040101010101" charset="-122"/>
                <a:sym typeface="+mn-ea"/>
              </a:rPr>
              <a:t>号，</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mn-ea"/>
              </a:rPr>
              <a:t>2012</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mn-ea"/>
              </a:rPr>
              <a:t>年度报告</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342900" indent="-342900" algn="l">
              <a:lnSpc>
                <a:spcPct val="150000"/>
              </a:lnSpc>
              <a:spcBef>
                <a:spcPts val="0"/>
              </a:spcBef>
              <a:buClrTx/>
              <a:buSzTx/>
              <a:buFont typeface="Wingdings" panose="05000000000000000000" charset="0"/>
              <a:buChar char="Ø"/>
            </a:pPr>
            <a:r>
              <a:rPr lang="zh-CN" altLang="en-US" sz="2000" dirty="0">
                <a:latin typeface="+mn-ea"/>
                <a:ea typeface="华文楷体" panose="02010600040101010101" charset="-122"/>
                <a:sym typeface="+mn-ea"/>
              </a:rPr>
              <a:t>实用新型专利创造性标准要求较发明专利低，因此在评价其创造性时所考虑的现有技术领域范围应当较窄，</a:t>
            </a:r>
            <a:r>
              <a:rPr lang="zh-CN" altLang="en-US" sz="2000" b="1" dirty="0">
                <a:solidFill>
                  <a:srgbClr val="FF0000"/>
                </a:solidFill>
                <a:latin typeface="+mn-ea"/>
                <a:ea typeface="华文楷体" panose="02010600040101010101" charset="-122"/>
                <a:sym typeface="+mn-ea"/>
              </a:rPr>
              <a:t>一般应当着重比对实用新型专利所属技术领域的现有技术</a:t>
            </a:r>
            <a:r>
              <a:rPr lang="zh-CN" altLang="en-US" sz="2000" dirty="0">
                <a:latin typeface="+mn-ea"/>
                <a:ea typeface="华文楷体" panose="02010600040101010101" charset="-122"/>
                <a:sym typeface="+mn-ea"/>
              </a:rPr>
              <a:t>。</a:t>
            </a:r>
            <a:endParaRPr lang="zh-CN" altLang="en-US" sz="2000" dirty="0">
              <a:latin typeface="+mn-ea"/>
              <a:ea typeface="华文楷体" panose="02010600040101010101" charset="-122"/>
            </a:endParaRPr>
          </a:p>
          <a:p>
            <a:pPr marL="342900" indent="-342900" algn="l">
              <a:lnSpc>
                <a:spcPct val="150000"/>
              </a:lnSpc>
              <a:spcBef>
                <a:spcPts val="0"/>
              </a:spcBef>
              <a:buClrTx/>
              <a:buSzTx/>
              <a:buFont typeface="Wingdings" panose="05000000000000000000" charset="0"/>
              <a:buChar char="Ø"/>
            </a:pPr>
            <a:r>
              <a:rPr lang="zh-CN" altLang="en-US" sz="2000" dirty="0">
                <a:latin typeface="+mn-ea"/>
                <a:ea typeface="华文楷体" panose="02010600040101010101" charset="-122"/>
                <a:sym typeface="+mn-ea"/>
              </a:rPr>
              <a:t>但是在现有技术已经给出明确的技术启示，促使本领域技术人员到相近或者相关的技术领域寻找有关技术手段的情形下，</a:t>
            </a:r>
            <a:r>
              <a:rPr lang="zh-CN" altLang="en-US" sz="2000" b="1" dirty="0">
                <a:solidFill>
                  <a:srgbClr val="FF0000"/>
                </a:solidFill>
                <a:latin typeface="+mn-ea"/>
                <a:ea typeface="华文楷体" panose="02010600040101010101" charset="-122"/>
                <a:sym typeface="+mn-ea"/>
              </a:rPr>
              <a:t>也可以考虑相近或者相关技术领域的现有技术</a:t>
            </a:r>
            <a:r>
              <a:rPr lang="zh-CN" altLang="en-US" sz="2000" dirty="0">
                <a:latin typeface="+mn-ea"/>
                <a:ea typeface="华文楷体" panose="02010600040101010101" charset="-122"/>
                <a:sym typeface="+mn-ea"/>
              </a:rPr>
              <a:t>。</a:t>
            </a:r>
            <a:endParaRPr lang="zh-CN" altLang="en-US" sz="2000" dirty="0">
              <a:latin typeface="+mn-ea"/>
              <a:ea typeface="华文楷体" panose="02010600040101010101" charset="-122"/>
            </a:endParaRPr>
          </a:p>
          <a:p>
            <a:endParaRPr lang="en-US" altLang="zh-CN" sz="2800" i="1" dirty="0">
              <a:solidFill>
                <a:srgbClr val="FF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矩形 2"/>
          <p:cNvSpPr/>
          <p:nvPr/>
        </p:nvSpPr>
        <p:spPr>
          <a:xfrm>
            <a:off x="3062288" y="1070928"/>
            <a:ext cx="2316480" cy="460375"/>
          </a:xfrm>
          <a:prstGeom prst="rect">
            <a:avLst/>
          </a:prstGeom>
          <a:noFill/>
          <a:ln w="9525">
            <a:noFill/>
          </a:ln>
        </p:spPr>
        <p:txBody>
          <a:bodyPr wrap="none">
            <a:spAutoFit/>
          </a:bodyPr>
          <a:p>
            <a:pPr eaLnBrk="1" hangingPunct="1"/>
            <a:r>
              <a:rPr lang="zh-CN" altLang="en-US" sz="2400" dirty="0">
                <a:solidFill>
                  <a:srgbClr val="000000"/>
                </a:solidFill>
                <a:latin typeface="华文楷体" panose="02010600040101010101" charset="-122"/>
                <a:ea typeface="华文楷体" panose="02010600040101010101" charset="-122"/>
                <a:sym typeface="微软雅黑" panose="020B0503020204020204" charset="-122"/>
              </a:rPr>
              <a:t>对创造性的评论</a:t>
            </a:r>
            <a:endParaRPr lang="zh-CN" altLang="en-US" sz="2400" dirty="0">
              <a:solidFill>
                <a:srgbClr val="000000"/>
              </a:solidFill>
              <a:latin typeface="华文楷体" panose="02010600040101010101" charset="-122"/>
              <a:ea typeface="华文楷体" panose="02010600040101010101" charset="-122"/>
              <a:sym typeface="微软雅黑" panose="020B0503020204020204" charset="-122"/>
            </a:endParaRPr>
          </a:p>
        </p:txBody>
      </p:sp>
      <p:sp>
        <p:nvSpPr>
          <p:cNvPr id="33795" name="矩形 3"/>
          <p:cNvSpPr/>
          <p:nvPr/>
        </p:nvSpPr>
        <p:spPr>
          <a:xfrm>
            <a:off x="783590" y="1643380"/>
            <a:ext cx="7477760" cy="4246245"/>
          </a:xfrm>
          <a:prstGeom prst="rect">
            <a:avLst/>
          </a:prstGeom>
          <a:noFill/>
          <a:ln w="9525">
            <a:noFill/>
          </a:ln>
        </p:spPr>
        <p:txBody>
          <a:bodyPr wrap="square">
            <a:spAutoFit/>
          </a:bodyPr>
          <a:p>
            <a:pPr marL="457200"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并不要求发明都有了不起的进步或实质的区别</a:t>
            </a:r>
            <a:endPar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7200"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大部分发明都是在现有技术基础上改进而成</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7200"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改进多少才算具有创造性或非显而易见性，难有统一标准</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7200"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需排除公有领域中已明显(explicitly)存在或隐含(implicitly)存在的发明</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7200"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判断新颖性和创造性均与现有技术相比较，但判断创造性时不考虑抵触申请</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7200"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判断创造性时允许把两个以上的文件或同一文件的不同部分结合起来与发明进行对比</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5">
                                            <p:txEl>
                                              <p:charRg st="0" end="24"/>
                                            </p:txEl>
                                          </p:spTgt>
                                        </p:tgtEl>
                                        <p:attrNameLst>
                                          <p:attrName>style.visibility</p:attrName>
                                        </p:attrNameLst>
                                      </p:cBhvr>
                                      <p:to>
                                        <p:strVal val="visible"/>
                                      </p:to>
                                    </p:set>
                                    <p:animEffect transition="in" filter="wipe(down)">
                                      <p:cBhvr>
                                        <p:cTn id="7" dur="500"/>
                                        <p:tgtEl>
                                          <p:spTgt spid="33795">
                                            <p:txEl>
                                              <p:charRg st="0" end="2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795">
                                            <p:txEl>
                                              <p:charRg st="24" end="74"/>
                                            </p:txEl>
                                          </p:spTgt>
                                        </p:tgtEl>
                                        <p:attrNameLst>
                                          <p:attrName>style.visibility</p:attrName>
                                        </p:attrNameLst>
                                      </p:cBhvr>
                                      <p:to>
                                        <p:strVal val="visible"/>
                                      </p:to>
                                    </p:set>
                                    <p:animEffect transition="in" filter="wipe(down)">
                                      <p:cBhvr>
                                        <p:cTn id="10" dur="500"/>
                                        <p:tgtEl>
                                          <p:spTgt spid="33795">
                                            <p:txEl>
                                              <p:charRg st="24" end="7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3795">
                                            <p:txEl>
                                              <p:charRg st="2" end="2"/>
                                            </p:txEl>
                                          </p:spTgt>
                                        </p:tgtEl>
                                        <p:attrNameLst>
                                          <p:attrName>style.visibility</p:attrName>
                                        </p:attrNameLst>
                                      </p:cBhvr>
                                      <p:to>
                                        <p:strVal val="visible"/>
                                      </p:to>
                                    </p:set>
                                    <p:animEffect transition="in" filter="wipe(down)">
                                      <p:cBhvr>
                                        <p:cTn id="13" dur="500"/>
                                        <p:tgtEl>
                                          <p:spTgt spid="33795">
                                            <p:txEl>
                                              <p:char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3795">
                                            <p:txEl>
                                              <p:charRg st="75" end="132"/>
                                            </p:txEl>
                                          </p:spTgt>
                                        </p:tgtEl>
                                        <p:attrNameLst>
                                          <p:attrName>style.visibility</p:attrName>
                                        </p:attrNameLst>
                                      </p:cBhvr>
                                      <p:to>
                                        <p:strVal val="visible"/>
                                      </p:to>
                                    </p:set>
                                    <p:animEffect transition="in" filter="wipe(down)">
                                      <p:cBhvr>
                                        <p:cTn id="18" dur="500"/>
                                        <p:tgtEl>
                                          <p:spTgt spid="33795">
                                            <p:txEl>
                                              <p:charRg st="75" end="13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795">
                                            <p:txEl>
                                              <p:charRg st="4" end="4"/>
                                            </p:txEl>
                                          </p:spTgt>
                                        </p:tgtEl>
                                        <p:attrNameLst>
                                          <p:attrName>style.visibility</p:attrName>
                                        </p:attrNameLst>
                                      </p:cBhvr>
                                      <p:to>
                                        <p:strVal val="visible"/>
                                      </p:to>
                                    </p:set>
                                    <p:animEffect transition="in" filter="wipe(down)">
                                      <p:cBhvr>
                                        <p:cTn id="23" dur="500"/>
                                        <p:tgtEl>
                                          <p:spTgt spid="33795">
                                            <p:txEl>
                                              <p:char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3795">
                                            <p:txEl>
                                              <p:charRg st="5" end="5"/>
                                            </p:txEl>
                                          </p:spTgt>
                                        </p:tgtEl>
                                        <p:attrNameLst>
                                          <p:attrName>style.visibility</p:attrName>
                                        </p:attrNameLst>
                                      </p:cBhvr>
                                      <p:to>
                                        <p:strVal val="visible"/>
                                      </p:to>
                                    </p:set>
                                    <p:animEffect transition="in" filter="wipe(down)">
                                      <p:cBhvr>
                                        <p:cTn id="28" dur="500"/>
                                        <p:tgtEl>
                                          <p:spTgt spid="33795">
                                            <p:txEl>
                                              <p:char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41400"/>
            <a:ext cx="7886700" cy="5361305"/>
          </a:xfrm>
        </p:spPr>
        <p:txBody>
          <a:bodyPr>
            <a:normAutofit lnSpcReduction="20000"/>
          </a:bodyPr>
          <a:lstStyle/>
          <a:p>
            <a:pPr marL="0" indent="0" fontAlgn="auto">
              <a:lnSpc>
                <a:spcPct val="150000"/>
              </a:lnSpc>
              <a:spcBef>
                <a:spcPts val="0"/>
              </a:spcBef>
              <a:buNone/>
            </a:pPr>
            <a:r>
              <a:rPr lang="zh-CN" altLang="en-US" sz="2400" dirty="0">
                <a:latin typeface="+mn-ea"/>
                <a:sym typeface="+mn-ea"/>
              </a:rPr>
              <a:t>四、实用性（工业实用性或产业实用性）</a:t>
            </a:r>
            <a:endParaRPr lang="zh-CN" altLang="en-US" sz="2400" dirty="0">
              <a:latin typeface="+mn-ea"/>
              <a:sym typeface="+mn-ea"/>
            </a:endParaRPr>
          </a:p>
          <a:p>
            <a:pPr fontAlgn="auto">
              <a:lnSpc>
                <a:spcPct val="150000"/>
              </a:lnSpc>
              <a:spcBef>
                <a:spcPts val="0"/>
              </a:spcBef>
              <a:buFont typeface="Wingdings" panose="05000000000000000000" charset="0"/>
              <a:buChar char="Ø"/>
            </a:pPr>
            <a:r>
              <a:rPr lang="zh-CN" altLang="en-US" sz="2000" dirty="0">
                <a:cs typeface="华文楷体" panose="02010600040101010101" charset="-122"/>
                <a:sym typeface="+mn-ea"/>
              </a:rPr>
              <a:t>实用性：该发明或者实用新型能够</a:t>
            </a:r>
            <a:r>
              <a:rPr lang="zh-CN" altLang="en-US" sz="2000" b="1" dirty="0">
                <a:solidFill>
                  <a:srgbClr val="FF0000"/>
                </a:solidFill>
                <a:cs typeface="华文楷体" panose="02010600040101010101" charset="-122"/>
                <a:sym typeface="+mn-ea"/>
              </a:rPr>
              <a:t>制造或者使用</a:t>
            </a:r>
            <a:r>
              <a:rPr lang="zh-CN" altLang="en-US" sz="2000" dirty="0">
                <a:cs typeface="华文楷体" panose="02010600040101010101" charset="-122"/>
                <a:sym typeface="+mn-ea"/>
              </a:rPr>
              <a:t>，并且能够产生</a:t>
            </a:r>
            <a:r>
              <a:rPr lang="zh-CN" altLang="en-US" sz="2000" b="1" dirty="0">
                <a:solidFill>
                  <a:srgbClr val="FF0000"/>
                </a:solidFill>
                <a:cs typeface="华文楷体" panose="02010600040101010101" charset="-122"/>
                <a:sym typeface="+mn-ea"/>
              </a:rPr>
              <a:t>积极效果</a:t>
            </a:r>
            <a:r>
              <a:rPr lang="zh-CN" altLang="en-US" sz="2000" dirty="0">
                <a:cs typeface="华文楷体" panose="02010600040101010101" charset="-122"/>
                <a:sym typeface="+mn-ea"/>
              </a:rPr>
              <a:t>（</a:t>
            </a:r>
            <a:r>
              <a:rPr lang="en-US" altLang="zh-CN" sz="2000" dirty="0">
                <a:cs typeface="华文楷体" panose="02010600040101010101" charset="-122"/>
                <a:sym typeface="+mn-ea"/>
              </a:rPr>
              <a:t>A22</a:t>
            </a:r>
            <a:r>
              <a:rPr lang="zh-CN" altLang="en-US" sz="2000" dirty="0">
                <a:cs typeface="华文楷体" panose="02010600040101010101" charset="-122"/>
                <a:sym typeface="+mn-ea"/>
              </a:rPr>
              <a:t>）</a:t>
            </a:r>
            <a:endParaRPr lang="zh-CN" altLang="en-US" sz="2000" dirty="0">
              <a:cs typeface="华文楷体" panose="02010600040101010101" charset="-122"/>
              <a:sym typeface="+mn-ea"/>
            </a:endParaRPr>
          </a:p>
          <a:p>
            <a:pPr fontAlgn="auto">
              <a:lnSpc>
                <a:spcPct val="150000"/>
              </a:lnSpc>
              <a:spcBef>
                <a:spcPts val="0"/>
              </a:spcBef>
              <a:buFont typeface="Wingdings" panose="05000000000000000000" charset="0"/>
              <a:buChar char="Ø"/>
            </a:pPr>
            <a:r>
              <a:rPr lang="en-US" altLang="zh-CN" sz="2000" dirty="0">
                <a:cs typeface="华文楷体" panose="02010600040101010101" charset="-122"/>
                <a:sym typeface="+mn-ea"/>
              </a:rPr>
              <a:t>1</a:t>
            </a:r>
            <a:r>
              <a:rPr lang="zh-CN" altLang="en-US" sz="2000" dirty="0">
                <a:cs typeface="华文楷体" panose="02010600040101010101" charset="-122"/>
                <a:sym typeface="+mn-ea"/>
              </a:rPr>
              <a:t>、性质：发明或实用新型本身性质的判断，而非比较判断</a:t>
            </a:r>
            <a:endParaRPr lang="zh-CN" altLang="en-US" sz="2000" dirty="0">
              <a:cs typeface="华文楷体" panose="02010600040101010101" charset="-122"/>
              <a:sym typeface="+mn-ea"/>
            </a:endParaRPr>
          </a:p>
          <a:p>
            <a:pPr fontAlgn="auto">
              <a:lnSpc>
                <a:spcPct val="150000"/>
              </a:lnSpc>
              <a:spcBef>
                <a:spcPts val="0"/>
              </a:spcBef>
              <a:buFont typeface="Wingdings" panose="05000000000000000000" charset="0"/>
              <a:buChar char="Ø"/>
            </a:pPr>
            <a:r>
              <a:rPr lang="en-US" altLang="zh-CN" sz="2000" dirty="0">
                <a:cs typeface="华文楷体" panose="02010600040101010101" charset="-122"/>
                <a:sym typeface="+mn-ea"/>
              </a:rPr>
              <a:t>2</a:t>
            </a:r>
            <a:r>
              <a:rPr lang="zh-CN" altLang="en-US" sz="2000" dirty="0">
                <a:cs typeface="华文楷体" panose="02010600040101010101" charset="-122"/>
                <a:sym typeface="+mn-ea"/>
              </a:rPr>
              <a:t>、实践性：发明创造必须是一项完整、成熟的技术方案，能够在产业上实施和再现</a:t>
            </a:r>
            <a:endParaRPr lang="zh-CN" altLang="en-US" sz="2000" dirty="0">
              <a:cs typeface="华文楷体" panose="02010600040101010101" charset="-122"/>
              <a:sym typeface="+mn-ea"/>
            </a:endParaRPr>
          </a:p>
          <a:p>
            <a:pPr marL="590550" algn="l" fontAlgn="auto">
              <a:lnSpc>
                <a:spcPct val="150000"/>
              </a:lnSpc>
              <a:spcBef>
                <a:spcPts val="0"/>
              </a:spcBef>
              <a:buClrTx/>
              <a:buSzTx/>
              <a:buFont typeface="Wingdings" panose="05000000000000000000" charset="0"/>
              <a:buChar char="p"/>
            </a:pPr>
            <a:r>
              <a:rPr lang="zh-CN" altLang="en-US" sz="2000" dirty="0">
                <a:cs typeface="华文楷体" panose="02010600040101010101" charset="-122"/>
                <a:sym typeface="+mn-ea"/>
              </a:rPr>
              <a:t>只要根据申请人在说明书中所作的说明，所属领域的技术人员结合其具有的技术知识就能判断出申请专利的发明或实用新型能够予以制造或使用即可</a:t>
            </a:r>
            <a:endParaRPr lang="zh-CN" altLang="en-US" sz="2000" dirty="0">
              <a:cs typeface="华文楷体" panose="02010600040101010101" charset="-122"/>
              <a:sym typeface="+mn-ea"/>
            </a:endParaRPr>
          </a:p>
          <a:p>
            <a:pPr marL="590550" algn="l" fontAlgn="auto">
              <a:lnSpc>
                <a:spcPct val="150000"/>
              </a:lnSpc>
              <a:spcBef>
                <a:spcPts val="0"/>
              </a:spcBef>
              <a:buClrTx/>
              <a:buSzTx/>
              <a:buFont typeface="Wingdings" panose="05000000000000000000" charset="0"/>
              <a:buChar char="p"/>
            </a:pPr>
            <a:r>
              <a:rPr lang="zh-CN" altLang="en-US" sz="2000" dirty="0">
                <a:cs typeface="华文楷体" panose="02010600040101010101" charset="-122"/>
                <a:sym typeface="+mn-ea"/>
              </a:rPr>
              <a:t>可重复实施</a:t>
            </a:r>
            <a:endParaRPr lang="zh-CN" altLang="en-US" sz="2000" dirty="0">
              <a:cs typeface="华文楷体" panose="02010600040101010101" charset="-122"/>
              <a:sym typeface="+mn-ea"/>
            </a:endParaRPr>
          </a:p>
          <a:p>
            <a:pPr fontAlgn="auto">
              <a:lnSpc>
                <a:spcPct val="150000"/>
              </a:lnSpc>
              <a:spcBef>
                <a:spcPts val="0"/>
              </a:spcBef>
              <a:buFont typeface="Wingdings" panose="05000000000000000000" charset="0"/>
              <a:buChar char="Ø"/>
            </a:pPr>
            <a:r>
              <a:rPr lang="zh-CN" altLang="en-US" sz="2000" dirty="0">
                <a:cs typeface="华文楷体" panose="02010600040101010101" charset="-122"/>
                <a:sym typeface="+mn-ea"/>
              </a:rPr>
              <a:t>3、积极效果：实施发明或者实用新型后，与现有技术相比具有有益的效果，例如技术效果、经济效果或社会效果，不要求完美无瑕</a:t>
            </a:r>
            <a:endParaRPr kumimoji="1" lang="zh-CN" altLang="en-US" sz="2000" dirty="0">
              <a:cs typeface="华文楷体" panose="0201060004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idx="15"/>
          </p:nvPr>
        </p:nvPicPr>
        <p:blipFill>
          <a:blip r:embed="rId1" cstate="print">
            <a:extLst>
              <a:ext uri="{28A0092B-C50C-407E-A947-70E740481C1C}">
                <a14:useLocalDpi xmlns:a14="http://schemas.microsoft.com/office/drawing/2010/main" val="0"/>
              </a:ext>
            </a:extLst>
          </a:blip>
          <a:srcRect t="18851" b="18851"/>
          <a:stretch>
            <a:fillRect/>
          </a:stretch>
        </p:blipFill>
        <p:spPr>
          <a:xfrm>
            <a:off x="380197" y="1225739"/>
            <a:ext cx="2552948" cy="1699054"/>
          </a:xfrm>
        </p:spPr>
      </p:pic>
      <p:pic>
        <p:nvPicPr>
          <p:cNvPr id="100" name="图片 99"/>
          <p:cNvPicPr/>
          <p:nvPr/>
        </p:nvPicPr>
        <p:blipFill>
          <a:blip r:embed="rId2" r:link="rId3"/>
          <a:stretch>
            <a:fillRect/>
          </a:stretch>
        </p:blipFill>
        <p:spPr>
          <a:xfrm>
            <a:off x="450215" y="3227070"/>
            <a:ext cx="2496185" cy="1756410"/>
          </a:xfrm>
          <a:prstGeom prst="rect">
            <a:avLst/>
          </a:prstGeom>
          <a:noFill/>
          <a:ln w="9525">
            <a:noFill/>
          </a:ln>
        </p:spPr>
      </p:pic>
      <p:pic>
        <p:nvPicPr>
          <p:cNvPr id="101" name="图片 100"/>
          <p:cNvPicPr/>
          <p:nvPr/>
        </p:nvPicPr>
        <p:blipFill>
          <a:blip r:embed="rId4" r:link="rId5"/>
          <a:srcRect l="67700" b="45000"/>
          <a:stretch>
            <a:fillRect/>
          </a:stretch>
        </p:blipFill>
        <p:spPr>
          <a:xfrm>
            <a:off x="3152140" y="1225550"/>
            <a:ext cx="2172970" cy="2541270"/>
          </a:xfrm>
          <a:prstGeom prst="rect">
            <a:avLst/>
          </a:prstGeom>
          <a:noFill/>
          <a:ln w="9525">
            <a:noFill/>
          </a:ln>
        </p:spPr>
      </p:pic>
      <p:pic>
        <p:nvPicPr>
          <p:cNvPr id="102" name="图片 101"/>
          <p:cNvPicPr/>
          <p:nvPr/>
        </p:nvPicPr>
        <p:blipFill>
          <a:blip r:embed="rId6" r:link="rId7"/>
          <a:stretch>
            <a:fillRect/>
          </a:stretch>
        </p:blipFill>
        <p:spPr>
          <a:xfrm>
            <a:off x="3055620" y="4073525"/>
            <a:ext cx="3230880" cy="1956435"/>
          </a:xfrm>
          <a:prstGeom prst="rect">
            <a:avLst/>
          </a:prstGeom>
          <a:noFill/>
          <a:ln w="9525">
            <a:noFill/>
          </a:ln>
        </p:spPr>
      </p:pic>
      <p:pic>
        <p:nvPicPr>
          <p:cNvPr id="103" name="图片 102"/>
          <p:cNvPicPr/>
          <p:nvPr/>
        </p:nvPicPr>
        <p:blipFill>
          <a:blip r:embed="rId8" r:link="rId9"/>
          <a:srcRect l="29516" r="31477"/>
          <a:stretch>
            <a:fillRect/>
          </a:stretch>
        </p:blipFill>
        <p:spPr>
          <a:xfrm>
            <a:off x="6014720" y="1113790"/>
            <a:ext cx="1926590" cy="2764790"/>
          </a:xfrm>
          <a:prstGeom prst="rect">
            <a:avLst/>
          </a:prstGeom>
          <a:noFill/>
          <a:ln w="9525">
            <a:noFill/>
          </a:ln>
        </p:spPr>
      </p:pic>
      <p:pic>
        <p:nvPicPr>
          <p:cNvPr id="104" name="图片 103"/>
          <p:cNvPicPr/>
          <p:nvPr/>
        </p:nvPicPr>
        <p:blipFill>
          <a:blip r:embed="rId10" r:link="rId11"/>
          <a:stretch>
            <a:fillRect/>
          </a:stretch>
        </p:blipFill>
        <p:spPr>
          <a:xfrm>
            <a:off x="6014720" y="4699000"/>
            <a:ext cx="2792095" cy="167894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6885" y="1095375"/>
            <a:ext cx="8308975" cy="5459730"/>
          </a:xfrm>
        </p:spPr>
        <p:txBody>
          <a:bodyPr>
            <a:noAutofit/>
          </a:bodyPr>
          <a:lstStyle/>
          <a:p>
            <a:pPr>
              <a:lnSpc>
                <a:spcPct val="150000"/>
              </a:lnSpc>
              <a:buFont typeface="Wingdings" panose="05000000000000000000" charset="0"/>
              <a:buChar char="Ø"/>
            </a:pPr>
            <a:r>
              <a:rPr lang="en-US" altLang="zh-CN" sz="2000" dirty="0">
                <a:latin typeface="+mn-ea"/>
                <a:sym typeface="+mn-ea"/>
              </a:rPr>
              <a:t>4</a:t>
            </a:r>
            <a:r>
              <a:rPr lang="zh-CN" altLang="en-US" sz="2000" dirty="0">
                <a:latin typeface="+mn-ea"/>
                <a:sym typeface="+mn-ea"/>
              </a:rPr>
              <a:t>、不具备实用性的情形：</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无再现性</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违背自然规律</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利用独一无二的自然条件的产品</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测量人体或者动物体在极限情况下的生理参数的方法</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zh-CN" altLang="en-US" sz="2000" dirty="0">
                <a:latin typeface="+mn-ea"/>
                <a:sym typeface="+mn-ea"/>
              </a:rPr>
              <a:t>无积极效果：明显无益、脱离社会需要，例如浪费能源、污染、降低产量</a:t>
            </a:r>
            <a:endParaRPr lang="zh-CN" altLang="en-US" sz="2000" dirty="0">
              <a:latin typeface="+mn-ea"/>
              <a:sym typeface="+mn-ea"/>
            </a:endParaRPr>
          </a:p>
          <a:p>
            <a:pPr algn="l" fontAlgn="auto">
              <a:lnSpc>
                <a:spcPct val="150000"/>
              </a:lnSpc>
              <a:spcBef>
                <a:spcPts val="1000"/>
              </a:spcBef>
              <a:buClrTx/>
              <a:buSzTx/>
              <a:buFont typeface="Wingdings" panose="05000000000000000000" charset="0"/>
              <a:buChar char="Ø"/>
            </a:pPr>
            <a:r>
              <a:rPr lang="en-US" altLang="zh-CN" sz="2000" dirty="0">
                <a:latin typeface="+mn-ea"/>
                <a:sym typeface="+mn-ea"/>
              </a:rPr>
              <a:t>5、</a:t>
            </a:r>
            <a:r>
              <a:rPr lang="zh-CN" altLang="en-US" sz="2000" dirty="0">
                <a:latin typeface="+mn-ea"/>
                <a:sym typeface="+mn-ea"/>
              </a:rPr>
              <a:t>不作为考虑因素</a:t>
            </a:r>
            <a:endParaRPr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lang="zh-CN" altLang="en-US" sz="2000" dirty="0">
                <a:latin typeface="+mn-ea"/>
                <a:sym typeface="+mn-ea"/>
              </a:rPr>
              <a:t>在经济上获利，能否获利与市场密切联系，大部分专利都不能在市场上应用转化为生产力，仅是作为专利文献存在着（专利制度对社会是否真正有利？）</a:t>
            </a:r>
            <a:endParaRPr lang="zh-CN" altLang="en-US" sz="2000" dirty="0">
              <a:latin typeface="+mn-ea"/>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6250" y="1628140"/>
            <a:ext cx="8117840" cy="4776470"/>
          </a:xfrm>
        </p:spPr>
        <p:txBody>
          <a:bodyPr>
            <a:noAutofit/>
          </a:bodyPr>
          <a:lstStyle/>
          <a:p>
            <a:pPr marL="0" indent="0">
              <a:lnSpc>
                <a:spcPct val="150000"/>
              </a:lnSpc>
              <a:spcBef>
                <a:spcPts val="0"/>
              </a:spcBef>
              <a:buNone/>
            </a:pPr>
            <a:r>
              <a:rPr lang="zh-CN" altLang="en-US" sz="2400" dirty="0">
                <a:latin typeface="+mn-ea"/>
                <a:sym typeface="+mn-ea"/>
              </a:rPr>
              <a:t>一、新颖性</a:t>
            </a:r>
            <a:endParaRPr lang="zh-CN" altLang="en-US" sz="2400" dirty="0">
              <a:latin typeface="+mn-ea"/>
              <a:sym typeface="+mn-ea"/>
            </a:endParaRPr>
          </a:p>
          <a:p>
            <a:pPr>
              <a:lnSpc>
                <a:spcPct val="150000"/>
              </a:lnSpc>
              <a:spcBef>
                <a:spcPts val="0"/>
              </a:spcBef>
              <a:buFont typeface="Wingdings" panose="05000000000000000000" charset="0"/>
              <a:buChar char="Ø"/>
            </a:pPr>
            <a:r>
              <a:rPr lang="en-US" altLang="zh-CN" sz="2000" dirty="0">
                <a:latin typeface="+mn-ea"/>
                <a:sym typeface="+mn-ea"/>
              </a:rPr>
              <a:t>1</a:t>
            </a:r>
            <a:r>
              <a:rPr lang="zh-CN" altLang="en-US" sz="2000" dirty="0">
                <a:latin typeface="+mn-ea"/>
                <a:sym typeface="+mn-ea"/>
              </a:rPr>
              <a:t>、新颖性：申请专利的外观设计在申请专利前不能公开，既不能构成现有设计，又不属于抵触申请中的设计</a:t>
            </a:r>
            <a:endParaRPr lang="zh-CN" altLang="en-US" sz="2000" dirty="0">
              <a:latin typeface="+mn-ea"/>
              <a:sym typeface="+mn-ea"/>
            </a:endParaRPr>
          </a:p>
          <a:p>
            <a:pPr marL="590550" algn="l">
              <a:lnSpc>
                <a:spcPct val="150000"/>
              </a:lnSpc>
              <a:spcBef>
                <a:spcPts val="0"/>
              </a:spcBef>
              <a:buClrTx/>
              <a:buSzTx/>
              <a:buFont typeface="Wingdings" panose="05000000000000000000" charset="0"/>
              <a:buChar char="p"/>
            </a:pPr>
            <a:r>
              <a:rPr lang="zh-CN" altLang="en-US" sz="2000" dirty="0">
                <a:latin typeface="+mn-ea"/>
                <a:sym typeface="+mn-ea"/>
              </a:rPr>
              <a:t>现有设计：申请日以前在国内外为公众所知的设计</a:t>
            </a:r>
            <a:endParaRPr lang="zh-CN" altLang="en-US" sz="2000" dirty="0">
              <a:latin typeface="+mn-ea"/>
              <a:sym typeface="+mn-ea"/>
            </a:endParaRPr>
          </a:p>
          <a:p>
            <a:pPr marL="1065530" indent="-342900" fontAlgn="auto">
              <a:lnSpc>
                <a:spcPct val="150000"/>
              </a:lnSpc>
              <a:spcBef>
                <a:spcPts val="0"/>
              </a:spcBef>
              <a:buFont typeface="Arial" panose="020B0604020202090204" pitchFamily="34" charset="0"/>
              <a:buChar char="•"/>
            </a:pPr>
            <a:r>
              <a:rPr lang="zh-CN" altLang="en-US" sz="2000" dirty="0">
                <a:latin typeface="+mn-ea"/>
                <a:sym typeface="+mn-ea"/>
              </a:rPr>
              <a:t>不属于现有设计：在现有设计中，既没有与涉案专利相同的外观设计，也没 有与涉案专利</a:t>
            </a:r>
            <a:r>
              <a:rPr lang="zh-CN" altLang="en-US" sz="2000" b="1" dirty="0">
                <a:solidFill>
                  <a:srgbClr val="FF0000"/>
                </a:solidFill>
                <a:latin typeface="+mn-ea"/>
                <a:sym typeface="+mn-ea"/>
              </a:rPr>
              <a:t>实质</a:t>
            </a:r>
            <a:r>
              <a:rPr lang="zh-CN" altLang="en-US" sz="2000" dirty="0">
                <a:latin typeface="+mn-ea"/>
                <a:sym typeface="+mn-ea"/>
              </a:rPr>
              <a:t>相同的外观设计</a:t>
            </a:r>
            <a:endParaRPr lang="zh-CN" altLang="en-US" sz="2000" dirty="0">
              <a:latin typeface="+mn-ea"/>
              <a:sym typeface="+mn-ea"/>
            </a:endParaRPr>
          </a:p>
          <a:p>
            <a:pPr marL="704850" indent="-342900" algn="l">
              <a:lnSpc>
                <a:spcPct val="150000"/>
              </a:lnSpc>
              <a:spcBef>
                <a:spcPts val="0"/>
              </a:spcBef>
              <a:buClrTx/>
              <a:buSzTx/>
              <a:buFont typeface="Wingdings" panose="05000000000000000000" charset="0"/>
              <a:buChar char="p"/>
            </a:pPr>
            <a:r>
              <a:rPr lang="zh-CN" altLang="en-US" sz="2000" dirty="0">
                <a:latin typeface="+mn-ea"/>
                <a:sym typeface="+mn-ea"/>
              </a:rPr>
              <a:t>抵触申请：任何单位或者个人就同样的外观设计在申请日以前向国务院专利行政部门提出过申请，并记载在申请日以后公告的专利文件中，在先设计构成在后设计的抵触申请，损害在后设计的新颖性</a:t>
            </a:r>
            <a:endParaRPr lang="zh-CN" altLang="en-US" sz="2000" dirty="0">
              <a:latin typeface="+mn-ea"/>
              <a:sym typeface="+mn-ea"/>
            </a:endParaRPr>
          </a:p>
        </p:txBody>
      </p:sp>
      <p:sp>
        <p:nvSpPr>
          <p:cNvPr id="5" name="标题 4"/>
          <p:cNvSpPr>
            <a:spLocks noGrp="1"/>
          </p:cNvSpPr>
          <p:nvPr>
            <p:ph type="title"/>
          </p:nvPr>
        </p:nvSpPr>
        <p:spPr>
          <a:xfrm>
            <a:off x="687705" y="932180"/>
            <a:ext cx="7886700" cy="840105"/>
          </a:xfrm>
        </p:spPr>
        <p:txBody>
          <a:bodyPr/>
          <a:p>
            <a:pPr algn="ctr">
              <a:buClrTx/>
              <a:buSzTx/>
              <a:buFontTx/>
            </a:pPr>
            <a:r>
              <a:rPr lang="zh-CN" altLang="en-US" sz="2800" dirty="0">
                <a:ea typeface="黑体" panose="02010609060101010101" pitchFamily="49" charset="-122"/>
              </a:rPr>
              <a:t>第二节</a:t>
            </a:r>
            <a:r>
              <a:rPr lang="en-US" altLang="zh-CN" sz="2800" dirty="0">
                <a:ea typeface="黑体" panose="02010609060101010101" pitchFamily="49" charset="-122"/>
              </a:rPr>
              <a:t>  </a:t>
            </a:r>
            <a:r>
              <a:rPr lang="zh-CN" altLang="en-US" sz="2800" dirty="0">
                <a:ea typeface="黑体" panose="02010609060101010101" pitchFamily="49" charset="-122"/>
              </a:rPr>
              <a:t>外观设计授予专利权的条件</a:t>
            </a:r>
            <a:endParaRPr lang="zh-CN" altLang="en-US" sz="2800" dirty="0">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935" y="1042670"/>
            <a:ext cx="8234680" cy="5338445"/>
          </a:xfrm>
        </p:spPr>
        <p:txBody>
          <a:bodyPr>
            <a:noAutofit/>
          </a:bodyPr>
          <a:lstStyle/>
          <a:p>
            <a:pPr algn="l" fontAlgn="auto">
              <a:lnSpc>
                <a:spcPct val="150000"/>
              </a:lnSpc>
              <a:spcBef>
                <a:spcPts val="0"/>
              </a:spcBef>
              <a:buClrTx/>
              <a:buSzTx/>
              <a:buFont typeface="Wingdings" panose="05000000000000000000" charset="0"/>
              <a:buChar char="Ø"/>
            </a:pPr>
            <a:r>
              <a:rPr lang="en-US" sz="2000" noProof="1" dirty="0">
                <a:solidFill>
                  <a:schemeClr val="tx1"/>
                </a:solidFill>
                <a:uFillTx/>
                <a:latin typeface="Times New Roman" panose="02020703060505090304" pitchFamily="18" charset="0"/>
                <a:cs typeface="Times New Roman" panose="02020703060505090304" pitchFamily="18" charset="0"/>
              </a:rPr>
              <a:t>2</a:t>
            </a:r>
            <a:r>
              <a:rPr lang="zh-CN" altLang="en-US" sz="2000" noProof="1" dirty="0">
                <a:solidFill>
                  <a:schemeClr val="tx1"/>
                </a:solidFill>
                <a:uFillTx/>
                <a:latin typeface="Times New Roman" panose="02020703060505090304" pitchFamily="18" charset="0"/>
                <a:cs typeface="Times New Roman" panose="02020703060505090304" pitchFamily="18" charset="0"/>
              </a:rPr>
              <a:t>、判断</a:t>
            </a:r>
            <a:r>
              <a:rPr lang="zh-CN" altLang="en-US" sz="2000" noProof="1" dirty="0">
                <a:solidFill>
                  <a:schemeClr val="tx1"/>
                </a:solidFill>
                <a:uFillTx/>
                <a:latin typeface="+mn-ea"/>
              </a:rPr>
              <a:t>方式</a:t>
            </a:r>
            <a:endParaRPr lang="zh-CN" altLang="en-US" sz="2000" noProof="1" dirty="0">
              <a:solidFill>
                <a:schemeClr val="tx1"/>
              </a:solidFill>
              <a:uFillTx/>
              <a:latin typeface="+mn-ea"/>
            </a:endParaRPr>
          </a:p>
          <a:p>
            <a:pPr marL="704850" indent="-342900" algn="l" fontAlgn="auto">
              <a:lnSpc>
                <a:spcPct val="150000"/>
              </a:lnSpc>
              <a:spcBef>
                <a:spcPts val="0"/>
              </a:spcBef>
              <a:buClrTx/>
              <a:buSzTx/>
              <a:buFont typeface="Wingdings" panose="05000000000000000000" charset="0"/>
              <a:buChar char="p"/>
            </a:pPr>
            <a:r>
              <a:rPr lang="zh-CN" altLang="en-US" sz="2000" noProof="1" dirty="0">
                <a:solidFill>
                  <a:schemeClr val="tx1"/>
                </a:solidFill>
                <a:uFillTx/>
                <a:latin typeface="+mn-ea"/>
              </a:rPr>
              <a:t>单独对比：一般应当用一项对比设计与涉案专利进行单独对比，而不能将两项或两项以上对比设计结合起来与涉案专利进行对比</a:t>
            </a:r>
            <a:endParaRPr lang="zh-CN" altLang="en-US" sz="2000" noProof="1" dirty="0">
              <a:solidFill>
                <a:schemeClr val="tx1"/>
              </a:solidFill>
              <a:uFillTx/>
              <a:latin typeface="+mn-ea"/>
            </a:endParaRPr>
          </a:p>
          <a:p>
            <a:pPr marL="704850" indent="-342900" algn="l" fontAlgn="auto">
              <a:lnSpc>
                <a:spcPct val="150000"/>
              </a:lnSpc>
              <a:spcBef>
                <a:spcPts val="0"/>
              </a:spcBef>
              <a:buClrTx/>
              <a:buSzTx/>
              <a:buFont typeface="Wingdings" panose="05000000000000000000" charset="0"/>
              <a:buChar char="p"/>
            </a:pPr>
            <a:r>
              <a:rPr lang="zh-CN" altLang="en-US" sz="2000" noProof="1" dirty="0">
                <a:solidFill>
                  <a:schemeClr val="tx1"/>
                </a:solidFill>
                <a:uFillTx/>
                <a:latin typeface="+mn-ea"/>
              </a:rPr>
              <a:t>直接观察：通过视觉进行直接观察，不能借助放大镜、显微镜、化学分析等其 他工具或者手段进行比较</a:t>
            </a:r>
            <a:endParaRPr lang="zh-CN" altLang="en-US" sz="2000" noProof="1" dirty="0">
              <a:solidFill>
                <a:schemeClr val="tx1"/>
              </a:solidFill>
              <a:uFillTx/>
              <a:latin typeface="+mn-ea"/>
            </a:endParaRPr>
          </a:p>
          <a:p>
            <a:pPr marL="704850" indent="-342900" algn="l" fontAlgn="auto">
              <a:lnSpc>
                <a:spcPct val="150000"/>
              </a:lnSpc>
              <a:spcBef>
                <a:spcPts val="0"/>
              </a:spcBef>
              <a:buClrTx/>
              <a:buSzTx/>
              <a:buFont typeface="Wingdings" panose="05000000000000000000" charset="0"/>
              <a:buChar char="p"/>
            </a:pPr>
            <a:r>
              <a:rPr lang="zh-CN" altLang="en-US" sz="2000" noProof="1" dirty="0">
                <a:solidFill>
                  <a:schemeClr val="tx1"/>
                </a:solidFill>
                <a:uFillTx/>
                <a:latin typeface="+mn-ea"/>
              </a:rPr>
              <a:t>仅以产品的外观作为判断对象</a:t>
            </a:r>
            <a:endParaRPr lang="zh-CN" altLang="en-US" sz="2000" noProof="1" dirty="0">
              <a:solidFill>
                <a:schemeClr val="tx1"/>
              </a:solidFill>
              <a:uFillTx/>
              <a:latin typeface="+mn-ea"/>
            </a:endParaRPr>
          </a:p>
          <a:p>
            <a:pPr marL="704850" indent="-342900" algn="l" fontAlgn="auto">
              <a:lnSpc>
                <a:spcPct val="150000"/>
              </a:lnSpc>
              <a:spcBef>
                <a:spcPts val="0"/>
              </a:spcBef>
              <a:buClrTx/>
              <a:buSzTx/>
              <a:buFont typeface="Wingdings" panose="05000000000000000000" charset="0"/>
              <a:buChar char="p"/>
            </a:pPr>
            <a:r>
              <a:rPr lang="zh-CN" altLang="en-US" sz="2000" noProof="1" dirty="0">
                <a:solidFill>
                  <a:schemeClr val="tx1"/>
                </a:solidFill>
                <a:uFillTx/>
                <a:latin typeface="+mn-ea"/>
              </a:rPr>
              <a:t>整体判断、综合判断</a:t>
            </a:r>
            <a:endParaRPr lang="zh-CN" altLang="en-US" sz="2000" noProof="1" dirty="0">
              <a:solidFill>
                <a:schemeClr val="tx1"/>
              </a:solidFill>
              <a:uFillTx/>
              <a:latin typeface="+mn-ea"/>
            </a:endParaRPr>
          </a:p>
          <a:p>
            <a:pPr fontAlgn="auto">
              <a:lnSpc>
                <a:spcPct val="150000"/>
              </a:lnSpc>
              <a:spcBef>
                <a:spcPts val="0"/>
              </a:spcBef>
              <a:buFont typeface="Wingdings" panose="05000000000000000000" charset="0"/>
              <a:buChar char="Ø"/>
            </a:pPr>
            <a:endParaRPr kumimoji="1" lang="zh-CN" altLang="en-US" sz="2000" dirty="0">
              <a:solidFill>
                <a:schemeClr val="tx1"/>
              </a:solidFill>
              <a:uFillTx/>
              <a:latin typeface="+mn-ea"/>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935" y="1042670"/>
            <a:ext cx="8234680" cy="5288915"/>
          </a:xfrm>
        </p:spPr>
        <p:txBody>
          <a:bodyPr>
            <a:noAutofit/>
          </a:bodyPr>
          <a:lstStyle/>
          <a:p>
            <a:pPr marL="1905" indent="0">
              <a:lnSpc>
                <a:spcPct val="100000"/>
              </a:lnSpc>
              <a:spcBef>
                <a:spcPts val="0"/>
              </a:spcBef>
              <a:buNone/>
            </a:pPr>
            <a:r>
              <a:rPr lang="zh-CN" altLang="en-US" sz="2400" dirty="0">
                <a:latin typeface="+mn-ea"/>
                <a:sym typeface="+mn-ea"/>
              </a:rPr>
              <a:t>二、创造性（区别性）</a:t>
            </a:r>
            <a:endParaRPr lang="zh-CN" altLang="en-US" sz="2400" dirty="0">
              <a:latin typeface="+mn-ea"/>
              <a:sym typeface="+mn-ea"/>
            </a:endParaRPr>
          </a:p>
          <a:p>
            <a:pPr fontAlgn="auto">
              <a:lnSpc>
                <a:spcPct val="150000"/>
              </a:lnSpc>
              <a:spcBef>
                <a:spcPts val="0"/>
              </a:spcBef>
              <a:buFont typeface="Wingdings" panose="05000000000000000000" charset="0"/>
              <a:buChar char="Ø"/>
            </a:pPr>
            <a:r>
              <a:rPr lang="en-US" altLang="zh-CN" sz="2000" dirty="0">
                <a:solidFill>
                  <a:schemeClr val="tx1"/>
                </a:solidFill>
                <a:uFillTx/>
                <a:latin typeface="+mn-ea"/>
                <a:sym typeface="+mn-ea"/>
              </a:rPr>
              <a:t>1</a:t>
            </a:r>
            <a:r>
              <a:rPr lang="zh-CN" altLang="en-US" sz="2000" dirty="0">
                <a:solidFill>
                  <a:schemeClr val="tx1"/>
                </a:solidFill>
                <a:uFillTx/>
                <a:latin typeface="+mn-ea"/>
                <a:sym typeface="+mn-ea"/>
              </a:rPr>
              <a:t>、创造性：授予专利权的外观设计与现有设计或者现有设计特征的组合相比，应当具有明显区别</a:t>
            </a:r>
            <a:endParaRPr lang="en-US" altLang="zh-CN" sz="2000" noProof="1">
              <a:solidFill>
                <a:schemeClr val="tx1"/>
              </a:solidFill>
              <a:uFillTx/>
              <a:latin typeface="+mn-ea"/>
              <a:sym typeface="+mn-ea"/>
            </a:endParaRPr>
          </a:p>
          <a:p>
            <a:pPr marL="590550" fontAlgn="auto">
              <a:lnSpc>
                <a:spcPct val="150000"/>
              </a:lnSpc>
              <a:spcBef>
                <a:spcPts val="0"/>
              </a:spcBef>
              <a:buFont typeface="Wingdings" panose="05000000000000000000" charset="0"/>
              <a:buChar char="p"/>
            </a:pPr>
            <a:r>
              <a:rPr lang="zh-CN" altLang="en-US" sz="2000" dirty="0">
                <a:uFillTx/>
                <a:latin typeface="+mn-ea"/>
                <a:sym typeface="+mn-ea"/>
              </a:rPr>
              <a:t>立法目的：排除将</a:t>
            </a:r>
            <a:r>
              <a:rPr lang="zh-CN" altLang="en-US" sz="2000" b="1" dirty="0">
                <a:solidFill>
                  <a:srgbClr val="FF0000"/>
                </a:solidFill>
                <a:uFillTx/>
                <a:latin typeface="+mn-ea"/>
                <a:sym typeface="+mn-ea"/>
              </a:rPr>
              <a:t>惯常设计</a:t>
            </a:r>
            <a:r>
              <a:rPr lang="zh-CN" altLang="en-US" sz="2000" dirty="0">
                <a:uFillTx/>
                <a:latin typeface="+mn-ea"/>
                <a:sym typeface="+mn-ea"/>
              </a:rPr>
              <a:t>特征与知名产品的设计特征组合而成的设计，以及将现有设计的特征进行简单组合而成的设计获得专利权</a:t>
            </a:r>
            <a:endParaRPr lang="zh-CN" altLang="en-US" sz="2000" dirty="0">
              <a:uFillTx/>
              <a:latin typeface="+mn-ea"/>
              <a:sym typeface="+mn-ea"/>
            </a:endParaRPr>
          </a:p>
          <a:p>
            <a:pPr algn="l" fontAlgn="auto">
              <a:lnSpc>
                <a:spcPct val="150000"/>
              </a:lnSpc>
              <a:spcBef>
                <a:spcPts val="0"/>
              </a:spcBef>
              <a:buClrTx/>
              <a:buSzTx/>
              <a:buFont typeface="Wingdings" panose="05000000000000000000" charset="0"/>
              <a:buChar char="Ø"/>
            </a:pPr>
            <a:r>
              <a:rPr lang="zh-CN" altLang="en-US" sz="2000" dirty="0">
                <a:uFillTx/>
                <a:latin typeface="+mn-ea"/>
                <a:sym typeface="+mn-ea"/>
              </a:rPr>
              <a:t>2、判断主体</a:t>
            </a:r>
            <a:endParaRPr lang="zh-CN" altLang="en-US" sz="2000" noProof="1" dirty="0">
              <a:solidFill>
                <a:schemeClr val="tx1"/>
              </a:solidFill>
              <a:uFillTx/>
              <a:latin typeface="+mn-ea"/>
            </a:endParaRPr>
          </a:p>
          <a:p>
            <a:pPr marL="590550" algn="l" fontAlgn="auto">
              <a:lnSpc>
                <a:spcPct val="150000"/>
              </a:lnSpc>
              <a:spcBef>
                <a:spcPts val="0"/>
              </a:spcBef>
              <a:buClrTx/>
              <a:buSzTx/>
              <a:buFont typeface="Wingdings" panose="05000000000000000000" charset="0"/>
              <a:buChar char="p"/>
            </a:pPr>
            <a:r>
              <a:rPr lang="zh-CN" altLang="en-US" sz="2000" dirty="0">
                <a:uFillTx/>
                <a:latin typeface="+mn-ea"/>
                <a:sym typeface="+mn-ea"/>
              </a:rPr>
              <a:t>理论争议：具有相应知识水平和认知能力的一般消费者</a:t>
            </a:r>
            <a:r>
              <a:rPr lang="en-US" altLang="zh-CN" sz="2000" dirty="0">
                <a:uFillTx/>
                <a:latin typeface="+mn-ea"/>
                <a:sym typeface="+mn-ea"/>
              </a:rPr>
              <a:t> V. </a:t>
            </a:r>
            <a:r>
              <a:rPr lang="zh-CN" altLang="en-US" sz="2000" dirty="0">
                <a:uFillTx/>
                <a:latin typeface="+mn-ea"/>
                <a:sym typeface="+mn-ea"/>
              </a:rPr>
              <a:t>对相关领域的产品外观设计具有普通知识的人员（</a:t>
            </a:r>
            <a:r>
              <a:rPr lang="en-US" altLang="zh-CN" sz="2000" dirty="0">
                <a:uFillTx/>
                <a:latin typeface="Times New Roman" panose="02020703060505090304" pitchFamily="18" charset="0"/>
                <a:cs typeface="Times New Roman" panose="02020703060505090304" pitchFamily="18" charset="0"/>
                <a:sym typeface="+mn-ea"/>
              </a:rPr>
              <a:t>informed user</a:t>
            </a:r>
            <a:r>
              <a:rPr lang="zh-CN" altLang="en-US" sz="2000" dirty="0">
                <a:uFillTx/>
                <a:latin typeface="+mn-ea"/>
                <a:sym typeface="+mn-ea"/>
              </a:rPr>
              <a:t>）</a:t>
            </a:r>
            <a:endParaRPr lang="zh-CN" altLang="en-US" sz="2000" noProof="1" dirty="0">
              <a:solidFill>
                <a:schemeClr val="tx1"/>
              </a:solidFill>
              <a:uFillTx/>
              <a:latin typeface="+mn-ea"/>
            </a:endParaRPr>
          </a:p>
          <a:p>
            <a:pPr marL="590550" algn="l" fontAlgn="auto">
              <a:lnSpc>
                <a:spcPct val="150000"/>
              </a:lnSpc>
              <a:spcBef>
                <a:spcPts val="0"/>
              </a:spcBef>
              <a:buClrTx/>
              <a:buSzTx/>
              <a:buFont typeface="Wingdings" panose="05000000000000000000" charset="0"/>
              <a:buChar char="p"/>
            </a:pPr>
            <a:r>
              <a:rPr lang="zh-CN" altLang="en-US" sz="2000" dirty="0">
                <a:uFillTx/>
                <a:latin typeface="+mn-ea"/>
                <a:sym typeface="+mn-ea"/>
              </a:rPr>
              <a:t>实践标准：法院认定外观设计专利产品的一般消费者所具有的知识水平和认知能力，应当考虑申请日时外观设计专利产品的</a:t>
            </a:r>
            <a:r>
              <a:rPr lang="zh-CN" altLang="en-US" sz="2000" b="1" dirty="0">
                <a:solidFill>
                  <a:srgbClr val="FF0000"/>
                </a:solidFill>
                <a:uFillTx/>
                <a:latin typeface="+mn-ea"/>
                <a:sym typeface="+mn-ea"/>
              </a:rPr>
              <a:t>设计空间</a:t>
            </a:r>
            <a:endParaRPr lang="zh-CN" altLang="en-US" sz="2000" noProof="1" dirty="0">
              <a:solidFill>
                <a:schemeClr val="tx1"/>
              </a:solidFill>
              <a:uFillTx/>
              <a:latin typeface="+mn-ea"/>
            </a:endParaRPr>
          </a:p>
          <a:p>
            <a:pPr marL="590550" algn="l" fontAlgn="auto">
              <a:lnSpc>
                <a:spcPct val="150000"/>
              </a:lnSpc>
              <a:spcBef>
                <a:spcPts val="0"/>
              </a:spcBef>
              <a:buClrTx/>
              <a:buSzTx/>
              <a:buFont typeface="Wingdings" panose="05000000000000000000" charset="0"/>
              <a:buChar char="p"/>
            </a:pPr>
            <a:r>
              <a:rPr lang="zh-CN" altLang="en-US" sz="2000" dirty="0">
                <a:uFillTx/>
                <a:latin typeface="+mn-ea"/>
                <a:sym typeface="+mn-ea"/>
              </a:rPr>
              <a:t>不同的产品有不同的知情的使用者</a:t>
            </a:r>
            <a:endParaRPr lang="zh-CN" altLang="en-US" sz="2000" dirty="0">
              <a:uFillTx/>
              <a:latin typeface="+mn-ea"/>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1835" y="1903095"/>
            <a:ext cx="7798435" cy="4616450"/>
          </a:xfrm>
        </p:spPr>
        <p:txBody>
          <a:bodyPr>
            <a:noAutofit/>
          </a:bodyPr>
          <a:lstStyle/>
          <a:p>
            <a:pPr marL="1905" indent="-1905" fontAlgn="auto">
              <a:lnSpc>
                <a:spcPct val="100000"/>
              </a:lnSpc>
              <a:spcBef>
                <a:spcPts val="0"/>
              </a:spcBef>
              <a:buNone/>
            </a:pPr>
            <a:r>
              <a:rPr lang="zh-CN" sz="2400" dirty="0">
                <a:latin typeface="+mn-ea"/>
                <a:sym typeface="+mn-ea"/>
              </a:rPr>
              <a:t>一、现有技术（已有技术、现行技术、公知技术）</a:t>
            </a:r>
            <a:endParaRPr lang="zh-CN" sz="2400" dirty="0">
              <a:latin typeface="+mn-ea"/>
              <a:sym typeface="+mn-ea"/>
            </a:endParaRPr>
          </a:p>
          <a:p>
            <a:pPr fontAlgn="auto">
              <a:lnSpc>
                <a:spcPct val="150000"/>
              </a:lnSpc>
              <a:spcBef>
                <a:spcPts val="0"/>
              </a:spcBef>
              <a:buFont typeface="Wingdings" panose="05000000000000000000" charset="0"/>
              <a:buChar char="Ø"/>
            </a:pPr>
            <a:r>
              <a:rPr kumimoji="1" lang="zh-CN" altLang="en-US" sz="2000" dirty="0">
                <a:latin typeface="+mn-ea"/>
                <a:sym typeface="+mn-ea"/>
              </a:rPr>
              <a:t>现有技术：</a:t>
            </a:r>
            <a:r>
              <a:rPr kumimoji="1" lang="zh-CN" altLang="en-US" sz="2000" dirty="0">
                <a:solidFill>
                  <a:schemeClr val="tx1"/>
                </a:solidFill>
                <a:latin typeface="+mn-ea"/>
                <a:sym typeface="+mn-ea"/>
              </a:rPr>
              <a:t>申请日以前在国内外为公众所知的技术，包括专利技术、非专利技术等</a:t>
            </a:r>
            <a:endParaRPr kumimoji="1" lang="zh-CN" altLang="en-US" sz="2000" dirty="0">
              <a:solidFill>
                <a:schemeClr val="tx1"/>
              </a:solidFill>
              <a:latin typeface="+mn-ea"/>
              <a:sym typeface="+mn-ea"/>
            </a:endParaRPr>
          </a:p>
          <a:p>
            <a:pPr fontAlgn="auto">
              <a:lnSpc>
                <a:spcPct val="150000"/>
              </a:lnSpc>
              <a:spcBef>
                <a:spcPts val="0"/>
              </a:spcBef>
              <a:buFont typeface="Wingdings" panose="05000000000000000000" charset="0"/>
              <a:buChar char="Ø"/>
            </a:pPr>
            <a:r>
              <a:rPr kumimoji="1" lang="en-US" altLang="zh-CN" sz="2000" dirty="0">
                <a:latin typeface="+mn-ea"/>
                <a:sym typeface="+mn-ea"/>
              </a:rPr>
              <a:t>1</a:t>
            </a:r>
            <a:r>
              <a:rPr kumimoji="1" lang="zh-CN" altLang="en-US" sz="2000" dirty="0">
                <a:latin typeface="+mn-ea"/>
                <a:sym typeface="+mn-ea"/>
              </a:rPr>
              <a:t>、时间标准：</a:t>
            </a:r>
            <a:endParaRPr kumimoji="1" lang="zh-CN" altLang="en-US" sz="2000" dirty="0">
              <a:latin typeface="+mn-ea"/>
              <a:sym typeface="+mn-ea"/>
            </a:endParaRPr>
          </a:p>
          <a:p>
            <a:pPr marL="590550" algn="l" fontAlgn="auto">
              <a:lnSpc>
                <a:spcPct val="140000"/>
              </a:lnSpc>
              <a:spcBef>
                <a:spcPts val="0"/>
              </a:spcBef>
              <a:buClrTx/>
              <a:buSzTx/>
              <a:buFont typeface="Wingdings" panose="05000000000000000000" charset="0"/>
              <a:buChar char="p"/>
            </a:pPr>
            <a:r>
              <a:rPr kumimoji="1" lang="zh-CN" altLang="en-US" sz="2000" dirty="0">
                <a:latin typeface="+mn-ea"/>
                <a:sym typeface="+mn-ea"/>
              </a:rPr>
              <a:t>发明日标准：以发明完成为界限判定现有技术的范围，相应制度为先发明制</a:t>
            </a:r>
            <a:endParaRPr kumimoji="1" lang="zh-CN" altLang="en-US" sz="2000" dirty="0">
              <a:latin typeface="+mn-ea"/>
              <a:sym typeface="+mn-ea"/>
            </a:endParaRPr>
          </a:p>
          <a:p>
            <a:pPr marL="590550" algn="l" fontAlgn="auto">
              <a:lnSpc>
                <a:spcPct val="140000"/>
              </a:lnSpc>
              <a:spcBef>
                <a:spcPts val="0"/>
              </a:spcBef>
              <a:buClrTx/>
              <a:buSzTx/>
              <a:buFont typeface="Wingdings" panose="05000000000000000000" charset="0"/>
              <a:buChar char="p"/>
            </a:pPr>
            <a:r>
              <a:rPr kumimoji="1" lang="zh-CN" altLang="en-US" sz="2000" dirty="0">
                <a:latin typeface="+mn-ea"/>
                <a:sym typeface="+mn-ea"/>
              </a:rPr>
              <a:t>申请日标准：以申请专利的日期为标准来划定现有技术的界限，相应制度为先申请制</a:t>
            </a:r>
            <a:endParaRPr kumimoji="1" lang="zh-CN" altLang="en-US" sz="2000" dirty="0">
              <a:latin typeface="+mn-ea"/>
              <a:sym typeface="+mn-ea"/>
            </a:endParaRPr>
          </a:p>
          <a:p>
            <a:pPr marL="590550" algn="l" fontAlgn="auto">
              <a:lnSpc>
                <a:spcPct val="140000"/>
              </a:lnSpc>
              <a:spcBef>
                <a:spcPts val="0"/>
              </a:spcBef>
              <a:buClrTx/>
              <a:buSzTx/>
              <a:buFont typeface="Wingdings" panose="05000000000000000000" charset="0"/>
              <a:buChar char="p"/>
            </a:pPr>
            <a:r>
              <a:rPr kumimoji="1" lang="zh-CN" altLang="en-US" sz="2000" dirty="0">
                <a:latin typeface="+mn-ea"/>
                <a:sym typeface="+mn-ea"/>
              </a:rPr>
              <a:t>申请时标准：以申请专利的具体时刻为标准来划定现有技术</a:t>
            </a:r>
            <a:endParaRPr kumimoji="1" lang="zh-CN" altLang="en-US" sz="2000" dirty="0">
              <a:latin typeface="+mn-ea"/>
              <a:sym typeface="+mn-ea"/>
            </a:endParaRPr>
          </a:p>
          <a:p>
            <a:pPr marL="590550" algn="l" fontAlgn="auto">
              <a:lnSpc>
                <a:spcPct val="140000"/>
              </a:lnSpc>
              <a:spcBef>
                <a:spcPts val="0"/>
              </a:spcBef>
              <a:buClrTx/>
              <a:buSzTx/>
              <a:buFont typeface="Wingdings" panose="05000000000000000000" charset="0"/>
              <a:buChar char="p"/>
            </a:pPr>
            <a:r>
              <a:rPr kumimoji="1" lang="zh-CN" altLang="en-US" sz="2000" dirty="0">
                <a:latin typeface="+mn-ea"/>
                <a:sym typeface="+mn-ea"/>
              </a:rPr>
              <a:t>申请日（优先权日）以前；申请日当天公开×</a:t>
            </a:r>
            <a:endParaRPr kumimoji="1" lang="zh-CN" altLang="en-US" sz="2000" dirty="0">
              <a:latin typeface="+mn-ea"/>
              <a:sym typeface="+mn-ea"/>
            </a:endParaRPr>
          </a:p>
        </p:txBody>
      </p:sp>
      <p:sp>
        <p:nvSpPr>
          <p:cNvPr id="5" name="标题 4"/>
          <p:cNvSpPr>
            <a:spLocks noGrp="1"/>
          </p:cNvSpPr>
          <p:nvPr>
            <p:ph type="title"/>
          </p:nvPr>
        </p:nvSpPr>
        <p:spPr>
          <a:xfrm>
            <a:off x="687705" y="1022985"/>
            <a:ext cx="7886700" cy="840105"/>
          </a:xfrm>
        </p:spPr>
        <p:txBody>
          <a:bodyPr/>
          <a:p>
            <a:pPr algn="ctr">
              <a:buClrTx/>
              <a:buSzTx/>
              <a:buFontTx/>
            </a:pPr>
            <a:r>
              <a:rPr lang="zh-CN" altLang="en-US" sz="2800" dirty="0">
                <a:ea typeface="黑体" panose="02010609060101010101" pitchFamily="49" charset="-122"/>
              </a:rPr>
              <a:t>第一节   发明、实用新型授予专利权的条件</a:t>
            </a:r>
            <a:endParaRPr lang="zh-CN" altLang="en-US" sz="2800" dirty="0">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935" y="1042670"/>
            <a:ext cx="8234680" cy="5189220"/>
          </a:xfrm>
        </p:spPr>
        <p:txBody>
          <a:bodyPr>
            <a:noAutofit/>
          </a:bodyPr>
          <a:lstStyle/>
          <a:p>
            <a:pPr algn="l" fontAlgn="auto">
              <a:lnSpc>
                <a:spcPct val="150000"/>
              </a:lnSpc>
              <a:spcBef>
                <a:spcPts val="0"/>
              </a:spcBef>
              <a:buClrTx/>
              <a:buSzTx/>
              <a:buFont typeface="Wingdings" panose="05000000000000000000" charset="0"/>
              <a:buChar char="Ø"/>
            </a:pPr>
            <a:r>
              <a:rPr lang="en-US" altLang="zh-CN" sz="2000" noProof="1" dirty="0">
                <a:solidFill>
                  <a:schemeClr val="tx1"/>
                </a:solidFill>
                <a:uFillTx/>
                <a:latin typeface="+mn-ea"/>
              </a:rPr>
              <a:t>3</a:t>
            </a:r>
            <a:r>
              <a:rPr lang="zh-CN" altLang="en-US" sz="2000" noProof="1" dirty="0">
                <a:solidFill>
                  <a:schemeClr val="tx1"/>
                </a:solidFill>
                <a:uFillTx/>
                <a:latin typeface="+mn-ea"/>
              </a:rPr>
              <a:t>、判断方式</a:t>
            </a:r>
            <a:endParaRPr lang="zh-CN" altLang="en-US" sz="2000" noProof="1" dirty="0">
              <a:solidFill>
                <a:schemeClr val="tx1"/>
              </a:solidFill>
              <a:uFillTx/>
              <a:latin typeface="+mn-ea"/>
            </a:endParaRPr>
          </a:p>
          <a:p>
            <a:pPr marL="704850" indent="-342900" algn="l" fontAlgn="auto">
              <a:lnSpc>
                <a:spcPct val="150000"/>
              </a:lnSpc>
              <a:spcBef>
                <a:spcPts val="0"/>
              </a:spcBef>
              <a:buClrTx/>
              <a:buSzTx/>
              <a:buFont typeface="Wingdings" panose="05000000000000000000" charset="0"/>
              <a:buChar char="p"/>
            </a:pPr>
            <a:r>
              <a:rPr lang="zh-CN" altLang="en-US" sz="2000" noProof="1" dirty="0">
                <a:solidFill>
                  <a:schemeClr val="tx1"/>
                </a:solidFill>
                <a:uFillTx/>
                <a:latin typeface="+mn-ea"/>
              </a:rPr>
              <a:t>三步：面对面（</a:t>
            </a:r>
            <a:r>
              <a:rPr lang="en-US" altLang="zh-CN" sz="2000" noProof="1" dirty="0">
                <a:solidFill>
                  <a:schemeClr val="tx1"/>
                </a:solidFill>
                <a:uFillTx/>
                <a:latin typeface="+mn-ea"/>
              </a:rPr>
              <a:t>side by side</a:t>
            </a:r>
            <a:r>
              <a:rPr lang="zh-CN" altLang="en-US" sz="2000" noProof="1" dirty="0">
                <a:solidFill>
                  <a:schemeClr val="tx1"/>
                </a:solidFill>
                <a:uFillTx/>
                <a:latin typeface="+mn-ea"/>
              </a:rPr>
              <a:t>）比较</a:t>
            </a:r>
            <a:r>
              <a:rPr lang="en-US" altLang="zh-CN" sz="2000" noProof="1" dirty="0">
                <a:solidFill>
                  <a:schemeClr val="tx1"/>
                </a:solidFill>
                <a:uFillTx/>
                <a:latin typeface="+mn-ea"/>
              </a:rPr>
              <a:t>——</a:t>
            </a:r>
            <a:r>
              <a:rPr lang="zh-CN" altLang="en-US" sz="2000" noProof="1" dirty="0">
                <a:solidFill>
                  <a:schemeClr val="tx1"/>
                </a:solidFill>
                <a:uFillTx/>
                <a:latin typeface="+mn-ea"/>
              </a:rPr>
              <a:t>区别</a:t>
            </a:r>
            <a:r>
              <a:rPr lang="en-US" altLang="zh-CN" sz="2000" noProof="1" dirty="0">
                <a:solidFill>
                  <a:schemeClr val="tx1"/>
                </a:solidFill>
                <a:uFillTx/>
                <a:latin typeface="+mn-ea"/>
              </a:rPr>
              <a:t>——</a:t>
            </a:r>
            <a:r>
              <a:rPr lang="zh-CN" altLang="en-US" sz="2000" noProof="1" dirty="0">
                <a:solidFill>
                  <a:schemeClr val="tx1"/>
                </a:solidFill>
                <a:uFillTx/>
                <a:latin typeface="+mn-ea"/>
              </a:rPr>
              <a:t>是否明显</a:t>
            </a:r>
            <a:endParaRPr lang="zh-CN" altLang="en-US" sz="2000" noProof="1" dirty="0">
              <a:solidFill>
                <a:schemeClr val="tx1"/>
              </a:solidFill>
              <a:uFillTx/>
              <a:latin typeface="+mn-ea"/>
            </a:endParaRPr>
          </a:p>
          <a:p>
            <a:pPr marL="1065530" indent="-342900" algn="l" fontAlgn="auto">
              <a:lnSpc>
                <a:spcPct val="150000"/>
              </a:lnSpc>
              <a:spcBef>
                <a:spcPts val="0"/>
              </a:spcBef>
              <a:buClrTx/>
              <a:buSzTx/>
              <a:buFont typeface="Arial" panose="020B0604020202090204" pitchFamily="34" charset="0"/>
              <a:buChar char="•"/>
            </a:pPr>
            <a:r>
              <a:rPr lang="zh-CN" altLang="en-US" sz="2000" noProof="1" dirty="0">
                <a:solidFill>
                  <a:schemeClr val="tx1"/>
                </a:solidFill>
                <a:uFillTx/>
                <a:latin typeface="+mn-ea"/>
              </a:rPr>
              <a:t>涉案专利与相同或相近种类产品现有设计的区别对整体视觉效果不具有显著影响</a:t>
            </a:r>
            <a:endParaRPr lang="zh-CN" altLang="en-US" sz="2000" noProof="1" dirty="0">
              <a:solidFill>
                <a:schemeClr val="tx1"/>
              </a:solidFill>
              <a:uFillTx/>
              <a:latin typeface="+mn-ea"/>
            </a:endParaRPr>
          </a:p>
          <a:p>
            <a:pPr marL="1065530" indent="-342900" algn="l" fontAlgn="auto">
              <a:lnSpc>
                <a:spcPct val="150000"/>
              </a:lnSpc>
              <a:spcBef>
                <a:spcPts val="0"/>
              </a:spcBef>
              <a:buClrTx/>
              <a:buSzTx/>
              <a:buFont typeface="Arial" panose="020B0604020202090204" pitchFamily="34" charset="0"/>
              <a:buChar char="•"/>
            </a:pPr>
            <a:r>
              <a:rPr lang="zh-CN" altLang="en-US" sz="2000" noProof="1" dirty="0">
                <a:solidFill>
                  <a:schemeClr val="tx1"/>
                </a:solidFill>
                <a:uFillTx/>
                <a:latin typeface="+mn-ea"/>
              </a:rPr>
              <a:t>根据现有设计整体上给出的设计启示，以一般消费者容易想到的设计特征</a:t>
            </a:r>
            <a:r>
              <a:rPr lang="zh-CN" altLang="en-US" sz="2000" b="1" noProof="1" dirty="0">
                <a:solidFill>
                  <a:srgbClr val="FF0000"/>
                </a:solidFill>
                <a:uFillTx/>
                <a:latin typeface="+mn-ea"/>
              </a:rPr>
              <a:t>转用、组合（拼合或者替换）</a:t>
            </a:r>
            <a:r>
              <a:rPr lang="zh-CN" altLang="en-US" sz="2000" noProof="1" dirty="0">
                <a:solidFill>
                  <a:schemeClr val="tx1"/>
                </a:solidFill>
                <a:uFillTx/>
                <a:latin typeface="+mn-ea"/>
              </a:rPr>
              <a:t>等方式，获得与外观设计专利的整体视觉效果相同或者仅具有局部细微区别等实质相同的外观设计，</a:t>
            </a:r>
            <a:r>
              <a:rPr lang="zh-CN" altLang="en-US" sz="2000" b="1" noProof="1" dirty="0">
                <a:solidFill>
                  <a:srgbClr val="FF0000"/>
                </a:solidFill>
                <a:uFillTx/>
                <a:latin typeface="+mn-ea"/>
              </a:rPr>
              <a:t>且不具有独特视觉效果</a:t>
            </a:r>
            <a:endParaRPr lang="zh-CN" altLang="en-US" sz="2000" noProof="1" dirty="0">
              <a:solidFill>
                <a:schemeClr val="tx1"/>
              </a:solidFill>
              <a:uFillTx/>
              <a:latin typeface="+mn-ea"/>
            </a:endParaRPr>
          </a:p>
          <a:p>
            <a:pPr marL="704850" indent="-342900" algn="l" fontAlgn="auto">
              <a:lnSpc>
                <a:spcPct val="150000"/>
              </a:lnSpc>
              <a:spcBef>
                <a:spcPts val="0"/>
              </a:spcBef>
              <a:buClrTx/>
              <a:buSzTx/>
              <a:buFont typeface="Wingdings" panose="05000000000000000000" charset="0"/>
              <a:buChar char="p"/>
            </a:pPr>
            <a:r>
              <a:rPr lang="zh-CN" altLang="en-US" sz="2000" noProof="1" dirty="0">
                <a:solidFill>
                  <a:schemeClr val="tx1"/>
                </a:solidFill>
                <a:uFillTx/>
                <a:latin typeface="+mn-ea"/>
              </a:rPr>
              <a:t>直接观察</a:t>
            </a:r>
            <a:endParaRPr lang="zh-CN" altLang="en-US" sz="2000" noProof="1" dirty="0">
              <a:solidFill>
                <a:schemeClr val="tx1"/>
              </a:solidFill>
              <a:uFillTx/>
              <a:latin typeface="+mn-ea"/>
            </a:endParaRPr>
          </a:p>
          <a:p>
            <a:pPr marL="704850" indent="-342900" algn="l" fontAlgn="auto">
              <a:lnSpc>
                <a:spcPct val="150000"/>
              </a:lnSpc>
              <a:spcBef>
                <a:spcPts val="0"/>
              </a:spcBef>
              <a:buClrTx/>
              <a:buSzTx/>
              <a:buFont typeface="Wingdings" panose="05000000000000000000" charset="0"/>
              <a:buChar char="p"/>
            </a:pPr>
            <a:r>
              <a:rPr lang="zh-CN" altLang="en-US" sz="2000" noProof="1" dirty="0">
                <a:solidFill>
                  <a:schemeClr val="tx1"/>
                </a:solidFill>
                <a:uFillTx/>
                <a:latin typeface="+mn-ea"/>
              </a:rPr>
              <a:t>仅以产品的外观作为判断对象</a:t>
            </a:r>
            <a:endParaRPr lang="zh-CN" altLang="en-US" sz="2000" noProof="1" dirty="0">
              <a:solidFill>
                <a:schemeClr val="tx1"/>
              </a:solidFill>
              <a:uFillTx/>
              <a:latin typeface="+mn-ea"/>
            </a:endParaRPr>
          </a:p>
          <a:p>
            <a:pPr marL="704850" indent="-342900" algn="l" fontAlgn="auto">
              <a:lnSpc>
                <a:spcPct val="150000"/>
              </a:lnSpc>
              <a:spcBef>
                <a:spcPts val="0"/>
              </a:spcBef>
              <a:buClrTx/>
              <a:buSzTx/>
              <a:buFont typeface="Wingdings" panose="05000000000000000000" charset="0"/>
              <a:buChar char="p"/>
            </a:pPr>
            <a:r>
              <a:rPr lang="zh-CN" altLang="en-US" sz="2000" noProof="1" dirty="0">
                <a:solidFill>
                  <a:schemeClr val="tx1"/>
                </a:solidFill>
                <a:uFillTx/>
                <a:latin typeface="+mn-ea"/>
              </a:rPr>
              <a:t>整体判断、综合判断</a:t>
            </a:r>
            <a:endParaRPr kumimoji="1" lang="zh-CN" altLang="en-US" sz="2000" dirty="0">
              <a:solidFill>
                <a:schemeClr val="tx1"/>
              </a:solidFill>
              <a:uFillTx/>
              <a:latin typeface="+mn-ea"/>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37285"/>
            <a:ext cx="7886700" cy="4987290"/>
          </a:xfrm>
        </p:spPr>
        <p:txBody>
          <a:bodyPr/>
          <a:lstStyle/>
          <a:p>
            <a:pPr marL="1905" indent="-273685">
              <a:lnSpc>
                <a:spcPct val="150000"/>
              </a:lnSpc>
              <a:spcBef>
                <a:spcPts val="0"/>
              </a:spcBef>
              <a:buNone/>
            </a:pPr>
            <a:r>
              <a:rPr lang="zh-CN" altLang="en-US" sz="2400" dirty="0">
                <a:latin typeface="+mn-ea"/>
                <a:sym typeface="+mn-ea"/>
              </a:rPr>
              <a:t>三、尊重既有权利（合法性）：申请专利的外观设计不能与他人在申请日前已经取得的合法权利相冲突</a:t>
            </a:r>
            <a:endParaRPr lang="zh-CN" altLang="en-US" sz="2400" dirty="0">
              <a:latin typeface="+mn-ea"/>
              <a:sym typeface="+mn-ea"/>
            </a:endParaRPr>
          </a:p>
          <a:p>
            <a:pPr marL="71120" indent="-342900">
              <a:lnSpc>
                <a:spcPct val="150000"/>
              </a:lnSpc>
              <a:spcBef>
                <a:spcPts val="0"/>
              </a:spcBef>
              <a:buFont typeface="Wingdings" panose="05000000000000000000" charset="0"/>
              <a:buChar char="Ø"/>
            </a:pPr>
            <a:r>
              <a:rPr lang="zh-CN" altLang="en-US" sz="2000" dirty="0">
                <a:latin typeface="+mn-ea"/>
                <a:sym typeface="+mn-ea"/>
              </a:rPr>
              <a:t>合法权利：就作品、商标、地理标志、姓名、企业名称、肖像，以及有一定影响的商品名称、包装、装潢等享有的合法权利或者权益</a:t>
            </a:r>
            <a:endParaRPr lang="zh-CN" altLang="en-US" sz="2000" dirty="0">
              <a:latin typeface="+mn-ea"/>
              <a:sym typeface="+mn-ea"/>
            </a:endParaRPr>
          </a:p>
          <a:p>
            <a:pPr marL="71120" indent="-342900">
              <a:lnSpc>
                <a:spcPct val="150000"/>
              </a:lnSpc>
              <a:spcBef>
                <a:spcPts val="0"/>
              </a:spcBef>
              <a:buFont typeface="Wingdings" panose="05000000000000000000" charset="0"/>
              <a:buChar char="Ø"/>
            </a:pPr>
            <a:r>
              <a:rPr lang="zh-CN" altLang="en-US" sz="2000" dirty="0">
                <a:latin typeface="+mn-ea"/>
                <a:sym typeface="+mn-ea"/>
              </a:rPr>
              <a:t>在先取得：申请日（优先权日）以前</a:t>
            </a:r>
            <a:endParaRPr lang="zh-CN" altLang="en-US" sz="2000" dirty="0">
              <a:latin typeface="+mn-ea"/>
              <a:sym typeface="+mn-ea"/>
            </a:endParaRPr>
          </a:p>
          <a:p>
            <a:pPr marL="1905" indent="-273685" algn="l">
              <a:lnSpc>
                <a:spcPct val="150000"/>
              </a:lnSpc>
              <a:spcBef>
                <a:spcPts val="0"/>
              </a:spcBef>
              <a:buClrTx/>
              <a:buSzTx/>
              <a:buNone/>
            </a:pPr>
            <a:r>
              <a:rPr lang="zh-CN" altLang="en-US" sz="2400" dirty="0">
                <a:solidFill>
                  <a:srgbClr val="FF0000"/>
                </a:solidFill>
                <a:latin typeface="+mn-ea"/>
              </a:rPr>
              <a:t>四、富有美感</a:t>
            </a:r>
            <a:endParaRPr lang="zh-CN" altLang="en-US" sz="2400" dirty="0">
              <a:solidFill>
                <a:srgbClr val="FF0000"/>
              </a:solidFill>
              <a:latin typeface="+mn-ea"/>
            </a:endParaRPr>
          </a:p>
          <a:p>
            <a:pPr marL="1905" indent="-273685" algn="l">
              <a:lnSpc>
                <a:spcPct val="150000"/>
              </a:lnSpc>
              <a:spcBef>
                <a:spcPts val="0"/>
              </a:spcBef>
              <a:buClrTx/>
              <a:buSzTx/>
              <a:buNone/>
            </a:pPr>
            <a:r>
              <a:rPr lang="zh-CN" altLang="en-US" sz="2400" dirty="0">
                <a:solidFill>
                  <a:srgbClr val="FF0000"/>
                </a:solidFill>
                <a:latin typeface="+mn-ea"/>
              </a:rPr>
              <a:t>五、适于工业应用</a:t>
            </a:r>
            <a:endParaRPr lang="zh-CN" altLang="en-US" sz="2400" dirty="0">
              <a:solidFill>
                <a:srgbClr val="FF0000"/>
              </a:solidFill>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1835" y="1201420"/>
            <a:ext cx="7798435" cy="4425950"/>
          </a:xfrm>
        </p:spPr>
        <p:txBody>
          <a:bodyPr>
            <a:noAutofit/>
          </a:bodyPr>
          <a:lstStyle/>
          <a:p>
            <a:pPr fontAlgn="auto">
              <a:lnSpc>
                <a:spcPct val="150000"/>
              </a:lnSpc>
              <a:spcBef>
                <a:spcPts val="0"/>
              </a:spcBef>
              <a:buFont typeface="Wingdings" panose="05000000000000000000" charset="0"/>
              <a:buChar char="Ø"/>
            </a:pPr>
            <a:r>
              <a:rPr kumimoji="1" lang="en-US" altLang="zh-CN" sz="2000" dirty="0">
                <a:latin typeface="+mn-ea"/>
                <a:sym typeface="+mn-ea"/>
              </a:rPr>
              <a:t>2</a:t>
            </a:r>
            <a:r>
              <a:rPr kumimoji="1" lang="zh-CN" altLang="en-US" sz="2000" dirty="0">
                <a:latin typeface="+mn-ea"/>
                <a:sym typeface="+mn-ea"/>
              </a:rPr>
              <a:t>、地域标准</a:t>
            </a:r>
            <a:endParaRPr kumimoji="1" lang="zh-CN" altLang="en-US" sz="2000" dirty="0">
              <a:latin typeface="+mn-ea"/>
              <a:sym typeface="+mn-ea"/>
            </a:endParaRPr>
          </a:p>
          <a:p>
            <a:pPr marL="590550" fontAlgn="auto">
              <a:lnSpc>
                <a:spcPct val="150000"/>
              </a:lnSpc>
              <a:spcBef>
                <a:spcPts val="0"/>
              </a:spcBef>
              <a:buFont typeface="Wingdings" panose="05000000000000000000" charset="0"/>
              <a:buChar char="p"/>
            </a:pPr>
            <a:r>
              <a:rPr kumimoji="1" lang="zh-CN" altLang="en-US" sz="2000" dirty="0">
                <a:latin typeface="+mn-ea"/>
                <a:sym typeface="+mn-ea"/>
              </a:rPr>
              <a:t>绝对标准：发明创造不构成全世界范围内的现有技术，没有以任何方式在世界范围内公开该发明创造</a:t>
            </a:r>
            <a:endParaRPr kumimoji="1" lang="zh-CN" altLang="en-US" sz="2000" dirty="0">
              <a:latin typeface="+mn-ea"/>
              <a:sym typeface="+mn-ea"/>
            </a:endParaRPr>
          </a:p>
          <a:p>
            <a:pPr marL="590550" fontAlgn="auto">
              <a:lnSpc>
                <a:spcPct val="150000"/>
              </a:lnSpc>
              <a:spcBef>
                <a:spcPts val="0"/>
              </a:spcBef>
              <a:buFont typeface="Wingdings" panose="05000000000000000000" charset="0"/>
              <a:buChar char="p"/>
            </a:pPr>
            <a:r>
              <a:rPr kumimoji="1" lang="zh-CN" altLang="en-US" sz="2000" dirty="0">
                <a:latin typeface="+mn-ea"/>
                <a:sym typeface="+mn-ea"/>
              </a:rPr>
              <a:t>相对标准：本国新颖性，发明创造没有在本国公开</a:t>
            </a:r>
            <a:endParaRPr kumimoji="1" lang="zh-CN" altLang="en-US" sz="2000" dirty="0">
              <a:latin typeface="+mn-ea"/>
              <a:sym typeface="+mn-ea"/>
            </a:endParaRPr>
          </a:p>
          <a:p>
            <a:pPr marL="590550" fontAlgn="auto">
              <a:lnSpc>
                <a:spcPct val="150000"/>
              </a:lnSpc>
              <a:spcBef>
                <a:spcPts val="0"/>
              </a:spcBef>
              <a:buFont typeface="Wingdings" panose="05000000000000000000" charset="0"/>
              <a:buChar char="p"/>
            </a:pPr>
            <a:r>
              <a:rPr kumimoji="1" lang="zh-CN" altLang="en-US" sz="2000" dirty="0">
                <a:latin typeface="+mn-ea"/>
                <a:sym typeface="+mn-ea"/>
              </a:rPr>
              <a:t>混合标准：出版物公开的绝对新颖性与使用、其他方式公开的相对新颖性标准相结合的标准</a:t>
            </a:r>
            <a:endParaRPr kumimoji="1" lang="zh-CN" altLang="en-US" sz="2000" dirty="0">
              <a:latin typeface="+mn-ea"/>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525" y="930910"/>
            <a:ext cx="8243570" cy="5646420"/>
          </a:xfrm>
        </p:spPr>
        <p:txBody>
          <a:bodyPr>
            <a:noAutofit/>
          </a:bodyPr>
          <a:lstStyle/>
          <a:p>
            <a:pPr fontAlgn="auto">
              <a:lnSpc>
                <a:spcPct val="150000"/>
              </a:lnSpc>
              <a:spcBef>
                <a:spcPts val="0"/>
              </a:spcBef>
              <a:buFont typeface="Wingdings" panose="05000000000000000000" charset="0"/>
              <a:buChar char="Ø"/>
            </a:pPr>
            <a:r>
              <a:rPr kumimoji="1" lang="en-US" altLang="zh-CN" sz="2000" dirty="0">
                <a:latin typeface="+mn-ea"/>
                <a:sym typeface="+mn-ea"/>
              </a:rPr>
              <a:t>3</a:t>
            </a:r>
            <a:r>
              <a:rPr kumimoji="1" lang="zh-CN" altLang="en-US" sz="2000" dirty="0">
                <a:latin typeface="+mn-ea"/>
                <a:sym typeface="+mn-ea"/>
              </a:rPr>
              <a:t>、公开标准：为公众所知（</a:t>
            </a:r>
            <a:r>
              <a:rPr kumimoji="1" lang="en-US" altLang="zh-CN" sz="2000" dirty="0">
                <a:latin typeface="Times New Roman" panose="02020703060505090304" pitchFamily="18" charset="0"/>
                <a:cs typeface="Times New Roman" panose="02020703060505090304" pitchFamily="18" charset="0"/>
                <a:sym typeface="+mn-ea"/>
              </a:rPr>
              <a:t>available to the pubulic</a:t>
            </a:r>
            <a:r>
              <a:rPr kumimoji="1" lang="zh-CN" altLang="en-US" sz="2000" dirty="0">
                <a:latin typeface="+mn-ea"/>
                <a:sym typeface="+mn-ea"/>
              </a:rPr>
              <a:t>）</a:t>
            </a:r>
            <a:endParaRPr kumimoji="1" lang="zh-CN" altLang="en-US" sz="2000" dirty="0">
              <a:latin typeface="+mn-ea"/>
              <a:sym typeface="+mn-ea"/>
            </a:endParaRPr>
          </a:p>
          <a:p>
            <a:pPr marL="590550" fontAlgn="auto">
              <a:lnSpc>
                <a:spcPct val="150000"/>
              </a:lnSpc>
              <a:spcBef>
                <a:spcPts val="0"/>
              </a:spcBef>
              <a:buFont typeface="Wingdings" panose="05000000000000000000" charset="0"/>
              <a:buChar char="p"/>
            </a:pPr>
            <a:r>
              <a:rPr kumimoji="1" lang="zh-CN" altLang="en-US" sz="2000" dirty="0">
                <a:latin typeface="+mn-ea"/>
                <a:sym typeface="+mn-ea"/>
              </a:rPr>
              <a:t>内涵：公众想知就能知的状态，不要求已经实际获得</a:t>
            </a:r>
            <a:r>
              <a:rPr kumimoji="1" lang="en-US" altLang="zh-CN" sz="2000" dirty="0">
                <a:latin typeface="+mn-ea"/>
                <a:sym typeface="+mn-ea"/>
              </a:rPr>
              <a:t> &amp; </a:t>
            </a:r>
            <a:r>
              <a:rPr kumimoji="1" lang="zh-CN" altLang="en-US" sz="2000" dirty="0">
                <a:latin typeface="+mn-ea"/>
                <a:sym typeface="+mn-ea"/>
              </a:rPr>
              <a:t>公众能够通过正当途径获得</a:t>
            </a:r>
            <a:endParaRPr kumimoji="1" lang="zh-CN" altLang="en-US" sz="2000" dirty="0">
              <a:latin typeface="+mn-ea"/>
              <a:sym typeface="+mn-ea"/>
            </a:endParaRPr>
          </a:p>
          <a:p>
            <a:pPr marL="590550" fontAlgn="auto">
              <a:lnSpc>
                <a:spcPct val="150000"/>
              </a:lnSpc>
              <a:spcBef>
                <a:spcPts val="0"/>
              </a:spcBef>
              <a:buFont typeface="Wingdings" panose="05000000000000000000" charset="0"/>
              <a:buChar char="p"/>
            </a:pPr>
            <a:r>
              <a:rPr kumimoji="1" lang="zh-CN" altLang="en-US" sz="2000" dirty="0">
                <a:latin typeface="+mn-ea"/>
                <a:sym typeface="+mn-ea"/>
              </a:rPr>
              <a:t>公众：负保密义务的人、不负保密义务的特定人、特定领域×</a:t>
            </a:r>
            <a:endParaRPr kumimoji="1" lang="zh-CN" altLang="en-US" sz="2000" dirty="0">
              <a:latin typeface="+mn-ea"/>
              <a:sym typeface="+mn-ea"/>
            </a:endParaRPr>
          </a:p>
          <a:p>
            <a:pPr marL="590550" fontAlgn="auto">
              <a:lnSpc>
                <a:spcPct val="150000"/>
              </a:lnSpc>
              <a:spcBef>
                <a:spcPts val="0"/>
              </a:spcBef>
              <a:buFont typeface="Wingdings" panose="05000000000000000000" charset="0"/>
              <a:buChar char="p"/>
            </a:pPr>
            <a:r>
              <a:rPr kumimoji="1" lang="zh-CN" altLang="en-US" sz="2000" dirty="0">
                <a:latin typeface="+mn-ea"/>
                <a:sym typeface="+mn-ea"/>
              </a:rPr>
              <a:t>内容</a:t>
            </a:r>
            <a:r>
              <a:rPr kumimoji="1" lang="en-US" altLang="zh-CN" sz="2000" dirty="0">
                <a:latin typeface="+mn-ea"/>
                <a:sym typeface="+mn-ea"/>
              </a:rPr>
              <a:t>：</a:t>
            </a:r>
            <a:r>
              <a:rPr kumimoji="1" lang="zh-CN" altLang="en-US" sz="2000" dirty="0">
                <a:latin typeface="+mn-ea"/>
                <a:sym typeface="+mn-ea"/>
              </a:rPr>
              <a:t>不需</a:t>
            </a:r>
            <a:r>
              <a:rPr kumimoji="1" lang="en-US" altLang="zh-CN" sz="2000" dirty="0">
                <a:latin typeface="+mn-ea"/>
                <a:sym typeface="+mn-ea"/>
              </a:rPr>
              <a:t>充分披露</a:t>
            </a:r>
            <a:r>
              <a:rPr kumimoji="1" lang="zh-CN" altLang="en-US" sz="2000" dirty="0">
                <a:latin typeface="+mn-ea"/>
                <a:sym typeface="+mn-ea"/>
              </a:rPr>
              <a:t>，有能使公众从中得知实质性技术知识的内容</a:t>
            </a:r>
            <a:endParaRPr kumimoji="1" lang="zh-CN" altLang="en-US" sz="2000" dirty="0">
              <a:latin typeface="+mn-ea"/>
              <a:sym typeface="+mn-ea"/>
            </a:endParaRPr>
          </a:p>
          <a:p>
            <a:pPr marL="590550" fontAlgn="auto">
              <a:lnSpc>
                <a:spcPct val="150000"/>
              </a:lnSpc>
              <a:spcBef>
                <a:spcPts val="0"/>
              </a:spcBef>
              <a:buFont typeface="Wingdings" panose="05000000000000000000" charset="0"/>
              <a:buChar char="p"/>
            </a:pPr>
            <a:r>
              <a:rPr kumimoji="1" lang="zh-CN" altLang="en-US" sz="2000" dirty="0">
                <a:latin typeface="+mn-ea"/>
                <a:sym typeface="+mn-ea"/>
              </a:rPr>
              <a:t>方式：出版物公开、使用公开、其他方式公开</a:t>
            </a:r>
            <a:endParaRPr kumimoji="1" lang="zh-CN" altLang="en-US" sz="2000" dirty="0">
              <a:latin typeface="+mn-ea"/>
              <a:sym typeface="+mn-ea"/>
            </a:endParaRPr>
          </a:p>
          <a:p>
            <a:pPr marL="1065530" indent="-342900" algn="l" fontAlgn="auto">
              <a:lnSpc>
                <a:spcPct val="130000"/>
              </a:lnSpc>
              <a:spcBef>
                <a:spcPts val="0"/>
              </a:spcBef>
              <a:buClrTx/>
              <a:buSzTx/>
              <a:buChar char="•"/>
            </a:pPr>
            <a:r>
              <a:rPr kumimoji="1" lang="zh-CN" altLang="en-US" sz="2000" dirty="0">
                <a:latin typeface="+mn-ea"/>
                <a:sym typeface="+mn-ea"/>
              </a:rPr>
              <a:t>书面公开：也称出版物公开，即发明创造的实质性技术内容以书面形式公开，例如书刊、专利公报、网络</a:t>
            </a:r>
            <a:endParaRPr kumimoji="1" lang="zh-CN" altLang="en-US" sz="2000" dirty="0">
              <a:latin typeface="+mn-ea"/>
              <a:sym typeface="+mn-ea"/>
            </a:endParaRPr>
          </a:p>
          <a:p>
            <a:pPr marL="1065530" indent="-342900" algn="l" fontAlgn="auto">
              <a:lnSpc>
                <a:spcPct val="130000"/>
              </a:lnSpc>
              <a:spcBef>
                <a:spcPts val="0"/>
              </a:spcBef>
              <a:buClrTx/>
              <a:buSzTx/>
              <a:buChar char="•"/>
            </a:pPr>
            <a:r>
              <a:rPr kumimoji="1" lang="zh-CN" altLang="en-US" sz="2000" dirty="0">
                <a:latin typeface="+mn-ea"/>
                <a:sym typeface="+mn-ea"/>
              </a:rPr>
              <a:t>使用公开：通过公开实施使公众能够了解和掌握该发明创造，如制造、销售或公开使用新产品，展示和操作表演新方法</a:t>
            </a:r>
            <a:endParaRPr kumimoji="1" lang="zh-CN" altLang="en-US" sz="2000" dirty="0">
              <a:latin typeface="+mn-ea"/>
              <a:sym typeface="+mn-ea"/>
            </a:endParaRPr>
          </a:p>
          <a:p>
            <a:pPr marL="1065530" indent="-342900" algn="l" fontAlgn="auto">
              <a:lnSpc>
                <a:spcPct val="130000"/>
              </a:lnSpc>
              <a:spcBef>
                <a:spcPts val="0"/>
              </a:spcBef>
              <a:buClrTx/>
              <a:buSzTx/>
              <a:buChar char="•"/>
            </a:pPr>
            <a:r>
              <a:rPr kumimoji="1" lang="zh-CN" altLang="en-US" sz="2000" dirty="0">
                <a:latin typeface="+mn-ea"/>
                <a:sym typeface="+mn-ea"/>
              </a:rPr>
              <a:t>其他方式公开，主要是口头公开，以语言形式公开发明创造内容，如公开集会的讲演、报告、演说、影视、课堂上的讲解等</a:t>
            </a:r>
            <a:endParaRPr kumimoji="1" lang="zh-CN" altLang="en-US" sz="2000" dirty="0">
              <a:latin typeface="+mn-ea"/>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27025" y="1467485"/>
            <a:ext cx="4543425" cy="3035300"/>
          </a:xfrm>
          <a:prstGeom prst="rect">
            <a:avLst/>
          </a:prstGeom>
        </p:spPr>
      </p:pic>
      <p:pic>
        <p:nvPicPr>
          <p:cNvPr id="7" name="图片 6"/>
          <p:cNvPicPr>
            <a:picLocks noChangeAspect="1"/>
          </p:cNvPicPr>
          <p:nvPr/>
        </p:nvPicPr>
        <p:blipFill>
          <a:blip r:embed="rId2"/>
          <a:stretch>
            <a:fillRect/>
          </a:stretch>
        </p:blipFill>
        <p:spPr>
          <a:xfrm>
            <a:off x="5121910" y="2164080"/>
            <a:ext cx="3390900" cy="3086100"/>
          </a:xfrm>
          <a:prstGeom prst="rect">
            <a:avLst/>
          </a:prstGeom>
        </p:spPr>
      </p:pic>
      <p:sp>
        <p:nvSpPr>
          <p:cNvPr id="2" name="文本框 1"/>
          <p:cNvSpPr txBox="1"/>
          <p:nvPr/>
        </p:nvSpPr>
        <p:spPr>
          <a:xfrm>
            <a:off x="327025" y="4926965"/>
            <a:ext cx="4794885" cy="1014730"/>
          </a:xfrm>
          <a:prstGeom prst="rect">
            <a:avLst/>
          </a:prstGeom>
          <a:noFill/>
        </p:spPr>
        <p:txBody>
          <a:bodyPr wrap="square" rtlCol="0" anchor="t">
            <a:spAutoFit/>
          </a:bodyPr>
          <a:p>
            <a:pPr fontAlgn="auto">
              <a:lnSpc>
                <a:spcPct val="150000"/>
              </a:lnSpc>
            </a:pPr>
            <a:r>
              <a:rPr lang="en-US" altLang="zh-CN" sz="2000" dirty="0" smtClean="0">
                <a:sym typeface="+mn-ea"/>
              </a:rPr>
              <a:t>Question: </a:t>
            </a:r>
            <a:r>
              <a:rPr lang="zh-CN" altLang="en-US" sz="2000" dirty="0" smtClean="0">
                <a:sym typeface="+mn-ea"/>
              </a:rPr>
              <a:t>公开的产品或装置需要被破坏才能得知功能和结构，是否属于使用公开？</a:t>
            </a:r>
            <a:endParaRPr lang="zh-CN" altLang="en-US" sz="2000" dirty="0" smtClean="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8945" y="943610"/>
            <a:ext cx="8301355" cy="5083810"/>
          </a:xfrm>
        </p:spPr>
        <p:txBody>
          <a:bodyPr>
            <a:normAutofit fontScale="25000"/>
          </a:bodyPr>
          <a:lstStyle/>
          <a:p>
            <a:pPr marL="0" indent="0" fontAlgn="auto">
              <a:lnSpc>
                <a:spcPct val="150000"/>
              </a:lnSpc>
              <a:spcBef>
                <a:spcPts val="0"/>
              </a:spcBef>
              <a:buNone/>
            </a:pPr>
            <a:r>
              <a:rPr lang="zh-CN" altLang="en-US" sz="9600" dirty="0">
                <a:latin typeface="+mn-ea"/>
                <a:sym typeface="+mn-ea"/>
              </a:rPr>
              <a:t>二、新颖性（首要条件）</a:t>
            </a:r>
            <a:endParaRPr lang="zh-CN" altLang="en-US" sz="9600" dirty="0">
              <a:latin typeface="+mn-ea"/>
              <a:sym typeface="+mn-ea"/>
            </a:endParaRPr>
          </a:p>
          <a:p>
            <a:pPr fontAlgn="auto">
              <a:lnSpc>
                <a:spcPct val="150000"/>
              </a:lnSpc>
              <a:spcBef>
                <a:spcPts val="0"/>
              </a:spcBef>
              <a:buFont typeface="Wingdings" panose="05000000000000000000" charset="0"/>
              <a:buChar char="Ø"/>
            </a:pPr>
            <a:r>
              <a:rPr lang="zh-CN" altLang="en-US" sz="8000" dirty="0">
                <a:latin typeface="+mn-ea"/>
                <a:sym typeface="+mn-ea"/>
              </a:rPr>
              <a:t> 新颖性：申请专利的发明创造在申请专利前不能公开，既不能构成现有技术，又不属于抵触申请中的技术</a:t>
            </a:r>
            <a:endParaRPr lang="zh-CN" altLang="en-US" sz="8000" dirty="0">
              <a:latin typeface="+mn-ea"/>
              <a:sym typeface="+mn-ea"/>
            </a:endParaRPr>
          </a:p>
          <a:p>
            <a:pPr algn="l" fontAlgn="auto">
              <a:lnSpc>
                <a:spcPct val="150000"/>
              </a:lnSpc>
              <a:spcBef>
                <a:spcPts val="0"/>
              </a:spcBef>
              <a:buClrTx/>
              <a:buSzTx/>
              <a:buFont typeface="Wingdings" panose="05000000000000000000" charset="0"/>
              <a:buChar char="Ø"/>
            </a:pPr>
            <a:r>
              <a:rPr lang="zh-CN" altLang="en-US" sz="8000" dirty="0">
                <a:latin typeface="+mn-ea"/>
                <a:sym typeface="+mn-ea"/>
              </a:rPr>
              <a:t>新颖性：发明创造成果具有前所未有的技术特点，是尚未向公众公开的新的技术信息</a:t>
            </a:r>
            <a:endParaRPr lang="zh-CN" altLang="en-US" sz="8000" dirty="0">
              <a:latin typeface="+mn-ea"/>
              <a:sym typeface="+mn-ea"/>
            </a:endParaRPr>
          </a:p>
          <a:p>
            <a:pPr algn="l" fontAlgn="auto">
              <a:lnSpc>
                <a:spcPct val="150000"/>
              </a:lnSpc>
              <a:spcBef>
                <a:spcPts val="0"/>
              </a:spcBef>
              <a:buClrTx/>
              <a:buSzTx/>
              <a:buFont typeface="Wingdings" panose="05000000000000000000" charset="0"/>
              <a:buChar char="Ø"/>
            </a:pPr>
            <a:r>
              <a:rPr lang="zh-CN" altLang="en-US" sz="8000" dirty="0">
                <a:latin typeface="+mn-ea"/>
                <a:sym typeface="+mn-ea"/>
              </a:rPr>
              <a:t>《发展中国家示范发明法》：如果一项发明没有现有技术与之相同，该发明就是新的</a:t>
            </a:r>
            <a:endParaRPr lang="zh-CN" altLang="en-US" sz="8000" dirty="0">
              <a:latin typeface="+mn-ea"/>
              <a:sym typeface="+mn-ea"/>
            </a:endParaRPr>
          </a:p>
          <a:p>
            <a:pPr algn="l" fontAlgn="auto">
              <a:lnSpc>
                <a:spcPct val="150000"/>
              </a:lnSpc>
              <a:spcBef>
                <a:spcPts val="0"/>
              </a:spcBef>
              <a:buClrTx/>
              <a:buSzTx/>
              <a:buFont typeface="Wingdings" panose="05000000000000000000" charset="0"/>
              <a:buChar char="Ø"/>
            </a:pPr>
            <a:r>
              <a:rPr lang="en-US" altLang="zh-CN" sz="8000" dirty="0">
                <a:latin typeface="+mn-ea"/>
                <a:sym typeface="+mn-ea"/>
              </a:rPr>
              <a:t>1</a:t>
            </a:r>
            <a:r>
              <a:rPr lang="zh-CN" altLang="en-US" sz="8000" dirty="0">
                <a:latin typeface="+mn-ea"/>
                <a:sym typeface="+mn-ea"/>
              </a:rPr>
              <a:t>、目标：防止将已经为公众所知的技术批准为专利或者重复授权</a:t>
            </a:r>
            <a:endParaRPr lang="zh-CN" altLang="en-US" sz="8000" dirty="0">
              <a:latin typeface="+mn-ea"/>
              <a:sym typeface="+mn-ea"/>
            </a:endParaRPr>
          </a:p>
          <a:p>
            <a:pPr algn="l" fontAlgn="auto">
              <a:lnSpc>
                <a:spcPct val="150000"/>
              </a:lnSpc>
              <a:spcBef>
                <a:spcPts val="0"/>
              </a:spcBef>
              <a:buClrTx/>
              <a:buSzTx/>
              <a:buFont typeface="Wingdings" panose="05000000000000000000" charset="0"/>
              <a:buChar char="Ø"/>
            </a:pPr>
            <a:r>
              <a:rPr lang="en-US" altLang="zh-CN" sz="8000" dirty="0">
                <a:latin typeface="+mn-ea"/>
              </a:rPr>
              <a:t>2</a:t>
            </a:r>
            <a:r>
              <a:rPr lang="zh-CN" altLang="en-US" sz="8000" dirty="0">
                <a:latin typeface="+mn-ea"/>
              </a:rPr>
              <a:t>、实质：判断一项技术在某一特定时间之前是否已经公开</a:t>
            </a:r>
            <a:endParaRPr lang="zh-CN" altLang="en-US" sz="8000"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8945" y="943610"/>
            <a:ext cx="8301355" cy="5196205"/>
          </a:xfrm>
        </p:spPr>
        <p:txBody>
          <a:bodyPr>
            <a:normAutofit fontScale="25000"/>
          </a:bodyPr>
          <a:lstStyle/>
          <a:p>
            <a:pPr fontAlgn="auto">
              <a:lnSpc>
                <a:spcPct val="140000"/>
              </a:lnSpc>
              <a:spcBef>
                <a:spcPts val="0"/>
              </a:spcBef>
              <a:buFont typeface="Wingdings" panose="05000000000000000000" charset="0"/>
              <a:buChar char="Ø"/>
            </a:pPr>
            <a:r>
              <a:rPr lang="en-US" altLang="zh-CN" sz="8000" dirty="0">
                <a:latin typeface="+mn-ea"/>
                <a:sym typeface="+mn-ea"/>
              </a:rPr>
              <a:t>3</a:t>
            </a:r>
            <a:r>
              <a:rPr lang="zh-CN" altLang="en-US" sz="8000" dirty="0">
                <a:latin typeface="+mn-ea"/>
                <a:sym typeface="+mn-ea"/>
              </a:rPr>
              <a:t>、对比对象：现有技术</a:t>
            </a:r>
            <a:endParaRPr lang="zh-CN" altLang="en-US" sz="8000" dirty="0">
              <a:latin typeface="+mn-ea"/>
              <a:sym typeface="+mn-ea"/>
            </a:endParaRPr>
          </a:p>
          <a:p>
            <a:pPr marL="590550" fontAlgn="auto">
              <a:lnSpc>
                <a:spcPct val="140000"/>
              </a:lnSpc>
              <a:spcBef>
                <a:spcPts val="0"/>
              </a:spcBef>
              <a:buFont typeface="Wingdings" panose="05000000000000000000" charset="0"/>
              <a:buChar char="p"/>
            </a:pPr>
            <a:r>
              <a:rPr kumimoji="1" lang="zh-CN" altLang="en-US" sz="8000" dirty="0"/>
              <a:t>最小</a:t>
            </a:r>
            <a:r>
              <a:rPr kumimoji="1" lang="zh-CN" altLang="en-US" sz="8000" dirty="0">
                <a:sym typeface="+mn-ea"/>
              </a:rPr>
              <a:t>判断</a:t>
            </a:r>
            <a:r>
              <a:rPr kumimoji="1" lang="zh-CN" altLang="en-US" sz="8000" dirty="0"/>
              <a:t>单元：专利申请或者专利中的每一项权利要求</a:t>
            </a:r>
            <a:endParaRPr kumimoji="1" lang="zh-CN" altLang="en-US" sz="8000" dirty="0"/>
          </a:p>
          <a:p>
            <a:pPr marL="590550" fontAlgn="auto">
              <a:lnSpc>
                <a:spcPct val="140000"/>
              </a:lnSpc>
              <a:spcBef>
                <a:spcPts val="0"/>
              </a:spcBef>
              <a:buFont typeface="Wingdings" panose="05000000000000000000" charset="0"/>
              <a:buChar char="p"/>
            </a:pPr>
            <a:r>
              <a:rPr kumimoji="1" lang="zh-CN" altLang="en-US" sz="8000" dirty="0"/>
              <a:t>单独对比原则：只能单独对比权利要求的内容与每一项现有技术内容，而不能将两项以上现有技术内容结合起来与权利要求进行对比</a:t>
            </a:r>
            <a:endParaRPr kumimoji="1" lang="zh-CN" altLang="en-US" sz="8000" dirty="0"/>
          </a:p>
          <a:p>
            <a:pPr marL="1065530" indent="-342900" fontAlgn="auto">
              <a:lnSpc>
                <a:spcPct val="140000"/>
              </a:lnSpc>
              <a:spcBef>
                <a:spcPts val="0"/>
              </a:spcBef>
              <a:buFont typeface="Arial" panose="020B0604020202090204" pitchFamily="34" charset="0"/>
              <a:buChar char="•"/>
            </a:pPr>
            <a:r>
              <a:rPr kumimoji="1" lang="zh-CN" altLang="en-US" sz="8000" dirty="0"/>
              <a:t>现有技术公开的技术内容≥权利要求记载的技术内容</a:t>
            </a:r>
            <a:endParaRPr kumimoji="1" lang="zh-CN" altLang="en-US" sz="8000" dirty="0"/>
          </a:p>
          <a:p>
            <a:pPr marL="1065530" indent="-342900" fontAlgn="auto">
              <a:lnSpc>
                <a:spcPct val="140000"/>
              </a:lnSpc>
              <a:spcBef>
                <a:spcPts val="0"/>
              </a:spcBef>
              <a:buFont typeface="Arial" panose="020B0604020202090204" pitchFamily="34" charset="0"/>
              <a:buChar char="•"/>
            </a:pPr>
            <a:r>
              <a:rPr kumimoji="1" lang="zh-CN" altLang="en-US" sz="8000" dirty="0"/>
              <a:t>权利要求记载的技术内容</a:t>
            </a:r>
            <a:r>
              <a:rPr kumimoji="1" lang="en-US" altLang="zh-CN" sz="8000" dirty="0"/>
              <a:t>—</a:t>
            </a:r>
            <a:r>
              <a:rPr kumimoji="1" lang="zh-CN" altLang="en-US" sz="8000" dirty="0"/>
              <a:t>公开的技术内容</a:t>
            </a:r>
            <a:r>
              <a:rPr kumimoji="1" lang="en-US" altLang="zh-CN" sz="8000" dirty="0"/>
              <a:t>=</a:t>
            </a:r>
            <a:r>
              <a:rPr kumimoji="1" lang="zh-CN" altLang="en-US" sz="8000" dirty="0"/>
              <a:t>所属领域常用手段</a:t>
            </a:r>
            <a:endParaRPr kumimoji="1" lang="zh-CN" altLang="en-US" sz="8000" dirty="0"/>
          </a:p>
          <a:p>
            <a:pPr marL="1065530" indent="-342900" fontAlgn="auto">
              <a:lnSpc>
                <a:spcPct val="140000"/>
              </a:lnSpc>
              <a:spcBef>
                <a:spcPts val="0"/>
              </a:spcBef>
              <a:buFont typeface="Arial" panose="020B0604020202090204" pitchFamily="34" charset="0"/>
              <a:buChar char="•"/>
            </a:pPr>
            <a:r>
              <a:rPr kumimoji="1" lang="zh-CN" altLang="en-US" sz="8000" dirty="0"/>
              <a:t>对比文件采用下位概念限定某一技术特征</a:t>
            </a:r>
            <a:endParaRPr kumimoji="1" lang="zh-CN" altLang="en-US" sz="8000" dirty="0"/>
          </a:p>
          <a:p>
            <a:pPr marL="704850" indent="-342900" fontAlgn="auto">
              <a:lnSpc>
                <a:spcPct val="140000"/>
              </a:lnSpc>
              <a:spcBef>
                <a:spcPts val="0"/>
              </a:spcBef>
              <a:buFont typeface="Wingdings" panose="05000000000000000000" charset="0"/>
              <a:buChar char="p"/>
            </a:pPr>
            <a:r>
              <a:rPr kumimoji="1" lang="zh-CN" altLang="en-US" sz="8000" dirty="0"/>
              <a:t>技术方案为主，所属技术领域、发明目的、有益效果为参考</a:t>
            </a:r>
            <a:endParaRPr kumimoji="1" lang="zh-CN" altLang="en-US" sz="8000" dirty="0"/>
          </a:p>
          <a:p>
            <a:pPr marL="704850" indent="-342900" fontAlgn="auto">
              <a:lnSpc>
                <a:spcPct val="140000"/>
              </a:lnSpc>
              <a:spcBef>
                <a:spcPts val="0"/>
              </a:spcBef>
              <a:buFont typeface="Wingdings" panose="05000000000000000000" charset="0"/>
              <a:buChar char="p"/>
            </a:pPr>
            <a:r>
              <a:rPr kumimoji="1" lang="zh-CN" altLang="en-US" sz="8000" dirty="0"/>
              <a:t>绝对新颖性（世界新颖性、全球新颖性）标准</a:t>
            </a:r>
            <a:endParaRPr kumimoji="1" lang="zh-CN" altLang="en-US" sz="8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7675" y="987425"/>
            <a:ext cx="8233410" cy="5532755"/>
          </a:xfrm>
        </p:spPr>
        <p:txBody>
          <a:bodyPr>
            <a:normAutofit lnSpcReduction="20000"/>
          </a:bodyPr>
          <a:lstStyle/>
          <a:p>
            <a:pPr fontAlgn="auto">
              <a:lnSpc>
                <a:spcPct val="200000"/>
              </a:lnSpc>
              <a:spcBef>
                <a:spcPts val="0"/>
              </a:spcBef>
              <a:buFont typeface="Wingdings" panose="05000000000000000000" charset="0"/>
              <a:buChar char="Ø"/>
            </a:pPr>
            <a:r>
              <a:rPr lang="en-US" altLang="zh-CN" sz="2000" dirty="0">
                <a:latin typeface="+mn-ea"/>
                <a:sym typeface="+mn-ea"/>
              </a:rPr>
              <a:t>3</a:t>
            </a:r>
            <a:r>
              <a:rPr lang="zh-CN" altLang="en-US" sz="2000" dirty="0">
                <a:latin typeface="+mn-ea"/>
                <a:sym typeface="+mn-ea"/>
              </a:rPr>
              <a:t>、对比对象：抵触申请</a:t>
            </a:r>
            <a:endParaRPr lang="zh-CN" altLang="en-US" sz="2000" dirty="0">
              <a:latin typeface="+mn-ea"/>
              <a:sym typeface="+mn-ea"/>
            </a:endParaRPr>
          </a:p>
          <a:p>
            <a:pPr marL="590550" algn="l" fontAlgn="auto">
              <a:lnSpc>
                <a:spcPct val="200000"/>
              </a:lnSpc>
              <a:spcBef>
                <a:spcPts val="0"/>
              </a:spcBef>
              <a:buClrTx/>
              <a:buSzTx/>
              <a:buFont typeface="Wingdings" panose="05000000000000000000" charset="0"/>
              <a:buChar char="p"/>
            </a:pPr>
            <a:r>
              <a:rPr lang="zh-CN" altLang="en-US" sz="2000" dirty="0">
                <a:latin typeface="+mn-ea"/>
                <a:sym typeface="+mn-ea"/>
              </a:rPr>
              <a:t>任何单位或者个人就同样的发明或者实用新型在申请日以前向国务院专利行政部门提出过申请，并记载在申请日以后公布的专利申请文件或者公告的专利文件中，在先申请即构成在后申请的抵触申请，损害在后申请的新颖性</a:t>
            </a:r>
            <a:endParaRPr lang="zh-CN" altLang="en-US" sz="2000" dirty="0">
              <a:latin typeface="+mn-ea"/>
              <a:sym typeface="+mn-ea"/>
            </a:endParaRPr>
          </a:p>
          <a:p>
            <a:pPr marL="1065530" indent="-342900" fontAlgn="auto">
              <a:lnSpc>
                <a:spcPct val="200000"/>
              </a:lnSpc>
              <a:spcBef>
                <a:spcPts val="0"/>
              </a:spcBef>
              <a:buFont typeface="Arial" panose="020B0604020202090204" pitchFamily="34" charset="0"/>
              <a:buChar char="•"/>
            </a:pPr>
            <a:r>
              <a:rPr lang="zh-CN" altLang="en-US" sz="2000" dirty="0">
                <a:latin typeface="+mn-ea"/>
                <a:sym typeface="+mn-ea"/>
              </a:rPr>
              <a:t>作用：防止对同样的发明创造重复授予专利权</a:t>
            </a:r>
            <a:endParaRPr lang="zh-CN" altLang="en-US" sz="2000" dirty="0">
              <a:latin typeface="+mn-ea"/>
              <a:sym typeface="+mn-ea"/>
            </a:endParaRPr>
          </a:p>
          <a:p>
            <a:pPr marL="1065530" indent="-342900" fontAlgn="auto">
              <a:lnSpc>
                <a:spcPct val="200000"/>
              </a:lnSpc>
              <a:spcBef>
                <a:spcPts val="0"/>
              </a:spcBef>
              <a:buFont typeface="Arial" panose="020B0604020202090204" pitchFamily="34" charset="0"/>
              <a:buChar char="•"/>
            </a:pPr>
            <a:r>
              <a:rPr lang="zh-CN" altLang="en-US" sz="2000" dirty="0">
                <a:latin typeface="+mn-ea"/>
                <a:sym typeface="+mn-ea"/>
              </a:rPr>
              <a:t>判断方式：将在后申请的权利要求与在先申请的说明书和权利要求书记载的全部内容进行对比</a:t>
            </a:r>
            <a:endParaRPr lang="en-US" altLang="zh-CN" sz="2000" dirty="0">
              <a:latin typeface="+mn-ea"/>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3750,&quot;width&quot;:6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4813</Words>
  <Application>WPS 文字</Application>
  <PresentationFormat>宽屏</PresentationFormat>
  <Paragraphs>198</Paragraphs>
  <Slides>31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31</vt:i4>
      </vt:variant>
    </vt:vector>
  </HeadingPairs>
  <TitlesOfParts>
    <vt:vector size="52" baseType="lpstr">
      <vt:lpstr>Arial</vt:lpstr>
      <vt:lpstr>方正书宋_GBK</vt:lpstr>
      <vt:lpstr>Wingdings</vt:lpstr>
      <vt:lpstr>华文楷体</vt:lpstr>
      <vt:lpstr>黑体</vt:lpstr>
      <vt:lpstr>汉仪中黑KW</vt:lpstr>
      <vt:lpstr>楷体</vt:lpstr>
      <vt:lpstr>Wingdings</vt:lpstr>
      <vt:lpstr>Times New Roman</vt:lpstr>
      <vt:lpstr>汉仪楷体KW</vt:lpstr>
      <vt:lpstr>微软雅黑</vt:lpstr>
      <vt:lpstr>汉仪旗黑KW</vt:lpstr>
      <vt:lpstr>宋体</vt:lpstr>
      <vt:lpstr>汉仪书宋二KW</vt:lpstr>
      <vt:lpstr>宋体</vt:lpstr>
      <vt:lpstr>Arial Unicode MS</vt:lpstr>
      <vt:lpstr>Calibri</vt:lpstr>
      <vt:lpstr>Helvetica Neue</vt:lpstr>
      <vt:lpstr>Corbel</vt:lpstr>
      <vt:lpstr>苹方-简</vt:lpstr>
      <vt:lpstr>Office 主题​​</vt:lpstr>
      <vt:lpstr>第三章  授予专利权的条件</vt:lpstr>
      <vt:lpstr>PowerPoint 演示文稿</vt:lpstr>
      <vt:lpstr>第一节   发明、实用新型授予专利权的条件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外观设计授予专利权的条件</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apple</cp:lastModifiedBy>
  <cp:revision>247</cp:revision>
  <dcterms:created xsi:type="dcterms:W3CDTF">2021-06-13T11:00:36Z</dcterms:created>
  <dcterms:modified xsi:type="dcterms:W3CDTF">2021-06-13T11:00:36Z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y fmtid="{D5CDD505-2E9C-101B-9397-08002B2CF9AE}" pid="3" name="ICV">
    <vt:lpwstr>6F5ED5683B6D44C0957CC85EFD5BAE2B</vt:lpwstr>
  </property>
</Properties>
</file>