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1998" r:id="rId3"/>
    <p:sldId id="1999" r:id="rId4"/>
    <p:sldId id="2000" r:id="rId5"/>
    <p:sldId id="2001" r:id="rId6"/>
    <p:sldId id="2002" r:id="rId8"/>
    <p:sldId id="2003" r:id="rId9"/>
    <p:sldId id="2194" r:id="rId10"/>
    <p:sldId id="2004" r:id="rId11"/>
    <p:sldId id="2039" r:id="rId12"/>
    <p:sldId id="2005" r:id="rId13"/>
    <p:sldId id="2195" r:id="rId14"/>
    <p:sldId id="2006" r:id="rId15"/>
    <p:sldId id="2007" r:id="rId16"/>
    <p:sldId id="2008" r:id="rId17"/>
    <p:sldId id="2009" r:id="rId18"/>
    <p:sldId id="2011" r:id="rId19"/>
    <p:sldId id="2012" r:id="rId20"/>
    <p:sldId id="2013" r:id="rId21"/>
    <p:sldId id="2152" r:id="rId22"/>
    <p:sldId id="2017" r:id="rId23"/>
    <p:sldId id="2019" r:id="rId24"/>
    <p:sldId id="2020" r:id="rId25"/>
    <p:sldId id="2021" r:id="rId26"/>
    <p:sldId id="2196" r:id="rId27"/>
    <p:sldId id="2177" r:id="rId28"/>
    <p:sldId id="2026" r:id="rId29"/>
    <p:sldId id="2027" r:id="rId30"/>
    <p:sldId id="2028" r:id="rId31"/>
    <p:sldId id="2029" r:id="rId32"/>
    <p:sldId id="2178" r:id="rId33"/>
    <p:sldId id="2179" r:id="rId34"/>
    <p:sldId id="2180" r:id="rId35"/>
    <p:sldId id="2030" r:id="rId36"/>
    <p:sldId id="2031" r:id="rId37"/>
    <p:sldId id="2032" r:id="rId38"/>
    <p:sldId id="2033" r:id="rId39"/>
    <p:sldId id="2034" r:id="rId40"/>
    <p:sldId id="2035" r:id="rId41"/>
    <p:sldId id="2036" r:id="rId42"/>
    <p:sldId id="203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4567F1-AF17-4436-B99D-9C57246078AF}"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zh-CN" altLang="en-US"/>
        </a:p>
      </dgm:t>
    </dgm:pt>
    <dgm:pt modelId="{AAE6BDCC-1554-49FB-9BEE-33A9BC6EA3D1}">
      <dgm:prSet phldrT="[文本]" custT="1"/>
      <dgm:spPr/>
      <dgm:t>
        <a:bodyPr/>
        <a:lstStyle/>
        <a:p>
          <a:r>
            <a:rPr lang="zh-CN" altLang="en-US" sz="2400" dirty="0"/>
            <a:t>智力投入</a:t>
          </a:r>
        </a:p>
      </dgm:t>
    </dgm:pt>
    <dgm:pt modelId="{A97476FA-9B70-471D-A6CC-EC886705E1CB}" cxnId="{CFEDEAA2-40C1-4FE3-B27A-5A9B9D3B91AE}" type="parTrans">
      <dgm:prSet/>
      <dgm:spPr/>
      <dgm:t>
        <a:bodyPr/>
        <a:lstStyle/>
        <a:p>
          <a:endParaRPr lang="zh-CN" altLang="en-US"/>
        </a:p>
      </dgm:t>
    </dgm:pt>
    <dgm:pt modelId="{E9E73493-34D0-4DFB-A86F-773497E5CB32}" cxnId="{CFEDEAA2-40C1-4FE3-B27A-5A9B9D3B91AE}" type="sibTrans">
      <dgm:prSet/>
      <dgm:spPr/>
      <dgm:t>
        <a:bodyPr/>
        <a:lstStyle/>
        <a:p>
          <a:endParaRPr lang="zh-CN" altLang="en-US"/>
        </a:p>
      </dgm:t>
    </dgm:pt>
    <dgm:pt modelId="{E4DB0555-EC92-4B9C-B931-C84E9A4160B7}">
      <dgm:prSet phldrT="[文本]" custT="1"/>
      <dgm:spPr/>
      <dgm:t>
        <a:bodyPr/>
        <a:lstStyle/>
        <a:p>
          <a:r>
            <a:rPr lang="zh-CN" altLang="en-US" sz="2400" dirty="0"/>
            <a:t>资本投入</a:t>
          </a:r>
        </a:p>
      </dgm:t>
    </dgm:pt>
    <dgm:pt modelId="{7C4B7737-330C-46C1-BCAE-F2204508A9A7}" cxnId="{F60D6634-C75C-49CB-B08E-012764319737}" type="parTrans">
      <dgm:prSet/>
      <dgm:spPr/>
      <dgm:t>
        <a:bodyPr/>
        <a:lstStyle/>
        <a:p>
          <a:endParaRPr lang="zh-CN" altLang="en-US"/>
        </a:p>
      </dgm:t>
    </dgm:pt>
    <dgm:pt modelId="{60EAB298-5110-495A-A1DD-87831BB7BAD7}" cxnId="{F60D6634-C75C-49CB-B08E-012764319737}" type="sibTrans">
      <dgm:prSet/>
      <dgm:spPr/>
      <dgm:t>
        <a:bodyPr/>
        <a:lstStyle/>
        <a:p>
          <a:endParaRPr lang="zh-CN" altLang="en-US"/>
        </a:p>
      </dgm:t>
    </dgm:pt>
    <dgm:pt modelId="{C298C237-032D-441E-A131-8D718973DA6F}" type="pres">
      <dgm:prSet presAssocID="{C94567F1-AF17-4436-B99D-9C57246078AF}" presName="compositeShape" presStyleCnt="0">
        <dgm:presLayoutVars>
          <dgm:chMax val="2"/>
          <dgm:dir/>
          <dgm:resizeHandles val="exact"/>
        </dgm:presLayoutVars>
      </dgm:prSet>
      <dgm:spPr/>
    </dgm:pt>
    <dgm:pt modelId="{BC2272F1-0025-47CC-994D-4B14375141E4}" type="pres">
      <dgm:prSet presAssocID="{C94567F1-AF17-4436-B99D-9C57246078AF}" presName="divider" presStyleLbl="fgShp" presStyleIdx="0" presStyleCnt="1"/>
      <dgm:spPr/>
    </dgm:pt>
    <dgm:pt modelId="{44864A68-9DAF-44A8-AD0E-A934F9C9BD7B}" type="pres">
      <dgm:prSet presAssocID="{AAE6BDCC-1554-49FB-9BEE-33A9BC6EA3D1}" presName="downArrow" presStyleLbl="node1" presStyleIdx="0" presStyleCnt="2" custScaleX="50581"/>
      <dgm:spPr/>
    </dgm:pt>
    <dgm:pt modelId="{69E15545-BC36-4CCC-B79C-3FEF36545F4F}" type="pres">
      <dgm:prSet presAssocID="{AAE6BDCC-1554-49FB-9BEE-33A9BC6EA3D1}" presName="downArrowText" presStyleLbl="revTx" presStyleIdx="0" presStyleCnt="2" custLinFactNeighborX="-49313" custLinFactNeighborY="3728">
        <dgm:presLayoutVars>
          <dgm:bulletEnabled val="1"/>
        </dgm:presLayoutVars>
      </dgm:prSet>
      <dgm:spPr/>
    </dgm:pt>
    <dgm:pt modelId="{2208D033-6740-467C-9694-E6DAD04335F1}" type="pres">
      <dgm:prSet presAssocID="{E4DB0555-EC92-4B9C-B931-C84E9A4160B7}" presName="upArrow" presStyleLbl="node1" presStyleIdx="1" presStyleCnt="2" custScaleX="50581"/>
      <dgm:spPr/>
    </dgm:pt>
    <dgm:pt modelId="{40BFAAB9-098D-4154-84DB-C8EEE672A660}" type="pres">
      <dgm:prSet presAssocID="{E4DB0555-EC92-4B9C-B931-C84E9A4160B7}" presName="upArrowText" presStyleLbl="revTx" presStyleIdx="1" presStyleCnt="2" custLinFactNeighborX="43933" custLinFactNeighborY="746">
        <dgm:presLayoutVars>
          <dgm:bulletEnabled val="1"/>
        </dgm:presLayoutVars>
      </dgm:prSet>
      <dgm:spPr/>
    </dgm:pt>
  </dgm:ptLst>
  <dgm:cxnLst>
    <dgm:cxn modelId="{F60D6634-C75C-49CB-B08E-012764319737}" srcId="{C94567F1-AF17-4436-B99D-9C57246078AF}" destId="{E4DB0555-EC92-4B9C-B931-C84E9A4160B7}" srcOrd="1" destOrd="0" parTransId="{7C4B7737-330C-46C1-BCAE-F2204508A9A7}" sibTransId="{60EAB298-5110-495A-A1DD-87831BB7BAD7}"/>
    <dgm:cxn modelId="{CFEDEAA2-40C1-4FE3-B27A-5A9B9D3B91AE}" srcId="{C94567F1-AF17-4436-B99D-9C57246078AF}" destId="{AAE6BDCC-1554-49FB-9BEE-33A9BC6EA3D1}" srcOrd="0" destOrd="0" parTransId="{A97476FA-9B70-471D-A6CC-EC886705E1CB}" sibTransId="{E9E73493-34D0-4DFB-A86F-773497E5CB32}"/>
    <dgm:cxn modelId="{7AEC3ED7-BB06-44F5-9BB6-1D36D2DFFAC8}" type="presOf" srcId="{AAE6BDCC-1554-49FB-9BEE-33A9BC6EA3D1}" destId="{69E15545-BC36-4CCC-B79C-3FEF36545F4F}" srcOrd="0" destOrd="0" presId="urn:microsoft.com/office/officeart/2005/8/layout/arrow3"/>
    <dgm:cxn modelId="{E95420DE-B961-4FF1-AB20-D4BAFF011E02}" type="presOf" srcId="{E4DB0555-EC92-4B9C-B931-C84E9A4160B7}" destId="{40BFAAB9-098D-4154-84DB-C8EEE672A660}" srcOrd="0" destOrd="0" presId="urn:microsoft.com/office/officeart/2005/8/layout/arrow3"/>
    <dgm:cxn modelId="{855E64E7-AC68-4590-9401-F4E1900B47F9}" type="presOf" srcId="{C94567F1-AF17-4436-B99D-9C57246078AF}" destId="{C298C237-032D-441E-A131-8D718973DA6F}" srcOrd="0" destOrd="0" presId="urn:microsoft.com/office/officeart/2005/8/layout/arrow3"/>
    <dgm:cxn modelId="{D9C4A9D9-552A-4435-AA33-2A21F0676C26}" type="presParOf" srcId="{C298C237-032D-441E-A131-8D718973DA6F}" destId="{BC2272F1-0025-47CC-994D-4B14375141E4}" srcOrd="0" destOrd="0" presId="urn:microsoft.com/office/officeart/2005/8/layout/arrow3"/>
    <dgm:cxn modelId="{330B791F-8B29-4457-A32D-F5C94885A6DE}" type="presParOf" srcId="{C298C237-032D-441E-A131-8D718973DA6F}" destId="{44864A68-9DAF-44A8-AD0E-A934F9C9BD7B}" srcOrd="1" destOrd="0" presId="urn:microsoft.com/office/officeart/2005/8/layout/arrow3"/>
    <dgm:cxn modelId="{D24D5816-4D45-43B0-ADE7-030DF96B734E}" type="presParOf" srcId="{C298C237-032D-441E-A131-8D718973DA6F}" destId="{69E15545-BC36-4CCC-B79C-3FEF36545F4F}" srcOrd="2" destOrd="0" presId="urn:microsoft.com/office/officeart/2005/8/layout/arrow3"/>
    <dgm:cxn modelId="{759EE707-94B7-408B-B1A8-6588F938EEAF}" type="presParOf" srcId="{C298C237-032D-441E-A131-8D718973DA6F}" destId="{2208D033-6740-467C-9694-E6DAD04335F1}" srcOrd="3" destOrd="0" presId="urn:microsoft.com/office/officeart/2005/8/layout/arrow3"/>
    <dgm:cxn modelId="{FE32003D-1D54-4816-9AFE-6439E4162F33}" type="presParOf" srcId="{C298C237-032D-441E-A131-8D718973DA6F}" destId="{40BFAAB9-098D-4154-84DB-C8EEE672A660}"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5ACB50-717B-4F6B-A96E-9A275120FA81}"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6650FC07-597D-4009-AA75-1EFD1355497F}">
      <dgm:prSet phldrT="[文本]" phldr="0" custT="1"/>
      <dgm:spPr/>
      <dgm:t>
        <a:bodyPr vert="horz" wrap="square"/>
        <a:p>
          <a:pPr algn="ctr">
            <a:lnSpc>
              <a:spcPct val="100000"/>
            </a:lnSpc>
            <a:spcBef>
              <a:spcPct val="0"/>
            </a:spcBef>
            <a:spcAft>
              <a:spcPct val="35000"/>
            </a:spcAft>
          </a:pPr>
          <a:r>
            <a:rPr lang="zh-CN" altLang="en-US" sz="1800" dirty="0"/>
            <a:t>出资者</a:t>
          </a:r>
          <a:r>
            <a:rPr lang="zh-CN" altLang="en-US" sz="1800" dirty="0"/>
            <a:t>享有一切权利</a:t>
          </a:r>
          <a:r>
            <a:rPr sz="6500"/>
            <a:t/>
          </a:r>
          <a:endParaRPr sz="6500"/>
        </a:p>
      </dgm:t>
    </dgm:pt>
    <dgm:pt modelId="{711EC459-96E3-4A09-91C9-F7873059E2D9}" cxnId="{12E7828B-C84C-4F09-A25B-1C105FB254B7}" type="parTrans">
      <dgm:prSet/>
      <dgm:spPr/>
      <dgm:t>
        <a:bodyPr/>
        <a:lstStyle/>
        <a:p>
          <a:endParaRPr lang="zh-CN" altLang="en-US"/>
        </a:p>
      </dgm:t>
    </dgm:pt>
    <dgm:pt modelId="{55802102-9A10-41A2-9B89-539663F9E7B3}" cxnId="{12E7828B-C84C-4F09-A25B-1C105FB254B7}" type="sibTrans">
      <dgm:prSet/>
      <dgm:spPr/>
      <dgm:t>
        <a:bodyPr/>
        <a:lstStyle/>
        <a:p>
          <a:endParaRPr lang="zh-CN" altLang="en-US"/>
        </a:p>
      </dgm:t>
    </dgm:pt>
    <dgm:pt modelId="{F792EF49-F3CA-4E63-A1AE-5C917522130C}">
      <dgm:prSet phldrT="[文本]" phldr="0" custT="1"/>
      <dgm:spPr/>
      <dgm:t>
        <a:bodyPr vert="horz" wrap="square"/>
        <a:p>
          <a:pPr>
            <a:lnSpc>
              <a:spcPct val="100000"/>
            </a:lnSpc>
            <a:spcBef>
              <a:spcPct val="0"/>
            </a:spcBef>
            <a:spcAft>
              <a:spcPct val="35000"/>
            </a:spcAft>
          </a:pPr>
          <a:r>
            <a:rPr lang="zh-CN" altLang="en-US" sz="1800" dirty="0"/>
            <a:t>出资者</a:t>
          </a:r>
          <a:r>
            <a:rPr lang="zh-CN" altLang="en-US" sz="1800" dirty="0"/>
            <a:t>享有除署名权以外的一切权利</a:t>
          </a:r>
          <a:r>
            <a:rPr sz="6500"/>
            <a:t/>
          </a:r>
          <a:endParaRPr sz="6500"/>
        </a:p>
      </dgm:t>
    </dgm:pt>
    <dgm:pt modelId="{9C8DECA8-7D87-4F7F-94EB-46748D217058}" cxnId="{9C4B2457-4BBA-4303-AF34-B14EDF0D287F}" type="parTrans">
      <dgm:prSet/>
      <dgm:spPr/>
      <dgm:t>
        <a:bodyPr/>
        <a:lstStyle/>
        <a:p>
          <a:endParaRPr lang="zh-CN" altLang="en-US"/>
        </a:p>
      </dgm:t>
    </dgm:pt>
    <dgm:pt modelId="{68254FE7-CDA9-40D1-83D2-194DA4BA3415}" cxnId="{9C4B2457-4BBA-4303-AF34-B14EDF0D287F}" type="sibTrans">
      <dgm:prSet/>
      <dgm:spPr/>
      <dgm:t>
        <a:bodyPr/>
        <a:lstStyle/>
        <a:p>
          <a:endParaRPr lang="zh-CN" altLang="en-US"/>
        </a:p>
      </dgm:t>
    </dgm:pt>
    <dgm:pt modelId="{AFE82582-9777-41BA-BE71-ECC743A10A5E}">
      <dgm:prSet phldrT="[文本]" phldr="0" custT="1"/>
      <dgm:spPr/>
      <dgm:t>
        <a:bodyPr vert="horz" wrap="square"/>
        <a:p>
          <a:pPr>
            <a:lnSpc>
              <a:spcPct val="100000"/>
            </a:lnSpc>
            <a:spcBef>
              <a:spcPct val="0"/>
            </a:spcBef>
            <a:spcAft>
              <a:spcPct val="35000"/>
            </a:spcAft>
          </a:pPr>
          <a:r>
            <a:rPr lang="zh-CN" altLang="en-US" sz="1800" dirty="0"/>
            <a:t>出资者</a:t>
          </a:r>
          <a:r>
            <a:rPr lang="zh-CN" altLang="en-US" sz="1800" dirty="0"/>
            <a:t>除优先使用</a:t>
          </a:r>
          <a:r>
            <a:rPr lang="zh-CN" altLang="en-US" sz="1800" dirty="0"/>
            <a:t>权</a:t>
          </a:r>
          <a:r>
            <a:rPr lang="zh-CN" altLang="en-US" sz="1800" dirty="0"/>
            <a:t>外不再享有权利</a:t>
          </a:r>
          <a:r>
            <a:rPr sz="6500"/>
            <a:t/>
          </a:r>
          <a:endParaRPr sz="6500"/>
        </a:p>
      </dgm:t>
    </dgm:pt>
    <dgm:pt modelId="{586744D4-CA23-47DD-A38D-E9D56D18848A}" cxnId="{BB8C7AF3-3EA3-4BF3-9989-5E8582136214}" type="parTrans">
      <dgm:prSet/>
      <dgm:spPr/>
      <dgm:t>
        <a:bodyPr/>
        <a:lstStyle/>
        <a:p>
          <a:endParaRPr lang="zh-CN" altLang="en-US"/>
        </a:p>
      </dgm:t>
    </dgm:pt>
    <dgm:pt modelId="{7647AA37-62F5-47DE-8173-075B5E6F0601}" cxnId="{BB8C7AF3-3EA3-4BF3-9989-5E8582136214}" type="sibTrans">
      <dgm:prSet/>
      <dgm:spPr/>
      <dgm:t>
        <a:bodyPr/>
        <a:lstStyle/>
        <a:p>
          <a:endParaRPr lang="zh-CN" altLang="en-US"/>
        </a:p>
      </dgm:t>
    </dgm:pt>
    <dgm:pt modelId="{36D0437D-1F28-45D1-A56B-1F70DBCCA37E}">
      <dgm:prSet phldrT="[文本]" phldr="0" custT="1"/>
      <dgm:spPr/>
      <dgm:t>
        <a:bodyPr vert="horz" wrap="square"/>
        <a:p>
          <a:pPr algn="ctr">
            <a:lnSpc>
              <a:spcPct val="100000"/>
            </a:lnSpc>
            <a:spcBef>
              <a:spcPct val="0"/>
            </a:spcBef>
            <a:spcAft>
              <a:spcPct val="35000"/>
            </a:spcAft>
          </a:pPr>
          <a:r>
            <a:rPr lang="zh-CN" altLang="en-US" sz="1800" dirty="0"/>
            <a:t>创作者</a:t>
          </a:r>
          <a:r>
            <a:rPr lang="zh-CN" altLang="en-US" sz="1800" dirty="0"/>
            <a:t>享有</a:t>
          </a:r>
          <a:r>
            <a:rPr lang="zh-CN" altLang="en-US" sz="1800" dirty="0"/>
            <a:t>一切</a:t>
          </a:r>
          <a:r>
            <a:rPr lang="zh-CN" altLang="en-US" sz="1800" dirty="0"/>
            <a:t>权利</a:t>
          </a:r>
          <a:r>
            <a:rPr sz="6500"/>
            <a:t/>
          </a:r>
          <a:endParaRPr sz="6500"/>
        </a:p>
      </dgm:t>
    </dgm:pt>
    <dgm:pt modelId="{4F7A05DE-15FE-4188-8D9A-4703155A0B49}" cxnId="{E1BB9DFE-E521-463D-A6C7-738FC6A0322D}" type="parTrans">
      <dgm:prSet/>
      <dgm:spPr/>
      <dgm:t>
        <a:bodyPr/>
        <a:lstStyle/>
        <a:p>
          <a:endParaRPr lang="zh-CN" altLang="en-US"/>
        </a:p>
      </dgm:t>
    </dgm:pt>
    <dgm:pt modelId="{72F627E5-0297-4167-8492-6E3DA7DCB119}" cxnId="{E1BB9DFE-E521-463D-A6C7-738FC6A0322D}" type="sibTrans">
      <dgm:prSet/>
      <dgm:spPr/>
      <dgm:t>
        <a:bodyPr/>
        <a:lstStyle/>
        <a:p>
          <a:endParaRPr lang="zh-CN" altLang="en-US"/>
        </a:p>
      </dgm:t>
    </dgm:pt>
    <dgm:pt modelId="{7AC2A0E2-BB3B-4E46-AFE4-FC4304015A79}" type="pres">
      <dgm:prSet presAssocID="{795ACB50-717B-4F6B-A96E-9A275120FA81}" presName="arrowDiagram" presStyleCnt="0">
        <dgm:presLayoutVars>
          <dgm:chMax val="5"/>
          <dgm:dir/>
          <dgm:resizeHandles val="exact"/>
        </dgm:presLayoutVars>
      </dgm:prSet>
      <dgm:spPr/>
    </dgm:pt>
    <dgm:pt modelId="{98B4F22C-32EB-4E61-8222-4844A93F4E1E}" type="pres">
      <dgm:prSet presAssocID="{795ACB50-717B-4F6B-A96E-9A275120FA81}" presName="arrow" presStyleLbl="bgShp" presStyleIdx="0" presStyleCnt="1"/>
      <dgm:spPr/>
    </dgm:pt>
    <dgm:pt modelId="{9E12BF59-4869-4DA8-A38F-0437DF7CE9E2}" type="pres">
      <dgm:prSet presAssocID="{795ACB50-717B-4F6B-A96E-9A275120FA81}" presName="arrowDiagram4" presStyleCnt="0"/>
      <dgm:spPr/>
    </dgm:pt>
    <dgm:pt modelId="{D0C8CC15-02E4-4699-BBDD-27B00C0EAC5E}" type="pres">
      <dgm:prSet presAssocID="{6650FC07-597D-4009-AA75-1EFD1355497F}" presName="bullet4a" presStyleLbl="node1" presStyleIdx="0" presStyleCnt="4"/>
      <dgm:spPr/>
    </dgm:pt>
    <dgm:pt modelId="{B7ABAD29-6A18-41BE-8940-64E5CC7125A1}" type="pres">
      <dgm:prSet presAssocID="{6650FC07-597D-4009-AA75-1EFD1355497F}" presName="textBox4a" presStyleLbl="revTx" presStyleIdx="0" presStyleCnt="4" custScaleX="123096" custScaleY="60510" custLinFactNeighborX="-7392" custLinFactNeighborY="-6065">
        <dgm:presLayoutVars>
          <dgm:bulletEnabled val="1"/>
        </dgm:presLayoutVars>
      </dgm:prSet>
      <dgm:spPr/>
    </dgm:pt>
    <dgm:pt modelId="{FFD9B090-5E3D-4971-829A-B88536C3497A}" type="pres">
      <dgm:prSet presAssocID="{F792EF49-F3CA-4E63-A1AE-5C917522130C}" presName="bullet4b" presStyleLbl="node1" presStyleIdx="1" presStyleCnt="4"/>
      <dgm:spPr/>
    </dgm:pt>
    <dgm:pt modelId="{EFD8DFC3-F26F-40C0-A0DC-6C6906432B72}" type="pres">
      <dgm:prSet presAssocID="{F792EF49-F3CA-4E63-A1AE-5C917522130C}" presName="textBox4b" presStyleLbl="revTx" presStyleIdx="1" presStyleCnt="4" custScaleX="125763" custScaleY="46743" custLinFactNeighborX="4299" custLinFactNeighborY="-20855">
        <dgm:presLayoutVars>
          <dgm:bulletEnabled val="1"/>
        </dgm:presLayoutVars>
      </dgm:prSet>
      <dgm:spPr/>
    </dgm:pt>
    <dgm:pt modelId="{1CCA078B-F3EA-40F8-A0CC-D252146BF118}" type="pres">
      <dgm:prSet presAssocID="{AFE82582-9777-41BA-BE71-ECC743A10A5E}" presName="bullet4c" presStyleLbl="node1" presStyleIdx="2" presStyleCnt="4"/>
      <dgm:spPr/>
    </dgm:pt>
    <dgm:pt modelId="{0B6038A3-87AC-4EF5-8CBE-A761AEB3D35D}" type="pres">
      <dgm:prSet presAssocID="{AFE82582-9777-41BA-BE71-ECC743A10A5E}" presName="textBox4c" presStyleLbl="revTx" presStyleIdx="2" presStyleCnt="4" custScaleX="128570" custScaleY="36560" custLinFactNeighborX="23810" custLinFactNeighborY="-23732">
        <dgm:presLayoutVars>
          <dgm:bulletEnabled val="1"/>
        </dgm:presLayoutVars>
      </dgm:prSet>
      <dgm:spPr/>
    </dgm:pt>
    <dgm:pt modelId="{47ED4649-A36D-48B3-A937-5BF7B048B8B0}" type="pres">
      <dgm:prSet presAssocID="{36D0437D-1F28-45D1-A56B-1F70DBCCA37E}" presName="bullet4d" presStyleLbl="node1" presStyleIdx="3" presStyleCnt="4"/>
      <dgm:spPr/>
    </dgm:pt>
    <dgm:pt modelId="{AB0D92F9-11FA-4887-B6AC-984551AF0953}" type="pres">
      <dgm:prSet presAssocID="{36D0437D-1F28-45D1-A56B-1F70DBCCA37E}" presName="textBox4d" presStyleLbl="revTx" presStyleIdx="3" presStyleCnt="4" custScaleX="126011" custScaleY="23004" custLinFactNeighborX="9265" custLinFactNeighborY="-39423">
        <dgm:presLayoutVars>
          <dgm:bulletEnabled val="1"/>
        </dgm:presLayoutVars>
      </dgm:prSet>
      <dgm:spPr/>
    </dgm:pt>
  </dgm:ptLst>
  <dgm:cxnLst>
    <dgm:cxn modelId="{12E7828B-C84C-4F09-A25B-1C105FB254B7}" srcId="{795ACB50-717B-4F6B-A96E-9A275120FA81}" destId="{6650FC07-597D-4009-AA75-1EFD1355497F}" srcOrd="0" destOrd="0" parTransId="{711EC459-96E3-4A09-91C9-F7873059E2D9}" sibTransId="{55802102-9A10-41A2-9B89-539663F9E7B3}"/>
    <dgm:cxn modelId="{9C4B2457-4BBA-4303-AF34-B14EDF0D287F}" srcId="{795ACB50-717B-4F6B-A96E-9A275120FA81}" destId="{F792EF49-F3CA-4E63-A1AE-5C917522130C}" srcOrd="1" destOrd="0" parTransId="{9C8DECA8-7D87-4F7F-94EB-46748D217058}" sibTransId="{68254FE7-CDA9-40D1-83D2-194DA4BA3415}"/>
    <dgm:cxn modelId="{BB8C7AF3-3EA3-4BF3-9989-5E8582136214}" srcId="{795ACB50-717B-4F6B-A96E-9A275120FA81}" destId="{AFE82582-9777-41BA-BE71-ECC743A10A5E}" srcOrd="2" destOrd="0" parTransId="{586744D4-CA23-47DD-A38D-E9D56D18848A}" sibTransId="{7647AA37-62F5-47DE-8173-075B5E6F0601}"/>
    <dgm:cxn modelId="{E1BB9DFE-E521-463D-A6C7-738FC6A0322D}" srcId="{795ACB50-717B-4F6B-A96E-9A275120FA81}" destId="{36D0437D-1F28-45D1-A56B-1F70DBCCA37E}" srcOrd="3" destOrd="0" parTransId="{4F7A05DE-15FE-4188-8D9A-4703155A0B49}" sibTransId="{72F627E5-0297-4167-8492-6E3DA7DCB119}"/>
    <dgm:cxn modelId="{EFBB878B-A7B6-4C5E-A33A-7AC6BD690BFA}" type="presOf" srcId="{795ACB50-717B-4F6B-A96E-9A275120FA81}" destId="{7AC2A0E2-BB3B-4E46-AFE4-FC4304015A79}" srcOrd="0" destOrd="0" presId="urn:microsoft.com/office/officeart/2005/8/layout/arrow2"/>
    <dgm:cxn modelId="{2EF48EFE-7AE6-49FF-AA23-B0B921654677}" type="presParOf" srcId="{7AC2A0E2-BB3B-4E46-AFE4-FC4304015A79}" destId="{98B4F22C-32EB-4E61-8222-4844A93F4E1E}" srcOrd="0" destOrd="0" presId="urn:microsoft.com/office/officeart/2005/8/layout/arrow2"/>
    <dgm:cxn modelId="{B0148E42-5B59-45E6-877C-FCBAF29DCF23}" type="presParOf" srcId="{7AC2A0E2-BB3B-4E46-AFE4-FC4304015A79}" destId="{9E12BF59-4869-4DA8-A38F-0437DF7CE9E2}" srcOrd="1" destOrd="0" presId="urn:microsoft.com/office/officeart/2005/8/layout/arrow2"/>
    <dgm:cxn modelId="{BFF778F7-7A24-4CB2-A96C-D4868DCEA8D4}" type="presParOf" srcId="{9E12BF59-4869-4DA8-A38F-0437DF7CE9E2}" destId="{D0C8CC15-02E4-4699-BBDD-27B00C0EAC5E}" srcOrd="0" destOrd="1" presId="urn:microsoft.com/office/officeart/2005/8/layout/arrow2"/>
    <dgm:cxn modelId="{21379214-2B3F-4AF5-9A24-81308417145D}" type="presParOf" srcId="{9E12BF59-4869-4DA8-A38F-0437DF7CE9E2}" destId="{B7ABAD29-6A18-41BE-8940-64E5CC7125A1}" srcOrd="1" destOrd="1" presId="urn:microsoft.com/office/officeart/2005/8/layout/arrow2"/>
    <dgm:cxn modelId="{47F7C742-0957-498B-9613-A4E18169D44F}" type="presOf" srcId="{6650FC07-597D-4009-AA75-1EFD1355497F}" destId="{B7ABAD29-6A18-41BE-8940-64E5CC7125A1}" srcOrd="0" destOrd="0" presId="urn:microsoft.com/office/officeart/2005/8/layout/arrow2"/>
    <dgm:cxn modelId="{9ACED140-AF0E-4299-9E48-89AA1FC378CC}" type="presParOf" srcId="{9E12BF59-4869-4DA8-A38F-0437DF7CE9E2}" destId="{FFD9B090-5E3D-4971-829A-B88536C3497A}" srcOrd="2" destOrd="1" presId="urn:microsoft.com/office/officeart/2005/8/layout/arrow2"/>
    <dgm:cxn modelId="{AC037E31-BBF4-49A5-A59C-5EEF809D9161}" type="presParOf" srcId="{9E12BF59-4869-4DA8-A38F-0437DF7CE9E2}" destId="{EFD8DFC3-F26F-40C0-A0DC-6C6906432B72}" srcOrd="3" destOrd="1" presId="urn:microsoft.com/office/officeart/2005/8/layout/arrow2"/>
    <dgm:cxn modelId="{E69A3E00-B156-4360-94BE-0ABE47CEFBF5}" type="presOf" srcId="{F792EF49-F3CA-4E63-A1AE-5C917522130C}" destId="{EFD8DFC3-F26F-40C0-A0DC-6C6906432B72}" srcOrd="0" destOrd="0" presId="urn:microsoft.com/office/officeart/2005/8/layout/arrow2"/>
    <dgm:cxn modelId="{D7C406CE-8060-406F-A4F1-8278D8E5A0AD}" type="presParOf" srcId="{9E12BF59-4869-4DA8-A38F-0437DF7CE9E2}" destId="{1CCA078B-F3EA-40F8-A0CC-D252146BF118}" srcOrd="4" destOrd="1" presId="urn:microsoft.com/office/officeart/2005/8/layout/arrow2"/>
    <dgm:cxn modelId="{6D44CFA6-F551-4361-99C3-E1C8FA1BC3AE}" type="presParOf" srcId="{9E12BF59-4869-4DA8-A38F-0437DF7CE9E2}" destId="{0B6038A3-87AC-4EF5-8CBE-A761AEB3D35D}" srcOrd="5" destOrd="1" presId="urn:microsoft.com/office/officeart/2005/8/layout/arrow2"/>
    <dgm:cxn modelId="{2F3E4359-531E-4356-B0B9-CBDC20EB55DD}" type="presOf" srcId="{AFE82582-9777-41BA-BE71-ECC743A10A5E}" destId="{0B6038A3-87AC-4EF5-8CBE-A761AEB3D35D}" srcOrd="0" destOrd="0" presId="urn:microsoft.com/office/officeart/2005/8/layout/arrow2"/>
    <dgm:cxn modelId="{E903332B-9AC6-4E4D-B733-96A421F84F91}" type="presParOf" srcId="{9E12BF59-4869-4DA8-A38F-0437DF7CE9E2}" destId="{47ED4649-A36D-48B3-A937-5BF7B048B8B0}" srcOrd="6" destOrd="1" presId="urn:microsoft.com/office/officeart/2005/8/layout/arrow2"/>
    <dgm:cxn modelId="{F44FC5D0-4AB5-4C82-A291-DA48080E3ECF}" type="presParOf" srcId="{9E12BF59-4869-4DA8-A38F-0437DF7CE9E2}" destId="{AB0D92F9-11FA-4887-B6AC-984551AF0953}" srcOrd="7" destOrd="1" presId="urn:microsoft.com/office/officeart/2005/8/layout/arrow2"/>
    <dgm:cxn modelId="{3E82E465-0883-404B-AE2A-A0827880EC6A}" type="presOf" srcId="{36D0437D-1F28-45D1-A56B-1F70DBCCA37E}" destId="{AB0D92F9-11FA-4887-B6AC-984551AF0953}" srcOrd="0"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272F1-0025-47CC-994D-4B14375141E4}">
      <dsp:nvSpPr>
        <dsp:cNvPr id="0" name=""/>
        <dsp:cNvSpPr/>
      </dsp:nvSpPr>
      <dsp:spPr>
        <a:xfrm rot="21300000">
          <a:off x="18706" y="1274890"/>
          <a:ext cx="6058586" cy="693799"/>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864A68-9DAF-44A8-AD0E-A934F9C9BD7B}">
      <dsp:nvSpPr>
        <dsp:cNvPr id="0" name=""/>
        <dsp:cNvSpPr/>
      </dsp:nvSpPr>
      <dsp:spPr>
        <a:xfrm>
          <a:off x="1183407" y="162179"/>
          <a:ext cx="925025" cy="1297432"/>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15545-BC36-4CCC-B79C-3FEF36545F4F}">
      <dsp:nvSpPr>
        <dsp:cNvPr id="0" name=""/>
        <dsp:cNvSpPr/>
      </dsp:nvSpPr>
      <dsp:spPr>
        <a:xfrm>
          <a:off x="2268921" y="50800"/>
          <a:ext cx="1950720" cy="136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智力投入</a:t>
          </a:r>
        </a:p>
      </dsp:txBody>
      <dsp:txXfrm>
        <a:off x="2268921" y="50800"/>
        <a:ext cx="1950720" cy="1362303"/>
      </dsp:txXfrm>
    </dsp:sp>
    <dsp:sp modelId="{2208D033-6740-467C-9694-E6DAD04335F1}">
      <dsp:nvSpPr>
        <dsp:cNvPr id="0" name=""/>
        <dsp:cNvSpPr/>
      </dsp:nvSpPr>
      <dsp:spPr>
        <a:xfrm>
          <a:off x="3987567" y="1783969"/>
          <a:ext cx="925025" cy="1297432"/>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FAAB9-098D-4154-84DB-C8EEE672A660}">
      <dsp:nvSpPr>
        <dsp:cNvPr id="0" name=""/>
        <dsp:cNvSpPr/>
      </dsp:nvSpPr>
      <dsp:spPr>
        <a:xfrm>
          <a:off x="1771409" y="1881276"/>
          <a:ext cx="1950720" cy="136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资本投入</a:t>
          </a:r>
        </a:p>
      </dsp:txBody>
      <dsp:txXfrm>
        <a:off x="1771409" y="1881276"/>
        <a:ext cx="1950720" cy="1362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4F22C-32EB-4E61-8222-4844A93F4E1E}">
      <dsp:nvSpPr>
        <dsp:cNvPr id="0" name=""/>
        <dsp:cNvSpPr/>
      </dsp:nvSpPr>
      <dsp:spPr>
        <a:xfrm>
          <a:off x="0" y="372632"/>
          <a:ext cx="5374640" cy="33591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8CC15-02E4-4699-BBDD-27B00C0EAC5E}">
      <dsp:nvSpPr>
        <dsp:cNvPr id="0" name=""/>
        <dsp:cNvSpPr/>
      </dsp:nvSpPr>
      <dsp:spPr>
        <a:xfrm>
          <a:off x="529402" y="2870495"/>
          <a:ext cx="123616" cy="1236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BAD29-6A18-41BE-8940-64E5CC7125A1}">
      <dsp:nvSpPr>
        <dsp:cNvPr id="0" name=""/>
        <dsp:cNvSpPr/>
      </dsp:nvSpPr>
      <dsp:spPr>
        <a:xfrm>
          <a:off x="417139" y="3041672"/>
          <a:ext cx="1131330" cy="483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2" tIns="0" rIns="0" bIns="0" numCol="1" spcCol="1270" anchor="t" anchorCtr="0">
          <a:noAutofit/>
        </a:bodyPr>
        <a:lstStyle/>
        <a:p>
          <a:pPr marL="0" lvl="0" indent="0" algn="ctr" defTabSz="800100">
            <a:lnSpc>
              <a:spcPct val="90000"/>
            </a:lnSpc>
            <a:spcBef>
              <a:spcPct val="0"/>
            </a:spcBef>
            <a:spcAft>
              <a:spcPct val="35000"/>
            </a:spcAft>
            <a:buNone/>
          </a:pPr>
          <a:r>
            <a:rPr lang="zh-CN" altLang="en-US" sz="1800" kern="1200" dirty="0"/>
            <a:t>法人享有一切权利</a:t>
          </a:r>
        </a:p>
      </dsp:txBody>
      <dsp:txXfrm>
        <a:off x="417139" y="3041672"/>
        <a:ext cx="1131330" cy="483763"/>
      </dsp:txXfrm>
    </dsp:sp>
    <dsp:sp modelId="{FFD9B090-5E3D-4971-829A-B88536C3497A}">
      <dsp:nvSpPr>
        <dsp:cNvPr id="0" name=""/>
        <dsp:cNvSpPr/>
      </dsp:nvSpPr>
      <dsp:spPr>
        <a:xfrm>
          <a:off x="1402781" y="2089157"/>
          <a:ext cx="214985" cy="2149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8DFC3-F26F-40C0-A0DC-6C6906432B72}">
      <dsp:nvSpPr>
        <dsp:cNvPr id="0" name=""/>
        <dsp:cNvSpPr/>
      </dsp:nvSpPr>
      <dsp:spPr>
        <a:xfrm>
          <a:off x="1413405" y="2285281"/>
          <a:ext cx="1419454" cy="71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916"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dirty="0"/>
            <a:t>法人享有除署名权以外的一切权利</a:t>
          </a:r>
        </a:p>
      </dsp:txBody>
      <dsp:txXfrm>
        <a:off x="1413405" y="2285281"/>
        <a:ext cx="1419454" cy="717566"/>
      </dsp:txXfrm>
    </dsp:sp>
    <dsp:sp modelId="{1CCA078B-F3EA-40F8-A0CC-D252146BF118}">
      <dsp:nvSpPr>
        <dsp:cNvPr id="0" name=""/>
        <dsp:cNvSpPr/>
      </dsp:nvSpPr>
      <dsp:spPr>
        <a:xfrm>
          <a:off x="2518018" y="1513399"/>
          <a:ext cx="284855" cy="2848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6038A3-87AC-4EF5-8CBE-A761AEB3D35D}">
      <dsp:nvSpPr>
        <dsp:cNvPr id="0" name=""/>
        <dsp:cNvSpPr/>
      </dsp:nvSpPr>
      <dsp:spPr>
        <a:xfrm>
          <a:off x="2767947" y="1821654"/>
          <a:ext cx="1451147" cy="758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939"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dirty="0"/>
            <a:t>法人除优先使用权外不再享有权利</a:t>
          </a:r>
        </a:p>
      </dsp:txBody>
      <dsp:txXfrm>
        <a:off x="2767947" y="1821654"/>
        <a:ext cx="1451147" cy="758969"/>
      </dsp:txXfrm>
    </dsp:sp>
    <dsp:sp modelId="{47ED4649-A36D-48B3-A937-5BF7B048B8B0}">
      <dsp:nvSpPr>
        <dsp:cNvPr id="0" name=""/>
        <dsp:cNvSpPr/>
      </dsp:nvSpPr>
      <dsp:spPr>
        <a:xfrm>
          <a:off x="3732687" y="1132471"/>
          <a:ext cx="381599" cy="3815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D92F9-11FA-4887-B6AC-984551AF0953}">
      <dsp:nvSpPr>
        <dsp:cNvPr id="0" name=""/>
        <dsp:cNvSpPr/>
      </dsp:nvSpPr>
      <dsp:spPr>
        <a:xfrm>
          <a:off x="3881263" y="1300992"/>
          <a:ext cx="1422265" cy="5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202" tIns="0" rIns="0" bIns="0" numCol="1" spcCol="1270" anchor="t" anchorCtr="0">
          <a:noAutofit/>
        </a:bodyPr>
        <a:lstStyle/>
        <a:p>
          <a:pPr marL="0" lvl="0" indent="0" algn="ctr" defTabSz="800100">
            <a:lnSpc>
              <a:spcPct val="90000"/>
            </a:lnSpc>
            <a:spcBef>
              <a:spcPct val="0"/>
            </a:spcBef>
            <a:spcAft>
              <a:spcPct val="35000"/>
            </a:spcAft>
            <a:buNone/>
          </a:pPr>
          <a:r>
            <a:rPr lang="zh-CN" altLang="en-US" sz="1800" kern="1200" dirty="0"/>
            <a:t>法人不享有任何权利</a:t>
          </a:r>
        </a:p>
      </dsp:txBody>
      <dsp:txXfrm>
        <a:off x="3881263" y="1300992"/>
        <a:ext cx="1422265" cy="554053"/>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vertAlign" val="none"/>
      <dgm:param type="horz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type="mathMinus" r:blip="" rot="-5">
                <dgm:adjLst/>
              </dgm:shape>
            </dgm:if>
            <dgm:else name="Name13">
              <dgm:shape xmlns:r="http://schemas.openxmlformats.org/officeDocument/2006/relationships" type="mathMinus" r:blip="" rot="5">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B7FC25-E6C5-4367-AE2A-80A8F737FD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hyperlink" Target="../&#33879;&#20316;&#26435;&#26696;&#20363;&#24211;/&#39640;&#20029;&#23045;&#35785;&#23398;&#26657;&#25945;&#26696;&#20405;&#26435;&#26696;.doc"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hyperlink" Target="../../../ppt&#36164;&#26009;/&#26368;&#39640;&#20154;&#27665;&#27861;&#38498;&#20851;&#20110;&#30001;&#21035;&#20154;&#20195;&#20026;&#36215;&#33609;&#32780;&#20197;&#20010;&#20154;&#21517;&#20041;&#21457;&#34920;&#30340;&#20250;&#35758;&#35762;&#35805;&#20316;&#21697;&#20854;&#33879;&#20316;&#26435;&#65288;&#29256;&#26435;&#65289;&#24212;&#24402;&#20010;&#20154;&#25152;&#26377;&#30340;&#25209;&#22797;.doc" TargetMode="Externa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422400"/>
            <a:ext cx="6430566" cy="819587"/>
          </a:xfrm>
        </p:spPr>
        <p:txBody>
          <a:bodyPr>
            <a:normAutofit/>
          </a:bodyPr>
          <a:lstStyle/>
          <a:p>
            <a:pPr algn="ctr"/>
            <a:r>
              <a:rPr kumimoji="1" lang="zh-CN" altLang="en-US" sz="2900" dirty="0">
                <a:ea typeface="黑体" panose="02010609060101010101" pitchFamily="49" charset="-122"/>
              </a:rPr>
              <a:t>第三章    著作权的主体与归属</a:t>
            </a:r>
            <a:endParaRPr kumimoji="1" lang="zh-CN" altLang="en-US" sz="2900" dirty="0">
              <a:ea typeface="黑体" panose="02010609060101010101" pitchFamily="49" charset="-122"/>
            </a:endParaRPr>
          </a:p>
        </p:txBody>
      </p:sp>
      <p:sp>
        <p:nvSpPr>
          <p:cNvPr id="3" name="内容占位符 2"/>
          <p:cNvSpPr>
            <a:spLocks noGrp="1"/>
          </p:cNvSpPr>
          <p:nvPr>
            <p:ph idx="1"/>
          </p:nvPr>
        </p:nvSpPr>
        <p:spPr>
          <a:xfrm>
            <a:off x="2047875" y="2523490"/>
            <a:ext cx="5709920" cy="328231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著作权主体：著作权人与作者</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著作权归属：创作者中心</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著作权归属：特别安排</a:t>
            </a:r>
            <a:endParaRPr lang="en-US" altLang="zh-CN"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434"/>
          <p:cNvSpPr>
            <a:spLocks noGrp="1"/>
          </p:cNvSpPr>
          <p:nvPr/>
        </p:nvSpPr>
        <p:spPr>
          <a:xfrm>
            <a:off x="1861185" y="3437255"/>
            <a:ext cx="6346190" cy="2293620"/>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150000"/>
              </a:lnSpc>
              <a:spcBef>
                <a:spcPts val="0"/>
              </a:spcBef>
            </a:pPr>
            <a:r>
              <a:rPr lang="zh-CN" altLang="en-US" sz="2000" dirty="0">
                <a:solidFill>
                  <a:srgbClr val="000000"/>
                </a:solidFill>
                <a:effectLst/>
                <a:latin typeface="Arial" panose="020B0604020202090204" pitchFamily="34" charset="0"/>
                <a:ea typeface="宋体" panose="02010600030101010101" pitchFamily="2" charset="-122"/>
                <a:sym typeface="+mn-ea"/>
              </a:rPr>
              <a:t>法人作者的构成条件：</a:t>
            </a:r>
            <a:endParaRPr lang="zh-CN" altLang="en-US" sz="2000" dirty="0">
              <a:solidFill>
                <a:srgbClr val="000000"/>
              </a:solidFill>
              <a:effectLst/>
              <a:latin typeface="Arial" panose="020B0604020202090204" pitchFamily="34" charset="0"/>
              <a:ea typeface="宋体" panose="02010600030101010101" pitchFamily="2" charset="-122"/>
              <a:sym typeface="+mn-ea"/>
            </a:endParaRPr>
          </a:p>
          <a:p>
            <a:pPr marL="0" algn="l">
              <a:lnSpc>
                <a:spcPct val="135000"/>
              </a:lnSpc>
              <a:spcBef>
                <a:spcPts val="0"/>
              </a:spcBef>
              <a:buClrTx/>
              <a:buSzTx/>
              <a:buFont typeface="Arial" panose="020B0604020202090204" pitchFamily="34" charset="0"/>
              <a:buNone/>
            </a:pPr>
            <a:r>
              <a:rPr lang="zh-CN" altLang="en-US" sz="2000" dirty="0">
                <a:solidFill>
                  <a:srgbClr val="000000"/>
                </a:solidFill>
                <a:effectLst/>
                <a:latin typeface="Arial" panose="020B0604020202090204" pitchFamily="34" charset="0"/>
                <a:ea typeface="宋体" panose="02010600030101010101" pitchFamily="2" charset="-122"/>
                <a:sym typeface="+mn-ea"/>
              </a:rPr>
              <a:t>（1）由法人或者非法人组织</a:t>
            </a:r>
            <a:r>
              <a:rPr lang="zh-CN" altLang="en-US" sz="2000" dirty="0">
                <a:solidFill>
                  <a:srgbClr val="FF0000"/>
                </a:solidFill>
                <a:effectLst/>
                <a:latin typeface="Arial" panose="020B0604020202090204" pitchFamily="34" charset="0"/>
                <a:ea typeface="宋体" panose="02010600030101010101" pitchFamily="2" charset="-122"/>
                <a:sym typeface="+mn-ea"/>
              </a:rPr>
              <a:t>主持</a:t>
            </a:r>
            <a:endParaRPr lang="zh-CN" altLang="en-US" sz="2000" dirty="0">
              <a:solidFill>
                <a:srgbClr val="000000"/>
              </a:solidFill>
              <a:effectLst/>
              <a:latin typeface="Arial" panose="020B0604020202090204" pitchFamily="34" charset="0"/>
              <a:ea typeface="宋体" panose="02010600030101010101" pitchFamily="2" charset="-122"/>
              <a:sym typeface="+mn-ea"/>
            </a:endParaRPr>
          </a:p>
          <a:p>
            <a:pPr marL="0" algn="l">
              <a:lnSpc>
                <a:spcPct val="135000"/>
              </a:lnSpc>
              <a:spcBef>
                <a:spcPts val="0"/>
              </a:spcBef>
              <a:buClrTx/>
              <a:buSzTx/>
              <a:buFont typeface="Arial" panose="020B0604020202090204" pitchFamily="34" charset="0"/>
              <a:buNone/>
            </a:pPr>
            <a:r>
              <a:rPr lang="zh-CN" altLang="en-US" sz="2000" dirty="0">
                <a:solidFill>
                  <a:srgbClr val="000000"/>
                </a:solidFill>
                <a:effectLst/>
                <a:latin typeface="Arial" panose="020B0604020202090204" pitchFamily="34" charset="0"/>
                <a:ea typeface="宋体" panose="02010600030101010101" pitchFamily="2" charset="-122"/>
                <a:sym typeface="+mn-ea"/>
              </a:rPr>
              <a:t>（2）代表法人或者非法人组织</a:t>
            </a:r>
            <a:r>
              <a:rPr lang="zh-CN" altLang="en-US" sz="2000" dirty="0">
                <a:solidFill>
                  <a:srgbClr val="FF0000"/>
                </a:solidFill>
                <a:effectLst/>
                <a:latin typeface="Arial" panose="020B0604020202090204" pitchFamily="34" charset="0"/>
                <a:ea typeface="宋体" panose="02010600030101010101" pitchFamily="2" charset="-122"/>
                <a:sym typeface="+mn-ea"/>
              </a:rPr>
              <a:t>意志</a:t>
            </a:r>
            <a:r>
              <a:rPr lang="zh-CN" altLang="en-US" sz="2000" dirty="0">
                <a:solidFill>
                  <a:srgbClr val="000000"/>
                </a:solidFill>
                <a:effectLst/>
                <a:latin typeface="Arial" panose="020B0604020202090204" pitchFamily="34" charset="0"/>
                <a:ea typeface="宋体" panose="02010600030101010101" pitchFamily="2" charset="-122"/>
                <a:sym typeface="+mn-ea"/>
              </a:rPr>
              <a:t>创作</a:t>
            </a:r>
            <a:endParaRPr lang="zh-CN" altLang="en-US" sz="2000" dirty="0">
              <a:solidFill>
                <a:srgbClr val="000000"/>
              </a:solidFill>
              <a:effectLst/>
              <a:latin typeface="Arial" panose="020B0604020202090204" pitchFamily="34" charset="0"/>
              <a:ea typeface="宋体" panose="02010600030101010101" pitchFamily="2" charset="-122"/>
              <a:sym typeface="+mn-ea"/>
            </a:endParaRPr>
          </a:p>
          <a:p>
            <a:pPr marL="0" algn="l">
              <a:lnSpc>
                <a:spcPct val="135000"/>
              </a:lnSpc>
              <a:spcBef>
                <a:spcPts val="0"/>
              </a:spcBef>
              <a:buClrTx/>
              <a:buSzTx/>
              <a:buFont typeface="Arial" panose="020B0604020202090204" pitchFamily="34" charset="0"/>
              <a:buNone/>
            </a:pPr>
            <a:r>
              <a:rPr lang="zh-CN" altLang="en-US" sz="2000" dirty="0">
                <a:solidFill>
                  <a:srgbClr val="000000"/>
                </a:solidFill>
                <a:effectLst/>
                <a:latin typeface="Arial" panose="020B0604020202090204" pitchFamily="34" charset="0"/>
                <a:ea typeface="宋体" panose="02010600030101010101" pitchFamily="2" charset="-122"/>
                <a:sym typeface="+mn-ea"/>
              </a:rPr>
              <a:t>（3）作品产生的</a:t>
            </a:r>
            <a:r>
              <a:rPr lang="zh-CN" altLang="en-US" sz="2000" dirty="0">
                <a:solidFill>
                  <a:srgbClr val="FF0000"/>
                </a:solidFill>
                <a:effectLst/>
                <a:latin typeface="Arial" panose="020B0604020202090204" pitchFamily="34" charset="0"/>
                <a:ea typeface="宋体" panose="02010600030101010101" pitchFamily="2" charset="-122"/>
                <a:sym typeface="+mn-ea"/>
              </a:rPr>
              <a:t>责任</a:t>
            </a:r>
            <a:r>
              <a:rPr lang="zh-CN" altLang="en-US" sz="2000" dirty="0">
                <a:solidFill>
                  <a:srgbClr val="000000"/>
                </a:solidFill>
                <a:effectLst/>
                <a:latin typeface="Arial" panose="020B0604020202090204" pitchFamily="34" charset="0"/>
                <a:ea typeface="宋体" panose="02010600030101010101" pitchFamily="2" charset="-122"/>
                <a:sym typeface="+mn-ea"/>
              </a:rPr>
              <a:t>由单位承担</a:t>
            </a:r>
            <a:endParaRPr lang="zh-CN" altLang="en-US" sz="2000" dirty="0">
              <a:solidFill>
                <a:srgbClr val="000000"/>
              </a:solidFill>
              <a:effectLst/>
              <a:latin typeface="Arial" panose="020B0604020202090204" pitchFamily="34" charset="0"/>
              <a:ea typeface="宋体" panose="02010600030101010101" pitchFamily="2" charset="-122"/>
              <a:sym typeface="+mn-ea"/>
            </a:endParaRPr>
          </a:p>
          <a:p>
            <a:pPr marL="0" algn="l">
              <a:lnSpc>
                <a:spcPct val="135000"/>
              </a:lnSpc>
              <a:spcBef>
                <a:spcPts val="0"/>
              </a:spcBef>
              <a:buClrTx/>
              <a:buSzTx/>
              <a:buFont typeface="Arial" panose="020B0604020202090204" pitchFamily="34" charset="0"/>
              <a:buNone/>
            </a:pPr>
            <a:r>
              <a:rPr lang="zh-CN" altLang="en-US" sz="2000" dirty="0">
                <a:solidFill>
                  <a:srgbClr val="000000"/>
                </a:solidFill>
                <a:effectLst/>
                <a:latin typeface="Arial" panose="020B0604020202090204" pitchFamily="34" charset="0"/>
                <a:ea typeface="宋体" panose="02010600030101010101" pitchFamily="2" charset="-122"/>
                <a:sym typeface="+mn-ea"/>
              </a:rPr>
              <a:t>（4）必须由法人署名※</a:t>
            </a:r>
            <a:endParaRPr lang="zh-CN" altLang="en-US" sz="2000" dirty="0">
              <a:solidFill>
                <a:srgbClr val="000000"/>
              </a:solidFill>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pSp>
        <p:nvGrpSpPr>
          <p:cNvPr id="7" name="Group 2"/>
          <p:cNvGrpSpPr/>
          <p:nvPr/>
        </p:nvGrpSpPr>
        <p:grpSpPr bwMode="auto">
          <a:xfrm>
            <a:off x="1861185" y="1981200"/>
            <a:ext cx="6346190" cy="1306245"/>
            <a:chOff x="34055" y="-1171138"/>
            <a:chExt cx="7227025" cy="1386532"/>
          </a:xfrm>
        </p:grpSpPr>
        <p:sp>
          <p:nvSpPr>
            <p:cNvPr id="8" name="圆角矩形 14"/>
            <p:cNvSpPr>
              <a:spLocks noChangeArrowheads="1"/>
            </p:cNvSpPr>
            <p:nvPr/>
          </p:nvSpPr>
          <p:spPr bwMode="auto">
            <a:xfrm>
              <a:off x="34055" y="-1171138"/>
              <a:ext cx="7227025" cy="1386532"/>
            </a:xfrm>
            <a:prstGeom prst="roundRect">
              <a:avLst>
                <a:gd name="adj" fmla="val 16667"/>
              </a:avLst>
            </a:prstGeom>
            <a:gradFill rotWithShape="1">
              <a:gsLst>
                <a:gs pos="0">
                  <a:srgbClr val="C8B3E9"/>
                </a:gs>
                <a:gs pos="34999">
                  <a:srgbClr val="D8C9F0"/>
                </a:gs>
                <a:gs pos="100000">
                  <a:srgbClr val="EFE8FA"/>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fontAlgn="base">
                <a:spcBef>
                  <a:spcPct val="0"/>
                </a:spcBef>
                <a:spcAft>
                  <a:spcPct val="0"/>
                </a:spcAft>
                <a:buFont typeface="Arial" panose="020B0604020202090204" pitchFamily="34" charset="0"/>
                <a:buNone/>
              </a:pPr>
              <a:endParaRPr lang="zh-CN" altLang="en-US">
                <a:solidFill>
                  <a:srgbClr val="000000"/>
                </a:solidFill>
                <a:latin typeface="Arial" panose="020B0604020202090204" pitchFamily="34" charset="0"/>
                <a:ea typeface="宋体" panose="02010600030101010101" pitchFamily="2" charset="-122"/>
              </a:endParaRPr>
            </a:p>
          </p:txBody>
        </p:sp>
        <p:sp>
          <p:nvSpPr>
            <p:cNvPr id="11" name="圆角矩形 4"/>
            <p:cNvSpPr>
              <a:spLocks noChangeArrowheads="1"/>
            </p:cNvSpPr>
            <p:nvPr/>
          </p:nvSpPr>
          <p:spPr bwMode="auto">
            <a:xfrm>
              <a:off x="168558" y="-1027750"/>
              <a:ext cx="7044795" cy="117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nchor="ctr"/>
            <a:lstStyle/>
            <a:p>
              <a:pPr defTabSz="914400" fontAlgn="base">
                <a:lnSpc>
                  <a:spcPct val="135000"/>
                </a:lnSpc>
                <a:spcBef>
                  <a:spcPct val="0"/>
                </a:spcBef>
                <a:spcAft>
                  <a:spcPct val="0"/>
                </a:spcAft>
                <a:buFont typeface="Arial" panose="020B0604020202090204" pitchFamily="34" charset="0"/>
                <a:buNone/>
              </a:pPr>
              <a:r>
                <a:rPr lang="zh-CN" altLang="en-US" sz="2000" dirty="0">
                  <a:solidFill>
                    <a:srgbClr val="000000"/>
                  </a:solidFill>
                  <a:latin typeface="Arial" panose="020B0604020202090204" pitchFamily="34" charset="0"/>
                  <a:ea typeface="宋体" panose="02010600030101010101" pitchFamily="2" charset="-122"/>
                </a:rPr>
                <a:t>由法人或者非法人组织主持，代表法人或者非法人组织意志创作，并由法人或者</a:t>
              </a:r>
              <a:r>
                <a:rPr lang="zh-CN" altLang="en-US" sz="2000" dirty="0">
                  <a:solidFill>
                    <a:srgbClr val="000000"/>
                  </a:solidFill>
                  <a:latin typeface="Arial" panose="020B0604020202090204" pitchFamily="34" charset="0"/>
                  <a:ea typeface="宋体" panose="02010600030101010101" pitchFamily="2" charset="-122"/>
                  <a:sym typeface="+mn-ea"/>
                </a:rPr>
                <a:t>非法人组织</a:t>
              </a:r>
              <a:r>
                <a:rPr lang="zh-CN" altLang="en-US" sz="2000" dirty="0">
                  <a:solidFill>
                    <a:srgbClr val="000000"/>
                  </a:solidFill>
                  <a:latin typeface="Arial" panose="020B0604020202090204" pitchFamily="34" charset="0"/>
                  <a:ea typeface="宋体" panose="02010600030101010101" pitchFamily="2" charset="-122"/>
                </a:rPr>
                <a:t>承担责任的作品，法人或者</a:t>
              </a:r>
              <a:r>
                <a:rPr lang="zh-CN" altLang="en-US" sz="2000" dirty="0">
                  <a:solidFill>
                    <a:srgbClr val="000000"/>
                  </a:solidFill>
                  <a:latin typeface="Arial" panose="020B0604020202090204" pitchFamily="34" charset="0"/>
                  <a:ea typeface="宋体" panose="02010600030101010101" pitchFamily="2" charset="-122"/>
                  <a:sym typeface="+mn-ea"/>
                </a:rPr>
                <a:t>非法人组织</a:t>
              </a:r>
              <a:r>
                <a:rPr lang="zh-CN" altLang="en-US" sz="2000" dirty="0">
                  <a:solidFill>
                    <a:srgbClr val="000000"/>
                  </a:solidFill>
                  <a:latin typeface="Arial" panose="020B0604020202090204" pitchFamily="34" charset="0"/>
                  <a:ea typeface="宋体" panose="02010600030101010101" pitchFamily="2" charset="-122"/>
                </a:rPr>
                <a:t>视为作者</a:t>
              </a:r>
              <a:endParaRPr lang="zh-CN" altLang="en-US" sz="2000" dirty="0">
                <a:solidFill>
                  <a:srgbClr val="000000"/>
                </a:solidFill>
                <a:latin typeface="Arial" panose="020B0604020202090204" pitchFamily="34" charset="0"/>
                <a:ea typeface="宋体" panose="02010600030101010101" pitchFamily="2" charset="-122"/>
              </a:endParaRPr>
            </a:p>
          </p:txBody>
        </p:sp>
      </p:grpSp>
      <p:sp>
        <p:nvSpPr>
          <p:cNvPr id="6" name="AutoShape 15"/>
          <p:cNvSpPr>
            <a:spLocks noChangeArrowheads="1"/>
          </p:cNvSpPr>
          <p:nvPr/>
        </p:nvSpPr>
        <p:spPr bwMode="auto">
          <a:xfrm>
            <a:off x="417830" y="1475105"/>
            <a:ext cx="1624330" cy="69596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defTabSz="914400" fontAlgn="base">
              <a:spcBef>
                <a:spcPct val="0"/>
              </a:spcBef>
              <a:spcAft>
                <a:spcPct val="0"/>
              </a:spcAft>
              <a:buFont typeface="Arial" panose="020B0604020202090204" pitchFamily="34" charset="0"/>
              <a:buNone/>
            </a:pPr>
            <a:r>
              <a:rPr lang="en-US" altLang="zh-CN" sz="2000" b="1" dirty="0">
                <a:solidFill>
                  <a:srgbClr val="FFFFFF"/>
                </a:solidFill>
                <a:latin typeface="Arial" panose="020B0604020202090204" pitchFamily="34" charset="0"/>
                <a:ea typeface="黑体" panose="02010609060101010101" pitchFamily="49" charset="-122"/>
              </a:rPr>
              <a:t>2</a:t>
            </a:r>
            <a:r>
              <a:rPr lang="zh-CN" altLang="en-US" sz="2000" b="1" dirty="0">
                <a:solidFill>
                  <a:srgbClr val="FFFFFF"/>
                </a:solidFill>
                <a:latin typeface="Arial" panose="020B0604020202090204" pitchFamily="34" charset="0"/>
                <a:ea typeface="黑体" panose="02010609060101010101" pitchFamily="49" charset="-122"/>
              </a:rPr>
              <a:t>、法人作者</a:t>
            </a:r>
            <a:endParaRPr lang="zh-CN" altLang="en-US" sz="2000" b="1" dirty="0">
              <a:solidFill>
                <a:srgbClr val="FFFFFF"/>
              </a:solidFill>
              <a:latin typeface="Arial" panose="020B0604020202090204" pitchFamily="34" charset="0"/>
              <a:ea typeface="黑体" panose="02010609060101010101" pitchFamily="49" charset="-122"/>
              <a:sym typeface="Arial" panose="020B0604020202090204" pitchFamily="34" charset="0"/>
            </a:endParaRPr>
          </a:p>
        </p:txBody>
      </p:sp>
    </p:spTree>
  </p:cSld>
  <p:clrMapOvr>
    <a:masterClrMapping/>
  </p:clrMapOvr>
  <p:transition spd="slow">
    <p:comb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434"/>
          <p:cNvSpPr>
            <a:spLocks noGrp="1"/>
          </p:cNvSpPr>
          <p:nvPr/>
        </p:nvSpPr>
        <p:spPr>
          <a:xfrm>
            <a:off x="3771900" y="2470785"/>
            <a:ext cx="4545330" cy="1915795"/>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150000"/>
              </a:lnSpc>
              <a:spcBef>
                <a:spcPts val="0"/>
              </a:spcBef>
            </a:pPr>
            <a:r>
              <a:rPr lang="zh-CN" altLang="en-US" sz="2000" dirty="0">
                <a:solidFill>
                  <a:srgbClr val="000000"/>
                </a:solidFill>
                <a:effectLst/>
                <a:latin typeface="Arial" panose="020B0604020202090204" pitchFamily="34" charset="0"/>
                <a:ea typeface="宋体" panose="02010600030101010101" pitchFamily="2" charset="-122"/>
                <a:sym typeface="+mn-ea"/>
              </a:rPr>
              <a:t>出资委托说</a:t>
            </a:r>
            <a:endParaRPr lang="zh-CN" altLang="en-US" sz="2000" dirty="0">
              <a:solidFill>
                <a:srgbClr val="000000"/>
              </a:solidFill>
              <a:effectLst/>
              <a:latin typeface="Arial" panose="020B0604020202090204" pitchFamily="34" charset="0"/>
              <a:ea typeface="宋体" panose="02010600030101010101" pitchFamily="2" charset="-122"/>
              <a:sym typeface="+mn-ea"/>
            </a:endParaRPr>
          </a:p>
          <a:p>
            <a:pPr>
              <a:lnSpc>
                <a:spcPct val="150000"/>
              </a:lnSpc>
              <a:spcBef>
                <a:spcPts val="0"/>
              </a:spcBef>
            </a:pPr>
            <a:r>
              <a:rPr lang="zh-CN" altLang="en-US" sz="2000" dirty="0">
                <a:solidFill>
                  <a:srgbClr val="000000"/>
                </a:solidFill>
                <a:effectLst/>
                <a:latin typeface="Arial" panose="020B0604020202090204" pitchFamily="34" charset="0"/>
                <a:ea typeface="宋体" panose="02010600030101010101" pitchFamily="2" charset="-122"/>
                <a:sym typeface="+mn-ea"/>
              </a:rPr>
              <a:t>意志说</a:t>
            </a:r>
            <a:endParaRPr lang="zh-CN" altLang="en-US" sz="2000" dirty="0">
              <a:solidFill>
                <a:srgbClr val="000000"/>
              </a:solidFill>
              <a:effectLst/>
              <a:latin typeface="Arial" panose="020B0604020202090204" pitchFamily="34" charset="0"/>
              <a:ea typeface="宋体" panose="02010600030101010101" pitchFamily="2" charset="-122"/>
              <a:sym typeface="+mn-ea"/>
            </a:endParaRPr>
          </a:p>
          <a:p>
            <a:pPr>
              <a:lnSpc>
                <a:spcPct val="150000"/>
              </a:lnSpc>
              <a:spcBef>
                <a:spcPts val="0"/>
              </a:spcBef>
            </a:pPr>
            <a:r>
              <a:rPr lang="zh-CN" altLang="en-US" sz="2000" dirty="0">
                <a:solidFill>
                  <a:srgbClr val="000000"/>
                </a:solidFill>
                <a:effectLst/>
                <a:latin typeface="Arial" panose="020B0604020202090204" pitchFamily="34" charset="0"/>
                <a:ea typeface="宋体" panose="02010600030101010101" pitchFamily="2" charset="-122"/>
                <a:sym typeface="+mn-ea"/>
              </a:rPr>
              <a:t>拟制说</a:t>
            </a:r>
            <a:endParaRPr lang="zh-CN" altLang="en-US" sz="2000" dirty="0">
              <a:solidFill>
                <a:srgbClr val="000000"/>
              </a:solidFill>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2" name="图片 1"/>
          <p:cNvPicPr>
            <a:picLocks noChangeAspect="1"/>
          </p:cNvPicPr>
          <p:nvPr/>
        </p:nvPicPr>
        <p:blipFill>
          <a:blip r:embed="rId3"/>
          <a:stretch>
            <a:fillRect/>
          </a:stretch>
        </p:blipFill>
        <p:spPr>
          <a:xfrm>
            <a:off x="436245" y="1938020"/>
            <a:ext cx="3095625" cy="3101975"/>
          </a:xfrm>
          <a:prstGeom prst="rect">
            <a:avLst/>
          </a:prstGeom>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434"/>
          <p:cNvSpPr>
            <a:spLocks noGrp="1"/>
          </p:cNvSpPr>
          <p:nvPr/>
        </p:nvSpPr>
        <p:spPr>
          <a:xfrm>
            <a:off x="582930" y="1981200"/>
            <a:ext cx="7992110" cy="4165600"/>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150000"/>
              </a:lnSpc>
              <a:spcBef>
                <a:spcPts val="0"/>
              </a:spcBef>
            </a:pPr>
            <a:r>
              <a:rPr lang="zh-CN" altLang="en-US" sz="1800" dirty="0">
                <a:effectLst/>
                <a:latin typeface="Arial" panose="020B0604020202090204" pitchFamily="34" charset="0"/>
                <a:ea typeface="宋体" panose="02010600030101010101" pitchFamily="2" charset="-122"/>
                <a:sym typeface="+mn-ea"/>
              </a:rPr>
              <a:t>非法人组织：不具有法人资格，但是能够依法以自己的名义从事民事活动的组织，包括个人独资企业、合伙企业、不具有法人资格的专业服务机构等</a:t>
            </a:r>
            <a:endParaRPr lang="en-US" altLang="zh-CN" sz="1800" dirty="0">
              <a:effectLst/>
              <a:latin typeface="Arial" panose="020B0604020202090204" pitchFamily="34" charset="0"/>
              <a:ea typeface="宋体" panose="02010600030101010101" pitchFamily="2" charset="-122"/>
              <a:sym typeface="+mn-ea"/>
            </a:endParaRPr>
          </a:p>
          <a:p>
            <a:pPr>
              <a:lnSpc>
                <a:spcPct val="150000"/>
              </a:lnSpc>
              <a:spcBef>
                <a:spcPts val="0"/>
              </a:spcBef>
            </a:pPr>
            <a:endParaRPr lang="zh-CN" altLang="en-US" sz="1800" dirty="0">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4" name="图片 3"/>
          <p:cNvPicPr>
            <a:picLocks noChangeAspect="1"/>
          </p:cNvPicPr>
          <p:nvPr/>
        </p:nvPicPr>
        <p:blipFill>
          <a:blip r:embed="rId3"/>
          <a:stretch>
            <a:fillRect/>
          </a:stretch>
        </p:blipFill>
        <p:spPr>
          <a:xfrm>
            <a:off x="983615" y="3503295"/>
            <a:ext cx="4497070" cy="2941320"/>
          </a:xfrm>
          <a:prstGeom prst="rect">
            <a:avLst/>
          </a:prstGeom>
        </p:spPr>
      </p:pic>
      <p:pic>
        <p:nvPicPr>
          <p:cNvPr id="5" name="图片 4"/>
          <p:cNvPicPr>
            <a:picLocks noChangeAspect="1"/>
          </p:cNvPicPr>
          <p:nvPr/>
        </p:nvPicPr>
        <p:blipFill>
          <a:blip r:embed="rId4"/>
          <a:stretch>
            <a:fillRect/>
          </a:stretch>
        </p:blipFill>
        <p:spPr>
          <a:xfrm>
            <a:off x="5239675" y="3273005"/>
            <a:ext cx="3011170" cy="2210199"/>
          </a:xfrm>
          <a:prstGeom prst="rect">
            <a:avLst/>
          </a:prstGeom>
        </p:spPr>
      </p:pic>
      <p:sp>
        <p:nvSpPr>
          <p:cNvPr id="6" name="文本占位符 22530"/>
          <p:cNvSpPr>
            <a:spLocks noGrp="1"/>
          </p:cNvSpPr>
          <p:nvPr/>
        </p:nvSpPr>
        <p:spPr>
          <a:xfrm>
            <a:off x="582930" y="1105535"/>
            <a:ext cx="5212080" cy="78486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gn="just">
              <a:lnSpc>
                <a:spcPct val="80000"/>
              </a:lnSpc>
              <a:buNone/>
            </a:pPr>
            <a:endParaRPr lang="en-US" altLang="zh-CN" sz="750" dirty="0">
              <a:ea typeface="幼圆" panose="02010509060101010101" charset="-122"/>
            </a:endParaRPr>
          </a:p>
          <a:p>
            <a:pPr algn="just">
              <a:lnSpc>
                <a:spcPct val="150000"/>
              </a:lnSpc>
              <a:spcBef>
                <a:spcPts val="0"/>
              </a:spcBef>
            </a:pPr>
            <a:r>
              <a:rPr lang="zh-CN" altLang="en-US" sz="2000" dirty="0">
                <a:effectLst/>
                <a:latin typeface="宋体" panose="02010600030101010101" pitchFamily="2" charset="-122"/>
                <a:ea typeface="幼圆" panose="02010509060101010101" charset="-122"/>
              </a:rPr>
              <a:t>讨论</a:t>
            </a:r>
            <a:r>
              <a:rPr lang="en-US" altLang="zh-CN" sz="2000" dirty="0">
                <a:effectLst/>
                <a:latin typeface="宋体" panose="02010600030101010101" pitchFamily="2" charset="-122"/>
                <a:ea typeface="幼圆" panose="02010509060101010101" charset="-122"/>
              </a:rPr>
              <a:t>1</a:t>
            </a:r>
            <a:r>
              <a:rPr lang="zh-CN" altLang="en-US" sz="2000" dirty="0">
                <a:effectLst/>
                <a:latin typeface="宋体" panose="02010600030101010101" pitchFamily="2" charset="-122"/>
                <a:ea typeface="幼圆" panose="02010509060101010101" charset="-122"/>
              </a:rPr>
              <a:t>：如何理解非法人组织？</a:t>
            </a:r>
            <a:endParaRPr lang="zh-CN" altLang="en-US" sz="2000" dirty="0">
              <a:effectLst/>
              <a:latin typeface="宋体" panose="02010600030101010101" pitchFamily="2" charset="-122"/>
              <a:ea typeface="幼圆" panose="02010509060101010101" charset="-122"/>
              <a:sym typeface="+mn-ea"/>
            </a:endParaRPr>
          </a:p>
        </p:txBody>
      </p:sp>
    </p:spTree>
  </p:cSld>
  <p:clrMapOvr>
    <a:masterClrMapping/>
  </p:clrMapOvr>
  <p:transition spd="slow">
    <p:comb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2530"/>
          <p:cNvSpPr>
            <a:spLocks noGrp="1"/>
          </p:cNvSpPr>
          <p:nvPr/>
        </p:nvSpPr>
        <p:spPr>
          <a:xfrm>
            <a:off x="517843" y="1215168"/>
            <a:ext cx="5304894" cy="785083"/>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gn="just">
              <a:lnSpc>
                <a:spcPct val="80000"/>
              </a:lnSpc>
              <a:buNone/>
            </a:pPr>
            <a:endParaRPr lang="en-US" altLang="zh-CN" sz="750" dirty="0">
              <a:ea typeface="幼圆" panose="02010509060101010101" charset="-122"/>
            </a:endParaRPr>
          </a:p>
          <a:p>
            <a:pPr algn="just">
              <a:lnSpc>
                <a:spcPct val="150000"/>
              </a:lnSpc>
              <a:spcBef>
                <a:spcPts val="0"/>
              </a:spcBef>
            </a:pPr>
            <a:r>
              <a:rPr lang="zh-CN" altLang="en-US" sz="2000" dirty="0">
                <a:effectLst/>
                <a:latin typeface="宋体" panose="02010600030101010101" pitchFamily="2" charset="-122"/>
                <a:ea typeface="幼圆" panose="02010509060101010101" charset="-122"/>
              </a:rPr>
              <a:t>讨论</a:t>
            </a:r>
            <a:r>
              <a:rPr lang="en-US" altLang="zh-CN" sz="2000" dirty="0">
                <a:effectLst/>
                <a:latin typeface="宋体" panose="02010600030101010101" pitchFamily="2" charset="-122"/>
                <a:ea typeface="幼圆" panose="02010509060101010101" charset="-122"/>
              </a:rPr>
              <a:t>2</a:t>
            </a:r>
            <a:r>
              <a:rPr lang="zh-CN" altLang="en-US" sz="2000" dirty="0">
                <a:effectLst/>
                <a:latin typeface="宋体" panose="02010600030101010101" pitchFamily="2" charset="-122"/>
                <a:ea typeface="幼圆" panose="02010509060101010101" charset="-122"/>
              </a:rPr>
              <a:t>：非人可否作者化？</a:t>
            </a:r>
            <a:endParaRPr lang="zh-CN" altLang="en-US" sz="2100" dirty="0">
              <a:effectLst/>
              <a:latin typeface="宋体" panose="02010600030101010101" pitchFamily="2" charset="-122"/>
            </a:endParaRPr>
          </a:p>
          <a:p>
            <a:pPr marL="0" indent="0" algn="just">
              <a:lnSpc>
                <a:spcPct val="150000"/>
              </a:lnSpc>
              <a:spcBef>
                <a:spcPts val="0"/>
              </a:spcBef>
              <a:buNone/>
            </a:pPr>
            <a:endParaRPr lang="zh-CN" altLang="en-US" sz="2100" dirty="0">
              <a:effectLst/>
              <a:latin typeface="宋体" panose="02010600030101010101" pitchFamily="2" charset="-122"/>
              <a:sym typeface="+mn-ea"/>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4" name="图片 3"/>
          <p:cNvPicPr>
            <a:picLocks noChangeAspect="1"/>
          </p:cNvPicPr>
          <p:nvPr/>
        </p:nvPicPr>
        <p:blipFill>
          <a:blip r:embed="rId3"/>
          <a:stretch>
            <a:fillRect/>
          </a:stretch>
        </p:blipFill>
        <p:spPr>
          <a:xfrm>
            <a:off x="358775" y="2193925"/>
            <a:ext cx="4578985" cy="3416300"/>
          </a:xfrm>
          <a:prstGeom prst="rect">
            <a:avLst/>
          </a:prstGeom>
        </p:spPr>
      </p:pic>
      <p:pic>
        <p:nvPicPr>
          <p:cNvPr id="5" name="图片 4"/>
          <p:cNvPicPr>
            <a:picLocks noChangeAspect="1"/>
          </p:cNvPicPr>
          <p:nvPr/>
        </p:nvPicPr>
        <p:blipFill>
          <a:blip r:embed="rId4"/>
          <a:stretch>
            <a:fillRect/>
          </a:stretch>
        </p:blipFill>
        <p:spPr>
          <a:xfrm>
            <a:off x="4579620" y="2776856"/>
            <a:ext cx="4182745" cy="3277906"/>
          </a:xfrm>
          <a:prstGeom prst="rect">
            <a:avLst/>
          </a:prstGeom>
        </p:spPr>
      </p:pic>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434"/>
          <p:cNvSpPr>
            <a:spLocks noGrp="1"/>
          </p:cNvSpPr>
          <p:nvPr/>
        </p:nvSpPr>
        <p:spPr>
          <a:xfrm>
            <a:off x="713105" y="1945005"/>
            <a:ext cx="7868920" cy="4265930"/>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50000"/>
              </a:lnSpc>
              <a:spcBef>
                <a:spcPts val="0"/>
              </a:spcBef>
              <a:buNone/>
            </a:pPr>
            <a:endParaRPr lang="zh-CN" altLang="en-US" sz="2100" dirty="0">
              <a:latin typeface="幼圆" panose="02010509060101010101" charset="-122"/>
              <a:ea typeface="幼圆" panose="02010509060101010101" charset="-122"/>
            </a:endParaRPr>
          </a:p>
          <a:p>
            <a:pPr marL="0" indent="0">
              <a:lnSpc>
                <a:spcPct val="200000"/>
              </a:lnSpc>
              <a:spcBef>
                <a:spcPts val="0"/>
              </a:spcBef>
              <a:buNone/>
            </a:pPr>
            <a:r>
              <a:rPr lang="zh-CN" altLang="en-US" sz="1800" dirty="0">
                <a:effectLst/>
                <a:latin typeface="Arial" panose="020B0604020202090204" pitchFamily="34" charset="0"/>
                <a:ea typeface="宋体" panose="02010600030101010101" pitchFamily="2" charset="-122"/>
                <a:sym typeface="+mn-ea"/>
              </a:rPr>
              <a:t>（</a:t>
            </a:r>
            <a:r>
              <a:rPr lang="en-US" altLang="zh-CN" sz="1800" dirty="0">
                <a:effectLst/>
                <a:latin typeface="Arial" panose="020B0604020202090204" pitchFamily="34" charset="0"/>
                <a:ea typeface="宋体" panose="02010600030101010101" pitchFamily="2" charset="-122"/>
                <a:sym typeface="+mn-ea"/>
              </a:rPr>
              <a:t>1</a:t>
            </a:r>
            <a:r>
              <a:rPr lang="zh-CN" altLang="en-US" sz="1800" dirty="0">
                <a:effectLst/>
                <a:latin typeface="Arial" panose="020B0604020202090204" pitchFamily="34" charset="0"/>
                <a:ea typeface="宋体" panose="02010600030101010101" pitchFamily="2" charset="-122"/>
                <a:sym typeface="+mn-ea"/>
              </a:rPr>
              <a:t>）基本原则：在作品上署名的自然人、法人或者非法人组织为作者，且该作品上存在相应权利，但有相反证明的除外；</a:t>
            </a:r>
            <a:r>
              <a:rPr lang="en-US" altLang="zh-CN" sz="1800" dirty="0">
                <a:effectLst/>
                <a:latin typeface="Arial" panose="020B0604020202090204" pitchFamily="34" charset="0"/>
                <a:ea typeface="宋体" panose="02010600030101010101" pitchFamily="2" charset="-122"/>
                <a:sym typeface="+mn-ea"/>
              </a:rPr>
              <a:t>与著作权有关的权利参照适用</a:t>
            </a:r>
            <a:endParaRPr lang="en-US" altLang="zh-CN" sz="1800" dirty="0">
              <a:effectLst/>
              <a:latin typeface="Arial" panose="020B0604020202090204" pitchFamily="34" charset="0"/>
              <a:ea typeface="宋体" panose="02010600030101010101" pitchFamily="2" charset="-122"/>
              <a:sym typeface="+mn-ea"/>
            </a:endParaRPr>
          </a:p>
          <a:p>
            <a:pPr>
              <a:lnSpc>
                <a:spcPct val="200000"/>
              </a:lnSpc>
              <a:spcBef>
                <a:spcPts val="0"/>
              </a:spcBef>
            </a:pPr>
            <a:r>
              <a:rPr lang="zh-CN" altLang="en-US" sz="1800" dirty="0">
                <a:effectLst/>
                <a:latin typeface="Arial" panose="020B0604020202090204" pitchFamily="34" charset="0"/>
                <a:ea typeface="宋体" panose="02010600030101010101" pitchFamily="2" charset="-122"/>
                <a:sym typeface="+mn-ea"/>
              </a:rPr>
              <a:t>在作品上：作品原件或复制件上、在更大范围的作品上（网页用户名）统一署名</a:t>
            </a:r>
            <a:endParaRPr lang="en-US" altLang="zh-CN" sz="1800" dirty="0">
              <a:effectLst/>
              <a:latin typeface="Arial" panose="020B0604020202090204" pitchFamily="34" charset="0"/>
              <a:ea typeface="宋体" panose="02010600030101010101" pitchFamily="2" charset="-122"/>
              <a:sym typeface="+mn-ea"/>
            </a:endParaRPr>
          </a:p>
          <a:p>
            <a:pPr>
              <a:lnSpc>
                <a:spcPct val="200000"/>
              </a:lnSpc>
              <a:spcBef>
                <a:spcPts val="0"/>
              </a:spcBef>
            </a:pPr>
            <a:r>
              <a:rPr lang="zh-CN" altLang="en-US" sz="1800" dirty="0">
                <a:effectLst/>
                <a:latin typeface="Arial" panose="020B0604020202090204" pitchFamily="34" charset="0"/>
                <a:ea typeface="宋体" panose="02010600030101010101" pitchFamily="2" charset="-122"/>
                <a:sym typeface="+mn-ea"/>
              </a:rPr>
              <a:t>署名：本名、笔名、艺名、</a:t>
            </a:r>
            <a:r>
              <a:rPr lang="zh-CN" altLang="en-US" sz="1800" b="1" dirty="0">
                <a:solidFill>
                  <a:srgbClr val="C00000"/>
                </a:solidFill>
                <a:effectLst/>
                <a:latin typeface="Arial" panose="020B0604020202090204" pitchFamily="34" charset="0"/>
                <a:ea typeface="宋体" panose="02010600030101010101" pitchFamily="2" charset="-122"/>
                <a:sym typeface="+mn-ea"/>
              </a:rPr>
              <a:t>用户名</a:t>
            </a:r>
            <a:endParaRPr lang="en-US" altLang="zh-CN" sz="1800" b="1" dirty="0">
              <a:solidFill>
                <a:srgbClr val="C00000"/>
              </a:solidFill>
              <a:effectLst/>
              <a:latin typeface="Arial" panose="020B0604020202090204" pitchFamily="34" charset="0"/>
              <a:ea typeface="宋体" panose="02010600030101010101" pitchFamily="2" charset="-122"/>
              <a:sym typeface="+mn-ea"/>
            </a:endParaRPr>
          </a:p>
          <a:p>
            <a:pPr>
              <a:lnSpc>
                <a:spcPct val="200000"/>
              </a:lnSpc>
              <a:spcBef>
                <a:spcPts val="0"/>
              </a:spcBef>
            </a:pPr>
            <a:r>
              <a:rPr lang="zh-CN" altLang="en-US" sz="1800" dirty="0">
                <a:effectLst/>
                <a:latin typeface="Arial" panose="020B0604020202090204" pitchFamily="34" charset="0"/>
                <a:ea typeface="宋体" panose="02010600030101010101" pitchFamily="2" charset="-122"/>
                <a:sym typeface="+mn-ea"/>
              </a:rPr>
              <a:t>相反证明：作品另有所属的证言、在先不同署名</a:t>
            </a:r>
            <a:endParaRPr lang="zh-CN" altLang="en-US" sz="1800" dirty="0">
              <a:effectLst/>
              <a:latin typeface="Arial" panose="020B0604020202090204" pitchFamily="34" charset="0"/>
              <a:ea typeface="宋体" panose="02010600030101010101" pitchFamily="2" charset="-122"/>
              <a:sym typeface="+mn-ea"/>
            </a:endParaRPr>
          </a:p>
          <a:p>
            <a:pPr marL="0" indent="0">
              <a:lnSpc>
                <a:spcPct val="150000"/>
              </a:lnSpc>
              <a:spcBef>
                <a:spcPts val="0"/>
              </a:spcBef>
              <a:buNone/>
            </a:pPr>
            <a:endParaRPr lang="zh-CN" altLang="en-US" sz="1800" dirty="0">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AutoShape 15"/>
          <p:cNvSpPr>
            <a:spLocks noChangeArrowheads="1"/>
          </p:cNvSpPr>
          <p:nvPr/>
        </p:nvSpPr>
        <p:spPr bwMode="auto">
          <a:xfrm>
            <a:off x="485775" y="1339850"/>
            <a:ext cx="2580005" cy="79248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pPr algn="ctr" defTabSz="914400" fontAlgn="base">
              <a:spcBef>
                <a:spcPct val="0"/>
              </a:spcBef>
              <a:spcAft>
                <a:spcPct val="0"/>
              </a:spcAft>
              <a:buFont typeface="Arial" panose="020B0604020202090204" pitchFamily="34" charset="0"/>
              <a:buNone/>
            </a:pPr>
            <a:r>
              <a:rPr lang="en-US" altLang="zh-CN" sz="2000" b="1" dirty="0">
                <a:solidFill>
                  <a:srgbClr val="FFFFFF"/>
                </a:solidFill>
                <a:latin typeface="Arial" panose="020B0604020202090204" pitchFamily="34" charset="0"/>
                <a:ea typeface="黑体" panose="02010609060101010101" pitchFamily="49" charset="-122"/>
              </a:rPr>
              <a:t>3</a:t>
            </a:r>
            <a:r>
              <a:rPr lang="zh-CN" altLang="en-US" sz="2000" b="1" dirty="0">
                <a:solidFill>
                  <a:srgbClr val="FFFFFF"/>
                </a:solidFill>
                <a:latin typeface="Arial" panose="020B0604020202090204" pitchFamily="34" charset="0"/>
                <a:ea typeface="黑体" panose="02010609060101010101" pitchFamily="49" charset="-122"/>
              </a:rPr>
              <a:t>、作者身份的确定</a:t>
            </a:r>
            <a:endParaRPr lang="zh-CN" altLang="en-US" sz="2000" b="1" dirty="0">
              <a:solidFill>
                <a:srgbClr val="FFFFFF"/>
              </a:solidFill>
              <a:latin typeface="Arial" panose="020B0604020202090204" pitchFamily="34" charset="0"/>
              <a:ea typeface="黑体" panose="02010609060101010101" pitchFamily="49" charset="-122"/>
              <a:sym typeface="Arial" panose="020B0604020202090204" pitchFamily="34" charset="0"/>
            </a:endParaRPr>
          </a:p>
        </p:txBody>
      </p:sp>
    </p:spTree>
  </p:cSld>
  <p:clrMapOvr>
    <a:masterClrMapping/>
  </p:clrMapOvr>
  <p:transition spd="slow">
    <p:comb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434"/>
          <p:cNvSpPr>
            <a:spLocks noGrp="1"/>
          </p:cNvSpPr>
          <p:nvPr/>
        </p:nvSpPr>
        <p:spPr>
          <a:xfrm>
            <a:off x="539115" y="1482725"/>
            <a:ext cx="4091305" cy="4584065"/>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50000"/>
              </a:lnSpc>
              <a:spcBef>
                <a:spcPts val="0"/>
              </a:spcBef>
              <a:buNone/>
            </a:pPr>
            <a:endParaRPr lang="zh-CN" altLang="en-US" sz="2100" dirty="0">
              <a:latin typeface="幼圆" panose="02010509060101010101" charset="-122"/>
              <a:ea typeface="幼圆" panose="02010509060101010101" charset="-122"/>
            </a:endParaRPr>
          </a:p>
          <a:p>
            <a:pPr marL="0" indent="0">
              <a:lnSpc>
                <a:spcPct val="200000"/>
              </a:lnSpc>
              <a:spcBef>
                <a:spcPts val="0"/>
              </a:spcBef>
              <a:buNone/>
            </a:pPr>
            <a:r>
              <a:rPr lang="zh-CN" altLang="en-US" sz="1800" dirty="0">
                <a:effectLst/>
                <a:latin typeface="Arial" panose="020B0604020202090204" pitchFamily="34" charset="0"/>
                <a:ea typeface="宋体" panose="02010600030101010101" pitchFamily="2" charset="-122"/>
                <a:sym typeface="+mn-ea"/>
              </a:rPr>
              <a:t>（</a:t>
            </a:r>
            <a:r>
              <a:rPr lang="en-US" altLang="zh-CN" sz="1800" dirty="0">
                <a:effectLst/>
                <a:latin typeface="Arial" panose="020B0604020202090204" pitchFamily="34" charset="0"/>
                <a:ea typeface="宋体" panose="02010600030101010101" pitchFamily="2" charset="-122"/>
                <a:sym typeface="+mn-ea"/>
              </a:rPr>
              <a:t>2</a:t>
            </a:r>
            <a:r>
              <a:rPr lang="zh-CN" altLang="en-US" sz="1800" dirty="0">
                <a:effectLst/>
                <a:latin typeface="Arial" panose="020B0604020202090204" pitchFamily="34" charset="0"/>
                <a:ea typeface="宋体" panose="02010600030101010101" pitchFamily="2" charset="-122"/>
                <a:sym typeface="+mn-ea"/>
              </a:rPr>
              <a:t>）确定作者身份的其他方式</a:t>
            </a:r>
            <a:endParaRPr lang="en-US" altLang="zh-CN" sz="1800" dirty="0">
              <a:effectLst/>
              <a:latin typeface="Arial" panose="020B0604020202090204" pitchFamily="34" charset="0"/>
              <a:ea typeface="宋体" panose="02010600030101010101" pitchFamily="2" charset="-122"/>
              <a:sym typeface="Wingdings" panose="05000000000000000000" pitchFamily="2" charset="2"/>
            </a:endParaRPr>
          </a:p>
          <a:p>
            <a:pPr marL="0" indent="0">
              <a:lnSpc>
                <a:spcPct val="200000"/>
              </a:lnSpc>
              <a:spcBef>
                <a:spcPts val="0"/>
              </a:spcBef>
            </a:pPr>
            <a:r>
              <a:rPr lang="zh-CN" altLang="en-US" sz="1800" dirty="0">
                <a:effectLst/>
                <a:latin typeface="Arial" panose="020B0604020202090204" pitchFamily="34" charset="0"/>
                <a:ea typeface="宋体" panose="02010600030101010101" pitchFamily="2" charset="-122"/>
                <a:sym typeface="+mn-ea"/>
              </a:rPr>
              <a:t>涉及著作权的底稿、原件、合法出版物、著作权登记证书、认证机构出具的证明、取得权利的合同等</a:t>
            </a:r>
            <a:endParaRPr lang="en-US" altLang="zh-CN" sz="1800" dirty="0">
              <a:effectLst/>
              <a:latin typeface="Arial" panose="020B0604020202090204" pitchFamily="34" charset="0"/>
              <a:ea typeface="宋体" panose="02010600030101010101" pitchFamily="2" charset="-122"/>
              <a:sym typeface="+mn-ea"/>
            </a:endParaRPr>
          </a:p>
          <a:p>
            <a:pPr marL="0" indent="0">
              <a:lnSpc>
                <a:spcPct val="200000"/>
              </a:lnSpc>
              <a:spcBef>
                <a:spcPts val="0"/>
              </a:spcBef>
            </a:pPr>
            <a:r>
              <a:rPr lang="zh-CN" altLang="en-US" sz="1800" dirty="0">
                <a:effectLst/>
                <a:latin typeface="Arial" panose="020B0604020202090204" pitchFamily="34" charset="0"/>
                <a:ea typeface="宋体" panose="02010600030101010101" pitchFamily="2" charset="-122"/>
                <a:sym typeface="+mn-ea"/>
              </a:rPr>
              <a:t>作者在作品上的信号、记号等可以机读的方式识别的，例如权利管理信息</a:t>
            </a:r>
            <a:endParaRPr lang="zh-CN" altLang="en-US" sz="1800" dirty="0">
              <a:effectLst/>
              <a:latin typeface="Arial" panose="020B0604020202090204" pitchFamily="34" charset="0"/>
              <a:ea typeface="宋体" panose="02010600030101010101" pitchFamily="2" charset="-122"/>
              <a:sym typeface="+mn-ea"/>
            </a:endParaRPr>
          </a:p>
          <a:p>
            <a:pPr marL="0" indent="0">
              <a:lnSpc>
                <a:spcPct val="150000"/>
              </a:lnSpc>
              <a:spcBef>
                <a:spcPts val="0"/>
              </a:spcBef>
              <a:buNone/>
            </a:pPr>
            <a:endParaRPr lang="zh-CN" altLang="en-US" sz="1800" dirty="0">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2" name="图片 1"/>
          <p:cNvPicPr>
            <a:picLocks noChangeAspect="1"/>
          </p:cNvPicPr>
          <p:nvPr/>
        </p:nvPicPr>
        <p:blipFill>
          <a:blip r:embed="rId3"/>
          <a:stretch>
            <a:fillRect/>
          </a:stretch>
        </p:blipFill>
        <p:spPr>
          <a:xfrm>
            <a:off x="4784725" y="1540722"/>
            <a:ext cx="3658870" cy="4878493"/>
          </a:xfrm>
          <a:prstGeom prst="rect">
            <a:avLst/>
          </a:prstGeom>
        </p:spPr>
      </p:pic>
    </p:spTree>
  </p:cSld>
  <p:clrMapOvr>
    <a:masterClrMapping/>
  </p:clrMapOvr>
  <p:transition spd="slow">
    <p:comb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854710" y="1262380"/>
            <a:ext cx="7778115" cy="561340"/>
          </a:xfrm>
        </p:spPr>
        <p:txBody>
          <a:bodyPr vert="horz" lIns="69056" tIns="34529" rIns="69056" bIns="34529" rtlCol="0" anchor="ctr">
            <a:normAutofit/>
          </a:bodyPr>
          <a:lstStyle/>
          <a:p>
            <a:pPr algn="ctr"/>
            <a:r>
              <a:rPr lang="zh-CN" altLang="en-US" sz="2800" dirty="0">
                <a:ea typeface="黑体" panose="02010609060101010101" pitchFamily="49" charset="-122"/>
              </a:rPr>
              <a:t>第二节    著作权归属：创作者中心</a:t>
            </a:r>
            <a:endParaRPr lang="zh-CN" altLang="en-US" sz="2800" dirty="0">
              <a:ea typeface="黑体" panose="02010609060101010101" pitchFamily="49" charset="-122"/>
            </a:endParaRPr>
          </a:p>
        </p:txBody>
      </p:sp>
      <p:sp>
        <p:nvSpPr>
          <p:cNvPr id="24579" name="文本占位符 24578"/>
          <p:cNvSpPr>
            <a:spLocks noGrp="1"/>
          </p:cNvSpPr>
          <p:nvPr/>
        </p:nvSpPr>
        <p:spPr>
          <a:xfrm>
            <a:off x="1825625" y="2228215"/>
            <a:ext cx="6050280" cy="330581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一、创作者中心内涵</a:t>
            </a:r>
            <a:endParaRPr lang="zh-CN" altLang="en-US" sz="2400" b="1" dirty="0">
              <a:effectLst/>
              <a:latin typeface="楷体" panose="02010609060101010101" pitchFamily="49" charset="-122"/>
              <a:ea typeface="楷体" panose="02010609060101010101" pitchFamily="49" charset="-122"/>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二、演绎作品的著作权归属</a:t>
            </a:r>
            <a:endParaRPr lang="zh-CN" altLang="en-US" sz="2400" b="1" dirty="0">
              <a:effectLst/>
              <a:latin typeface="楷体" panose="02010609060101010101" pitchFamily="49" charset="-122"/>
              <a:ea typeface="楷体" panose="02010609060101010101" pitchFamily="49" charset="-122"/>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三、合作作品的著作权归属</a:t>
            </a:r>
            <a:endParaRPr lang="zh-CN" altLang="en-US" sz="2400" b="1" dirty="0">
              <a:effectLst/>
              <a:latin typeface="楷体" panose="02010609060101010101" pitchFamily="49" charset="-122"/>
              <a:ea typeface="楷体" panose="02010609060101010101" pitchFamily="49" charset="-122"/>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四、汇编作品的著作权归属</a:t>
            </a:r>
            <a:endParaRPr lang="zh-CN" altLang="en-US" sz="2400" b="1" dirty="0">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p:nvPr/>
        </p:nvGrpSpPr>
        <p:grpSpPr bwMode="auto">
          <a:xfrm>
            <a:off x="2914650" y="1916113"/>
            <a:ext cx="5618163" cy="1223962"/>
            <a:chOff x="0" y="0"/>
            <a:chExt cx="3901" cy="1315"/>
          </a:xfrm>
        </p:grpSpPr>
        <p:grpSp>
          <p:nvGrpSpPr>
            <p:cNvPr id="28676" name="Group 4"/>
            <p:cNvGrpSpPr/>
            <p:nvPr/>
          </p:nvGrpSpPr>
          <p:grpSpPr bwMode="auto">
            <a:xfrm>
              <a:off x="0" y="0"/>
              <a:ext cx="3901" cy="1315"/>
              <a:chOff x="0" y="0"/>
              <a:chExt cx="5176" cy="2684"/>
            </a:xfrm>
          </p:grpSpPr>
          <p:pic>
            <p:nvPicPr>
              <p:cNvPr id="28677" name="Rektangel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176" cy="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Text Box 6"/>
              <p:cNvSpPr txBox="1">
                <a:spLocks noChangeArrowheads="1"/>
              </p:cNvSpPr>
              <p:nvPr/>
            </p:nvSpPr>
            <p:spPr bwMode="auto">
              <a:xfrm>
                <a:off x="3" y="4"/>
                <a:ext cx="5170" cy="2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90204" pitchFamily="34" charset="0"/>
                    <a:ea typeface="宋体" panose="02010600030101010101" pitchFamily="2" charset="-122"/>
                  </a:defRPr>
                </a:lvl1pPr>
                <a:lvl2pPr marL="37931725" indent="-37474525">
                  <a:defRPr>
                    <a:solidFill>
                      <a:schemeClr val="tx1"/>
                    </a:solidFill>
                    <a:latin typeface="Arial" panose="020B0604020202090204" pitchFamily="34" charset="0"/>
                    <a:ea typeface="宋体" panose="02010600030101010101" pitchFamily="2" charset="-122"/>
                  </a:defRPr>
                </a:lvl2pPr>
                <a:lvl3pPr>
                  <a:defRPr>
                    <a:solidFill>
                      <a:schemeClr val="tx1"/>
                    </a:solidFill>
                    <a:latin typeface="Arial" panose="020B0604020202090204" pitchFamily="34" charset="0"/>
                    <a:ea typeface="宋体" panose="02010600030101010101" pitchFamily="2" charset="-122"/>
                  </a:defRPr>
                </a:lvl3pPr>
                <a:lvl4pPr indent="1371600">
                  <a:defRPr>
                    <a:solidFill>
                      <a:schemeClr val="tx1"/>
                    </a:solidFill>
                    <a:latin typeface="Arial" panose="020B0604020202090204" pitchFamily="34" charset="0"/>
                    <a:ea typeface="宋体" panose="02010600030101010101" pitchFamily="2" charset="-122"/>
                  </a:defRPr>
                </a:lvl4pPr>
                <a:lvl5pPr indent="1828800">
                  <a:defRPr>
                    <a:solidFill>
                      <a:schemeClr val="tx1"/>
                    </a:solidFill>
                    <a:latin typeface="Arial" panose="020B0604020202090204" pitchFamily="34" charset="0"/>
                    <a:ea typeface="宋体" panose="02010600030101010101" pitchFamily="2" charset="-122"/>
                  </a:defRPr>
                </a:lvl5pPr>
                <a:lvl6pPr marL="4572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9144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13716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18288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a:endParaRPr lang="en-US" altLang="zh-CN">
                  <a:solidFill>
                    <a:srgbClr val="FFFFFF"/>
                  </a:solidFill>
                  <a:latin typeface="Calibri" panose="020F0502020204030204" charset="0"/>
                  <a:ea typeface="MS PGothic" panose="020B0600070205080204" pitchFamily="34" charset="-128"/>
                </a:endParaRPr>
              </a:p>
            </p:txBody>
          </p:sp>
        </p:grpSp>
        <p:sp>
          <p:nvSpPr>
            <p:cNvPr id="28679" name="Rectangle 7"/>
            <p:cNvSpPr>
              <a:spLocks noChangeArrowheads="1"/>
            </p:cNvSpPr>
            <p:nvPr/>
          </p:nvSpPr>
          <p:spPr bwMode="auto">
            <a:xfrm>
              <a:off x="0" y="0"/>
              <a:ext cx="3855" cy="1270"/>
            </a:xfrm>
            <a:prstGeom prst="rect">
              <a:avLst/>
            </a:prstGeom>
            <a:gradFill rotWithShape="1">
              <a:gsLst>
                <a:gs pos="0">
                  <a:srgbClr val="F3F3F3"/>
                </a:gs>
                <a:gs pos="100000">
                  <a:srgbClr val="E6E6E6"/>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28680" name="未知"/>
          <p:cNvSpPr/>
          <p:nvPr/>
        </p:nvSpPr>
        <p:spPr bwMode="auto">
          <a:xfrm>
            <a:off x="539750" y="1917700"/>
            <a:ext cx="2230438" cy="1182688"/>
          </a:xfrm>
          <a:custGeom>
            <a:avLst/>
            <a:gdLst>
              <a:gd name="T0" fmla="*/ 0 w 1633"/>
              <a:gd name="T1" fmla="*/ 0 h 1270"/>
              <a:gd name="T2" fmla="*/ 1497 w 1633"/>
              <a:gd name="T3" fmla="*/ 0 h 1270"/>
              <a:gd name="T4" fmla="*/ 1497 w 1633"/>
              <a:gd name="T5" fmla="*/ 589 h 1270"/>
              <a:gd name="T6" fmla="*/ 1543 w 1633"/>
              <a:gd name="T7" fmla="*/ 589 h 1270"/>
              <a:gd name="T8" fmla="*/ 1543 w 1633"/>
              <a:gd name="T9" fmla="*/ 544 h 1270"/>
              <a:gd name="T10" fmla="*/ 1633 w 1633"/>
              <a:gd name="T11" fmla="*/ 635 h 1270"/>
              <a:gd name="T12" fmla="*/ 1543 w 1633"/>
              <a:gd name="T13" fmla="*/ 771 h 1270"/>
              <a:gd name="T14" fmla="*/ 1543 w 1633"/>
              <a:gd name="T15" fmla="*/ 680 h 1270"/>
              <a:gd name="T16" fmla="*/ 1497 w 1633"/>
              <a:gd name="T17" fmla="*/ 680 h 1270"/>
              <a:gd name="T18" fmla="*/ 1497 w 1633"/>
              <a:gd name="T19" fmla="*/ 1270 h 1270"/>
              <a:gd name="T20" fmla="*/ 0 w 1633"/>
              <a:gd name="T21" fmla="*/ 1270 h 1270"/>
              <a:gd name="T22" fmla="*/ 0 w 1633"/>
              <a:gd name="T23"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3" h="1270">
                <a:moveTo>
                  <a:pt x="0" y="0"/>
                </a:moveTo>
                <a:lnTo>
                  <a:pt x="1497" y="0"/>
                </a:lnTo>
                <a:lnTo>
                  <a:pt x="1497" y="589"/>
                </a:lnTo>
                <a:lnTo>
                  <a:pt x="1543" y="589"/>
                </a:lnTo>
                <a:lnTo>
                  <a:pt x="1543" y="544"/>
                </a:lnTo>
                <a:lnTo>
                  <a:pt x="1633" y="635"/>
                </a:lnTo>
                <a:lnTo>
                  <a:pt x="1543" y="771"/>
                </a:lnTo>
                <a:lnTo>
                  <a:pt x="1543" y="680"/>
                </a:lnTo>
                <a:lnTo>
                  <a:pt x="1497" y="680"/>
                </a:lnTo>
                <a:lnTo>
                  <a:pt x="1497" y="1270"/>
                </a:lnTo>
                <a:lnTo>
                  <a:pt x="0" y="1270"/>
                </a:lnTo>
                <a:lnTo>
                  <a:pt x="0" y="0"/>
                </a:lnTo>
                <a:close/>
              </a:path>
            </a:pathLst>
          </a:custGeom>
          <a:gradFill rotWithShape="1">
            <a:gsLst>
              <a:gs pos="0">
                <a:srgbClr val="686868"/>
              </a:gs>
              <a:gs pos="100000">
                <a:srgbClr val="3B3B3B"/>
              </a:gs>
            </a:gsLst>
            <a:lin ang="2700000" scaled="1"/>
          </a:gradFill>
          <a:ln>
            <a:noFill/>
          </a:ln>
          <a:effectLst>
            <a:outerShdw dist="17961" dir="2700000" algn="ctr" rotWithShape="0">
              <a:srgbClr val="3B3B3B"/>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81" name="Text Box 9"/>
          <p:cNvSpPr txBox="1">
            <a:spLocks noChangeArrowheads="1"/>
          </p:cNvSpPr>
          <p:nvPr/>
        </p:nvSpPr>
        <p:spPr bwMode="auto">
          <a:xfrm>
            <a:off x="585788" y="2260600"/>
            <a:ext cx="1960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bg1"/>
                </a:solidFill>
                <a:latin typeface="华文楷体" panose="02010600040101010101" pitchFamily="2" charset="-122"/>
                <a:ea typeface="华文楷体" panose="02010600040101010101" pitchFamily="2" charset="-122"/>
              </a:rPr>
              <a:t>创作者中心原则</a:t>
            </a:r>
            <a:endParaRPr lang="zh-CN" altLang="en-US" sz="2000" dirty="0">
              <a:solidFill>
                <a:schemeClr val="bg1"/>
              </a:solidFill>
              <a:latin typeface="华文楷体" panose="02010600040101010101" pitchFamily="2" charset="-122"/>
              <a:ea typeface="华文楷体" panose="02010600040101010101" pitchFamily="2" charset="-122"/>
            </a:endParaRPr>
          </a:p>
        </p:txBody>
      </p:sp>
      <p:sp>
        <p:nvSpPr>
          <p:cNvPr id="28682" name="Text Box 10"/>
          <p:cNvSpPr txBox="1">
            <a:spLocks noChangeArrowheads="1"/>
          </p:cNvSpPr>
          <p:nvPr/>
        </p:nvSpPr>
        <p:spPr bwMode="auto">
          <a:xfrm>
            <a:off x="3122613" y="2260600"/>
            <a:ext cx="4450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latin typeface="华文楷体" panose="02010600040101010101" pitchFamily="2" charset="-122"/>
                <a:ea typeface="华文楷体" panose="02010600040101010101" pitchFamily="2" charset="-122"/>
              </a:rPr>
              <a:t>著作权属于作者，另有规定除外</a:t>
            </a:r>
            <a:endParaRPr lang="zh-CN" altLang="en-US" sz="2400"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1" name="标题 7169"/>
          <p:cNvSpPr>
            <a:spLocks noGrp="1"/>
          </p:cNvSpPr>
          <p:nvPr>
            <p:ph type="title"/>
          </p:nvPr>
        </p:nvSpPr>
        <p:spPr>
          <a:xfrm>
            <a:off x="698342" y="1104345"/>
            <a:ext cx="5945981" cy="709136"/>
          </a:xfrm>
          <a:ln w="9525">
            <a:noFill/>
            <a:miter/>
          </a:ln>
        </p:spPr>
        <p:txBody>
          <a:bodyPr anchor="ctr"/>
          <a:lstStyle/>
          <a:p>
            <a:r>
              <a:rPr lang="zh-CN" altLang="en-US" sz="2400" dirty="0">
                <a:ea typeface="黑体" panose="02010609060101010101" pitchFamily="49" charset="-122"/>
              </a:rPr>
              <a:t>一、创作者中心内涵</a:t>
            </a:r>
            <a:endParaRPr lang="zh-CN" altLang="en-US" sz="2400" dirty="0">
              <a:ea typeface="黑体" panose="02010609060101010101" pitchFamily="49" charset="-122"/>
            </a:endParaRPr>
          </a:p>
        </p:txBody>
      </p:sp>
      <p:graphicFrame>
        <p:nvGraphicFramePr>
          <p:cNvPr id="4" name="图示 3"/>
          <p:cNvGraphicFramePr/>
          <p:nvPr/>
        </p:nvGraphicFramePr>
        <p:xfrm>
          <a:off x="1407396" y="3347165"/>
          <a:ext cx="6096000" cy="324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3"/>
          <p:cNvSpPr>
            <a:spLocks noChangeArrowheads="1"/>
          </p:cNvSpPr>
          <p:nvPr/>
        </p:nvSpPr>
        <p:spPr bwMode="auto">
          <a:xfrm>
            <a:off x="1991360" y="2320925"/>
            <a:ext cx="5913120" cy="1938655"/>
          </a:xfrm>
          <a:prstGeom prst="roundRect">
            <a:avLst>
              <a:gd name="adj" fmla="val 16667"/>
            </a:avLst>
          </a:prstGeom>
          <a:solidFill>
            <a:srgbClr val="DDDDDD"/>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   </a:t>
            </a:r>
            <a:endParaRPr lang="zh-CN" altLang="en-US" sz="2000" dirty="0"/>
          </a:p>
          <a:p>
            <a:pPr algn="ctr"/>
            <a:endParaRPr lang="zh-CN" altLang="en-US" sz="2000" dirty="0"/>
          </a:p>
        </p:txBody>
      </p:sp>
      <p:sp>
        <p:nvSpPr>
          <p:cNvPr id="32774" name="Text Box 6"/>
          <p:cNvSpPr txBox="1">
            <a:spLocks noChangeArrowheads="1"/>
          </p:cNvSpPr>
          <p:nvPr/>
        </p:nvSpPr>
        <p:spPr bwMode="auto">
          <a:xfrm>
            <a:off x="488633" y="1239338"/>
            <a:ext cx="3840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二、演绎作品的著作权归属</a:t>
            </a:r>
            <a:endParaRPr lang="zh-CN" altLang="en-US" sz="2400" dirty="0">
              <a:ea typeface="黑体" panose="02010609060101010101" pitchFamily="49" charset="-122"/>
            </a:endParaRPr>
          </a:p>
        </p:txBody>
      </p:sp>
      <p:sp>
        <p:nvSpPr>
          <p:cNvPr id="32775" name="AutoShape 15"/>
          <p:cNvSpPr>
            <a:spLocks noChangeArrowheads="1"/>
          </p:cNvSpPr>
          <p:nvPr/>
        </p:nvSpPr>
        <p:spPr bwMode="auto">
          <a:xfrm>
            <a:off x="592455" y="1971993"/>
            <a:ext cx="1655763" cy="64770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solidFill>
                  <a:schemeClr val="bg1"/>
                </a:solidFill>
                <a:ea typeface="黑体" panose="02010609060101010101" pitchFamily="49" charset="-122"/>
              </a:rPr>
              <a:t>  定  义</a:t>
            </a:r>
            <a:endParaRPr lang="zh-CN" altLang="en-US" sz="2000" b="1" dirty="0">
              <a:solidFill>
                <a:schemeClr val="bg1"/>
              </a:solidFill>
              <a:ea typeface="黑体" panose="02010609060101010101" pitchFamily="49" charset="-122"/>
              <a:sym typeface="Arial" panose="020B0604020202090204" pitchFamily="34" charset="0"/>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10" name="矩形 11"/>
          <p:cNvSpPr>
            <a:spLocks noChangeArrowheads="1"/>
          </p:cNvSpPr>
          <p:nvPr/>
        </p:nvSpPr>
        <p:spPr bwMode="auto">
          <a:xfrm>
            <a:off x="2124869" y="2321154"/>
            <a:ext cx="5678011" cy="1938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利用已有作品再创作的作品，包括改编作品、翻译作品、注释作品、整理作品。</a:t>
            </a:r>
            <a:r>
              <a:rPr lang="zh-CN" altLang="en-US" sz="2000" b="1" dirty="0">
                <a:solidFill>
                  <a:srgbClr val="FF0000"/>
                </a:solidFill>
                <a:latin typeface="华文楷体" panose="02010600040101010101" pitchFamily="2" charset="-122"/>
                <a:ea typeface="华文楷体" panose="02010600040101010101" pitchFamily="2" charset="-122"/>
              </a:rPr>
              <a:t>构成要件</a:t>
            </a:r>
            <a:r>
              <a:rPr lang="zh-CN" altLang="en-US" sz="2000" b="1"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）利用了已有作品的表达</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）包含有演绎者的创作</a:t>
            </a:r>
            <a:endParaRPr lang="zh-CN" altLang="en-US" sz="2000" dirty="0">
              <a:latin typeface="华文楷体" panose="02010600040101010101" pitchFamily="2" charset="-122"/>
              <a:ea typeface="华文楷体" panose="02010600040101010101" pitchFamily="2" charset="-122"/>
            </a:endParaRPr>
          </a:p>
        </p:txBody>
      </p:sp>
      <p:sp>
        <p:nvSpPr>
          <p:cNvPr id="32770" name="AutoShape 2"/>
          <p:cNvSpPr>
            <a:spLocks noChangeArrowheads="1"/>
          </p:cNvSpPr>
          <p:nvPr/>
        </p:nvSpPr>
        <p:spPr bwMode="auto">
          <a:xfrm>
            <a:off x="2019300" y="4689475"/>
            <a:ext cx="5885180" cy="1657985"/>
          </a:xfrm>
          <a:prstGeom prst="roundRect">
            <a:avLst>
              <a:gd name="adj" fmla="val 16667"/>
            </a:avLst>
          </a:prstGeom>
          <a:solidFill>
            <a:srgbClr val="DDDDDD"/>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r>
              <a:rPr lang="zh-CN" altLang="en-US" sz="2000" dirty="0"/>
              <a:t>   </a:t>
            </a:r>
            <a:endParaRPr lang="zh-CN" altLang="en-US" sz="2000" dirty="0"/>
          </a:p>
          <a:p>
            <a:endParaRPr lang="zh-CN" altLang="en-US" sz="2000" dirty="0"/>
          </a:p>
        </p:txBody>
      </p:sp>
      <p:sp>
        <p:nvSpPr>
          <p:cNvPr id="32776" name="AutoShape 15"/>
          <p:cNvSpPr>
            <a:spLocks noChangeArrowheads="1"/>
          </p:cNvSpPr>
          <p:nvPr/>
        </p:nvSpPr>
        <p:spPr bwMode="auto">
          <a:xfrm>
            <a:off x="620395" y="4402773"/>
            <a:ext cx="1655763" cy="649287"/>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pPr algn="ctr"/>
            <a:r>
              <a:rPr lang="zh-CN" altLang="en-US" sz="3200" b="1" dirty="0">
                <a:solidFill>
                  <a:schemeClr val="bg1"/>
                </a:solidFill>
                <a:ea typeface="黑体" panose="02010609060101010101" pitchFamily="49" charset="-122"/>
              </a:rPr>
              <a:t> </a:t>
            </a:r>
            <a:r>
              <a:rPr lang="zh-CN" altLang="en-US" sz="2000" b="1" dirty="0">
                <a:solidFill>
                  <a:schemeClr val="bg1"/>
                </a:solidFill>
                <a:ea typeface="黑体" panose="02010609060101010101" pitchFamily="49" charset="-122"/>
              </a:rPr>
              <a:t> 归  属</a:t>
            </a:r>
            <a:endParaRPr lang="zh-CN" altLang="en-US" sz="2000" b="1" dirty="0">
              <a:solidFill>
                <a:schemeClr val="bg1"/>
              </a:solidFill>
              <a:ea typeface="黑体" panose="02010609060101010101" pitchFamily="49" charset="-122"/>
              <a:sym typeface="Arial" panose="020B0604020202090204" pitchFamily="34" charset="0"/>
            </a:endParaRPr>
          </a:p>
        </p:txBody>
      </p:sp>
      <p:sp>
        <p:nvSpPr>
          <p:cNvPr id="9" name="矩形 11"/>
          <p:cNvSpPr>
            <a:spLocks noChangeArrowheads="1"/>
          </p:cNvSpPr>
          <p:nvPr/>
        </p:nvSpPr>
        <p:spPr bwMode="auto">
          <a:xfrm>
            <a:off x="2110740" y="4852035"/>
            <a:ext cx="5793105"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p>
            <a:pPr>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）演绎作者只能对演绎作品的创作部分主张</a:t>
            </a:r>
            <a:r>
              <a:rPr lang="zh-CN" altLang="en-US" sz="2000" b="1" dirty="0">
                <a:solidFill>
                  <a:srgbClr val="CC3300"/>
                </a:solidFill>
                <a:latin typeface="华文楷体" panose="02010600040101010101" pitchFamily="2" charset="-122"/>
                <a:ea typeface="华文楷体" panose="02010600040101010101" pitchFamily="2" charset="-122"/>
                <a:sym typeface="+mn-ea"/>
              </a:rPr>
              <a:t>完整的、独立的</a:t>
            </a:r>
            <a:r>
              <a:rPr lang="zh-CN" altLang="en-US" sz="2000" dirty="0">
                <a:latin typeface="华文楷体" panose="02010600040101010101" pitchFamily="2" charset="-122"/>
                <a:ea typeface="华文楷体" panose="02010600040101010101" pitchFamily="2" charset="-122"/>
              </a:rPr>
              <a:t>著作权</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）在行使著作权时</a:t>
            </a:r>
            <a:r>
              <a:rPr lang="zh-CN" altLang="en-US" sz="2000" b="1" dirty="0">
                <a:solidFill>
                  <a:srgbClr val="CC3300"/>
                </a:solidFill>
                <a:latin typeface="华文楷体" panose="02010600040101010101" pitchFamily="2" charset="-122"/>
                <a:ea typeface="华文楷体" panose="02010600040101010101" pitchFamily="2" charset="-122"/>
              </a:rPr>
              <a:t>不得侵犯原作品的著作权</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p:nvPr/>
        </p:nvGrpSpPr>
        <p:grpSpPr bwMode="auto">
          <a:xfrm>
            <a:off x="486410" y="1915795"/>
            <a:ext cx="8324850" cy="4606290"/>
            <a:chOff x="0" y="0"/>
            <a:chExt cx="3901" cy="1315"/>
          </a:xfrm>
        </p:grpSpPr>
        <p:grpSp>
          <p:nvGrpSpPr>
            <p:cNvPr id="28676" name="Group 4"/>
            <p:cNvGrpSpPr/>
            <p:nvPr/>
          </p:nvGrpSpPr>
          <p:grpSpPr bwMode="auto">
            <a:xfrm>
              <a:off x="0" y="0"/>
              <a:ext cx="3901" cy="1315"/>
              <a:chOff x="0" y="0"/>
              <a:chExt cx="5176" cy="2684"/>
            </a:xfrm>
          </p:grpSpPr>
          <p:pic>
            <p:nvPicPr>
              <p:cNvPr id="28677" name="Rektangel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176" cy="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8" name="Text Box 6"/>
              <p:cNvSpPr txBox="1">
                <a:spLocks noChangeArrowheads="1"/>
              </p:cNvSpPr>
              <p:nvPr/>
            </p:nvSpPr>
            <p:spPr bwMode="auto">
              <a:xfrm>
                <a:off x="3" y="4"/>
                <a:ext cx="5170" cy="2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90204" pitchFamily="34" charset="0"/>
                    <a:ea typeface="宋体" panose="02010600030101010101" pitchFamily="2" charset="-122"/>
                  </a:defRPr>
                </a:lvl1pPr>
                <a:lvl2pPr marL="37931725" indent="-37474525">
                  <a:defRPr>
                    <a:solidFill>
                      <a:schemeClr val="tx1"/>
                    </a:solidFill>
                    <a:latin typeface="Arial" panose="020B0604020202090204" pitchFamily="34" charset="0"/>
                    <a:ea typeface="宋体" panose="02010600030101010101" pitchFamily="2" charset="-122"/>
                  </a:defRPr>
                </a:lvl2pPr>
                <a:lvl3pPr>
                  <a:defRPr>
                    <a:solidFill>
                      <a:schemeClr val="tx1"/>
                    </a:solidFill>
                    <a:latin typeface="Arial" panose="020B0604020202090204" pitchFamily="34" charset="0"/>
                    <a:ea typeface="宋体" panose="02010600030101010101" pitchFamily="2" charset="-122"/>
                  </a:defRPr>
                </a:lvl3pPr>
                <a:lvl4pPr indent="1371600">
                  <a:defRPr>
                    <a:solidFill>
                      <a:schemeClr val="tx1"/>
                    </a:solidFill>
                    <a:latin typeface="Arial" panose="020B0604020202090204" pitchFamily="34" charset="0"/>
                    <a:ea typeface="宋体" panose="02010600030101010101" pitchFamily="2" charset="-122"/>
                  </a:defRPr>
                </a:lvl4pPr>
                <a:lvl5pPr indent="1828800">
                  <a:defRPr>
                    <a:solidFill>
                      <a:schemeClr val="tx1"/>
                    </a:solidFill>
                    <a:latin typeface="Arial" panose="020B0604020202090204" pitchFamily="34" charset="0"/>
                    <a:ea typeface="宋体" panose="02010600030101010101" pitchFamily="2" charset="-122"/>
                  </a:defRPr>
                </a:lvl5pPr>
                <a:lvl6pPr marL="4572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9144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13716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1828800" indent="1828800" fontAlgn="base">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a:endParaRPr lang="en-US" altLang="zh-CN">
                  <a:solidFill>
                    <a:srgbClr val="FFFFFF"/>
                  </a:solidFill>
                  <a:latin typeface="Calibri" panose="020F0502020204030204" charset="0"/>
                  <a:ea typeface="MS PGothic" panose="020B0600070205080204" pitchFamily="34" charset="-128"/>
                </a:endParaRPr>
              </a:p>
            </p:txBody>
          </p:sp>
        </p:grpSp>
        <p:sp>
          <p:nvSpPr>
            <p:cNvPr id="28679" name="Rectangle 7"/>
            <p:cNvSpPr>
              <a:spLocks noChangeArrowheads="1"/>
            </p:cNvSpPr>
            <p:nvPr/>
          </p:nvSpPr>
          <p:spPr bwMode="auto">
            <a:xfrm>
              <a:off x="0" y="0"/>
              <a:ext cx="3855" cy="1270"/>
            </a:xfrm>
            <a:prstGeom prst="rect">
              <a:avLst/>
            </a:prstGeom>
            <a:gradFill rotWithShape="1">
              <a:gsLst>
                <a:gs pos="0">
                  <a:srgbClr val="F3F3F3"/>
                </a:gs>
                <a:gs pos="100000">
                  <a:srgbClr val="E6E6E6"/>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28682" name="Text Box 10"/>
          <p:cNvSpPr txBox="1">
            <a:spLocks noChangeArrowheads="1"/>
          </p:cNvSpPr>
          <p:nvPr/>
        </p:nvSpPr>
        <p:spPr bwMode="auto">
          <a:xfrm>
            <a:off x="634365" y="1990090"/>
            <a:ext cx="800227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fontAlgn="auto">
              <a:lnSpc>
                <a:spcPct val="200000"/>
              </a:lnSpc>
              <a:buFont typeface="Wingdings" panose="05000000000000000000" charset="0"/>
              <a:buChar char="u"/>
            </a:pP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sym typeface="+mn-ea"/>
              </a:rPr>
              <a:t>未经原著作权人许可就进行演绎</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是否享有著作权？</a:t>
            </a:r>
            <a:endParaRPr lang="en-US" altLang="zh-CN" sz="2000" b="1" dirty="0">
              <a:latin typeface="华文楷体" panose="02010600040101010101" pitchFamily="2" charset="-122"/>
              <a:ea typeface="华文楷体" panose="02010600040101010101" pitchFamily="2" charset="-122"/>
            </a:endParaRPr>
          </a:p>
          <a:p>
            <a:pPr marL="342900" indent="-342900" fontAlgn="auto">
              <a:lnSpc>
                <a:spcPct val="200000"/>
              </a:lnSpc>
              <a:buFont typeface="Wingdings" panose="05000000000000000000" charset="0"/>
              <a:buChar char="u"/>
            </a:pPr>
            <a:r>
              <a:rPr lang="en-US" altLang="zh-CN" sz="2000" b="1" dirty="0">
                <a:latin typeface="华文楷体" panose="02010600040101010101" pitchFamily="2" charset="-122"/>
                <a:ea typeface="华文楷体" panose="02010600040101010101" pitchFamily="2" charset="-122"/>
                <a:sym typeface="+mn-ea"/>
              </a:rPr>
              <a:t>2</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未经原著作权人许可就进行演绎，是否侵犯原作者的著作权？</a:t>
            </a:r>
            <a:endParaRPr lang="en-US" altLang="zh-CN" sz="2000" b="1" dirty="0">
              <a:latin typeface="华文楷体" panose="02010600040101010101" pitchFamily="2" charset="-122"/>
              <a:ea typeface="华文楷体" panose="02010600040101010101" pitchFamily="2" charset="-122"/>
              <a:sym typeface="+mn-ea"/>
            </a:endParaRPr>
          </a:p>
          <a:p>
            <a:pPr marL="342900" indent="-342900" fontAlgn="auto">
              <a:lnSpc>
                <a:spcPct val="200000"/>
              </a:lnSpc>
              <a:buFont typeface="Wingdings" panose="05000000000000000000" charset="0"/>
              <a:buChar char="u"/>
            </a:pPr>
            <a:r>
              <a:rPr lang="en-US" altLang="zh-CN" sz="2000" b="1" dirty="0">
                <a:latin typeface="华文楷体" panose="02010600040101010101" pitchFamily="2" charset="-122"/>
                <a:ea typeface="华文楷体" panose="02010600040101010101" pitchFamily="2" charset="-122"/>
                <a:sym typeface="+mn-ea"/>
              </a:rPr>
              <a:t>3</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演绎行为经过授权后，他人如何合法使用演绎作品？</a:t>
            </a:r>
            <a:endParaRPr lang="en-US" altLang="zh-CN" sz="2000" b="1" dirty="0">
              <a:latin typeface="华文楷体" panose="02010600040101010101" pitchFamily="2" charset="-122"/>
              <a:ea typeface="华文楷体" panose="02010600040101010101" pitchFamily="2" charset="-122"/>
            </a:endParaRPr>
          </a:p>
          <a:p>
            <a:pPr marL="342900" indent="-342900" fontAlgn="auto">
              <a:lnSpc>
                <a:spcPct val="200000"/>
              </a:lnSpc>
              <a:buFont typeface="Wingdings" panose="05000000000000000000" charset="0"/>
              <a:buChar char="u"/>
            </a:pP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sym typeface="+mn-ea"/>
              </a:rPr>
              <a:t>如果演绎者没有披露原作者，导致第三人使用作品构成侵权，演绎者承担何种责任？</a:t>
            </a:r>
            <a:endParaRPr lang="zh-CN" altLang="en-US" sz="2000" b="1" dirty="0">
              <a:latin typeface="华文楷体" panose="02010600040101010101" pitchFamily="2" charset="-122"/>
              <a:ea typeface="华文楷体" panose="02010600040101010101" pitchFamily="2" charset="-122"/>
            </a:endParaRPr>
          </a:p>
          <a:p>
            <a:pPr marL="342900" indent="-342900" fontAlgn="auto">
              <a:lnSpc>
                <a:spcPct val="200000"/>
              </a:lnSpc>
              <a:buFont typeface="Wingdings" panose="05000000000000000000" charset="0"/>
              <a:buChar char="u"/>
            </a:pPr>
            <a:r>
              <a:rPr lang="en-US" altLang="zh-CN"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、原作者能否阻止</a:t>
            </a:r>
            <a:r>
              <a:rPr lang="zh-CN" altLang="en-US" sz="2000" b="1" dirty="0">
                <a:latin typeface="华文楷体" panose="02010600040101010101" pitchFamily="2" charset="-122"/>
                <a:ea typeface="华文楷体" panose="02010600040101010101" pitchFamily="2" charset="-122"/>
                <a:sym typeface="+mn-ea"/>
              </a:rPr>
              <a:t>演绎作者许可他人使用演绎作品的独创性表达？</a:t>
            </a:r>
            <a:endParaRPr lang="en-US" altLang="zh-CN" sz="2000" b="1"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1" name="标题 7169"/>
          <p:cNvSpPr>
            <a:spLocks noGrp="1"/>
          </p:cNvSpPr>
          <p:nvPr>
            <p:ph type="title"/>
          </p:nvPr>
        </p:nvSpPr>
        <p:spPr>
          <a:xfrm>
            <a:off x="490697" y="1105615"/>
            <a:ext cx="5945981" cy="709136"/>
          </a:xfrm>
          <a:ln w="9525">
            <a:noFill/>
            <a:miter/>
          </a:ln>
        </p:spPr>
        <p:txBody>
          <a:bodyPr anchor="ctr"/>
          <a:lstStyle/>
          <a:p>
            <a:r>
              <a:rPr lang="zh-CN" altLang="en-US" sz="2400" dirty="0">
                <a:ea typeface="黑体" panose="02010609060101010101" pitchFamily="49" charset="-122"/>
              </a:rPr>
              <a:t>学理理解：不得侵犯原作品的著作权</a:t>
            </a:r>
            <a:endParaRPr lang="zh-CN" altLang="en-US" sz="2400" dirty="0">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137285" y="1262380"/>
            <a:ext cx="6689725" cy="561340"/>
          </a:xfrm>
        </p:spPr>
        <p:txBody>
          <a:bodyPr vert="horz" lIns="69056" tIns="34529" rIns="69056" bIns="34529" rtlCol="0" anchor="ctr">
            <a:normAutofit/>
          </a:bodyPr>
          <a:lstStyle/>
          <a:p>
            <a:pPr algn="ctr"/>
            <a:r>
              <a:rPr lang="zh-CN" altLang="en-US" sz="2800" dirty="0">
                <a:ea typeface="黑体" panose="02010609060101010101" pitchFamily="49" charset="-122"/>
              </a:rPr>
              <a:t>第一节  著作权主体</a:t>
            </a:r>
            <a:endParaRPr lang="zh-CN" altLang="en-US" sz="2800" dirty="0">
              <a:ea typeface="黑体" panose="02010609060101010101" pitchFamily="49" charset="-122"/>
            </a:endParaRPr>
          </a:p>
        </p:txBody>
      </p:sp>
      <p:sp>
        <p:nvSpPr>
          <p:cNvPr id="24579" name="文本占位符 24578"/>
          <p:cNvSpPr>
            <a:spLocks noGrp="1"/>
          </p:cNvSpPr>
          <p:nvPr/>
        </p:nvSpPr>
        <p:spPr>
          <a:xfrm>
            <a:off x="2222500" y="2031365"/>
            <a:ext cx="5455285" cy="257937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gn="l">
              <a:lnSpc>
                <a:spcPct val="200000"/>
              </a:lnSpc>
              <a:spcBef>
                <a:spcPts val="0"/>
              </a:spcBef>
            </a:pPr>
            <a:r>
              <a:rPr lang="zh-CN" altLang="en-US" sz="2400" b="1" dirty="0">
                <a:effectLst/>
                <a:latin typeface="楷体" panose="02010609060101010101" pitchFamily="49" charset="-122"/>
                <a:ea typeface="楷体" panose="02010609060101010101" pitchFamily="49" charset="-122"/>
              </a:rPr>
              <a:t>著作权主体概述</a:t>
            </a:r>
            <a:endParaRPr lang="zh-CN" altLang="en-US" sz="2400" b="1" dirty="0">
              <a:effectLst/>
              <a:latin typeface="楷体" panose="02010609060101010101" pitchFamily="49" charset="-122"/>
              <a:ea typeface="楷体" panose="02010609060101010101" pitchFamily="49" charset="-122"/>
            </a:endParaRPr>
          </a:p>
          <a:p>
            <a:pPr algn="l">
              <a:lnSpc>
                <a:spcPct val="200000"/>
              </a:lnSpc>
              <a:spcBef>
                <a:spcPts val="0"/>
              </a:spcBef>
            </a:pPr>
            <a:r>
              <a:rPr lang="zh-CN" altLang="en-US" sz="2400" b="1" dirty="0">
                <a:effectLst/>
                <a:latin typeface="楷体" panose="02010609060101010101" pitchFamily="49" charset="-122"/>
                <a:ea typeface="楷体" panose="02010609060101010101" pitchFamily="49" charset="-122"/>
              </a:rPr>
              <a:t>作者：自然人与法人</a:t>
            </a:r>
            <a:endParaRPr lang="zh-CN" altLang="en-US" sz="2400" b="1" dirty="0">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3"/>
          <p:cNvSpPr>
            <a:spLocks noChangeArrowheads="1"/>
          </p:cNvSpPr>
          <p:nvPr/>
        </p:nvSpPr>
        <p:spPr bwMode="auto">
          <a:xfrm>
            <a:off x="981841" y="2242952"/>
            <a:ext cx="3666358" cy="1852549"/>
          </a:xfrm>
          <a:prstGeom prst="roundRect">
            <a:avLst>
              <a:gd name="adj" fmla="val 16667"/>
            </a:avLst>
          </a:prstGeom>
          <a:solidFill>
            <a:srgbClr val="DDDDDD"/>
          </a:solidFill>
          <a:ln w="9525" cap="flat"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9461" name="Text Box 5"/>
          <p:cNvSpPr txBox="1">
            <a:spLocks noChangeArrowheads="1"/>
          </p:cNvSpPr>
          <p:nvPr/>
        </p:nvSpPr>
        <p:spPr bwMode="auto">
          <a:xfrm>
            <a:off x="524510" y="1132840"/>
            <a:ext cx="3840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三、合作作品的著作权归属</a:t>
            </a:r>
            <a:endParaRPr lang="zh-CN" altLang="en-US" sz="2400" dirty="0">
              <a:ea typeface="黑体" panose="02010609060101010101" pitchFamily="49" charset="-122"/>
            </a:endParaRPr>
          </a:p>
        </p:txBody>
      </p:sp>
      <p:sp>
        <p:nvSpPr>
          <p:cNvPr id="19462" name="Text Box 6"/>
          <p:cNvSpPr txBox="1">
            <a:spLocks noChangeArrowheads="1"/>
          </p:cNvSpPr>
          <p:nvPr/>
        </p:nvSpPr>
        <p:spPr bwMode="auto">
          <a:xfrm>
            <a:off x="1091716" y="2374846"/>
            <a:ext cx="355648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两人以上合作创作的作品。</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著作权由合作作者共同享有。</a:t>
            </a:r>
            <a:endParaRPr lang="zh-CN" altLang="en-US" sz="2000" dirty="0">
              <a:latin typeface="华文楷体" panose="02010600040101010101" pitchFamily="2" charset="-122"/>
              <a:ea typeface="华文楷体" panose="02010600040101010101" pitchFamily="2" charset="-122"/>
            </a:endParaRPr>
          </a:p>
        </p:txBody>
      </p:sp>
      <p:sp>
        <p:nvSpPr>
          <p:cNvPr id="19463" name="AutoShape 7"/>
          <p:cNvSpPr>
            <a:spLocks noChangeArrowheads="1"/>
          </p:cNvSpPr>
          <p:nvPr/>
        </p:nvSpPr>
        <p:spPr bwMode="auto">
          <a:xfrm rot="5460000">
            <a:off x="5308600" y="3185160"/>
            <a:ext cx="2494280" cy="4161790"/>
          </a:xfrm>
          <a:prstGeom prst="wedgeRoundRectCallout">
            <a:avLst>
              <a:gd name="adj1" fmla="val -75577"/>
              <a:gd name="adj2" fmla="val 98220"/>
              <a:gd name="adj3" fmla="val 16667"/>
            </a:avLst>
          </a:pr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endParaRPr lang="zh-CN" altLang="zh-CN"/>
          </a:p>
        </p:txBody>
      </p:sp>
      <p:sp>
        <p:nvSpPr>
          <p:cNvPr id="19464" name="Text Box 8"/>
          <p:cNvSpPr txBox="1">
            <a:spLocks noChangeArrowheads="1"/>
          </p:cNvSpPr>
          <p:nvPr/>
        </p:nvSpPr>
        <p:spPr bwMode="auto">
          <a:xfrm>
            <a:off x="4648200" y="4095115"/>
            <a:ext cx="400875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合作作者：</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1、各方具有合作创作的意图：共同完成一部作品</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成为合作作者</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2、各方事实上均对已完成的作品有实质性贡献</a:t>
            </a:r>
            <a:endParaRPr lang="zh-CN" altLang="en-US" sz="2000" dirty="0">
              <a:latin typeface="华文楷体" panose="02010600040101010101" pitchFamily="2" charset="-122"/>
              <a:ea typeface="华文楷体" panose="02010600040101010101" pitchFamily="2" charset="-122"/>
            </a:endParaRPr>
          </a:p>
        </p:txBody>
      </p:sp>
      <p:pic>
        <p:nvPicPr>
          <p:cNvPr id="12" name="图片 11"/>
          <p:cNvPicPr>
            <a:picLocks noChangeAspect="1"/>
          </p:cNvPicPr>
          <p:nvPr/>
        </p:nvPicPr>
        <p:blipFill>
          <a:blip r:embed="rId1"/>
          <a:stretch>
            <a:fillRect/>
          </a:stretch>
        </p:blipFill>
        <p:spPr>
          <a:xfrm>
            <a:off x="0" y="2032"/>
            <a:ext cx="9144000" cy="110337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10" name="AutoShape 15"/>
          <p:cNvSpPr>
            <a:spLocks noChangeArrowheads="1"/>
          </p:cNvSpPr>
          <p:nvPr/>
        </p:nvSpPr>
        <p:spPr bwMode="auto">
          <a:xfrm>
            <a:off x="612775" y="1888173"/>
            <a:ext cx="1655763" cy="64770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a:solidFill>
                  <a:schemeClr val="bg1"/>
                </a:solidFill>
                <a:ea typeface="黑体" panose="02010609060101010101" pitchFamily="49" charset="-122"/>
              </a:rPr>
              <a:t>  </a:t>
            </a:r>
            <a:r>
              <a:rPr lang="zh-CN" altLang="en-US" sz="2400" b="1">
                <a:solidFill>
                  <a:schemeClr val="bg1"/>
                </a:solidFill>
                <a:ea typeface="黑体" panose="02010609060101010101" pitchFamily="49" charset="-122"/>
              </a:rPr>
              <a:t>定  义</a:t>
            </a:r>
            <a:endParaRPr lang="zh-CN" altLang="en-US" sz="2400" b="1">
              <a:solidFill>
                <a:schemeClr val="bg1"/>
              </a:solidFill>
              <a:ea typeface="黑体" panose="02010609060101010101" pitchFamily="49" charset="-122"/>
              <a:sym typeface="Arial" panose="020B0604020202090204" pitchFamily="34" charset="0"/>
            </a:endParaRPr>
          </a:p>
        </p:txBody>
      </p:sp>
      <p:sp>
        <p:nvSpPr>
          <p:cNvPr id="19458" name="AutoShape 2"/>
          <p:cNvSpPr>
            <a:spLocks noChangeArrowheads="1"/>
          </p:cNvSpPr>
          <p:nvPr/>
        </p:nvSpPr>
        <p:spPr bwMode="auto">
          <a:xfrm>
            <a:off x="2240280" y="2952115"/>
            <a:ext cx="927100" cy="376555"/>
          </a:xfrm>
          <a:prstGeom prst="roundRect">
            <a:avLst>
              <a:gd name="adj" fmla="val 16667"/>
            </a:avLst>
          </a:prstGeom>
          <a:noFill/>
          <a:ln w="9525" cap="flat" cmpd="sng">
            <a:solidFill>
              <a:schemeClr val="tx1"/>
            </a:solidFill>
            <a:prstDash val="dash"/>
            <a:round/>
          </a:ln>
          <a:effectLst/>
        </p:spPr>
        <p:txBody>
          <a:bodyPr anchor="ctr"/>
          <a:lstStyle/>
          <a:p>
            <a:endParaRPr lang="zh-CN" altLang="en-US">
              <a:noFill/>
            </a:endParaRPr>
          </a:p>
        </p:txBody>
      </p:sp>
      <p:pic>
        <p:nvPicPr>
          <p:cNvPr id="2" name="图片 1"/>
          <p:cNvPicPr>
            <a:picLocks noChangeAspect="1"/>
          </p:cNvPicPr>
          <p:nvPr/>
        </p:nvPicPr>
        <p:blipFill>
          <a:blip r:embed="rId3"/>
          <a:stretch>
            <a:fillRect/>
          </a:stretch>
        </p:blipFill>
        <p:spPr>
          <a:xfrm>
            <a:off x="5283835" y="2178685"/>
            <a:ext cx="3175000" cy="1981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stretch>
            <a:fillRect/>
          </a:stretch>
        </p:blipFill>
        <p:spPr>
          <a:xfrm>
            <a:off x="0" y="2032"/>
            <a:ext cx="9144000" cy="1103376"/>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35844" name="AutoShape 15"/>
          <p:cNvSpPr>
            <a:spLocks noChangeArrowheads="1"/>
          </p:cNvSpPr>
          <p:nvPr/>
        </p:nvSpPr>
        <p:spPr bwMode="auto">
          <a:xfrm>
            <a:off x="394335" y="1116330"/>
            <a:ext cx="1938655" cy="650875"/>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p>
            <a:pPr algn="ctr"/>
            <a:r>
              <a:rPr lang="zh-CN" altLang="en-US" sz="2400" b="1">
                <a:solidFill>
                  <a:schemeClr val="bg1"/>
                </a:solidFill>
                <a:ea typeface="黑体" panose="02010609060101010101" pitchFamily="49" charset="-122"/>
              </a:rPr>
              <a:t>归  属</a:t>
            </a:r>
            <a:endParaRPr lang="zh-CN" altLang="en-US" sz="2400" b="1">
              <a:solidFill>
                <a:schemeClr val="bg1"/>
              </a:solidFill>
              <a:ea typeface="黑体" panose="02010609060101010101" pitchFamily="49" charset="-122"/>
              <a:sym typeface="Arial" panose="020B0604020202090204" pitchFamily="34" charset="0"/>
            </a:endParaRPr>
          </a:p>
        </p:txBody>
      </p:sp>
      <p:pic>
        <p:nvPicPr>
          <p:cNvPr id="3" name="图片 2" descr="微信图片_20210321203752"/>
          <p:cNvPicPr>
            <a:picLocks noChangeAspect="1"/>
          </p:cNvPicPr>
          <p:nvPr/>
        </p:nvPicPr>
        <p:blipFill>
          <a:blip r:embed="rId3"/>
          <a:stretch>
            <a:fillRect/>
          </a:stretch>
        </p:blipFill>
        <p:spPr>
          <a:xfrm>
            <a:off x="1911350" y="1105535"/>
            <a:ext cx="5878195" cy="56673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AutoShape 3"/>
          <p:cNvSpPr>
            <a:spLocks noChangeArrowheads="1"/>
          </p:cNvSpPr>
          <p:nvPr/>
        </p:nvSpPr>
        <p:spPr bwMode="auto">
          <a:xfrm>
            <a:off x="1476375" y="2423160"/>
            <a:ext cx="7056755" cy="1336675"/>
          </a:xfrm>
          <a:prstGeom prst="roundRect">
            <a:avLst>
              <a:gd name="adj" fmla="val 16667"/>
            </a:avLst>
          </a:prstGeom>
          <a:solidFill>
            <a:srgbClr val="DDDDDD"/>
          </a:solidFill>
          <a:ln w="9525" cap="flat" cmpd="sng">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4820" name="AutoShape 15"/>
          <p:cNvSpPr>
            <a:spLocks noChangeArrowheads="1"/>
          </p:cNvSpPr>
          <p:nvPr/>
        </p:nvSpPr>
        <p:spPr bwMode="auto">
          <a:xfrm>
            <a:off x="612775" y="2060893"/>
            <a:ext cx="1655763" cy="64770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a:solidFill>
                  <a:schemeClr val="bg1"/>
                </a:solidFill>
                <a:ea typeface="黑体" panose="02010609060101010101" pitchFamily="49" charset="-122"/>
              </a:rPr>
              <a:t>  定  义</a:t>
            </a:r>
            <a:endParaRPr lang="zh-CN" altLang="en-US" sz="2000" b="1">
              <a:solidFill>
                <a:schemeClr val="bg1"/>
              </a:solidFill>
              <a:ea typeface="黑体" panose="02010609060101010101" pitchFamily="49" charset="-122"/>
              <a:sym typeface="Arial" panose="020B0604020202090204" pitchFamily="34" charset="0"/>
            </a:endParaRPr>
          </a:p>
        </p:txBody>
      </p:sp>
      <p:sp>
        <p:nvSpPr>
          <p:cNvPr id="34821" name="Text Box 5"/>
          <p:cNvSpPr txBox="1">
            <a:spLocks noChangeArrowheads="1"/>
          </p:cNvSpPr>
          <p:nvPr/>
        </p:nvSpPr>
        <p:spPr bwMode="auto">
          <a:xfrm>
            <a:off x="1605280" y="2651125"/>
            <a:ext cx="6827520" cy="1014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汇编作品：汇编若干作品、作品的片段或者不构成作品的数据或其他材料， 对其</a:t>
            </a:r>
            <a:r>
              <a:rPr lang="zh-CN" altLang="en-US" sz="2000" dirty="0">
                <a:solidFill>
                  <a:srgbClr val="FF0000"/>
                </a:solidFill>
                <a:latin typeface="华文楷体" panose="02010600040101010101" pitchFamily="2" charset="-122"/>
                <a:ea typeface="华文楷体" panose="02010600040101010101" pitchFamily="2" charset="-122"/>
              </a:rPr>
              <a:t>内容的选择或编排体现独创性</a:t>
            </a:r>
            <a:r>
              <a:rPr lang="zh-CN" altLang="en-US" sz="2000" dirty="0">
                <a:latin typeface="华文楷体" panose="02010600040101010101" pitchFamily="2" charset="-122"/>
                <a:ea typeface="华文楷体" panose="02010600040101010101" pitchFamily="2" charset="-122"/>
              </a:rPr>
              <a:t>的作品</a:t>
            </a:r>
            <a:endParaRPr lang="zh-CN" altLang="en-US" sz="20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8" name="Text Box 3"/>
          <p:cNvSpPr txBox="1">
            <a:spLocks noChangeArrowheads="1"/>
          </p:cNvSpPr>
          <p:nvPr/>
        </p:nvSpPr>
        <p:spPr bwMode="auto">
          <a:xfrm>
            <a:off x="755650" y="1089343"/>
            <a:ext cx="384048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四、汇编作品的著作权归属</a:t>
            </a:r>
            <a:endParaRPr lang="zh-CN" altLang="en-US" sz="3200" dirty="0">
              <a:ea typeface="黑体" panose="02010609060101010101" pitchFamily="49" charset="-122"/>
            </a:endParaRPr>
          </a:p>
          <a:p>
            <a:endParaRPr lang="zh-CN" altLang="en-US" dirty="0"/>
          </a:p>
        </p:txBody>
      </p:sp>
      <p:sp>
        <p:nvSpPr>
          <p:cNvPr id="3" name="Text Box 5"/>
          <p:cNvSpPr txBox="1">
            <a:spLocks noChangeArrowheads="1"/>
          </p:cNvSpPr>
          <p:nvPr/>
        </p:nvSpPr>
        <p:spPr bwMode="auto">
          <a:xfrm>
            <a:off x="1476375" y="4003040"/>
            <a:ext cx="7056120" cy="2399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p>
            <a:pPr marL="342900" indent="-342900">
              <a:lnSpc>
                <a:spcPct val="150000"/>
              </a:lnSpc>
              <a:buFont typeface="Wingdings" panose="05000000000000000000" charset="0"/>
              <a:buChar char="Ø"/>
            </a:pPr>
            <a:r>
              <a:rPr lang="zh-CN" altLang="en-US" sz="2000" dirty="0">
                <a:solidFill>
                  <a:srgbClr val="CC3300"/>
                </a:solidFill>
                <a:latin typeface="华文楷体" panose="02010600040101010101" pitchFamily="2" charset="-122"/>
                <a:ea typeface="华文楷体" panose="02010600040101010101" pitchFamily="2" charset="-122"/>
              </a:rPr>
              <a:t>集合作品：</a:t>
            </a:r>
            <a:r>
              <a:rPr lang="zh-CN" altLang="en-US" sz="2000" dirty="0">
                <a:latin typeface="华文楷体" panose="02010600040101010101" pitchFamily="2" charset="-122"/>
                <a:ea typeface="华文楷体" panose="02010600040101010101" pitchFamily="2" charset="-122"/>
              </a:rPr>
              <a:t>汇编若干作品、作品的片段而形成的作品，至于其中的作品或者作品的片断是否享有著作权在所不问，</a:t>
            </a:r>
            <a:r>
              <a:rPr lang="zh-CN" altLang="en-US" sz="2000" dirty="0">
                <a:solidFill>
                  <a:srgbClr val="CC3300"/>
                </a:solidFill>
                <a:latin typeface="华文楷体" panose="02010600040101010101" pitchFamily="2" charset="-122"/>
                <a:ea typeface="华文楷体" panose="02010600040101010101" pitchFamily="2" charset="-122"/>
              </a:rPr>
              <a:t>如报纸、期刊、百科全书、论文集等</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CC3300"/>
                </a:solidFill>
                <a:latin typeface="华文楷体" panose="02010600040101010101" pitchFamily="2" charset="-122"/>
                <a:ea typeface="华文楷体" panose="02010600040101010101" pitchFamily="2" charset="-122"/>
              </a:rPr>
              <a:t>事实作品：</a:t>
            </a:r>
            <a:r>
              <a:rPr lang="zh-CN" altLang="en-US" sz="2000" dirty="0">
                <a:latin typeface="华文楷体" panose="02010600040101010101" pitchFamily="2" charset="-122"/>
                <a:ea typeface="华文楷体" panose="02010600040101010101" pitchFamily="2" charset="-122"/>
              </a:rPr>
              <a:t>又称数据汇编，是将不受著作权法保护的数据或者事实汇集在一起而形成的作品，</a:t>
            </a:r>
            <a:r>
              <a:rPr lang="zh-CN" altLang="en-US" sz="2000" dirty="0">
                <a:solidFill>
                  <a:srgbClr val="CC3300"/>
                </a:solidFill>
                <a:latin typeface="华文楷体" panose="02010600040101010101" pitchFamily="2" charset="-122"/>
                <a:ea typeface="华文楷体" panose="02010600040101010101" pitchFamily="2" charset="-122"/>
              </a:rPr>
              <a:t>如数据库作品</a:t>
            </a: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AutoShape 3"/>
          <p:cNvSpPr>
            <a:spLocks noChangeArrowheads="1"/>
          </p:cNvSpPr>
          <p:nvPr/>
        </p:nvSpPr>
        <p:spPr bwMode="auto">
          <a:xfrm>
            <a:off x="1214755" y="1811020"/>
            <a:ext cx="7421245" cy="1716405"/>
          </a:xfrm>
          <a:prstGeom prst="roundRect">
            <a:avLst>
              <a:gd name="adj" fmla="val 16667"/>
            </a:avLst>
          </a:prstGeom>
          <a:solidFill>
            <a:srgbClr val="DDDDDD"/>
          </a:solidFill>
          <a:ln w="9525"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t>   </a:t>
            </a:r>
            <a:endParaRPr lang="zh-CN" altLang="en-US" sz="2000"/>
          </a:p>
          <a:p>
            <a:r>
              <a:rPr lang="zh-CN" altLang="en-US" sz="2000"/>
              <a:t>  　　　</a:t>
            </a:r>
            <a:endParaRPr lang="zh-CN" altLang="en-US" sz="2000"/>
          </a:p>
        </p:txBody>
      </p:sp>
      <p:sp>
        <p:nvSpPr>
          <p:cNvPr id="35844" name="AutoShape 15"/>
          <p:cNvSpPr>
            <a:spLocks noChangeArrowheads="1"/>
          </p:cNvSpPr>
          <p:nvPr/>
        </p:nvSpPr>
        <p:spPr bwMode="auto">
          <a:xfrm>
            <a:off x="612775" y="1422400"/>
            <a:ext cx="1655763" cy="650875"/>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400" b="1">
                <a:solidFill>
                  <a:schemeClr val="bg1"/>
                </a:solidFill>
                <a:ea typeface="黑体" panose="02010609060101010101" pitchFamily="49" charset="-122"/>
              </a:rPr>
              <a:t>归  属</a:t>
            </a:r>
            <a:endParaRPr lang="zh-CN" altLang="en-US" sz="2400" b="1">
              <a:solidFill>
                <a:schemeClr val="bg1"/>
              </a:solidFill>
              <a:ea typeface="黑体" panose="02010609060101010101" pitchFamily="49" charset="-122"/>
              <a:sym typeface="Arial" panose="020B0604020202090204" pitchFamily="34" charset="0"/>
            </a:endParaRPr>
          </a:p>
        </p:txBody>
      </p:sp>
      <p:sp>
        <p:nvSpPr>
          <p:cNvPr id="35845" name="Text Box 5"/>
          <p:cNvSpPr txBox="1">
            <a:spLocks noChangeArrowheads="1"/>
          </p:cNvSpPr>
          <p:nvPr/>
        </p:nvSpPr>
        <p:spPr bwMode="auto">
          <a:xfrm>
            <a:off x="1412240" y="1957705"/>
            <a:ext cx="702691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fontAlgn="auto">
              <a:lnSpc>
                <a:spcPct val="150000"/>
              </a:lnSpc>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汇编作品的</a:t>
            </a:r>
            <a:r>
              <a:rPr lang="zh-CN" altLang="en-US" sz="2000" dirty="0">
                <a:solidFill>
                  <a:srgbClr val="CC3300"/>
                </a:solidFill>
                <a:latin typeface="华文楷体" panose="02010600040101010101" pitchFamily="2" charset="-122"/>
                <a:ea typeface="华文楷体" panose="02010600040101010101" pitchFamily="2" charset="-122"/>
              </a:rPr>
              <a:t>整体著作权归属汇编人</a:t>
            </a: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如果汇编行为构成了职务行为以致形成了职务作品，那么其著作权归属就按照职务作品著作权归属的规定处理。</a:t>
            </a:r>
            <a:endParaRPr lang="zh-CN" altLang="en-US" sz="2000"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3" name="Text Box 5"/>
          <p:cNvSpPr txBox="1">
            <a:spLocks noChangeArrowheads="1"/>
          </p:cNvSpPr>
          <p:nvPr/>
        </p:nvSpPr>
        <p:spPr bwMode="auto">
          <a:xfrm>
            <a:off x="1281430" y="3693160"/>
            <a:ext cx="728789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fontAlgn="auto">
              <a:lnSpc>
                <a:spcPct val="150000"/>
              </a:lnSpc>
              <a:buFont typeface="Wingdings" panose="05000000000000000000" charset="0"/>
              <a:buChar char="Ø"/>
            </a:pPr>
            <a:r>
              <a:rPr lang="zh-CN" altLang="en-US" sz="2000" b="1" dirty="0">
                <a:solidFill>
                  <a:srgbClr val="FF0000"/>
                </a:solidFill>
                <a:latin typeface="华文楷体" panose="02010600040101010101" pitchFamily="2" charset="-122"/>
                <a:ea typeface="华文楷体" panose="02010600040101010101" pitchFamily="2" charset="-122"/>
              </a:rPr>
              <a:t>集合作品注意事项</a:t>
            </a:r>
            <a:r>
              <a:rPr lang="zh-CN" altLang="en-US" sz="2000" b="1"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第一，汇编人在利用原作品时，必须经过原作者的许可；第二，存在原作品的著作权和汇编作品的著作权两个著作权。利用整个汇编作品，须取得汇编作品著作权人与单个作品著作权人的双重许可。</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b="1" dirty="0">
                <a:solidFill>
                  <a:srgbClr val="FF0000"/>
                </a:solidFill>
                <a:latin typeface="华文楷体" panose="02010600040101010101" pitchFamily="2" charset="-122"/>
                <a:ea typeface="华文楷体" panose="02010600040101010101" pitchFamily="2" charset="-122"/>
              </a:rPr>
              <a:t>数据汇编：</a:t>
            </a:r>
            <a:r>
              <a:rPr lang="zh-CN" altLang="en-US" sz="2000" dirty="0">
                <a:latin typeface="华文楷体" panose="02010600040101010101" pitchFamily="2" charset="-122"/>
                <a:ea typeface="华文楷体" panose="02010600040101010101" pitchFamily="2" charset="-122"/>
              </a:rPr>
              <a:t>汇编人仅就其设计和编排的结构或者形式享有著作权，对数据内容的摘录与再利用适用反不正当竞争法。</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0" y="11557"/>
            <a:ext cx="9144000" cy="110337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2668"/>
            <a:ext cx="3293269" cy="1100138"/>
          </a:xfrm>
          <a:prstGeom prst="rect">
            <a:avLst/>
          </a:prstGeom>
        </p:spPr>
      </p:pic>
      <p:sp>
        <p:nvSpPr>
          <p:cNvPr id="14" name="Text Box 5"/>
          <p:cNvSpPr txBox="1">
            <a:spLocks noChangeArrowheads="1"/>
          </p:cNvSpPr>
          <p:nvPr/>
        </p:nvSpPr>
        <p:spPr bwMode="auto">
          <a:xfrm>
            <a:off x="503555" y="1347470"/>
            <a:ext cx="6362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ea typeface="黑体" panose="02010609060101010101" pitchFamily="49" charset="-122"/>
              </a:rPr>
              <a:t>思考：演绎作品、合作作品与汇编作品</a:t>
            </a:r>
            <a:endParaRPr lang="zh-CN" altLang="en-US" sz="2400" dirty="0">
              <a:ea typeface="黑体" panose="02010609060101010101" pitchFamily="49" charset="-122"/>
            </a:endParaRPr>
          </a:p>
        </p:txBody>
      </p:sp>
      <p:pic>
        <p:nvPicPr>
          <p:cNvPr id="2" name="图片 1" descr="timg[1]"/>
          <p:cNvPicPr>
            <a:picLocks noChangeAspect="1"/>
          </p:cNvPicPr>
          <p:nvPr/>
        </p:nvPicPr>
        <p:blipFill>
          <a:blip r:embed="rId3"/>
          <a:stretch>
            <a:fillRect/>
          </a:stretch>
        </p:blipFill>
        <p:spPr>
          <a:xfrm>
            <a:off x="1567180" y="1899920"/>
            <a:ext cx="6010275" cy="40201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073785" y="1262380"/>
            <a:ext cx="7442835" cy="561340"/>
          </a:xfrm>
        </p:spPr>
        <p:txBody>
          <a:bodyPr vert="horz" lIns="69056" tIns="34529" rIns="69056" bIns="34529" rtlCol="0" anchor="ctr">
            <a:normAutofit/>
          </a:bodyPr>
          <a:lstStyle/>
          <a:p>
            <a:pPr algn="ctr"/>
            <a:r>
              <a:rPr lang="zh-CN" altLang="en-US" sz="2800" dirty="0">
                <a:ea typeface="黑体" panose="02010609060101010101" pitchFamily="49" charset="-122"/>
              </a:rPr>
              <a:t>第三节    著作权归属：特别安排</a:t>
            </a:r>
            <a:endParaRPr lang="zh-CN" altLang="en-US" sz="2800" dirty="0">
              <a:ea typeface="黑体" panose="02010609060101010101" pitchFamily="49" charset="-122"/>
            </a:endParaRPr>
          </a:p>
        </p:txBody>
      </p:sp>
      <p:sp>
        <p:nvSpPr>
          <p:cNvPr id="24579" name="文本占位符 24578"/>
          <p:cNvSpPr>
            <a:spLocks noGrp="1"/>
          </p:cNvSpPr>
          <p:nvPr/>
        </p:nvSpPr>
        <p:spPr>
          <a:xfrm>
            <a:off x="1439545" y="1781175"/>
            <a:ext cx="6592570" cy="414274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200000"/>
              </a:lnSpc>
              <a:spcBef>
                <a:spcPts val="0"/>
              </a:spcBef>
            </a:pPr>
            <a:r>
              <a:rPr lang="zh-CN" altLang="en-US" sz="2400" b="1" dirty="0">
                <a:effectLst/>
                <a:latin typeface="楷体" panose="02010609060101010101" pitchFamily="49" charset="-122"/>
                <a:ea typeface="楷体" panose="02010609060101010101" pitchFamily="49" charset="-122"/>
                <a:sym typeface="+mn-ea"/>
              </a:rPr>
              <a:t>一、职务作品的著作权归属</a:t>
            </a:r>
            <a:endParaRPr lang="zh-CN" altLang="en-US" sz="2400" b="1" dirty="0">
              <a:effectLst/>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二、视听作品的著作权归属</a:t>
            </a:r>
            <a:endParaRPr lang="zh-CN" altLang="en-US" sz="2400" b="1" dirty="0">
              <a:effectLst/>
              <a:latin typeface="楷体" panose="02010609060101010101" pitchFamily="49" charset="-122"/>
              <a:ea typeface="楷体" panose="02010609060101010101" pitchFamily="49" charset="-122"/>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三、委托作品的著作权归属</a:t>
            </a:r>
            <a:endParaRPr lang="zh-CN" altLang="en-US" sz="2400" b="1" dirty="0">
              <a:effectLst/>
              <a:latin typeface="楷体" panose="02010609060101010101" pitchFamily="49" charset="-122"/>
              <a:ea typeface="楷体" panose="02010609060101010101" pitchFamily="49" charset="-122"/>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四、原件所有权转移的作品的著作权归属</a:t>
            </a:r>
            <a:endParaRPr lang="en-US" altLang="zh-CN" sz="2400" b="1" dirty="0">
              <a:effectLst/>
              <a:latin typeface="楷体" panose="02010609060101010101" pitchFamily="49" charset="-122"/>
              <a:ea typeface="楷体" panose="02010609060101010101" pitchFamily="49" charset="-122"/>
            </a:endParaRPr>
          </a:p>
          <a:p>
            <a:pPr>
              <a:lnSpc>
                <a:spcPct val="200000"/>
              </a:lnSpc>
              <a:spcBef>
                <a:spcPts val="0"/>
              </a:spcBef>
            </a:pPr>
            <a:r>
              <a:rPr lang="zh-CN" altLang="en-US" sz="2400" b="1" dirty="0">
                <a:effectLst/>
                <a:latin typeface="楷体" panose="02010609060101010101" pitchFamily="49" charset="-122"/>
                <a:ea typeface="楷体" panose="02010609060101010101" pitchFamily="49" charset="-122"/>
              </a:rPr>
              <a:t>五、作者身份不明的作品的著作权归属</a:t>
            </a:r>
            <a:endParaRPr lang="zh-CN" altLang="en-US" sz="2400" b="1" dirty="0">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AutoShape 3"/>
          <p:cNvSpPr>
            <a:spLocks noChangeArrowheads="1"/>
          </p:cNvSpPr>
          <p:nvPr/>
        </p:nvSpPr>
        <p:spPr bwMode="auto">
          <a:xfrm>
            <a:off x="4563110" y="5382895"/>
            <a:ext cx="3844290" cy="955040"/>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58" name="Text Box 6"/>
          <p:cNvSpPr txBox="1">
            <a:spLocks noChangeArrowheads="1"/>
          </p:cNvSpPr>
          <p:nvPr/>
        </p:nvSpPr>
        <p:spPr bwMode="auto">
          <a:xfrm>
            <a:off x="612140" y="3503295"/>
            <a:ext cx="3289300" cy="706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000" dirty="0">
                <a:latin typeface="华文楷体" panose="02010600040101010101" pitchFamily="2" charset="-122"/>
                <a:ea typeface="华文楷体" panose="02010600040101010101" pitchFamily="2" charset="-122"/>
              </a:rPr>
              <a:t>自然人为完成法人或非法人组织工作任务所创作的作品</a:t>
            </a:r>
            <a:endParaRPr lang="zh-CN" altLang="en-US" sz="2000" dirty="0">
              <a:latin typeface="华文楷体" panose="02010600040101010101" pitchFamily="2" charset="-122"/>
              <a:ea typeface="华文楷体" panose="02010600040101010101" pitchFamily="2" charset="-122"/>
            </a:endParaRPr>
          </a:p>
        </p:txBody>
      </p:sp>
      <p:sp>
        <p:nvSpPr>
          <p:cNvPr id="23563" name="Text Box 11"/>
          <p:cNvSpPr txBox="1">
            <a:spLocks noChangeArrowheads="1"/>
          </p:cNvSpPr>
          <p:nvPr/>
        </p:nvSpPr>
        <p:spPr bwMode="auto">
          <a:xfrm>
            <a:off x="4738370" y="5396230"/>
            <a:ext cx="3519805" cy="1014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000" dirty="0">
                <a:latin typeface="华文楷体" panose="02010600040101010101" pitchFamily="2" charset="-122"/>
                <a:ea typeface="华文楷体" panose="02010600040101010101" pitchFamily="2" charset="-122"/>
              </a:rPr>
              <a:t>法律、行政法规规定或者合同约定著作权由法人或者非法人组织享有的</a:t>
            </a:r>
            <a:r>
              <a:rPr lang="zh-CN" altLang="en-US" sz="2000" dirty="0">
                <a:solidFill>
                  <a:srgbClr val="FF0000"/>
                </a:solidFill>
                <a:latin typeface="华文楷体" panose="02010600040101010101" pitchFamily="2" charset="-122"/>
                <a:ea typeface="华文楷体" panose="02010600040101010101" pitchFamily="2" charset="-122"/>
              </a:rPr>
              <a:t>职务作品</a:t>
            </a: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14" name="图片 13"/>
          <p:cNvPicPr>
            <a:picLocks noChangeAspect="1"/>
          </p:cNvPicPr>
          <p:nvPr/>
        </p:nvPicPr>
        <p:blipFill>
          <a:blip r:embed="rId1"/>
          <a:stretch>
            <a:fillRect/>
          </a:stretch>
        </p:blipFill>
        <p:spPr>
          <a:xfrm>
            <a:off x="0" y="14732"/>
            <a:ext cx="9144000" cy="1103376"/>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16" name="Text Box 3"/>
          <p:cNvSpPr txBox="1">
            <a:spLocks noChangeArrowheads="1"/>
          </p:cNvSpPr>
          <p:nvPr/>
        </p:nvSpPr>
        <p:spPr bwMode="auto">
          <a:xfrm>
            <a:off x="612775" y="1223645"/>
            <a:ext cx="3840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一、职务作品的著作权归属</a:t>
            </a:r>
            <a:endParaRPr lang="zh-CN" altLang="en-US" sz="2400" dirty="0">
              <a:ea typeface="黑体" panose="02010609060101010101" pitchFamily="49" charset="-122"/>
            </a:endParaRPr>
          </a:p>
        </p:txBody>
      </p:sp>
      <p:sp>
        <p:nvSpPr>
          <p:cNvPr id="17" name="AutoShape 2"/>
          <p:cNvSpPr>
            <a:spLocks noChangeArrowheads="1"/>
          </p:cNvSpPr>
          <p:nvPr/>
        </p:nvSpPr>
        <p:spPr bwMode="auto">
          <a:xfrm>
            <a:off x="612140" y="3418205"/>
            <a:ext cx="3289300" cy="863600"/>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AutoShape 2"/>
          <p:cNvSpPr>
            <a:spLocks noChangeArrowheads="1"/>
          </p:cNvSpPr>
          <p:nvPr/>
        </p:nvSpPr>
        <p:spPr bwMode="auto">
          <a:xfrm>
            <a:off x="4563745" y="2990215"/>
            <a:ext cx="3843655" cy="1219835"/>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 name="矩形 1"/>
          <p:cNvSpPr/>
          <p:nvPr/>
        </p:nvSpPr>
        <p:spPr>
          <a:xfrm>
            <a:off x="4644390" y="2989580"/>
            <a:ext cx="3763010" cy="1322070"/>
          </a:xfrm>
          <a:prstGeom prst="rect">
            <a:avLst/>
          </a:prstGeom>
        </p:spPr>
        <p:txBody>
          <a:bodyPr wrap="square">
            <a:spAutoFit/>
          </a:bodyPr>
          <a:lstStyle/>
          <a:p>
            <a:r>
              <a:rPr lang="zh-CN" altLang="en-US" sz="2000" b="1" dirty="0">
                <a:latin typeface="华文楷体" panose="02010600040101010101" pitchFamily="2" charset="-122"/>
                <a:ea typeface="华文楷体" panose="02010600040101010101" pitchFamily="2" charset="-122"/>
              </a:rPr>
              <a:t>主要利用</a:t>
            </a:r>
            <a:r>
              <a:rPr lang="zh-CN" altLang="en-US" sz="2000" dirty="0">
                <a:latin typeface="华文楷体" panose="02010600040101010101" pitchFamily="2" charset="-122"/>
                <a:ea typeface="华文楷体" panose="02010600040101010101" pitchFamily="2" charset="-122"/>
              </a:rPr>
              <a:t>法人或者非法人组织的物质技术条件创作，并由其</a:t>
            </a:r>
            <a:r>
              <a:rPr lang="zh-CN" altLang="en-US" sz="2000" b="1" dirty="0">
                <a:latin typeface="华文楷体" panose="02010600040101010101" pitchFamily="2" charset="-122"/>
                <a:ea typeface="华文楷体" panose="02010600040101010101" pitchFamily="2" charset="-122"/>
              </a:rPr>
              <a:t>承担责任</a:t>
            </a:r>
            <a:r>
              <a:rPr lang="zh-CN" altLang="en-US" sz="2000" dirty="0">
                <a:latin typeface="华文楷体" panose="02010600040101010101" pitchFamily="2" charset="-122"/>
                <a:ea typeface="华文楷体" panose="02010600040101010101" pitchFamily="2" charset="-122"/>
              </a:rPr>
              <a:t>的工程设计图、产品设计图、地图、示意图、计算机软件等</a:t>
            </a:r>
            <a:endParaRPr lang="zh-CN" altLang="en-US" sz="2000" dirty="0">
              <a:latin typeface="华文楷体" panose="02010600040101010101" pitchFamily="2" charset="-122"/>
              <a:ea typeface="华文楷体" panose="02010600040101010101" pitchFamily="2" charset="-122"/>
            </a:endParaRPr>
          </a:p>
        </p:txBody>
      </p:sp>
      <p:sp>
        <p:nvSpPr>
          <p:cNvPr id="20" name="AutoShape 2"/>
          <p:cNvSpPr>
            <a:spLocks noChangeArrowheads="1"/>
          </p:cNvSpPr>
          <p:nvPr/>
        </p:nvSpPr>
        <p:spPr bwMode="auto">
          <a:xfrm>
            <a:off x="4563110" y="4321175"/>
            <a:ext cx="3844290" cy="942975"/>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 name="矩形 2"/>
          <p:cNvSpPr/>
          <p:nvPr/>
        </p:nvSpPr>
        <p:spPr>
          <a:xfrm>
            <a:off x="4644390" y="4321175"/>
            <a:ext cx="3763645" cy="1014730"/>
          </a:xfrm>
          <a:prstGeom prst="rect">
            <a:avLst/>
          </a:prstGeom>
        </p:spPr>
        <p:txBody>
          <a:bodyPr wrap="square">
            <a:spAutoFit/>
          </a:bodyPr>
          <a:lstStyle/>
          <a:p>
            <a:r>
              <a:rPr lang="zh-CN" altLang="en-US" sz="2000" dirty="0">
                <a:latin typeface="华文楷体" panose="02010600040101010101" pitchFamily="2" charset="-122"/>
                <a:ea typeface="华文楷体" panose="02010600040101010101" pitchFamily="2" charset="-122"/>
              </a:rPr>
              <a:t>报社、期刊社、通讯社、广播电台、电视台的工作人员创作的</a:t>
            </a:r>
            <a:r>
              <a:rPr lang="zh-CN" altLang="en-US" sz="2000" dirty="0">
                <a:solidFill>
                  <a:srgbClr val="FF0000"/>
                </a:solidFill>
                <a:latin typeface="华文楷体" panose="02010600040101010101" pitchFamily="2" charset="-122"/>
                <a:ea typeface="华文楷体" panose="02010600040101010101" pitchFamily="2" charset="-122"/>
              </a:rPr>
              <a:t>职务作品</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2" name="AutoShape 15"/>
          <p:cNvSpPr>
            <a:spLocks noChangeArrowheads="1"/>
          </p:cNvSpPr>
          <p:nvPr/>
        </p:nvSpPr>
        <p:spPr bwMode="auto">
          <a:xfrm>
            <a:off x="1124585" y="2230363"/>
            <a:ext cx="2374265" cy="64770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solidFill>
                  <a:schemeClr val="bg1"/>
                </a:solidFill>
                <a:ea typeface="黑体" panose="02010609060101010101" pitchFamily="49" charset="-122"/>
              </a:rPr>
              <a:t>一般职务作品</a:t>
            </a:r>
            <a:endParaRPr lang="zh-CN" altLang="en-US" sz="2000" b="1" dirty="0">
              <a:solidFill>
                <a:schemeClr val="bg1"/>
              </a:solidFill>
              <a:ea typeface="黑体" panose="02010609060101010101" pitchFamily="49" charset="-122"/>
              <a:sym typeface="Arial" panose="020B0604020202090204" pitchFamily="34" charset="0"/>
            </a:endParaRPr>
          </a:p>
        </p:txBody>
      </p:sp>
      <p:sp>
        <p:nvSpPr>
          <p:cNvPr id="23" name="AutoShape 15"/>
          <p:cNvSpPr>
            <a:spLocks noChangeArrowheads="1"/>
          </p:cNvSpPr>
          <p:nvPr/>
        </p:nvSpPr>
        <p:spPr bwMode="auto">
          <a:xfrm>
            <a:off x="5480248" y="2230187"/>
            <a:ext cx="2374265" cy="64770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solidFill>
                  <a:schemeClr val="bg1"/>
                </a:solidFill>
                <a:ea typeface="黑体" panose="02010609060101010101" pitchFamily="49" charset="-122"/>
              </a:rPr>
              <a:t>特殊职务作品</a:t>
            </a:r>
            <a:endParaRPr lang="zh-CN" altLang="en-US" sz="2000" b="1" dirty="0">
              <a:solidFill>
                <a:schemeClr val="bg1"/>
              </a:solidFill>
              <a:ea typeface="黑体" panose="02010609060101010101" pitchFamily="49" charset="-122"/>
              <a:sym typeface="Arial" panose="020B0604020202090204" pitchFamily="34" charset="0"/>
            </a:endParaRPr>
          </a:p>
        </p:txBody>
      </p:sp>
      <p:sp>
        <p:nvSpPr>
          <p:cNvPr id="4" name="矩形 3"/>
          <p:cNvSpPr/>
          <p:nvPr/>
        </p:nvSpPr>
        <p:spPr>
          <a:xfrm>
            <a:off x="1758672" y="5119889"/>
            <a:ext cx="1325880" cy="368300"/>
          </a:xfrm>
          <a:prstGeom prst="rect">
            <a:avLst/>
          </a:prstGeom>
        </p:spPr>
        <p:txBody>
          <a:bodyPr wrap="none">
            <a:spAutoFit/>
          </a:bodyPr>
          <a:lstStyle/>
          <a:p>
            <a:r>
              <a:rPr lang="zh-CN" altLang="en-US" b="1" dirty="0"/>
              <a:t>法定、约定</a:t>
            </a:r>
            <a:endParaRPr lang="zh-CN" altLang="en-US" dirty="0"/>
          </a:p>
        </p:txBody>
      </p:sp>
      <p:cxnSp>
        <p:nvCxnSpPr>
          <p:cNvPr id="6" name="直接箭头连接符 5"/>
          <p:cNvCxnSpPr>
            <a:stCxn id="17" idx="2"/>
            <a:endCxn id="23555" idx="1"/>
          </p:cNvCxnSpPr>
          <p:nvPr/>
        </p:nvCxnSpPr>
        <p:spPr>
          <a:xfrm>
            <a:off x="2256790" y="4281805"/>
            <a:ext cx="2306320" cy="157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20" idx="1"/>
          </p:cNvCxnSpPr>
          <p:nvPr/>
        </p:nvCxnSpPr>
        <p:spPr>
          <a:xfrm>
            <a:off x="2291715" y="4289425"/>
            <a:ext cx="2271395" cy="503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3"/>
          <p:cNvGrpSpPr/>
          <p:nvPr/>
        </p:nvGrpSpPr>
        <p:grpSpPr bwMode="auto">
          <a:xfrm>
            <a:off x="436245" y="1791335"/>
            <a:ext cx="4165600" cy="4227195"/>
            <a:chOff x="-844" y="0"/>
            <a:chExt cx="5537989" cy="750969"/>
          </a:xfrm>
        </p:grpSpPr>
        <p:sp>
          <p:nvSpPr>
            <p:cNvPr id="24580" name="矩形​​ 4"/>
            <p:cNvSpPr>
              <a:spLocks noChangeArrowheads="1"/>
            </p:cNvSpPr>
            <p:nvPr/>
          </p:nvSpPr>
          <p:spPr bwMode="auto">
            <a:xfrm>
              <a:off x="0" y="0"/>
              <a:ext cx="5537145" cy="750969"/>
            </a:xfrm>
            <a:prstGeom prst="rect">
              <a:avLst/>
            </a:prstGeom>
            <a:solidFill>
              <a:srgbClr val="F2F2F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4581" name="矩形​​ 6"/>
            <p:cNvSpPr>
              <a:spLocks noChangeArrowheads="1"/>
            </p:cNvSpPr>
            <p:nvPr/>
          </p:nvSpPr>
          <p:spPr bwMode="auto">
            <a:xfrm>
              <a:off x="-844" y="0"/>
              <a:ext cx="5486493" cy="62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fontAlgn="auto">
                <a:lnSpc>
                  <a:spcPct val="13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著作权由</a:t>
              </a:r>
              <a:r>
                <a:rPr lang="zh-CN" altLang="en-US" sz="2400" dirty="0">
                  <a:solidFill>
                    <a:srgbClr val="CC3300"/>
                  </a:solidFill>
                  <a:latin typeface="华文楷体" panose="02010600040101010101" pitchFamily="2" charset="-122"/>
                  <a:ea typeface="华文楷体" panose="02010600040101010101" pitchFamily="2" charset="-122"/>
                </a:rPr>
                <a:t>作者享有</a:t>
              </a:r>
              <a:endParaRPr lang="zh-CN" altLang="en-US" sz="2400" dirty="0">
                <a:latin typeface="华文楷体" panose="02010600040101010101" pitchFamily="2" charset="-122"/>
                <a:ea typeface="华文楷体" panose="02010600040101010101" pitchFamily="2" charset="-122"/>
              </a:endParaRPr>
            </a:p>
            <a:p>
              <a:pPr marL="342900" indent="-342900" fontAlgn="auto">
                <a:lnSpc>
                  <a:spcPct val="13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法人或其他组织在业务范围内优先使用：</a:t>
              </a:r>
              <a:endParaRPr lang="zh-CN" altLang="en-US" sz="2400" dirty="0">
                <a:latin typeface="华文楷体" panose="02010600040101010101" pitchFamily="2" charset="-122"/>
                <a:ea typeface="华文楷体" panose="02010600040101010101" pitchFamily="2" charset="-122"/>
              </a:endParaRPr>
            </a:p>
            <a:p>
              <a:pPr marL="450215" indent="-342900" fontAlgn="auto">
                <a:lnSpc>
                  <a:spcPct val="130000"/>
                </a:lnSpc>
                <a:buFont typeface="Wingdings" panose="05000000000000000000" charset="0"/>
                <a:buChar char=""/>
              </a:pPr>
              <a:r>
                <a:rPr lang="zh-CN" altLang="en-US" sz="2000" dirty="0">
                  <a:latin typeface="华文楷体" panose="02010600040101010101" pitchFamily="2" charset="-122"/>
                  <a:ea typeface="华文楷体" panose="02010600040101010101" pitchFamily="2" charset="-122"/>
                </a:rPr>
                <a:t>作品完成2年内，未经单位同意，作者不</a:t>
              </a:r>
              <a:r>
                <a:rPr lang="zh-CN" altLang="en-US" sz="2000" dirty="0">
                  <a:solidFill>
                    <a:srgbClr val="FF0000"/>
                  </a:solidFill>
                  <a:latin typeface="华文楷体" panose="02010600040101010101" pitchFamily="2" charset="-122"/>
                  <a:ea typeface="华文楷体" panose="02010600040101010101" pitchFamily="2" charset="-122"/>
                </a:rPr>
                <a:t>得许可第三人以与单位使用的相同方式</a:t>
              </a:r>
              <a:r>
                <a:rPr lang="zh-CN" altLang="en-US" sz="2000" dirty="0">
                  <a:latin typeface="华文楷体" panose="02010600040101010101" pitchFamily="2" charset="-122"/>
                  <a:ea typeface="华文楷体" panose="02010600040101010101" pitchFamily="2" charset="-122"/>
                </a:rPr>
                <a:t>使用该作品</a:t>
              </a:r>
              <a:endParaRPr lang="zh-CN" altLang="en-US" sz="2000" dirty="0">
                <a:latin typeface="华文楷体" panose="02010600040101010101" pitchFamily="2" charset="-122"/>
                <a:ea typeface="华文楷体" panose="02010600040101010101" pitchFamily="2" charset="-122"/>
              </a:endParaRPr>
            </a:p>
            <a:p>
              <a:pPr marL="450215" indent="-342900" fontAlgn="auto">
                <a:lnSpc>
                  <a:spcPct val="130000"/>
                </a:lnSpc>
                <a:buFont typeface="Wingdings" panose="05000000000000000000" charset="0"/>
                <a:buChar char=""/>
              </a:pPr>
              <a:r>
                <a:rPr lang="zh-CN" altLang="en-US" sz="2000" dirty="0">
                  <a:latin typeface="华文楷体" panose="02010600040101010101" pitchFamily="2" charset="-122"/>
                  <a:ea typeface="华文楷体" panose="02010600040101010101" pitchFamily="2" charset="-122"/>
                  <a:sym typeface="+mn-ea"/>
                </a:rPr>
                <a:t>经单位同意，作者与单位按约定比例分配报酬（《条例》</a:t>
              </a:r>
              <a:r>
                <a:rPr lang="en-US" altLang="zh-CN" sz="2000" dirty="0">
                  <a:latin typeface="华文楷体" panose="02010600040101010101" pitchFamily="2" charset="-122"/>
                  <a:ea typeface="华文楷体" panose="02010600040101010101" pitchFamily="2" charset="-122"/>
                  <a:sym typeface="+mn-ea"/>
                </a:rPr>
                <a:t>12</a:t>
              </a:r>
              <a:r>
                <a:rPr lang="zh-CN" altLang="en-US" sz="2000" dirty="0">
                  <a:latin typeface="华文楷体" panose="02010600040101010101" pitchFamily="2" charset="-122"/>
                  <a:ea typeface="华文楷体" panose="02010600040101010101" pitchFamily="2" charset="-122"/>
                  <a:sym typeface="+mn-ea"/>
                </a:rPr>
                <a:t>）</a:t>
              </a:r>
              <a:endParaRPr lang="zh-CN" altLang="en-US" sz="2400" dirty="0">
                <a:latin typeface="华文楷体" panose="02010600040101010101" pitchFamily="2" charset="-122"/>
                <a:ea typeface="华文楷体" panose="02010600040101010101" pitchFamily="2" charset="-122"/>
                <a:sym typeface="+mn-ea"/>
              </a:endParaRPr>
            </a:p>
          </p:txBody>
        </p:sp>
      </p:grpSp>
      <p:sp>
        <p:nvSpPr>
          <p:cNvPr id="24583" name="矩形​​ 41"/>
          <p:cNvSpPr>
            <a:spLocks noChangeArrowheads="1"/>
          </p:cNvSpPr>
          <p:nvPr/>
        </p:nvSpPr>
        <p:spPr bwMode="auto">
          <a:xfrm>
            <a:off x="436563" y="1288098"/>
            <a:ext cx="4167187" cy="503237"/>
          </a:xfrm>
          <a:prstGeom prst="rect">
            <a:avLst/>
          </a:prstGeom>
          <a:solidFill>
            <a:srgbClr val="7373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2400" b="1">
                <a:solidFill>
                  <a:schemeClr val="bg1"/>
                </a:solidFill>
                <a:latin typeface="微软雅黑" panose="020B0503020204020204" charset="-122"/>
                <a:ea typeface="微软雅黑" panose="020B0503020204020204" charset="-122"/>
                <a:sym typeface="微软雅黑" panose="020B0503020204020204" charset="-122"/>
              </a:rPr>
              <a:t>一般职务作品</a:t>
            </a:r>
            <a:endParaRPr lang="zh-CN" altLang="en-US" sz="2400" b="1">
              <a:solidFill>
                <a:schemeClr val="bg1"/>
              </a:solidFill>
              <a:latin typeface="微软雅黑" panose="020B0503020204020204" charset="-122"/>
              <a:ea typeface="微软雅黑" panose="020B0503020204020204" charset="-122"/>
              <a:sym typeface="微软雅黑" panose="020B0503020204020204" charset="-122"/>
            </a:endParaRPr>
          </a:p>
        </p:txBody>
      </p:sp>
      <p:grpSp>
        <p:nvGrpSpPr>
          <p:cNvPr id="24584" name="Group 8"/>
          <p:cNvGrpSpPr/>
          <p:nvPr/>
        </p:nvGrpSpPr>
        <p:grpSpPr bwMode="auto">
          <a:xfrm>
            <a:off x="4932680" y="1734185"/>
            <a:ext cx="3810635" cy="4283710"/>
            <a:chOff x="0" y="0"/>
            <a:chExt cx="5537463" cy="432384"/>
          </a:xfrm>
        </p:grpSpPr>
        <p:sp>
          <p:nvSpPr>
            <p:cNvPr id="24585" name="矩形​​ 4"/>
            <p:cNvSpPr>
              <a:spLocks noChangeArrowheads="1"/>
            </p:cNvSpPr>
            <p:nvPr/>
          </p:nvSpPr>
          <p:spPr bwMode="auto">
            <a:xfrm>
              <a:off x="0" y="0"/>
              <a:ext cx="5537463" cy="432384"/>
            </a:xfrm>
            <a:prstGeom prst="rect">
              <a:avLst/>
            </a:prstGeom>
            <a:solidFill>
              <a:srgbClr val="F2F2F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4586" name="矩形​​ 6"/>
            <p:cNvSpPr>
              <a:spLocks noChangeArrowheads="1"/>
            </p:cNvSpPr>
            <p:nvPr/>
          </p:nvSpPr>
          <p:spPr bwMode="auto">
            <a:xfrm>
              <a:off x="88578" y="23931"/>
              <a:ext cx="5359893" cy="288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fontAlgn="auto">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作者享有署名权</a:t>
              </a:r>
              <a:endParaRPr lang="zh-CN" altLang="en-US" sz="2400" dirty="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著作权的</a:t>
              </a:r>
              <a:r>
                <a:rPr lang="zh-CN" altLang="en-US" sz="2400" dirty="0">
                  <a:solidFill>
                    <a:srgbClr val="FF0000"/>
                  </a:solidFill>
                  <a:latin typeface="华文楷体" panose="02010600040101010101" pitchFamily="2" charset="-122"/>
                  <a:ea typeface="华文楷体" panose="02010600040101010101" pitchFamily="2" charset="-122"/>
                </a:rPr>
                <a:t>其他权利</a:t>
              </a:r>
              <a:r>
                <a:rPr lang="zh-CN" altLang="en-US" sz="2400" dirty="0">
                  <a:solidFill>
                    <a:schemeClr val="tx1"/>
                  </a:solidFill>
                  <a:latin typeface="华文楷体" panose="02010600040101010101" pitchFamily="2" charset="-122"/>
                  <a:ea typeface="华文楷体" panose="02010600040101010101" pitchFamily="2" charset="-122"/>
                </a:rPr>
                <a:t>归法人或非法人组织享有</a:t>
              </a:r>
              <a:endParaRPr lang="zh-CN" altLang="en-US" sz="2400" dirty="0">
                <a:solidFill>
                  <a:srgbClr val="CC3300"/>
                </a:solidFill>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法人或非法人组织</a:t>
              </a:r>
              <a:r>
                <a:rPr lang="zh-CN" altLang="en-US" sz="2400" dirty="0">
                  <a:solidFill>
                    <a:srgbClr val="FF0000"/>
                  </a:solidFill>
                  <a:latin typeface="华文楷体" panose="02010600040101010101" pitchFamily="2" charset="-122"/>
                  <a:ea typeface="华文楷体" panose="02010600040101010101" pitchFamily="2" charset="-122"/>
                </a:rPr>
                <a:t>可以</a:t>
              </a:r>
              <a:r>
                <a:rPr lang="zh-CN" altLang="en-US" sz="2400" dirty="0">
                  <a:latin typeface="华文楷体" panose="02010600040101010101" pitchFamily="2" charset="-122"/>
                  <a:ea typeface="华文楷体" panose="02010600040101010101" pitchFamily="2" charset="-122"/>
                </a:rPr>
                <a:t>给予作者奖励</a:t>
              </a:r>
              <a:endParaRPr lang="zh-CN" altLang="en-US" sz="2400" dirty="0">
                <a:latin typeface="华文楷体" panose="02010600040101010101" pitchFamily="2" charset="-122"/>
                <a:ea typeface="华文楷体" panose="02010600040101010101" pitchFamily="2" charset="-122"/>
              </a:endParaRPr>
            </a:p>
          </p:txBody>
        </p:sp>
      </p:grpSp>
      <p:sp>
        <p:nvSpPr>
          <p:cNvPr id="24588" name="矩形​​ 41"/>
          <p:cNvSpPr>
            <a:spLocks noChangeArrowheads="1"/>
          </p:cNvSpPr>
          <p:nvPr/>
        </p:nvSpPr>
        <p:spPr bwMode="auto">
          <a:xfrm>
            <a:off x="4900613" y="1288098"/>
            <a:ext cx="3811587" cy="503237"/>
          </a:xfrm>
          <a:prstGeom prst="rect">
            <a:avLst/>
          </a:prstGeom>
          <a:solidFill>
            <a:srgbClr val="7373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2400" b="1" dirty="0">
                <a:solidFill>
                  <a:schemeClr val="bg1"/>
                </a:solidFill>
                <a:latin typeface="微软雅黑" panose="020B0503020204020204" charset="-122"/>
                <a:ea typeface="微软雅黑" panose="020B0503020204020204" charset="-122"/>
                <a:sym typeface="微软雅黑" panose="020B0503020204020204" charset="-122"/>
              </a:rPr>
              <a:t>特殊职务作品</a:t>
            </a:r>
            <a:endParaRPr lang="zh-CN" altLang="en-US" sz="2400" b="1" dirty="0">
              <a:solidFill>
                <a:schemeClr val="bg1"/>
              </a:solidFill>
              <a:latin typeface="微软雅黑" panose="020B0503020204020204" charset="-122"/>
              <a:ea typeface="微软雅黑" panose="020B0503020204020204" charset="-122"/>
              <a:sym typeface="微软雅黑" panose="020B0503020204020204" charset="-122"/>
            </a:endParaRPr>
          </a:p>
        </p:txBody>
      </p:sp>
      <p:pic>
        <p:nvPicPr>
          <p:cNvPr id="15" name="图片 14"/>
          <p:cNvPicPr>
            <a:picLocks noChangeAspect="1"/>
          </p:cNvPicPr>
          <p:nvPr/>
        </p:nvPicPr>
        <p:blipFill>
          <a:blip r:embed="rId1"/>
          <a:stretch>
            <a:fillRect/>
          </a:stretch>
        </p:blipFill>
        <p:spPr>
          <a:xfrm>
            <a:off x="0" y="2032"/>
            <a:ext cx="9144000" cy="1103376"/>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539750" y="1319530"/>
            <a:ext cx="5059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chemeClr val="bg2"/>
                </a:solidFill>
                <a:latin typeface="华文行楷" panose="02010800040101010101" pitchFamily="2" charset="-122"/>
                <a:ea typeface="华文行楷" panose="02010800040101010101" pitchFamily="2" charset="-122"/>
                <a:hlinkClick r:id="rId1" action="ppaction://hlinkfile"/>
              </a:rPr>
              <a:t>案例简析：高丽娅诉学校教案侵权案</a:t>
            </a:r>
            <a:endParaRPr lang="zh-CN" altLang="en-US" sz="2400" dirty="0">
              <a:solidFill>
                <a:schemeClr val="bg2"/>
              </a:solidFill>
              <a:latin typeface="华文行楷" panose="02010800040101010101" pitchFamily="2" charset="-122"/>
              <a:ea typeface="华文行楷" panose="02010800040101010101" pitchFamily="2" charset="-122"/>
              <a:hlinkClick r:id="rId1" action="ppaction://hlinkfile"/>
            </a:endParaRPr>
          </a:p>
        </p:txBody>
      </p:sp>
      <p:sp>
        <p:nvSpPr>
          <p:cNvPr id="25604" name="矩形​​ 27"/>
          <p:cNvSpPr>
            <a:spLocks noChangeArrowheads="1"/>
          </p:cNvSpPr>
          <p:nvPr/>
        </p:nvSpPr>
        <p:spPr bwMode="auto">
          <a:xfrm>
            <a:off x="539750" y="2282508"/>
            <a:ext cx="8136890" cy="3889375"/>
          </a:xfrm>
          <a:prstGeom prst="rect">
            <a:avLst/>
          </a:prstGeom>
          <a:solidFill>
            <a:srgbClr val="F2F2F2"/>
          </a:solidFill>
          <a:ln w="12700">
            <a:solidFill>
              <a:srgbClr val="BFBFBF"/>
            </a:solidFill>
            <a:prstDash val="dash"/>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en-US">
              <a:solidFill>
                <a:srgbClr val="FFFFFF"/>
              </a:solidFill>
            </a:endParaRPr>
          </a:p>
        </p:txBody>
      </p:sp>
      <p:pic>
        <p:nvPicPr>
          <p:cNvPr id="25605" name="Picture 10" descr="http://pic002.cnblogs.com/images/2010/14032/2010111221262829.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37553" y="2925763"/>
            <a:ext cx="2719387" cy="324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Text Box 6"/>
          <p:cNvSpPr txBox="1">
            <a:spLocks noChangeArrowheads="1"/>
          </p:cNvSpPr>
          <p:nvPr/>
        </p:nvSpPr>
        <p:spPr bwMode="auto">
          <a:xfrm>
            <a:off x="3456940" y="2334895"/>
            <a:ext cx="5219699" cy="37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ea typeface="楷体_GB2312" pitchFamily="49" charset="-122"/>
              </a:rPr>
              <a:t>   高丽娅为某学校教师。从1990年至2002年，高丽娅每学期都按学校要求编写和上交教案，先后上交教案48册。后高丽娅要求返还教案。学校只归还了4册，余下44册下落不明。</a:t>
            </a:r>
            <a:endParaRPr lang="zh-CN" altLang="en-US" dirty="0">
              <a:ea typeface="楷体_GB2312" pitchFamily="49" charset="-122"/>
            </a:endParaRPr>
          </a:p>
          <a:p>
            <a:pPr>
              <a:lnSpc>
                <a:spcPct val="150000"/>
              </a:lnSpc>
            </a:pPr>
            <a:r>
              <a:rPr lang="zh-CN" altLang="en-US" dirty="0">
                <a:ea typeface="楷体_GB2312" pitchFamily="49" charset="-122"/>
              </a:rPr>
              <a:t>   2002年5月，高丽娅向法院起诉，要求学校返还教案本并赔偿经济损失。</a:t>
            </a:r>
            <a:endParaRPr lang="zh-CN" altLang="en-US" dirty="0">
              <a:ea typeface="楷体_GB2312" pitchFamily="49" charset="-122"/>
            </a:endParaRPr>
          </a:p>
          <a:p>
            <a:pPr>
              <a:lnSpc>
                <a:spcPct val="150000"/>
              </a:lnSpc>
            </a:pPr>
            <a:r>
              <a:rPr lang="zh-CN" altLang="en-US" dirty="0">
                <a:ea typeface="楷体_GB2312" pitchFamily="49" charset="-122"/>
              </a:rPr>
              <a:t>   学校认为，教案属职务作品，所有权应归学校，学校对其处分不构成侵权。且学校曾通知高丽娅取回，但其一直没有取，学校也已尽到了通知义务。</a:t>
            </a:r>
            <a:endParaRPr lang="zh-CN" altLang="en-US" dirty="0">
              <a:ea typeface="楷体_GB2312" pitchFamily="49" charset="-122"/>
            </a:endParaRPr>
          </a:p>
        </p:txBody>
      </p:sp>
      <p:pic>
        <p:nvPicPr>
          <p:cNvPr id="9" name="图片 8"/>
          <p:cNvPicPr>
            <a:picLocks noChangeAspect="1"/>
          </p:cNvPicPr>
          <p:nvPr/>
        </p:nvPicPr>
        <p:blipFill>
          <a:blip r:embed="rId3"/>
          <a:stretch>
            <a:fillRect/>
          </a:stretch>
        </p:blipFill>
        <p:spPr>
          <a:xfrm>
            <a:off x="0" y="2032"/>
            <a:ext cx="9144000" cy="1103376"/>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矩形​​ 27"/>
          <p:cNvSpPr>
            <a:spLocks noChangeArrowheads="1"/>
          </p:cNvSpPr>
          <p:nvPr/>
        </p:nvSpPr>
        <p:spPr bwMode="auto">
          <a:xfrm>
            <a:off x="1007110" y="1958975"/>
            <a:ext cx="7160895" cy="3940810"/>
          </a:xfrm>
          <a:prstGeom prst="rect">
            <a:avLst/>
          </a:prstGeom>
          <a:solidFill>
            <a:srgbClr val="F2F2F2"/>
          </a:solidFill>
          <a:ln w="12700" cap="flat" cmpd="sng">
            <a:solidFill>
              <a:srgbClr val="BFBFBF"/>
            </a:solidFill>
            <a:prstDash val="dash"/>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nSpc>
                <a:spcPct val="200000"/>
              </a:lnSpc>
            </a:pPr>
            <a:r>
              <a:rPr lang="zh-CN" altLang="zh-CN" sz="2000" dirty="0">
                <a:latin typeface="华文楷体" panose="02010600040101010101" pitchFamily="2" charset="-122"/>
                <a:ea typeface="华文楷体" panose="02010600040101010101" pitchFamily="2" charset="-122"/>
              </a:rPr>
              <a:t>法院认为：</a:t>
            </a:r>
            <a:endParaRPr lang="zh-CN" altLang="zh-CN" sz="2000" dirty="0">
              <a:latin typeface="华文楷体" panose="02010600040101010101" pitchFamily="2" charset="-122"/>
              <a:ea typeface="华文楷体" panose="02010600040101010101" pitchFamily="2" charset="-122"/>
            </a:endParaRPr>
          </a:p>
          <a:p>
            <a:pPr>
              <a:lnSpc>
                <a:spcPct val="20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本案中的教案是原告为完成教学工作任务而编写的，应当</a:t>
            </a:r>
            <a:r>
              <a:rPr lang="zh-CN" altLang="zh-CN" sz="2000" dirty="0">
                <a:solidFill>
                  <a:srgbClr val="CC3300"/>
                </a:solidFill>
                <a:latin typeface="华文楷体" panose="02010600040101010101" pitchFamily="2" charset="-122"/>
                <a:ea typeface="华文楷体" panose="02010600040101010101" pitchFamily="2" charset="-122"/>
              </a:rPr>
              <a:t>属于职务作品</a:t>
            </a:r>
            <a:r>
              <a:rPr lang="zh-CN" altLang="zh-CN" sz="2000" dirty="0">
                <a:latin typeface="华文楷体" panose="02010600040101010101" pitchFamily="2" charset="-122"/>
                <a:ea typeface="华文楷体" panose="02010600040101010101" pitchFamily="2" charset="-122"/>
              </a:rPr>
              <a:t>。</a:t>
            </a:r>
            <a:endParaRPr lang="zh-CN" altLang="zh-CN" sz="2000" dirty="0">
              <a:latin typeface="华文楷体" panose="02010600040101010101" pitchFamily="2" charset="-122"/>
              <a:ea typeface="华文楷体" panose="02010600040101010101" pitchFamily="2" charset="-122"/>
            </a:endParaRPr>
          </a:p>
          <a:p>
            <a:pPr>
              <a:lnSpc>
                <a:spcPct val="20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教案编写并不是</a:t>
            </a:r>
            <a:r>
              <a:rPr lang="zh-CN" altLang="zh-CN" sz="2000" dirty="0">
                <a:solidFill>
                  <a:srgbClr val="CC3300"/>
                </a:solidFill>
                <a:latin typeface="华文楷体" panose="02010600040101010101" pitchFamily="2" charset="-122"/>
                <a:ea typeface="华文楷体" panose="02010600040101010101" pitchFamily="2" charset="-122"/>
              </a:rPr>
              <a:t>主要依靠学校的物质技术条件</a:t>
            </a:r>
            <a:r>
              <a:rPr lang="zh-CN" altLang="zh-CN" sz="2000" dirty="0">
                <a:latin typeface="华文楷体" panose="02010600040101010101" pitchFamily="2" charset="-122"/>
                <a:ea typeface="华文楷体" panose="02010600040101010101" pitchFamily="2" charset="-122"/>
              </a:rPr>
              <a:t>完成的，也不是由</a:t>
            </a:r>
            <a:r>
              <a:rPr lang="zh-CN" altLang="zh-CN" sz="2000" dirty="0">
                <a:solidFill>
                  <a:srgbClr val="CC3300"/>
                </a:solidFill>
                <a:latin typeface="华文楷体" panose="02010600040101010101" pitchFamily="2" charset="-122"/>
                <a:ea typeface="华文楷体" panose="02010600040101010101" pitchFamily="2" charset="-122"/>
              </a:rPr>
              <a:t>学校来承担法律责任的</a:t>
            </a:r>
            <a:r>
              <a:rPr lang="zh-CN" altLang="zh-CN" sz="2000" dirty="0">
                <a:latin typeface="华文楷体" panose="02010600040101010101" pitchFamily="2" charset="-122"/>
                <a:ea typeface="华文楷体" panose="02010600040101010101" pitchFamily="2" charset="-122"/>
              </a:rPr>
              <a:t>。依照《著作权法》之规定，教案作品的著作权应</a:t>
            </a:r>
            <a:r>
              <a:rPr lang="zh-CN" altLang="zh-CN" sz="2000" dirty="0">
                <a:solidFill>
                  <a:srgbClr val="CC3300"/>
                </a:solidFill>
                <a:latin typeface="华文楷体" panose="02010600040101010101" pitchFamily="2" charset="-122"/>
                <a:ea typeface="华文楷体" panose="02010600040101010101" pitchFamily="2" charset="-122"/>
              </a:rPr>
              <a:t>归原告所有</a:t>
            </a:r>
            <a:r>
              <a:rPr lang="zh-CN" altLang="zh-CN" sz="2000" dirty="0">
                <a:latin typeface="华文楷体" panose="02010600040101010101" pitchFamily="2" charset="-122"/>
                <a:ea typeface="华文楷体" panose="02010600040101010101" pitchFamily="2" charset="-122"/>
              </a:rPr>
              <a:t>。</a:t>
            </a:r>
            <a:endParaRPr lang="zh-CN" altLang="zh-CN" sz="2000" dirty="0">
              <a:solidFill>
                <a:srgbClr val="FFFFFF"/>
              </a:solidFill>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xfrm>
            <a:off x="798037" y="1100456"/>
            <a:ext cx="5945981" cy="709136"/>
          </a:xfrm>
          <a:ln w="9525">
            <a:noFill/>
            <a:miter/>
          </a:ln>
        </p:spPr>
        <p:txBody>
          <a:bodyPr anchor="ctr">
            <a:normAutofit/>
          </a:bodyPr>
          <a:lstStyle/>
          <a:p>
            <a:r>
              <a:rPr lang="zh-CN" altLang="en-US" sz="2400" dirty="0">
                <a:ea typeface="黑体" panose="02010609060101010101" pitchFamily="49" charset="-122"/>
              </a:rPr>
              <a:t>一、著作权主体概述</a:t>
            </a:r>
            <a:endParaRPr lang="zh-CN" altLang="en-US" sz="2400" dirty="0">
              <a:ea typeface="黑体" panose="02010609060101010101" pitchFamily="49" charset="-122"/>
            </a:endParaRPr>
          </a:p>
        </p:txBody>
      </p:sp>
      <p:sp>
        <p:nvSpPr>
          <p:cNvPr id="3" name="文本占位符 18434"/>
          <p:cNvSpPr>
            <a:spLocks noGrp="1"/>
          </p:cNvSpPr>
          <p:nvPr/>
        </p:nvSpPr>
        <p:spPr>
          <a:xfrm>
            <a:off x="798195" y="1814195"/>
            <a:ext cx="7686675" cy="4805680"/>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100000"/>
              </a:lnSpc>
              <a:spcBef>
                <a:spcPts val="0"/>
              </a:spcBef>
              <a:buNone/>
            </a:pPr>
            <a:r>
              <a:rPr lang="zh-CN" sz="2000" dirty="0">
                <a:effectLst/>
                <a:latin typeface="黑体" panose="02010609060101010101" pitchFamily="49" charset="-122"/>
                <a:ea typeface="黑体" panose="02010609060101010101" pitchFamily="49" charset="-122"/>
                <a:cs typeface="黑体" panose="02010609060101010101" pitchFamily="49" charset="-122"/>
                <a:sym typeface="+mn-ea"/>
              </a:rPr>
              <a:t>（一）</a:t>
            </a:r>
            <a:r>
              <a:rPr lang="zh-CN" altLang="en-US" sz="2000" dirty="0">
                <a:effectLst/>
                <a:latin typeface="黑体" panose="02010609060101010101" pitchFamily="49" charset="-122"/>
                <a:ea typeface="黑体" panose="02010609060101010101" pitchFamily="49" charset="-122"/>
                <a:cs typeface="黑体" panose="02010609060101010101" pitchFamily="49" charset="-122"/>
                <a:sym typeface="+mn-ea"/>
              </a:rPr>
              <a:t>著作权主体的概念</a:t>
            </a:r>
            <a:endParaRPr lang="zh-CN" altLang="en-US" sz="1800" dirty="0">
              <a:effectLst/>
              <a:latin typeface="Arial" panose="020B0604020202090204" pitchFamily="34" charset="0"/>
              <a:ea typeface="宋体" panose="02010600030101010101" pitchFamily="2" charset="-122"/>
              <a:sym typeface="+mn-ea"/>
            </a:endParaRPr>
          </a:p>
          <a:p>
            <a:pPr marL="0" indent="0">
              <a:lnSpc>
                <a:spcPct val="200000"/>
              </a:lnSpc>
              <a:spcBef>
                <a:spcPts val="0"/>
              </a:spcBef>
              <a:buNone/>
            </a:pPr>
            <a:r>
              <a:rPr lang="zh-CN" altLang="en-US" sz="2000" dirty="0">
                <a:effectLst/>
                <a:latin typeface="Arial" panose="020B0604020202090204" pitchFamily="34" charset="0"/>
                <a:ea typeface="宋体" panose="02010600030101010101" pitchFamily="2" charset="-122"/>
                <a:sym typeface="+mn-ea"/>
              </a:rPr>
              <a:t>著作权人：对文学、艺术和科学作品依法享有著作权的自然人、法人或非法人组织</a:t>
            </a:r>
            <a:endParaRPr lang="zh-CN" altLang="en-US" sz="2000" dirty="0">
              <a:effectLst/>
              <a:latin typeface="Arial" panose="020B0604020202090204" pitchFamily="34" charset="0"/>
              <a:ea typeface="宋体" panose="02010600030101010101" pitchFamily="2" charset="-122"/>
              <a:sym typeface="+mn-ea"/>
            </a:endParaRPr>
          </a:p>
          <a:p>
            <a:pPr>
              <a:lnSpc>
                <a:spcPct val="150000"/>
              </a:lnSpc>
              <a:spcBef>
                <a:spcPts val="0"/>
              </a:spcBef>
              <a:buFont typeface="Wingdings" panose="05000000000000000000" charset="0"/>
              <a:buChar char="Ø"/>
            </a:pPr>
            <a:r>
              <a:rPr lang="zh-CN" altLang="en-US" sz="1800" dirty="0">
                <a:effectLst/>
                <a:latin typeface="Arial" panose="020B0604020202090204" pitchFamily="34" charset="0"/>
                <a:ea typeface="宋体" panose="02010600030101010101" pitchFamily="2" charset="-122"/>
                <a:sym typeface="+mn-ea"/>
              </a:rPr>
              <a:t>作者</a:t>
            </a:r>
            <a:endParaRPr lang="zh-CN" altLang="en-US" sz="1800" dirty="0">
              <a:effectLst/>
              <a:latin typeface="Arial" panose="020B0604020202090204" pitchFamily="34" charset="0"/>
              <a:ea typeface="宋体" panose="02010600030101010101" pitchFamily="2" charset="-122"/>
              <a:sym typeface="+mn-ea"/>
            </a:endParaRPr>
          </a:p>
          <a:p>
            <a:pPr>
              <a:lnSpc>
                <a:spcPct val="150000"/>
              </a:lnSpc>
              <a:spcBef>
                <a:spcPts val="0"/>
              </a:spcBef>
              <a:buFont typeface="Wingdings" panose="05000000000000000000" charset="0"/>
              <a:buChar char="Ø"/>
            </a:pPr>
            <a:r>
              <a:rPr lang="zh-CN" altLang="en-US" sz="1800" dirty="0">
                <a:effectLst/>
                <a:latin typeface="Arial" panose="020B0604020202090204" pitchFamily="34" charset="0"/>
                <a:ea typeface="宋体" panose="02010600030101010101" pitchFamily="2" charset="-122"/>
                <a:sym typeface="+mn-ea"/>
              </a:rPr>
              <a:t>以受让、继承、受赠与等方式获得著作权的人</a:t>
            </a:r>
            <a:endParaRPr lang="zh-CN" altLang="en-US" sz="1800" dirty="0">
              <a:effectLst/>
              <a:latin typeface="Arial" panose="020B0604020202090204" pitchFamily="34" charset="0"/>
              <a:ea typeface="宋体" panose="02010600030101010101" pitchFamily="2" charset="-122"/>
              <a:sym typeface="+mn-ea"/>
            </a:endParaRPr>
          </a:p>
          <a:p>
            <a:pPr>
              <a:lnSpc>
                <a:spcPct val="150000"/>
              </a:lnSpc>
              <a:spcBef>
                <a:spcPts val="0"/>
              </a:spcBef>
              <a:buFont typeface="Wingdings" panose="05000000000000000000" charset="0"/>
              <a:buChar char="Ø"/>
            </a:pPr>
            <a:r>
              <a:rPr lang="zh-CN" altLang="en-US" sz="1800" dirty="0">
                <a:effectLst/>
                <a:latin typeface="Arial" panose="020B0604020202090204" pitchFamily="34" charset="0"/>
                <a:ea typeface="宋体" panose="02010600030101010101" pitchFamily="2" charset="-122"/>
                <a:sym typeface="+mn-ea"/>
              </a:rPr>
              <a:t>国家：作品的著作权属于法人或者非法人组织；没有承受其权利义务的法人或者非法人组织。作品的使用由国家著作权主管部门管理</a:t>
            </a:r>
            <a:endParaRPr lang="zh-CN" altLang="en-US" sz="1800" dirty="0">
              <a:effectLst/>
              <a:latin typeface="Arial" panose="020B0604020202090204" pitchFamily="34" charset="0"/>
              <a:ea typeface="宋体" panose="02010600030101010101" pitchFamily="2" charset="-122"/>
              <a:sym typeface="+mn-ea"/>
            </a:endParaRPr>
          </a:p>
          <a:p>
            <a:pPr marL="0" indent="0">
              <a:lnSpc>
                <a:spcPct val="200000"/>
              </a:lnSpc>
              <a:spcBef>
                <a:spcPts val="0"/>
              </a:spcBef>
              <a:buNone/>
            </a:pPr>
            <a:endParaRPr lang="en-US" altLang="zh-CN" sz="1800" dirty="0">
              <a:effectLst/>
              <a:latin typeface="Arial" panose="020B0604020202090204" pitchFamily="34" charset="0"/>
              <a:ea typeface="宋体" panose="02010600030101010101" pitchFamily="2" charset="-122"/>
              <a:sym typeface="+mn-ea"/>
            </a:endParaRPr>
          </a:p>
          <a:p>
            <a:pPr>
              <a:lnSpc>
                <a:spcPct val="150000"/>
              </a:lnSpc>
              <a:spcBef>
                <a:spcPts val="0"/>
              </a:spcBef>
            </a:pPr>
            <a:endParaRPr lang="zh-CN" altLang="en-US" sz="1800" dirty="0">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pSp>
        <p:nvGrpSpPr>
          <p:cNvPr id="8" name="Group 11"/>
          <p:cNvGrpSpPr/>
          <p:nvPr/>
        </p:nvGrpSpPr>
        <p:grpSpPr bwMode="auto">
          <a:xfrm>
            <a:off x="1680210" y="5178425"/>
            <a:ext cx="5441950" cy="1272540"/>
            <a:chOff x="683" y="1725"/>
            <a:chExt cx="3428" cy="2304"/>
          </a:xfrm>
        </p:grpSpPr>
        <p:grpSp>
          <p:nvGrpSpPr>
            <p:cNvPr id="11" name="Group 12"/>
            <p:cNvGrpSpPr/>
            <p:nvPr/>
          </p:nvGrpSpPr>
          <p:grpSpPr bwMode="auto">
            <a:xfrm>
              <a:off x="1807" y="1725"/>
              <a:ext cx="2304" cy="2304"/>
              <a:chOff x="2289" y="1890"/>
              <a:chExt cx="2304" cy="2304"/>
            </a:xfrm>
          </p:grpSpPr>
          <p:sp>
            <p:nvSpPr>
              <p:cNvPr id="19" name="Oval 13"/>
              <p:cNvSpPr>
                <a:spLocks noChangeArrowheads="1"/>
              </p:cNvSpPr>
              <p:nvPr/>
            </p:nvSpPr>
            <p:spPr bwMode="auto">
              <a:xfrm>
                <a:off x="2289" y="1890"/>
                <a:ext cx="2304" cy="2304"/>
              </a:xfrm>
              <a:prstGeom prst="ellipse">
                <a:avLst/>
              </a:prstGeom>
              <a:solidFill>
                <a:srgbClr val="FFFF00">
                  <a:alpha val="50000"/>
                </a:srgbClr>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4"/>
              <p:cNvSpPr>
                <a:spLocks noChangeArrowheads="1"/>
              </p:cNvSpPr>
              <p:nvPr/>
            </p:nvSpPr>
            <p:spPr bwMode="auto">
              <a:xfrm>
                <a:off x="3025" y="2616"/>
                <a:ext cx="1115" cy="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3200" b="1" dirty="0">
                    <a:ea typeface="宋体" panose="02010600030101010101" pitchFamily="2" charset="-122"/>
                  </a:rPr>
                  <a:t>作     者</a:t>
                </a:r>
                <a:endParaRPr kumimoji="0" lang="en-US" altLang="zh-CN" sz="3200" b="1" dirty="0">
                  <a:ea typeface="宋体" panose="02010600030101010101" pitchFamily="2" charset="-122"/>
                </a:endParaRPr>
              </a:p>
            </p:txBody>
          </p:sp>
        </p:grpSp>
        <p:grpSp>
          <p:nvGrpSpPr>
            <p:cNvPr id="12" name="Group 15"/>
            <p:cNvGrpSpPr/>
            <p:nvPr/>
          </p:nvGrpSpPr>
          <p:grpSpPr bwMode="auto">
            <a:xfrm>
              <a:off x="683" y="1725"/>
              <a:ext cx="2304" cy="2304"/>
              <a:chOff x="1182" y="1770"/>
              <a:chExt cx="2304" cy="2304"/>
            </a:xfrm>
          </p:grpSpPr>
          <p:sp>
            <p:nvSpPr>
              <p:cNvPr id="17" name="Oval 16"/>
              <p:cNvSpPr>
                <a:spLocks noChangeArrowheads="1"/>
              </p:cNvSpPr>
              <p:nvPr/>
            </p:nvSpPr>
            <p:spPr bwMode="auto">
              <a:xfrm>
                <a:off x="1182" y="1770"/>
                <a:ext cx="2304" cy="2304"/>
              </a:xfrm>
              <a:prstGeom prst="ellipse">
                <a:avLst/>
              </a:prstGeom>
              <a:solidFill>
                <a:srgbClr val="FF3300">
                  <a:alpha val="50000"/>
                </a:srgbClr>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8" name="Rectangle 17"/>
              <p:cNvSpPr>
                <a:spLocks noChangeArrowheads="1"/>
              </p:cNvSpPr>
              <p:nvPr/>
            </p:nvSpPr>
            <p:spPr bwMode="auto">
              <a:xfrm>
                <a:off x="1759" y="2496"/>
                <a:ext cx="1150" cy="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0" lang="zh-CN" altLang="en-US" sz="3200" dirty="0">
                    <a:ea typeface="宋体" panose="02010600030101010101" pitchFamily="2" charset="-122"/>
                  </a:rPr>
                  <a:t>著作权人</a:t>
                </a:r>
                <a:endParaRPr kumimoji="0" lang="en-US" altLang="zh-TW" sz="3200" dirty="0">
                  <a:ea typeface="宋体" panose="02010600030101010101" pitchFamily="2" charset="-122"/>
                </a:endParaRPr>
              </a:p>
            </p:txBody>
          </p:sp>
        </p:grpSp>
      </p:gr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529590" y="1382428"/>
            <a:ext cx="53835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ea typeface="黑体" panose="02010609060101010101" pitchFamily="49" charset="-122"/>
              </a:rPr>
              <a:t>二、视听作品的著作权归属</a:t>
            </a:r>
            <a:endParaRPr lang="zh-CN" altLang="en-US" sz="2400" dirty="0">
              <a:ea typeface="黑体" panose="02010609060101010101" pitchFamily="49" charset="-122"/>
            </a:endParaRPr>
          </a:p>
        </p:txBody>
      </p:sp>
      <p:sp>
        <p:nvSpPr>
          <p:cNvPr id="36868" name="AutoShape 4"/>
          <p:cNvSpPr>
            <a:spLocks noChangeArrowheads="1"/>
          </p:cNvSpPr>
          <p:nvPr/>
        </p:nvSpPr>
        <p:spPr bwMode="auto">
          <a:xfrm>
            <a:off x="610870" y="2137410"/>
            <a:ext cx="8067675" cy="1505585"/>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69" name="Text Box 5"/>
          <p:cNvSpPr txBox="1">
            <a:spLocks noChangeArrowheads="1"/>
          </p:cNvSpPr>
          <p:nvPr/>
        </p:nvSpPr>
        <p:spPr bwMode="auto">
          <a:xfrm>
            <a:off x="846455" y="2145665"/>
            <a:ext cx="767461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、视听作品与原作品的关系：演绎作品</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、创作主体：合作作品</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、制片者与创作者的关系：委托作品</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职务作品</a:t>
            </a:r>
            <a:endParaRPr lang="zh-CN" altLang="en-US" sz="2000" dirty="0">
              <a:latin typeface="华文楷体" panose="02010600040101010101" pitchFamily="2" charset="-122"/>
              <a:ea typeface="华文楷体" panose="02010600040101010101" pitchFamily="2" charset="-122"/>
            </a:endParaRPr>
          </a:p>
        </p:txBody>
      </p:sp>
      <p:sp>
        <p:nvSpPr>
          <p:cNvPr id="36870" name="AutoShape 6"/>
          <p:cNvSpPr>
            <a:spLocks noChangeArrowheads="1"/>
          </p:cNvSpPr>
          <p:nvPr/>
        </p:nvSpPr>
        <p:spPr bwMode="auto">
          <a:xfrm>
            <a:off x="610870" y="3878580"/>
            <a:ext cx="8067675" cy="2436495"/>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871" name="Text Box 7"/>
          <p:cNvSpPr txBox="1">
            <a:spLocks noChangeArrowheads="1"/>
          </p:cNvSpPr>
          <p:nvPr/>
        </p:nvSpPr>
        <p:spPr bwMode="auto">
          <a:xfrm>
            <a:off x="675640" y="3915410"/>
            <a:ext cx="793813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rgbClr val="000000"/>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电影作品、电视剧作品：著作权由</a:t>
            </a:r>
            <a:r>
              <a:rPr lang="zh-CN" altLang="en-US" sz="2000" dirty="0">
                <a:solidFill>
                  <a:srgbClr val="CC3300"/>
                </a:solidFill>
                <a:latin typeface="华文楷体" panose="02010600040101010101" pitchFamily="2" charset="-122"/>
                <a:ea typeface="华文楷体" panose="02010600040101010101" pitchFamily="2" charset="-122"/>
              </a:rPr>
              <a:t>制片者享有</a:t>
            </a:r>
            <a:r>
              <a:rPr lang="zh-CN" altLang="en-US" sz="2000" dirty="0">
                <a:latin typeface="华文楷体" panose="02010600040101010101" pitchFamily="2" charset="-122"/>
                <a:ea typeface="华文楷体" panose="02010600040101010101" pitchFamily="2" charset="-122"/>
              </a:rPr>
              <a:t>，编剧、导演、摄影、作词、作曲等作者享有署名权，并可依约定获得报酬</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buClr>
                <a:srgbClr val="000000"/>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其他视听作品：约定优先；无约定或者约定不明，采取制片者主义</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buClr>
                <a:srgbClr val="000000"/>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剧本、音乐等原材料作品（可以单独使用的作品）：各自作者有权</a:t>
            </a:r>
            <a:r>
              <a:rPr lang="zh-CN" altLang="en-US" sz="2000" dirty="0">
                <a:solidFill>
                  <a:srgbClr val="CC3300"/>
                </a:solidFill>
                <a:latin typeface="华文楷体" panose="02010600040101010101" pitchFamily="2" charset="-122"/>
                <a:ea typeface="华文楷体" panose="02010600040101010101" pitchFamily="2" charset="-122"/>
              </a:rPr>
              <a:t>单独行使著作权</a:t>
            </a:r>
            <a:endParaRPr lang="zh-CN" altLang="en-US" sz="2000" dirty="0">
              <a:latin typeface="华文楷体" panose="02010600040101010101" pitchFamily="2" charset="-122"/>
              <a:ea typeface="华文楷体" panose="02010600040101010101" pitchFamily="2"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pic>
        <p:nvPicPr>
          <p:cNvPr id="2" name="图片 1" descr="图片1"/>
          <p:cNvPicPr>
            <a:picLocks noChangeAspect="1"/>
          </p:cNvPicPr>
          <p:nvPr/>
        </p:nvPicPr>
        <p:blipFill>
          <a:blip r:embed="rId3"/>
          <a:stretch>
            <a:fillRect/>
          </a:stretch>
        </p:blipFill>
        <p:spPr>
          <a:xfrm>
            <a:off x="160020" y="1815465"/>
            <a:ext cx="8823960" cy="34753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1330960"/>
            <a:ext cx="8308340" cy="4917440"/>
          </a:xfrm>
        </p:spPr>
        <p:txBody>
          <a:bodyPr>
            <a:normAutofit lnSpcReduction="10000"/>
          </a:bodyPr>
          <a:lstStyle/>
          <a:p>
            <a:pPr marL="0" indent="0">
              <a:lnSpc>
                <a:spcPct val="150000"/>
              </a:lnSpc>
              <a:buNone/>
            </a:pPr>
            <a:r>
              <a:rPr lang="zh-CN" altLang="en-US" sz="2000" dirty="0">
                <a:latin typeface="华文楷体" panose="02010600040101010101" pitchFamily="2" charset="-122"/>
                <a:ea typeface="华文楷体" panose="02010600040101010101" pitchFamily="2" charset="-122"/>
              </a:rPr>
              <a:t>视听作品的立法例：</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、制片者主义（或称“电影版权”制度）：美国、英国</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、创作者主义：多数国家辅以合法化推定制度</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法国的类别方法：</a:t>
            </a:r>
            <a:r>
              <a:rPr lang="en-US" altLang="zh-CN" sz="2000" dirty="0">
                <a:latin typeface="华文楷体" panose="02010600040101010101" pitchFamily="2" charset="-122"/>
                <a:ea typeface="华文楷体" panose="02010600040101010101" pitchFamily="2" charset="-122"/>
              </a:rPr>
              <a:t>L.113-7</a:t>
            </a:r>
            <a:r>
              <a:rPr lang="zh-CN" altLang="en-US" sz="2000" dirty="0">
                <a:latin typeface="华文楷体" panose="02010600040101010101" pitchFamily="2" charset="-122"/>
                <a:ea typeface="华文楷体" panose="02010600040101010101" pitchFamily="2" charset="-122"/>
              </a:rPr>
              <a:t>推定剧本作者、改编作者、对白作者、乐曲作者、导演为合作作者，</a:t>
            </a:r>
            <a:r>
              <a:rPr lang="zh-CN" altLang="en-US" sz="2000" b="1" dirty="0">
                <a:latin typeface="华文楷体" panose="02010600040101010101" pitchFamily="2" charset="-122"/>
                <a:ea typeface="华文楷体" panose="02010600040101010101" pitchFamily="2" charset="-122"/>
              </a:rPr>
              <a:t>原作作者视为新作作者</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L.132-24</a:t>
            </a:r>
            <a:r>
              <a:rPr lang="zh-CN" altLang="en-US" sz="2000" dirty="0">
                <a:latin typeface="华文楷体" panose="02010600040101010101" pitchFamily="2" charset="-122"/>
                <a:ea typeface="华文楷体" panose="02010600040101010101" pitchFamily="2" charset="-122"/>
              </a:rPr>
              <a:t>推定</a:t>
            </a:r>
            <a:r>
              <a:rPr lang="zh-CN" altLang="en-US" sz="2000" dirty="0">
                <a:solidFill>
                  <a:srgbClr val="FF0000"/>
                </a:solidFill>
                <a:latin typeface="华文楷体" panose="02010600040101010101" pitchFamily="2" charset="-122"/>
                <a:ea typeface="华文楷体" panose="02010600040101010101" pitchFamily="2" charset="-122"/>
              </a:rPr>
              <a:t>除乐曲作者以外的作者</a:t>
            </a:r>
            <a:r>
              <a:rPr lang="zh-CN" altLang="en-US" sz="2000" dirty="0">
                <a:latin typeface="华文楷体" panose="02010600040101010101" pitchFamily="2" charset="-122"/>
                <a:ea typeface="华文楷体" panose="02010600040101010101" pitchFamily="2" charset="-122"/>
              </a:rPr>
              <a:t>与制作者的合同导致视听作品独占使用权转让给制作者</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德国的个案方法：明确排除在拍摄电影时</a:t>
            </a:r>
            <a:r>
              <a:rPr lang="zh-CN" altLang="en-US" sz="2000" b="1" dirty="0">
                <a:latin typeface="华文楷体" panose="02010600040101010101" pitchFamily="2" charset="-122"/>
                <a:ea typeface="华文楷体" panose="02010600040101010101" pitchFamily="2" charset="-122"/>
              </a:rPr>
              <a:t>所使用的作品的作者</a:t>
            </a:r>
            <a:r>
              <a:rPr lang="zh-CN" altLang="en-US" sz="2000" dirty="0">
                <a:latin typeface="华文楷体" panose="02010600040101010101" pitchFamily="2" charset="-122"/>
                <a:ea typeface="华文楷体" panose="02010600040101010101" pitchFamily="2" charset="-122"/>
              </a:rPr>
              <a:t>与</a:t>
            </a:r>
            <a:r>
              <a:rPr lang="zh-CN" altLang="en-US" sz="2000" b="1" dirty="0">
                <a:latin typeface="华文楷体" panose="02010600040101010101" pitchFamily="2" charset="-122"/>
                <a:ea typeface="华文楷体" panose="02010600040101010101" pitchFamily="2" charset="-122"/>
              </a:rPr>
              <a:t>不属于创作行为的参与者</a:t>
            </a:r>
            <a:r>
              <a:rPr lang="zh-CN" altLang="en-US" sz="2000" dirty="0">
                <a:latin typeface="华文楷体" panose="02010600040101010101" pitchFamily="2" charset="-122"/>
                <a:ea typeface="华文楷体" panose="02010600040101010101" pitchFamily="2" charset="-122"/>
              </a:rPr>
              <a:t>，作者认定依据实际创作行为确定；</a:t>
            </a:r>
            <a:r>
              <a:rPr lang="en-US" altLang="zh-CN" sz="2000" dirty="0">
                <a:latin typeface="华文楷体" panose="02010600040101010101" pitchFamily="2" charset="-122"/>
                <a:ea typeface="华文楷体" panose="02010600040101010101" pitchFamily="2" charset="-122"/>
              </a:rPr>
              <a:t>89</a:t>
            </a:r>
            <a:r>
              <a:rPr lang="zh-CN" altLang="en-US" sz="2000" dirty="0">
                <a:latin typeface="华文楷体" panose="02010600040101010101" pitchFamily="2" charset="-122"/>
                <a:ea typeface="华文楷体" panose="02010600040101010101" pitchFamily="2" charset="-122"/>
              </a:rPr>
              <a:t>条规定参与制作并取得著作权的人有义务授予独占权利</a:t>
            </a:r>
            <a:endParaRPr lang="zh-CN" altLang="en-US" sz="20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755650" y="2357119"/>
            <a:ext cx="7632700" cy="581757"/>
          </a:xfrm>
          <a:prstGeom prst="roundRect">
            <a:avLst>
              <a:gd name="adj" fmla="val 16667"/>
            </a:avLst>
          </a:prstGeom>
          <a:noFill/>
          <a:ln w="9525"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77" name="Text Box 5"/>
          <p:cNvSpPr txBox="1">
            <a:spLocks noChangeArrowheads="1"/>
          </p:cNvSpPr>
          <p:nvPr/>
        </p:nvSpPr>
        <p:spPr bwMode="auto">
          <a:xfrm>
            <a:off x="727075" y="1397000"/>
            <a:ext cx="6372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ea typeface="黑体" panose="02010609060101010101" pitchFamily="49" charset="-122"/>
              </a:rPr>
              <a:t>三、委托作品的著作权归属</a:t>
            </a:r>
            <a:endParaRPr lang="zh-CN" altLang="en-US" sz="2400" dirty="0">
              <a:ea typeface="黑体" panose="02010609060101010101" pitchFamily="49" charset="-122"/>
            </a:endParaRPr>
          </a:p>
        </p:txBody>
      </p:sp>
      <p:sp>
        <p:nvSpPr>
          <p:cNvPr id="28678" name="Text Box 6"/>
          <p:cNvSpPr txBox="1">
            <a:spLocks noChangeArrowheads="1"/>
          </p:cNvSpPr>
          <p:nvPr/>
        </p:nvSpPr>
        <p:spPr bwMode="auto">
          <a:xfrm>
            <a:off x="755650" y="2392589"/>
            <a:ext cx="763269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委托作品是指受托人按照委托人的特定要求创作的作品</a:t>
            </a:r>
            <a:endParaRPr lang="zh-CN" altLang="en-US" sz="2000" dirty="0">
              <a:latin typeface="华文楷体" panose="02010600040101010101" pitchFamily="2" charset="-122"/>
              <a:ea typeface="华文楷体" panose="02010600040101010101" pitchFamily="2" charset="-122"/>
            </a:endParaRPr>
          </a:p>
        </p:txBody>
      </p:sp>
      <p:sp>
        <p:nvSpPr>
          <p:cNvPr id="28679" name="AutoShape 7"/>
          <p:cNvSpPr>
            <a:spLocks noChangeArrowheads="1"/>
          </p:cNvSpPr>
          <p:nvPr/>
        </p:nvSpPr>
        <p:spPr bwMode="auto">
          <a:xfrm>
            <a:off x="755650" y="3696335"/>
            <a:ext cx="3199130" cy="2485390"/>
          </a:xfrm>
          <a:prstGeom prst="roundRect">
            <a:avLst>
              <a:gd name="adj" fmla="val 16667"/>
            </a:avLst>
          </a:prstGeom>
          <a:noFill/>
          <a:ln w="9525"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0" name="Text Box 8"/>
          <p:cNvSpPr txBox="1">
            <a:spLocks noChangeArrowheads="1"/>
          </p:cNvSpPr>
          <p:nvPr/>
        </p:nvSpPr>
        <p:spPr bwMode="auto">
          <a:xfrm>
            <a:off x="4384675" y="3709670"/>
            <a:ext cx="392620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chemeClr val="hlink"/>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合同未作明确约定或者没有订立合同的，著作权属于</a:t>
            </a:r>
            <a:r>
              <a:rPr lang="zh-CN" altLang="en-US" sz="2000" dirty="0">
                <a:solidFill>
                  <a:srgbClr val="CC3300"/>
                </a:solidFill>
                <a:latin typeface="华文楷体" panose="02010600040101010101" pitchFamily="2" charset="-122"/>
                <a:ea typeface="华文楷体" panose="02010600040101010101" pitchFamily="2" charset="-122"/>
              </a:rPr>
              <a:t>受托人</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Clr>
                <a:schemeClr val="hlink"/>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双方没有约定使用作品范围的，委托人可以</a:t>
            </a:r>
            <a:r>
              <a:rPr lang="zh-CN" altLang="en-US" sz="2000" b="1" dirty="0">
                <a:latin typeface="华文楷体" panose="02010600040101010101" pitchFamily="2" charset="-122"/>
                <a:ea typeface="华文楷体" panose="02010600040101010101" pitchFamily="2" charset="-122"/>
              </a:rPr>
              <a:t>在委托创作的特定目的范围内免费</a:t>
            </a:r>
            <a:r>
              <a:rPr lang="zh-CN" altLang="en-US" sz="2000" dirty="0">
                <a:latin typeface="华文楷体" panose="02010600040101010101" pitchFamily="2" charset="-122"/>
                <a:ea typeface="华文楷体" panose="02010600040101010101" pitchFamily="2" charset="-122"/>
              </a:rPr>
              <a:t>使用该作品</a:t>
            </a:r>
            <a:endParaRPr lang="zh-CN" altLang="en-US" sz="2000"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13" name="AutoShape 13"/>
          <p:cNvSpPr>
            <a:spLocks noChangeArrowheads="1"/>
          </p:cNvSpPr>
          <p:nvPr/>
        </p:nvSpPr>
        <p:spPr bwMode="auto">
          <a:xfrm rot="13500000">
            <a:off x="4074319" y="3097238"/>
            <a:ext cx="588963" cy="581025"/>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99CC00"/>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AutoShape 7"/>
          <p:cNvSpPr>
            <a:spLocks noChangeArrowheads="1"/>
          </p:cNvSpPr>
          <p:nvPr/>
        </p:nvSpPr>
        <p:spPr bwMode="auto">
          <a:xfrm>
            <a:off x="4224655" y="3695700"/>
            <a:ext cx="4163695" cy="2486660"/>
          </a:xfrm>
          <a:prstGeom prst="roundRect">
            <a:avLst>
              <a:gd name="adj" fmla="val 16667"/>
            </a:avLst>
          </a:prstGeom>
          <a:noFill/>
          <a:ln w="9525"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Text Box 8"/>
          <p:cNvSpPr txBox="1">
            <a:spLocks noChangeArrowheads="1"/>
          </p:cNvSpPr>
          <p:nvPr/>
        </p:nvSpPr>
        <p:spPr bwMode="auto">
          <a:xfrm>
            <a:off x="940435" y="4225925"/>
            <a:ext cx="28352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hlink"/>
              </a:buClr>
            </a:pPr>
            <a:r>
              <a:rPr lang="zh-CN" altLang="en-US" sz="2000" dirty="0">
                <a:latin typeface="华文楷体" panose="02010600040101010101" pitchFamily="2" charset="-122"/>
                <a:ea typeface="华文楷体" panose="02010600040101010101" pitchFamily="2" charset="-122"/>
              </a:rPr>
              <a:t>著作权的归属由委托人与受托人通过</a:t>
            </a:r>
            <a:r>
              <a:rPr lang="zh-CN" altLang="en-US" sz="2000" dirty="0">
                <a:solidFill>
                  <a:srgbClr val="CC3300"/>
                </a:solidFill>
                <a:latin typeface="华文楷体" panose="02010600040101010101" pitchFamily="2" charset="-122"/>
                <a:ea typeface="华文楷体" panose="02010600040101010101" pitchFamily="2" charset="-122"/>
              </a:rPr>
              <a:t>合同约定</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2082800"/>
            <a:ext cx="5665470" cy="4328160"/>
          </a:xfrm>
        </p:spPr>
        <p:txBody>
          <a:bodyPr>
            <a:noAutofit/>
          </a:bodyPr>
          <a:lstStyle/>
          <a:p>
            <a:pPr marL="0" indent="0">
              <a:lnSpc>
                <a:spcPct val="150000"/>
              </a:lnSpc>
              <a:buNone/>
            </a:pPr>
            <a:r>
              <a:rPr lang="zh-CN" altLang="en-US" sz="2000" dirty="0">
                <a:latin typeface="华文楷体" panose="02010600040101010101" pitchFamily="2" charset="-122"/>
                <a:ea typeface="华文楷体" panose="02010600040101010101" pitchFamily="2" charset="-122"/>
              </a:rPr>
              <a:t>由他人执笔，本人审阅定稿并以本人名义发表的报告、讲话等作品：</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由该法人或者其他组织享有，执笔人和本人均不能享有任何著作权</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归报告人或者讲话人（本人）享有，执笔人不享有任何著作权，但根据具体情况，著作权人</a:t>
            </a:r>
            <a:r>
              <a:rPr lang="zh-CN" altLang="en-US" sz="2000" dirty="0">
                <a:solidFill>
                  <a:srgbClr val="FF0000"/>
                </a:solidFill>
                <a:latin typeface="华文楷体" panose="02010600040101010101" pitchFamily="2" charset="-122"/>
                <a:ea typeface="华文楷体" panose="02010600040101010101" pitchFamily="2" charset="-122"/>
              </a:rPr>
              <a:t>可以</a:t>
            </a:r>
            <a:r>
              <a:rPr lang="zh-CN" altLang="en-US" sz="2000" dirty="0">
                <a:latin typeface="华文楷体" panose="02010600040101010101" pitchFamily="2" charset="-122"/>
                <a:ea typeface="华文楷体" panose="02010600040101010101" pitchFamily="2" charset="-122"/>
              </a:rPr>
              <a:t>支付执笔人适当的报酬</a:t>
            </a:r>
            <a:endParaRPr lang="zh-CN" altLang="en-US" sz="2000" dirty="0">
              <a:latin typeface="华文楷体" panose="02010600040101010101" pitchFamily="2" charset="-122"/>
              <a:ea typeface="华文楷体" panose="02010600040101010101" pitchFamily="2" charset="-122"/>
              <a:hlinkClick r:id="rId1" action="ppaction://hlinkfile"/>
            </a:endParaRPr>
          </a:p>
        </p:txBody>
      </p:sp>
      <p:pic>
        <p:nvPicPr>
          <p:cNvPr id="4" name="图片 3"/>
          <p:cNvPicPr>
            <a:picLocks noChangeAspect="1"/>
          </p:cNvPicPr>
          <p:nvPr/>
        </p:nvPicPr>
        <p:blipFill>
          <a:blip r:embed="rId2"/>
          <a:stretch>
            <a:fillRect/>
          </a:stretch>
        </p:blipFill>
        <p:spPr>
          <a:xfrm>
            <a:off x="0" y="2032"/>
            <a:ext cx="9144000" cy="1103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6" name="Text Box 5"/>
          <p:cNvSpPr txBox="1">
            <a:spLocks noChangeArrowheads="1"/>
          </p:cNvSpPr>
          <p:nvPr/>
        </p:nvSpPr>
        <p:spPr bwMode="auto">
          <a:xfrm>
            <a:off x="727075" y="139700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代笔作品</a:t>
            </a:r>
            <a:endParaRPr lang="zh-CN" altLang="en-US" sz="2400" dirty="0">
              <a:ea typeface="黑体" panose="02010609060101010101" pitchFamily="49" charset="-122"/>
            </a:endParaRPr>
          </a:p>
        </p:txBody>
      </p:sp>
      <p:pic>
        <p:nvPicPr>
          <p:cNvPr id="2" name="图片 1" descr="timg[1]"/>
          <p:cNvPicPr>
            <a:picLocks noChangeAspect="1"/>
          </p:cNvPicPr>
          <p:nvPr/>
        </p:nvPicPr>
        <p:blipFill>
          <a:blip r:embed="rId4"/>
          <a:stretch>
            <a:fillRect/>
          </a:stretch>
        </p:blipFill>
        <p:spPr>
          <a:xfrm>
            <a:off x="6467475" y="1724025"/>
            <a:ext cx="2169160" cy="3236595"/>
          </a:xfrm>
          <a:prstGeom prst="rect">
            <a:avLst/>
          </a:prstGeom>
        </p:spPr>
      </p:pic>
      <p:sp>
        <p:nvSpPr>
          <p:cNvPr id="3" name="标题 22529"/>
          <p:cNvSpPr>
            <a:spLocks noGrp="1"/>
          </p:cNvSpPr>
          <p:nvPr/>
        </p:nvSpPr>
        <p:spPr>
          <a:xfrm>
            <a:off x="6467475" y="4960620"/>
            <a:ext cx="2261870" cy="628650"/>
          </a:xfrm>
          <a:prstGeom prst="rect">
            <a:avLst/>
          </a:prstGeom>
        </p:spPr>
        <p:txBody>
          <a:bodyPr vert="horz" lIns="69056" tIns="34529" rIns="69056" bIns="34529"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2400" dirty="0"/>
              <a:t>（20</a:t>
            </a:r>
            <a:r>
              <a:rPr lang="en-US" sz="2400" dirty="0"/>
              <a:t>20</a:t>
            </a:r>
            <a:r>
              <a:rPr sz="2400" dirty="0"/>
              <a:t>）第1</a:t>
            </a:r>
            <a:r>
              <a:rPr lang="en-US" sz="2400" dirty="0"/>
              <a:t>3</a:t>
            </a:r>
            <a:r>
              <a:rPr sz="2400" dirty="0"/>
              <a:t>条</a:t>
            </a: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628650" y="1927860"/>
            <a:ext cx="5394325" cy="3917315"/>
          </a:xfrm>
        </p:spPr>
        <p:txBody>
          <a:bodyPr>
            <a:normAutofit lnSpcReduction="20000"/>
          </a:bodyPr>
          <a:lstStyle/>
          <a:p>
            <a:pPr marL="0" indent="0">
              <a:lnSpc>
                <a:spcPct val="150000"/>
              </a:lnSpc>
              <a:buNone/>
            </a:pPr>
            <a:r>
              <a:rPr lang="zh-CN" altLang="en-US" sz="2000" b="1" dirty="0">
                <a:latin typeface="华文楷体" panose="02010600040101010101" pitchFamily="2" charset="-122"/>
                <a:ea typeface="华文楷体" panose="02010600040101010101" pitchFamily="2" charset="-122"/>
              </a:rPr>
              <a:t>当事人合意以特定人物经历为题材完成的自传体作品：</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有约定从约定</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没有约定或者约定不明的，归该特定人物享有，执笔人或者整理人对作品完成付出劳动的，著作权人</a:t>
            </a:r>
            <a:r>
              <a:rPr lang="zh-CN" altLang="en-US" sz="2000" dirty="0">
                <a:solidFill>
                  <a:srgbClr val="FF0000"/>
                </a:solidFill>
                <a:latin typeface="华文楷体" panose="02010600040101010101" pitchFamily="2" charset="-122"/>
                <a:ea typeface="华文楷体" panose="02010600040101010101" pitchFamily="2" charset="-122"/>
              </a:rPr>
              <a:t>可以</a:t>
            </a:r>
            <a:r>
              <a:rPr lang="zh-CN" altLang="en-US" sz="2000" dirty="0">
                <a:latin typeface="华文楷体" panose="02010600040101010101" pitchFamily="2" charset="-122"/>
                <a:ea typeface="华文楷体" panose="02010600040101010101" pitchFamily="2" charset="-122"/>
              </a:rPr>
              <a:t>向其支付适当的报酬</a:t>
            </a:r>
            <a:endParaRPr lang="zh-CN" altLang="en-US" sz="20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6" name="Text Box 5"/>
          <p:cNvSpPr txBox="1">
            <a:spLocks noChangeArrowheads="1"/>
          </p:cNvSpPr>
          <p:nvPr/>
        </p:nvSpPr>
        <p:spPr bwMode="auto">
          <a:xfrm>
            <a:off x="727075" y="1224280"/>
            <a:ext cx="1706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自传体作品</a:t>
            </a:r>
            <a:endParaRPr lang="zh-CN" altLang="en-US" sz="2400" dirty="0">
              <a:ea typeface="黑体" panose="02010609060101010101" pitchFamily="49" charset="-122"/>
            </a:endParaRPr>
          </a:p>
        </p:txBody>
      </p:sp>
      <p:pic>
        <p:nvPicPr>
          <p:cNvPr id="2" name="图片 1" descr="timg[1]"/>
          <p:cNvPicPr>
            <a:picLocks noChangeAspect="1"/>
          </p:cNvPicPr>
          <p:nvPr/>
        </p:nvPicPr>
        <p:blipFill>
          <a:blip r:embed="rId3"/>
          <a:stretch>
            <a:fillRect/>
          </a:stretch>
        </p:blipFill>
        <p:spPr>
          <a:xfrm>
            <a:off x="6365875" y="1886585"/>
            <a:ext cx="2169160" cy="3236595"/>
          </a:xfrm>
          <a:prstGeom prst="rect">
            <a:avLst/>
          </a:prstGeom>
        </p:spPr>
      </p:pic>
      <p:sp>
        <p:nvSpPr>
          <p:cNvPr id="3" name="标题 22529"/>
          <p:cNvSpPr>
            <a:spLocks noGrp="1"/>
          </p:cNvSpPr>
          <p:nvPr/>
        </p:nvSpPr>
        <p:spPr>
          <a:xfrm>
            <a:off x="6365875" y="5123180"/>
            <a:ext cx="2261870" cy="628650"/>
          </a:xfrm>
          <a:prstGeom prst="rect">
            <a:avLst/>
          </a:prstGeom>
        </p:spPr>
        <p:txBody>
          <a:bodyPr vert="horz" lIns="69056" tIns="34529" rIns="69056" bIns="34529"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2400" dirty="0"/>
              <a:t>（20</a:t>
            </a:r>
            <a:r>
              <a:rPr lang="en-US" sz="2400" dirty="0"/>
              <a:t>20</a:t>
            </a:r>
            <a:r>
              <a:rPr sz="2400" dirty="0"/>
              <a:t>）第1</a:t>
            </a:r>
            <a:r>
              <a:rPr lang="en-US" sz="2400" dirty="0"/>
              <a:t>4</a:t>
            </a:r>
            <a:r>
              <a:rPr sz="2400" dirty="0"/>
              <a:t>条</a:t>
            </a:r>
            <a:endParaRP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468313" y="1469390"/>
            <a:ext cx="5669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ea typeface="黑体" panose="02010609060101010101" pitchFamily="49" charset="-122"/>
              </a:rPr>
              <a:t>四、原件所有权转移的作品的著作权归属</a:t>
            </a:r>
            <a:endParaRPr lang="zh-CN" altLang="en-US" sz="2400" dirty="0">
              <a:ea typeface="黑体" panose="02010609060101010101" pitchFamily="49" charset="-122"/>
            </a:endParaRPr>
          </a:p>
        </p:txBody>
      </p:sp>
      <p:sp>
        <p:nvSpPr>
          <p:cNvPr id="38916" name="Text Box 4"/>
          <p:cNvSpPr txBox="1">
            <a:spLocks noChangeArrowheads="1"/>
          </p:cNvSpPr>
          <p:nvPr/>
        </p:nvSpPr>
        <p:spPr bwMode="auto">
          <a:xfrm>
            <a:off x="1005840" y="2636838"/>
            <a:ext cx="715264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rgbClr val="CC3300"/>
              </a:buClr>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美术作品、摄影作品</a:t>
            </a:r>
            <a:r>
              <a:rPr lang="zh-CN" altLang="en-US" sz="2000" dirty="0">
                <a:latin typeface="华文楷体" panose="02010600040101010101" pitchFamily="2" charset="-122"/>
                <a:ea typeface="华文楷体" panose="02010600040101010101" pitchFamily="2" charset="-122"/>
              </a:rPr>
              <a:t>主要涉及到两种权利：</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Clr>
                <a:srgbClr val="CC3300"/>
              </a:buClr>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原件的所有人对作品原件享有所有权</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Clr>
                <a:srgbClr val="CC3300"/>
              </a:buClr>
              <a:buFont typeface="Wingdings" panose="05000000000000000000" charset="0"/>
              <a:buChar char="u"/>
            </a:pPr>
            <a:r>
              <a:rPr lang="zh-CN" altLang="en-US" sz="2000" dirty="0">
                <a:latin typeface="华文楷体" panose="02010600040101010101" pitchFamily="2" charset="-122"/>
                <a:ea typeface="华文楷体" panose="02010600040101010101" pitchFamily="2" charset="-122"/>
              </a:rPr>
              <a:t>作者对美术、摄影作品享有著作权</a:t>
            </a:r>
            <a:endParaRPr lang="zh-CN" altLang="en-US" sz="2000" dirty="0">
              <a:latin typeface="华文楷体" panose="02010600040101010101" pitchFamily="2" charset="-122"/>
              <a:ea typeface="华文楷体" panose="02010600040101010101" pitchFamily="2" charset="-122"/>
            </a:endParaRPr>
          </a:p>
        </p:txBody>
      </p:sp>
      <p:sp>
        <p:nvSpPr>
          <p:cNvPr id="38917" name="Text Box 5"/>
          <p:cNvSpPr txBox="1">
            <a:spLocks noChangeArrowheads="1"/>
          </p:cNvSpPr>
          <p:nvPr/>
        </p:nvSpPr>
        <p:spPr bwMode="auto">
          <a:xfrm>
            <a:off x="978535" y="4029636"/>
            <a:ext cx="7033776"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rgbClr val="CC3300"/>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作品原件所有权的转移，不改变作品著作权的归属，但美术、摄影作品原件的</a:t>
            </a:r>
            <a:r>
              <a:rPr lang="zh-CN" altLang="en-US" sz="2000" dirty="0">
                <a:solidFill>
                  <a:srgbClr val="FF0000"/>
                </a:solidFill>
                <a:latin typeface="华文楷体" panose="02010600040101010101" pitchFamily="2" charset="-122"/>
                <a:ea typeface="华文楷体" panose="02010600040101010101" pitchFamily="2" charset="-122"/>
              </a:rPr>
              <a:t>展览权由原件所有人享有</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buClr>
                <a:srgbClr val="CC3300"/>
              </a:buClr>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作者将未发表的美术、摄影作品的原件所有权转让给他人，受让人展览该原件不构成对作者发表权的侵犯。</a:t>
            </a:r>
            <a:endParaRPr lang="zh-CN" altLang="en-US" sz="2000" dirty="0">
              <a:latin typeface="华文楷体" panose="02010600040101010101" pitchFamily="2" charset="-122"/>
              <a:ea typeface="华文楷体" panose="02010600040101010101" pitchFamily="2" charset="-122"/>
            </a:endParaRPr>
          </a:p>
          <a:p>
            <a:endParaRPr lang="zh-CN" altLang="en-US" dirty="0"/>
          </a:p>
        </p:txBody>
      </p:sp>
      <p:sp>
        <p:nvSpPr>
          <p:cNvPr id="38918" name="AutoShape 6"/>
          <p:cNvSpPr>
            <a:spLocks noChangeArrowheads="1"/>
          </p:cNvSpPr>
          <p:nvPr/>
        </p:nvSpPr>
        <p:spPr bwMode="auto">
          <a:xfrm>
            <a:off x="833120" y="2492375"/>
            <a:ext cx="7325360" cy="3611880"/>
          </a:xfrm>
          <a:prstGeom prst="roundRect">
            <a:avLst>
              <a:gd name="adj" fmla="val 16667"/>
            </a:avLst>
          </a:prstGeom>
          <a:noFill/>
          <a:ln w="12700" cap="flat" cmpd="sng">
            <a:solidFill>
              <a:schemeClr val="accent1">
                <a:shade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AutoShape 3"/>
          <p:cNvSpPr>
            <a:spLocks noChangeArrowheads="1"/>
          </p:cNvSpPr>
          <p:nvPr/>
        </p:nvSpPr>
        <p:spPr bwMode="auto">
          <a:xfrm>
            <a:off x="1172210" y="2268855"/>
            <a:ext cx="6951345" cy="2320290"/>
          </a:xfrm>
          <a:prstGeom prst="roundRect">
            <a:avLst>
              <a:gd name="adj" fmla="val 16667"/>
            </a:avLst>
          </a:prstGeom>
          <a:noFill/>
          <a:ln w="9525" cap="flat" cmpd="sng">
            <a:solidFill>
              <a:schemeClr val="tx1"/>
            </a:solidFill>
            <a:prstDash val="dash"/>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22" name="Text Box 6"/>
          <p:cNvSpPr txBox="1">
            <a:spLocks noChangeArrowheads="1"/>
          </p:cNvSpPr>
          <p:nvPr/>
        </p:nvSpPr>
        <p:spPr bwMode="auto">
          <a:xfrm>
            <a:off x="1303019" y="2367228"/>
            <a:ext cx="668909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200" dirty="0">
                <a:ea typeface="楷体" panose="02010609060101010101" pitchFamily="49" charset="-122"/>
              </a:rPr>
              <a:t>陈列于公共场所的美术作品的原件为该作品的唯一载体的，原件所有人对其进行拆除、损毁等事实处分前，应当</a:t>
            </a:r>
            <a:r>
              <a:rPr lang="zh-CN" altLang="en-US" sz="2200" dirty="0">
                <a:solidFill>
                  <a:srgbClr val="FF0000"/>
                </a:solidFill>
                <a:ea typeface="楷体" panose="02010609060101010101" pitchFamily="49" charset="-122"/>
              </a:rPr>
              <a:t>在合理的期限内通知作者</a:t>
            </a:r>
            <a:r>
              <a:rPr lang="zh-CN" altLang="en-US" sz="2200" dirty="0">
                <a:ea typeface="楷体" panose="02010609060101010101" pitchFamily="49" charset="-122"/>
              </a:rPr>
              <a:t>，作者</a:t>
            </a:r>
            <a:r>
              <a:rPr lang="zh-CN" altLang="en-US" sz="2200" dirty="0">
                <a:solidFill>
                  <a:srgbClr val="FF0000"/>
                </a:solidFill>
                <a:ea typeface="楷体" panose="02010609060101010101" pitchFamily="49" charset="-122"/>
              </a:rPr>
              <a:t>可以通过回购、复制等方式</a:t>
            </a:r>
            <a:r>
              <a:rPr lang="zh-CN" altLang="en-US" sz="2200" dirty="0">
                <a:ea typeface="楷体" panose="02010609060101010101" pitchFamily="49" charset="-122"/>
              </a:rPr>
              <a:t>保护其著作权，当事人</a:t>
            </a:r>
            <a:r>
              <a:rPr lang="zh-CN" altLang="en-US" sz="2200" dirty="0">
                <a:solidFill>
                  <a:srgbClr val="FF0000"/>
                </a:solidFill>
                <a:ea typeface="楷体" panose="02010609060101010101" pitchFamily="49" charset="-122"/>
              </a:rPr>
              <a:t>另有约定的除外</a:t>
            </a:r>
            <a:r>
              <a:rPr lang="zh-CN" altLang="en-US" sz="2200" dirty="0">
                <a:ea typeface="楷体" panose="02010609060101010101" pitchFamily="49" charset="-122"/>
              </a:rPr>
              <a:t>。</a:t>
            </a:r>
            <a:endParaRPr lang="zh-CN" altLang="en-US" sz="2200" dirty="0">
              <a:solidFill>
                <a:schemeClr val="tx1"/>
              </a:solidFill>
              <a:uFillTx/>
              <a:ea typeface="楷体" panose="02010609060101010101" pitchFamily="49" charset="-122"/>
            </a:endParaRPr>
          </a:p>
        </p:txBody>
      </p:sp>
      <p:pic>
        <p:nvPicPr>
          <p:cNvPr id="3" name="图片 2"/>
          <p:cNvPicPr>
            <a:picLocks noChangeAspect="1"/>
          </p:cNvPicPr>
          <p:nvPr/>
        </p:nvPicPr>
        <p:blipFill>
          <a:blip r:embed="rId1"/>
          <a:stretch>
            <a:fillRect/>
          </a:stretch>
        </p:blipFill>
        <p:spPr>
          <a:xfrm>
            <a:off x="0" y="-21463"/>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3" name="Text Box 4"/>
          <p:cNvSpPr txBox="1">
            <a:spLocks noChangeArrowheads="1"/>
          </p:cNvSpPr>
          <p:nvPr/>
        </p:nvSpPr>
        <p:spPr bwMode="auto">
          <a:xfrm>
            <a:off x="777401" y="1166368"/>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ea typeface="黑体" panose="02010609060101010101" pitchFamily="49" charset="-122"/>
              </a:rPr>
              <a:t>思考：作品与载体</a:t>
            </a:r>
            <a:endParaRPr lang="zh-CN" altLang="en-US" sz="24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additive="base">
                                        <p:cTn id="7" dur="500" fill="hold"/>
                                        <p:tgtEl>
                                          <p:spTgt spid="9222"/>
                                        </p:tgtEl>
                                        <p:attrNameLst>
                                          <p:attrName>ppt_x</p:attrName>
                                        </p:attrNameLst>
                                      </p:cBhvr>
                                      <p:tavLst>
                                        <p:tav tm="0">
                                          <p:val>
                                            <p:strVal val="#ppt_x"/>
                                          </p:val>
                                        </p:tav>
                                        <p:tav tm="100000">
                                          <p:val>
                                            <p:strVal val="#ppt_x"/>
                                          </p:val>
                                        </p:tav>
                                      </p:tavLst>
                                    </p:anim>
                                    <p:anim calcmode="lin" valueType="num">
                                      <p:cBhvr additive="base">
                                        <p:cTn id="8"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09270" y="1597025"/>
            <a:ext cx="490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ea typeface="黑体" panose="02010609060101010101" pitchFamily="49" charset="-122"/>
              </a:rPr>
              <a:t>五、作者身份不明的作品</a:t>
            </a:r>
            <a:endParaRPr lang="zh-CN" altLang="en-US" dirty="0"/>
          </a:p>
        </p:txBody>
      </p:sp>
      <p:sp>
        <p:nvSpPr>
          <p:cNvPr id="41988" name="Text Box 4"/>
          <p:cNvSpPr txBox="1">
            <a:spLocks noChangeArrowheads="1"/>
          </p:cNvSpPr>
          <p:nvPr/>
        </p:nvSpPr>
        <p:spPr bwMode="auto">
          <a:xfrm>
            <a:off x="1097280" y="2814955"/>
            <a:ext cx="627253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buClr>
                <a:srgbClr val="CC3300"/>
              </a:buClr>
              <a:buFont typeface="Wingdings" panose="05000000000000000000" pitchFamily="2" charset="2"/>
              <a:buChar char="l"/>
            </a:pPr>
            <a:r>
              <a:rPr lang="zh-CN" altLang="en-US" sz="2000" dirty="0">
                <a:latin typeface="华文楷体" panose="02010600040101010101" pitchFamily="2" charset="-122"/>
                <a:ea typeface="华文楷体" panose="02010600040101010101" pitchFamily="2" charset="-122"/>
              </a:rPr>
              <a:t>由原件所有人行使除署名权以外的其他著作权</a:t>
            </a:r>
            <a:endParaRPr lang="zh-CN" altLang="en-US" sz="2000" dirty="0">
              <a:latin typeface="华文楷体" panose="02010600040101010101" pitchFamily="2" charset="-122"/>
              <a:ea typeface="华文楷体" panose="02010600040101010101" pitchFamily="2" charset="-122"/>
            </a:endParaRPr>
          </a:p>
          <a:p>
            <a:pPr>
              <a:lnSpc>
                <a:spcPct val="200000"/>
              </a:lnSpc>
              <a:buClr>
                <a:srgbClr val="CC3300"/>
              </a:buClr>
              <a:buFont typeface="Wingdings" panose="05000000000000000000" pitchFamily="2" charset="2"/>
              <a:buChar char="l"/>
            </a:pPr>
            <a:r>
              <a:rPr lang="zh-CN" altLang="en-US" sz="2000" dirty="0">
                <a:latin typeface="华文楷体" panose="02010600040101010101" pitchFamily="2" charset="-122"/>
                <a:ea typeface="华文楷体" panose="02010600040101010101" pitchFamily="2" charset="-122"/>
              </a:rPr>
              <a:t>作者身份确定后，由作者或者其继承人行使著作权</a:t>
            </a:r>
            <a:endParaRPr lang="zh-CN" altLang="en-US" sz="2000" dirty="0">
              <a:latin typeface="华文楷体" panose="02010600040101010101" pitchFamily="2" charset="-122"/>
              <a:ea typeface="华文楷体" panose="02010600040101010101" pitchFamily="2" charset="-122"/>
            </a:endParaRPr>
          </a:p>
        </p:txBody>
      </p:sp>
      <p:sp>
        <p:nvSpPr>
          <p:cNvPr id="41989" name="AutoShape 5"/>
          <p:cNvSpPr>
            <a:spLocks noChangeArrowheads="1"/>
          </p:cNvSpPr>
          <p:nvPr/>
        </p:nvSpPr>
        <p:spPr bwMode="auto">
          <a:xfrm>
            <a:off x="1097280" y="2724151"/>
            <a:ext cx="6370320" cy="1644650"/>
          </a:xfrm>
          <a:prstGeom prst="roundRect">
            <a:avLst>
              <a:gd name="adj" fmla="val 16667"/>
            </a:avLst>
          </a:prstGeom>
          <a:noFill/>
          <a:ln w="9525"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09270" y="1215946"/>
            <a:ext cx="10983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dirty="0">
                <a:ea typeface="黑体" panose="02010609060101010101" pitchFamily="49" charset="-122"/>
              </a:rPr>
              <a:t>小 结</a:t>
            </a:r>
            <a:endParaRPr lang="zh-CN" altLang="en-US" sz="3200" dirty="0">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graphicFrame>
        <p:nvGraphicFramePr>
          <p:cNvPr id="2" name="图示 1"/>
          <p:cNvGraphicFramePr/>
          <p:nvPr/>
        </p:nvGraphicFramePr>
        <p:xfrm>
          <a:off x="2641600" y="1900146"/>
          <a:ext cx="5374640" cy="4104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直接连接符 5"/>
          <p:cNvCxnSpPr/>
          <p:nvPr/>
        </p:nvCxnSpPr>
        <p:spPr>
          <a:xfrm>
            <a:off x="2600960" y="1800721"/>
            <a:ext cx="0" cy="4203839"/>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12" name="组合 11"/>
          <p:cNvGrpSpPr/>
          <p:nvPr/>
        </p:nvGrpSpPr>
        <p:grpSpPr>
          <a:xfrm>
            <a:off x="966008" y="4714215"/>
            <a:ext cx="1184795" cy="345465"/>
            <a:chOff x="436853" y="2650171"/>
            <a:chExt cx="1184795" cy="944888"/>
          </a:xfrm>
        </p:grpSpPr>
        <p:sp>
          <p:nvSpPr>
            <p:cNvPr id="13" name="矩形 12"/>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文本框 13"/>
            <p:cNvSpPr txBox="1"/>
            <p:nvPr/>
          </p:nvSpPr>
          <p:spPr>
            <a:xfrm>
              <a:off x="436853" y="2650171"/>
              <a:ext cx="1184795" cy="50663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sz="1800" kern="1200" dirty="0"/>
                <a:t>法人作品</a:t>
              </a:r>
              <a:endParaRPr lang="zh-CN" altLang="en-US" sz="1800" kern="1200" dirty="0"/>
            </a:p>
          </p:txBody>
        </p:sp>
      </p:grpSp>
      <p:grpSp>
        <p:nvGrpSpPr>
          <p:cNvPr id="15" name="组合 14"/>
          <p:cNvGrpSpPr/>
          <p:nvPr/>
        </p:nvGrpSpPr>
        <p:grpSpPr>
          <a:xfrm>
            <a:off x="803447" y="3968089"/>
            <a:ext cx="1502873" cy="345465"/>
            <a:chOff x="436853" y="2650171"/>
            <a:chExt cx="1502873" cy="944888"/>
          </a:xfrm>
        </p:grpSpPr>
        <p:sp>
          <p:nvSpPr>
            <p:cNvPr id="16" name="矩形 15"/>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文本框 16"/>
            <p:cNvSpPr txBox="1"/>
            <p:nvPr/>
          </p:nvSpPr>
          <p:spPr>
            <a:xfrm>
              <a:off x="436853" y="2650171"/>
              <a:ext cx="1502873" cy="5378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dirty="0"/>
                <a:t>特殊职务</a:t>
              </a:r>
              <a:r>
                <a:rPr lang="zh-CN" altLang="en-US" sz="1800" kern="1200" dirty="0"/>
                <a:t>作品</a:t>
              </a:r>
              <a:endParaRPr lang="zh-CN" altLang="en-US" sz="1800" kern="1200" dirty="0"/>
            </a:p>
          </p:txBody>
        </p:sp>
      </p:grpSp>
      <p:grpSp>
        <p:nvGrpSpPr>
          <p:cNvPr id="18" name="组合 17"/>
          <p:cNvGrpSpPr/>
          <p:nvPr/>
        </p:nvGrpSpPr>
        <p:grpSpPr>
          <a:xfrm>
            <a:off x="803446" y="3369096"/>
            <a:ext cx="1502874" cy="422876"/>
            <a:chOff x="436853" y="2650171"/>
            <a:chExt cx="1184795" cy="944888"/>
          </a:xfrm>
        </p:grpSpPr>
        <p:sp>
          <p:nvSpPr>
            <p:cNvPr id="19" name="矩形 18"/>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文本框 19"/>
            <p:cNvSpPr txBox="1"/>
            <p:nvPr/>
          </p:nvSpPr>
          <p:spPr>
            <a:xfrm>
              <a:off x="436853" y="2650171"/>
              <a:ext cx="1184795" cy="50663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dirty="0"/>
                <a:t>一般职务</a:t>
              </a:r>
              <a:r>
                <a:rPr lang="zh-CN" altLang="en-US" sz="1800" kern="1200" dirty="0"/>
                <a:t>作品</a:t>
              </a:r>
              <a:endParaRPr lang="zh-CN" altLang="en-US" sz="1800" kern="1200" dirty="0"/>
            </a:p>
          </p:txBody>
        </p:sp>
      </p:grpSp>
      <p:grpSp>
        <p:nvGrpSpPr>
          <p:cNvPr id="21" name="组合 20"/>
          <p:cNvGrpSpPr/>
          <p:nvPr/>
        </p:nvGrpSpPr>
        <p:grpSpPr>
          <a:xfrm>
            <a:off x="803445" y="2501488"/>
            <a:ext cx="1503045" cy="531495"/>
            <a:chOff x="436853" y="3088433"/>
            <a:chExt cx="1503045" cy="1453702"/>
          </a:xfrm>
        </p:grpSpPr>
        <p:sp>
          <p:nvSpPr>
            <p:cNvPr id="22" name="矩形 21"/>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文本框 22"/>
            <p:cNvSpPr txBox="1"/>
            <p:nvPr/>
          </p:nvSpPr>
          <p:spPr>
            <a:xfrm>
              <a:off x="437488" y="3595579"/>
              <a:ext cx="1502410" cy="9465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sz="1800" kern="1200" dirty="0"/>
                <a:t>自由创作作品</a:t>
              </a:r>
              <a:endParaRPr lang="zh-CN" altLang="en-US" sz="18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xfrm>
            <a:off x="572612" y="1076326"/>
            <a:ext cx="5945981" cy="709136"/>
          </a:xfrm>
          <a:ln w="9525">
            <a:noFill/>
            <a:miter/>
          </a:ln>
        </p:spPr>
        <p:txBody>
          <a:bodyPr anchor="ctr">
            <a:normAutofit/>
          </a:bodyPr>
          <a:lstStyle/>
          <a:p>
            <a:r>
              <a:rPr lang="zh-CN" altLang="en-US" sz="2000" dirty="0">
                <a:ea typeface="黑体" panose="02010609060101010101" pitchFamily="49" charset="-122"/>
              </a:rPr>
              <a:t>（二）著作权主体的分类</a:t>
            </a:r>
            <a:endParaRPr lang="zh-CN" altLang="en-US" sz="2000" dirty="0">
              <a:ea typeface="黑体" panose="02010609060101010101" pitchFamily="49" charset="-122"/>
            </a:endParaRPr>
          </a:p>
        </p:txBody>
      </p:sp>
      <p:sp>
        <p:nvSpPr>
          <p:cNvPr id="3" name="文本占位符 18434"/>
          <p:cNvSpPr>
            <a:spLocks noGrp="1"/>
          </p:cNvSpPr>
          <p:nvPr/>
        </p:nvSpPr>
        <p:spPr>
          <a:xfrm>
            <a:off x="677545" y="1844675"/>
            <a:ext cx="8035290" cy="4380865"/>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381000">
              <a:lnSpc>
                <a:spcPct val="200000"/>
              </a:lnSpc>
              <a:spcBef>
                <a:spcPts val="0"/>
              </a:spcBef>
              <a:buFont typeface="Wingdings" panose="05000000000000000000" charset="0"/>
              <a:buChar char="Ø"/>
              <a:extLst>
                <a:ext uri="{35155182-B16C-46BC-9424-99874614C6A1}">
                  <wpsdc:indentchars xmlns:wpsdc="http://www.wps.cn/officeDocument/2017/drawingmlCustomData" val="150" checksum="2268851840"/>
                </a:ext>
              </a:extLst>
            </a:pPr>
            <a:r>
              <a:rPr lang="en-US" altLang="zh-CN" sz="2000" b="1" dirty="0">
                <a:effectLst/>
                <a:latin typeface="Arial" panose="020B0604020202090204" pitchFamily="34" charset="0"/>
                <a:ea typeface="宋体" panose="02010600030101010101" pitchFamily="2" charset="-122"/>
                <a:sym typeface="+mn-ea"/>
              </a:rPr>
              <a:t>1</a:t>
            </a:r>
            <a:r>
              <a:rPr lang="zh-CN" altLang="en-US" sz="2000" b="1" dirty="0">
                <a:effectLst/>
                <a:latin typeface="Arial" panose="020B0604020202090204" pitchFamily="34" charset="0"/>
                <a:ea typeface="宋体" panose="02010600030101010101" pitchFamily="2" charset="-122"/>
                <a:sym typeface="+mn-ea"/>
              </a:rPr>
              <a:t>、著作权取得方式：</a:t>
            </a:r>
            <a:r>
              <a:rPr lang="zh-CN" altLang="en-US" sz="2000" dirty="0">
                <a:effectLst/>
                <a:latin typeface="Arial" panose="020B0604020202090204" pitchFamily="34" charset="0"/>
                <a:ea typeface="宋体" panose="02010600030101010101" pitchFamily="2" charset="-122"/>
                <a:sym typeface="+mn-ea"/>
              </a:rPr>
              <a:t>原始著作权主体和派生著作权主体</a:t>
            </a:r>
            <a:endParaRPr lang="en-US" altLang="zh-CN" sz="2000" dirty="0">
              <a:effectLst/>
              <a:latin typeface="Arial" panose="020B0604020202090204" pitchFamily="34" charset="0"/>
              <a:ea typeface="宋体" panose="02010600030101010101" pitchFamily="2" charset="-122"/>
              <a:sym typeface="+mn-ea"/>
            </a:endParaRPr>
          </a:p>
          <a:p>
            <a:pPr marL="360045" indent="508000">
              <a:lnSpc>
                <a:spcPct val="200000"/>
              </a:lnSpc>
              <a:spcBef>
                <a:spcPts val="0"/>
              </a:spcBef>
              <a:extLst>
                <a:ext uri="{35155182-B16C-46BC-9424-99874614C6A1}">
                  <wpsdc:indentchars xmlns:wpsdc="http://www.wps.cn/officeDocument/2017/drawingmlCustomData" val="200" checksum="282533468"/>
                </a:ext>
              </a:extLst>
            </a:pPr>
            <a:r>
              <a:rPr lang="zh-CN" altLang="en-US" sz="2000" dirty="0">
                <a:effectLst/>
                <a:latin typeface="Arial" panose="020B0604020202090204" pitchFamily="34" charset="0"/>
                <a:ea typeface="宋体" panose="02010600030101010101" pitchFamily="2" charset="-122"/>
                <a:sym typeface="+mn-ea"/>
              </a:rPr>
              <a:t>享有权利的范围不同：完整著作权 V</a:t>
            </a:r>
            <a:r>
              <a:rPr lang="en-US" altLang="zh-CN" sz="2000" dirty="0">
                <a:effectLst/>
                <a:latin typeface="Arial" panose="020B0604020202090204" pitchFamily="34" charset="0"/>
                <a:ea typeface="宋体" panose="02010600030101010101" pitchFamily="2" charset="-122"/>
                <a:sym typeface="+mn-ea"/>
              </a:rPr>
              <a:t>S</a:t>
            </a:r>
            <a:r>
              <a:rPr lang="zh-CN" altLang="en-US" sz="2000" dirty="0">
                <a:effectLst/>
                <a:latin typeface="Arial" panose="020B0604020202090204" pitchFamily="34" charset="0"/>
                <a:ea typeface="宋体" panose="02010600030101010101" pitchFamily="2" charset="-122"/>
                <a:sym typeface="+mn-ea"/>
              </a:rPr>
              <a:t> 不能拥有完整著作权</a:t>
            </a:r>
            <a:endParaRPr lang="zh-CN" altLang="en-US" sz="2000" dirty="0">
              <a:effectLst/>
              <a:latin typeface="Arial" panose="020B0604020202090204" pitchFamily="34" charset="0"/>
              <a:ea typeface="宋体" panose="02010600030101010101" pitchFamily="2" charset="-122"/>
              <a:sym typeface="+mn-ea"/>
            </a:endParaRPr>
          </a:p>
          <a:p>
            <a:pPr marL="0" indent="-381000">
              <a:lnSpc>
                <a:spcPct val="200000"/>
              </a:lnSpc>
              <a:spcBef>
                <a:spcPts val="0"/>
              </a:spcBef>
              <a:buFont typeface="Wingdings" panose="05000000000000000000" charset="0"/>
              <a:buChar char="Ø"/>
              <a:extLst>
                <a:ext uri="{35155182-B16C-46BC-9424-99874614C6A1}">
                  <wpsdc:indentchars xmlns:wpsdc="http://www.wps.cn/officeDocument/2017/drawingmlCustomData" val="-150" checksum="2989239048"/>
                </a:ext>
              </a:extLst>
            </a:pPr>
            <a:r>
              <a:rPr lang="en-US" altLang="zh-CN" sz="2000" b="1" dirty="0">
                <a:effectLst/>
                <a:latin typeface="Arial" panose="020B0604020202090204" pitchFamily="34" charset="0"/>
                <a:ea typeface="宋体" panose="02010600030101010101" pitchFamily="2" charset="-122"/>
                <a:sym typeface="+mn-ea"/>
              </a:rPr>
              <a:t>2、著作权主体的自然属性：</a:t>
            </a:r>
            <a:r>
              <a:rPr lang="en-US" altLang="zh-CN" sz="2000" dirty="0">
                <a:effectLst/>
                <a:latin typeface="Arial" panose="020B0604020202090204" pitchFamily="34" charset="0"/>
                <a:ea typeface="宋体" panose="02010600030101010101" pitchFamily="2" charset="-122"/>
                <a:sym typeface="+mn-ea"/>
              </a:rPr>
              <a:t>自然人、法人、</a:t>
            </a:r>
            <a:r>
              <a:rPr lang="zh-CN" altLang="en-US" sz="2000" dirty="0">
                <a:effectLst/>
                <a:latin typeface="Arial" panose="020B0604020202090204" pitchFamily="34" charset="0"/>
                <a:ea typeface="宋体" panose="02010600030101010101" pitchFamily="2" charset="-122"/>
                <a:sym typeface="+mn-ea"/>
              </a:rPr>
              <a:t>非法人</a:t>
            </a:r>
            <a:r>
              <a:rPr lang="en-US" altLang="zh-CN" sz="2000" dirty="0">
                <a:effectLst/>
                <a:latin typeface="Arial" panose="020B0604020202090204" pitchFamily="34" charset="0"/>
                <a:ea typeface="宋体" panose="02010600030101010101" pitchFamily="2" charset="-122"/>
                <a:sym typeface="+mn-ea"/>
              </a:rPr>
              <a:t>组织和国家</a:t>
            </a:r>
            <a:endParaRPr lang="en-US" altLang="zh-CN" sz="2000" dirty="0">
              <a:effectLst/>
              <a:latin typeface="Arial" panose="020B0604020202090204" pitchFamily="34" charset="0"/>
              <a:ea typeface="宋体" panose="02010600030101010101" pitchFamily="2" charset="-122"/>
              <a:sym typeface="+mn-ea"/>
            </a:endParaRPr>
          </a:p>
          <a:p>
            <a:pPr marL="360045" indent="508000">
              <a:lnSpc>
                <a:spcPct val="200000"/>
              </a:lnSpc>
              <a:spcBef>
                <a:spcPts val="0"/>
              </a:spcBef>
              <a:extLst>
                <a:ext uri="{35155182-B16C-46BC-9424-99874614C6A1}">
                  <wpsdc:indentchars xmlns:wpsdc="http://www.wps.cn/officeDocument/2017/drawingmlCustomData" val="200" checksum="282533468"/>
                </a:ext>
              </a:extLst>
            </a:pPr>
            <a:r>
              <a:rPr lang="zh-CN" altLang="en-US" sz="2000" dirty="0">
                <a:effectLst/>
                <a:latin typeface="Arial" panose="020B0604020202090204" pitchFamily="34" charset="0"/>
                <a:ea typeface="宋体" panose="02010600030101010101" pitchFamily="2" charset="-122"/>
                <a:sym typeface="+mn-ea"/>
              </a:rPr>
              <a:t>著作权保护期起算不同：死亡起算主义 </a:t>
            </a:r>
            <a:r>
              <a:rPr lang="en-US" altLang="zh-CN" sz="2000" dirty="0">
                <a:effectLst/>
                <a:latin typeface="Arial" panose="020B0604020202090204" pitchFamily="34" charset="0"/>
                <a:ea typeface="宋体" panose="02010600030101010101" pitchFamily="2" charset="-122"/>
                <a:sym typeface="+mn-ea"/>
              </a:rPr>
              <a:t>VS </a:t>
            </a:r>
            <a:r>
              <a:rPr lang="zh-CN" altLang="en-US" sz="2000" dirty="0">
                <a:effectLst/>
                <a:latin typeface="Arial" panose="020B0604020202090204" pitchFamily="34" charset="0"/>
                <a:ea typeface="宋体" panose="02010600030101010101" pitchFamily="2" charset="-122"/>
                <a:sym typeface="+mn-ea"/>
              </a:rPr>
              <a:t>发表起算主义</a:t>
            </a:r>
            <a:endParaRPr lang="zh-CN" altLang="en-US" sz="2000" dirty="0">
              <a:effectLst/>
              <a:latin typeface="Arial" panose="020B0604020202090204" pitchFamily="34" charset="0"/>
              <a:ea typeface="宋体" panose="02010600030101010101" pitchFamily="2" charset="-122"/>
              <a:sym typeface="+mn-ea"/>
            </a:endParaRPr>
          </a:p>
          <a:p>
            <a:pPr indent="-381000">
              <a:lnSpc>
                <a:spcPct val="200000"/>
              </a:lnSpc>
              <a:spcBef>
                <a:spcPts val="0"/>
              </a:spcBef>
              <a:buFont typeface="Wingdings" panose="05000000000000000000" charset="0"/>
              <a:buChar char="Ø"/>
              <a:extLst>
                <a:ext uri="{35155182-B16C-46BC-9424-99874614C6A1}">
                  <wpsdc:indentchars xmlns:wpsdc="http://www.wps.cn/officeDocument/2017/drawingmlCustomData" val="-150" checksum="2989239048"/>
                </a:ext>
              </a:extLst>
            </a:pPr>
            <a:r>
              <a:rPr lang="en-US" altLang="zh-CN" sz="2000" b="1" dirty="0">
                <a:effectLst/>
                <a:latin typeface="Arial" panose="020B0604020202090204" pitchFamily="34" charset="0"/>
                <a:ea typeface="宋体" panose="02010600030101010101" pitchFamily="2" charset="-122"/>
                <a:sym typeface="+mn-ea"/>
              </a:rPr>
              <a:t>3</a:t>
            </a:r>
            <a:r>
              <a:rPr lang="zh-CN" altLang="en-US" sz="2000" b="1" dirty="0">
                <a:effectLst/>
                <a:latin typeface="Arial" panose="020B0604020202090204" pitchFamily="34" charset="0"/>
                <a:ea typeface="宋体" panose="02010600030101010101" pitchFamily="2" charset="-122"/>
                <a:sym typeface="+mn-ea"/>
              </a:rPr>
              <a:t>、著作权主体是否单一：</a:t>
            </a:r>
            <a:r>
              <a:rPr lang="zh-CN" altLang="en-US" sz="2000" dirty="0">
                <a:effectLst/>
                <a:latin typeface="Arial" panose="020B0604020202090204" pitchFamily="34" charset="0"/>
                <a:ea typeface="宋体" panose="02010600030101010101" pitchFamily="2" charset="-122"/>
                <a:sym typeface="+mn-ea"/>
              </a:rPr>
              <a:t>单一主体与非单一主体</a:t>
            </a:r>
            <a:endParaRPr lang="en-US" altLang="zh-CN" sz="2000" dirty="0">
              <a:effectLst/>
              <a:latin typeface="Arial" panose="020B0604020202090204" pitchFamily="34" charset="0"/>
              <a:ea typeface="宋体" panose="02010600030101010101" pitchFamily="2" charset="-122"/>
              <a:sym typeface="+mn-ea"/>
            </a:endParaRPr>
          </a:p>
          <a:p>
            <a:pPr marL="360045" indent="508000">
              <a:lnSpc>
                <a:spcPct val="200000"/>
              </a:lnSpc>
              <a:spcBef>
                <a:spcPts val="0"/>
              </a:spcBef>
              <a:extLst>
                <a:ext uri="{35155182-B16C-46BC-9424-99874614C6A1}">
                  <wpsdc:indentchars xmlns:wpsdc="http://www.wps.cn/officeDocument/2017/drawingmlCustomData" val="200" checksum="282533468"/>
                </a:ext>
              </a:extLst>
            </a:pPr>
            <a:r>
              <a:rPr lang="zh-CN" altLang="en-US" sz="2000" dirty="0">
                <a:effectLst/>
                <a:latin typeface="Arial" panose="020B0604020202090204" pitchFamily="34" charset="0"/>
                <a:ea typeface="宋体" panose="02010600030101010101" pitchFamily="2" charset="-122"/>
                <a:sym typeface="+mn-ea"/>
              </a:rPr>
              <a:t>解决共有著作权纠纷问题</a:t>
            </a:r>
            <a:endParaRPr lang="zh-CN" altLang="en-US" sz="2000" dirty="0">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ransition spd="slow">
    <p:comb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539751" y="1772920"/>
            <a:ext cx="84620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solidFill>
                  <a:srgbClr val="FF0000"/>
                </a:solidFill>
                <a:ea typeface="黑体" panose="02010609060101010101" pitchFamily="49" charset="-122"/>
              </a:rPr>
              <a:t>2012</a:t>
            </a:r>
            <a:r>
              <a:rPr lang="zh-CN" altLang="en-US" sz="2000" dirty="0">
                <a:solidFill>
                  <a:srgbClr val="FF0000"/>
                </a:solidFill>
                <a:ea typeface="黑体" panose="02010609060101010101" pitchFamily="49" charset="-122"/>
              </a:rPr>
              <a:t>年度上海十大版权典型案件</a:t>
            </a:r>
            <a:endParaRPr lang="en-US" altLang="zh-CN" sz="2000" dirty="0">
              <a:solidFill>
                <a:srgbClr val="FF0000"/>
              </a:solidFill>
              <a:ea typeface="黑体" panose="02010609060101010101" pitchFamily="49" charset="-122"/>
            </a:endParaRPr>
          </a:p>
          <a:p>
            <a:pPr algn="ctr"/>
            <a:r>
              <a:rPr lang="zh-CN" altLang="en-US" sz="2000" dirty="0">
                <a:solidFill>
                  <a:srgbClr val="FF0000"/>
                </a:solidFill>
                <a:ea typeface="黑体" panose="02010609060101010101" pitchFamily="49" charset="-122"/>
              </a:rPr>
              <a:t>胡某、吴某诉上海美术电影制片厂著作权权属、侵权纠纷案</a:t>
            </a:r>
            <a:endParaRPr lang="zh-CN" altLang="en-US" sz="2000" dirty="0">
              <a:solidFill>
                <a:srgbClr val="FF0000"/>
              </a:solidFill>
              <a:ea typeface="黑体" panose="02010609060101010101" pitchFamily="49" charset="-122"/>
            </a:endParaRPr>
          </a:p>
        </p:txBody>
      </p:sp>
      <p:sp>
        <p:nvSpPr>
          <p:cNvPr id="25604" name="矩形​​ 27"/>
          <p:cNvSpPr>
            <a:spLocks noChangeArrowheads="1"/>
          </p:cNvSpPr>
          <p:nvPr/>
        </p:nvSpPr>
        <p:spPr bwMode="auto">
          <a:xfrm>
            <a:off x="396240" y="2566988"/>
            <a:ext cx="8280400" cy="4003214"/>
          </a:xfrm>
          <a:prstGeom prst="rect">
            <a:avLst/>
          </a:prstGeom>
          <a:solidFill>
            <a:srgbClr val="F2F2F2"/>
          </a:solidFill>
          <a:ln w="12700">
            <a:solidFill>
              <a:srgbClr val="BFBFBF"/>
            </a:solidFill>
            <a:prstDash val="dash"/>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en-US">
              <a:solidFill>
                <a:srgbClr val="FFFFFF"/>
              </a:solidFill>
            </a:endParaRPr>
          </a:p>
        </p:txBody>
      </p:sp>
      <p:sp>
        <p:nvSpPr>
          <p:cNvPr id="25606" name="Text Box 6"/>
          <p:cNvSpPr txBox="1">
            <a:spLocks noChangeArrowheads="1"/>
          </p:cNvSpPr>
          <p:nvPr/>
        </p:nvSpPr>
        <p:spPr bwMode="auto">
          <a:xfrm>
            <a:off x="396242" y="2494915"/>
            <a:ext cx="426719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ea typeface="楷体_GB2312" pitchFamily="49" charset="-122"/>
              </a:rPr>
              <a:t>胡某、吴某受自己</a:t>
            </a:r>
            <a:r>
              <a:rPr lang="zh-CN" altLang="en-US" dirty="0">
                <a:solidFill>
                  <a:srgbClr val="FF0000"/>
                </a:solidFill>
                <a:ea typeface="楷体_GB2312" pitchFamily="49" charset="-122"/>
              </a:rPr>
              <a:t>单位指派</a:t>
            </a:r>
            <a:r>
              <a:rPr lang="zh-CN" altLang="en-US" dirty="0">
                <a:ea typeface="楷体_GB2312" pitchFamily="49" charset="-122"/>
              </a:rPr>
              <a:t>担任</a:t>
            </a:r>
            <a:r>
              <a:rPr lang="en-US" altLang="zh-CN" dirty="0">
                <a:ea typeface="楷体_GB2312" pitchFamily="49" charset="-122"/>
              </a:rPr>
              <a:t>《</a:t>
            </a:r>
            <a:r>
              <a:rPr lang="zh-CN" altLang="en-US" dirty="0">
                <a:ea typeface="楷体_GB2312" pitchFamily="49" charset="-122"/>
              </a:rPr>
              <a:t>七兄弟</a:t>
            </a:r>
            <a:r>
              <a:rPr lang="en-US" altLang="zh-CN" dirty="0">
                <a:ea typeface="楷体_GB2312" pitchFamily="49" charset="-122"/>
              </a:rPr>
              <a:t>》</a:t>
            </a:r>
            <a:r>
              <a:rPr lang="zh-CN" altLang="en-US" dirty="0">
                <a:ea typeface="楷体_GB2312" pitchFamily="49" charset="-122"/>
              </a:rPr>
              <a:t>剧本的造型设计。根据管理规定，</a:t>
            </a:r>
            <a:r>
              <a:rPr lang="zh-CN" altLang="en-US" dirty="0">
                <a:solidFill>
                  <a:srgbClr val="FF0000"/>
                </a:solidFill>
                <a:ea typeface="楷体_GB2312" pitchFamily="49" charset="-122"/>
              </a:rPr>
              <a:t>工作成果纳入年度工作量，创作成果归属于单位</a:t>
            </a:r>
            <a:r>
              <a:rPr lang="zh-CN" altLang="en-US" dirty="0">
                <a:ea typeface="楷体_GB2312" pitchFamily="49" charset="-122"/>
              </a:rPr>
              <a:t>。两人绘制了“葫芦娃”角色造型稿，胡某绘制了</a:t>
            </a:r>
            <a:r>
              <a:rPr lang="en-US" altLang="zh-CN" dirty="0">
                <a:ea typeface="楷体_GB2312" pitchFamily="49" charset="-122"/>
              </a:rPr>
              <a:t>《</a:t>
            </a:r>
            <a:r>
              <a:rPr lang="zh-CN" altLang="en-US" dirty="0">
                <a:ea typeface="楷体_GB2312" pitchFamily="49" charset="-122"/>
              </a:rPr>
              <a:t>葫芦兄弟</a:t>
            </a:r>
            <a:r>
              <a:rPr lang="en-US" altLang="zh-CN" dirty="0">
                <a:ea typeface="楷体_GB2312" pitchFamily="49" charset="-122"/>
              </a:rPr>
              <a:t>》</a:t>
            </a:r>
            <a:r>
              <a:rPr lang="zh-CN" altLang="en-US" dirty="0">
                <a:ea typeface="楷体_GB2312" pitchFamily="49" charset="-122"/>
              </a:rPr>
              <a:t>、</a:t>
            </a:r>
            <a:r>
              <a:rPr lang="en-US" altLang="zh-CN" dirty="0">
                <a:ea typeface="楷体_GB2312" pitchFamily="49" charset="-122"/>
              </a:rPr>
              <a:t>《</a:t>
            </a:r>
            <a:r>
              <a:rPr lang="zh-CN" altLang="en-US" dirty="0">
                <a:ea typeface="楷体_GB2312" pitchFamily="49" charset="-122"/>
              </a:rPr>
              <a:t>葫芦小金刚</a:t>
            </a:r>
            <a:r>
              <a:rPr lang="en-US" altLang="zh-CN" dirty="0">
                <a:ea typeface="楷体_GB2312" pitchFamily="49" charset="-122"/>
              </a:rPr>
              <a:t>》</a:t>
            </a:r>
            <a:r>
              <a:rPr lang="zh-CN" altLang="en-US" dirty="0">
                <a:ea typeface="楷体_GB2312" pitchFamily="49" charset="-122"/>
              </a:rPr>
              <a:t>的分镜头台本。单位向</a:t>
            </a:r>
            <a:r>
              <a:rPr lang="en-US" altLang="zh-CN" dirty="0">
                <a:ea typeface="楷体_GB2312" pitchFamily="49" charset="-122"/>
              </a:rPr>
              <a:t>《</a:t>
            </a:r>
            <a:r>
              <a:rPr lang="zh-CN" altLang="en-US" dirty="0">
                <a:ea typeface="楷体_GB2312" pitchFamily="49" charset="-122"/>
              </a:rPr>
              <a:t>葫芦兄弟</a:t>
            </a:r>
            <a:r>
              <a:rPr lang="en-US" altLang="zh-CN" dirty="0">
                <a:ea typeface="楷体_GB2312" pitchFamily="49" charset="-122"/>
              </a:rPr>
              <a:t>》</a:t>
            </a:r>
            <a:r>
              <a:rPr lang="zh-CN" altLang="en-US" dirty="0">
                <a:ea typeface="楷体_GB2312" pitchFamily="49" charset="-122"/>
              </a:rPr>
              <a:t>影片的创作人员</a:t>
            </a:r>
            <a:r>
              <a:rPr lang="zh-CN" altLang="en-US" dirty="0">
                <a:solidFill>
                  <a:srgbClr val="FF0000"/>
                </a:solidFill>
                <a:ea typeface="楷体_GB2312" pitchFamily="49" charset="-122"/>
              </a:rPr>
              <a:t>发放奖金</a:t>
            </a:r>
            <a:r>
              <a:rPr lang="en-US" altLang="zh-CN" dirty="0">
                <a:ea typeface="楷体_GB2312" pitchFamily="49" charset="-122"/>
              </a:rPr>
              <a:t>7000</a:t>
            </a:r>
            <a:r>
              <a:rPr lang="zh-CN" altLang="en-US" dirty="0">
                <a:ea typeface="楷体_GB2312" pitchFamily="49" charset="-122"/>
              </a:rPr>
              <a:t>元。现胡某、吴某要求确认“葫芦娃”角色形象造型原创美术作品著作权归其所有，制片厂辩称作品为法人作品。</a:t>
            </a:r>
            <a:endParaRPr lang="zh-CN" altLang="en-US" dirty="0">
              <a:ea typeface="楷体_GB2312" pitchFamily="49" charset="-122"/>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sp>
        <p:nvSpPr>
          <p:cNvPr id="8" name="Text Box 3"/>
          <p:cNvSpPr txBox="1">
            <a:spLocks noChangeArrowheads="1"/>
          </p:cNvSpPr>
          <p:nvPr/>
        </p:nvSpPr>
        <p:spPr bwMode="auto">
          <a:xfrm>
            <a:off x="509270" y="1144905"/>
            <a:ext cx="84048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ea typeface="黑体" panose="02010609060101010101" pitchFamily="49" charset="-122"/>
              </a:rPr>
              <a:t>思  考：法人作品与特殊职务作品的区分</a:t>
            </a:r>
            <a:endParaRPr lang="zh-CN" altLang="en-US" sz="2400" dirty="0">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5236984" y="4480560"/>
            <a:ext cx="3348786" cy="2089642"/>
          </a:xfrm>
          <a:prstGeom prst="rect">
            <a:avLst/>
          </a:prstGeom>
        </p:spPr>
      </p:pic>
      <p:sp>
        <p:nvSpPr>
          <p:cNvPr id="11" name="Text Box 6"/>
          <p:cNvSpPr txBox="1">
            <a:spLocks noChangeArrowheads="1"/>
          </p:cNvSpPr>
          <p:nvPr/>
        </p:nvSpPr>
        <p:spPr bwMode="auto">
          <a:xfrm>
            <a:off x="4592320" y="2484755"/>
            <a:ext cx="408432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ea typeface="楷体_GB2312" pitchFamily="49" charset="-122"/>
              </a:rPr>
              <a:t>法院认为：胡某、吴某共同创作了“葫芦娃”角色造型美术作品。但是，综合考量创作的时代背景、历史条件以及双方当事人的行为等，作品应为特殊职务作品。</a:t>
            </a:r>
            <a:endParaRPr lang="zh-CN" altLang="en-US" dirty="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434"/>
          <p:cNvSpPr>
            <a:spLocks noGrp="1"/>
          </p:cNvSpPr>
          <p:nvPr/>
        </p:nvSpPr>
        <p:spPr>
          <a:xfrm>
            <a:off x="594360" y="1351915"/>
            <a:ext cx="8129270" cy="4754245"/>
          </a:xfrm>
          <a:prstGeom prst="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indent="-381000">
              <a:lnSpc>
                <a:spcPct val="200000"/>
              </a:lnSpc>
              <a:spcBef>
                <a:spcPts val="0"/>
              </a:spcBef>
              <a:buFont typeface="Wingdings" panose="05000000000000000000" charset="0"/>
              <a:buChar char="Ø"/>
              <a:extLst>
                <a:ext uri="{35155182-B16C-46BC-9424-99874614C6A1}">
                  <wpsdc:indentchars xmlns:wpsdc="http://www.wps.cn/officeDocument/2017/drawingmlCustomData" val="-150" checksum="2989239048"/>
                </a:ext>
              </a:extLst>
            </a:pPr>
            <a:r>
              <a:rPr lang="en-US" altLang="zh-CN" sz="2000" b="1" dirty="0">
                <a:effectLst/>
                <a:latin typeface="Arial" panose="020B0604020202090204" pitchFamily="34" charset="0"/>
                <a:ea typeface="宋体" panose="02010600030101010101" pitchFamily="2" charset="-122"/>
                <a:sym typeface="+mn-ea"/>
              </a:rPr>
              <a:t>4</a:t>
            </a:r>
            <a:r>
              <a:rPr lang="zh-CN" altLang="en-US" sz="2000" b="1" dirty="0">
                <a:effectLst/>
                <a:latin typeface="Arial" panose="020B0604020202090204" pitchFamily="34" charset="0"/>
                <a:ea typeface="宋体" panose="02010600030101010101" pitchFamily="2" charset="-122"/>
                <a:sym typeface="+mn-ea"/>
              </a:rPr>
              <a:t>、著作权主体的国籍：</a:t>
            </a:r>
            <a:r>
              <a:rPr lang="zh-CN" altLang="en-US" sz="2000" dirty="0">
                <a:effectLst/>
                <a:latin typeface="Arial" panose="020B0604020202090204" pitchFamily="34" charset="0"/>
                <a:ea typeface="宋体" panose="02010600030101010101" pitchFamily="2" charset="-122"/>
                <a:sym typeface="+mn-ea"/>
              </a:rPr>
              <a:t>本国人、外国人和无国籍人</a:t>
            </a:r>
            <a:endParaRPr lang="en-US" altLang="zh-CN" sz="2000" dirty="0">
              <a:effectLst/>
              <a:latin typeface="Arial" panose="020B0604020202090204" pitchFamily="34" charset="0"/>
              <a:ea typeface="宋体" panose="02010600030101010101" pitchFamily="2" charset="-122"/>
              <a:sym typeface="+mn-ea"/>
            </a:endParaRPr>
          </a:p>
          <a:p>
            <a:pPr marL="360045" indent="508000">
              <a:lnSpc>
                <a:spcPct val="200000"/>
              </a:lnSpc>
              <a:spcBef>
                <a:spcPts val="0"/>
              </a:spcBef>
              <a:extLst>
                <a:ext uri="{35155182-B16C-46BC-9424-99874614C6A1}">
                  <wpsdc:indentchars xmlns:wpsdc="http://www.wps.cn/officeDocument/2017/drawingmlCustomData" val="200" checksum="282533468"/>
                </a:ext>
              </a:extLst>
            </a:pPr>
            <a:r>
              <a:rPr lang="zh-CN" altLang="en-US" sz="2000" dirty="0">
                <a:effectLst/>
                <a:latin typeface="Arial" panose="020B0604020202090204" pitchFamily="34" charset="0"/>
                <a:ea typeface="宋体" panose="02010600030101010101" pitchFamily="2" charset="-122"/>
                <a:sym typeface="+mn-ea"/>
              </a:rPr>
              <a:t>作品保护条件不同： 创作完成 VS 特定条件</a:t>
            </a:r>
            <a:endParaRPr lang="zh-CN" altLang="en-US" sz="2000" dirty="0">
              <a:effectLst/>
              <a:latin typeface="Arial" panose="020B0604020202090204" pitchFamily="34" charset="0"/>
              <a:ea typeface="宋体" panose="02010600030101010101" pitchFamily="2" charset="-122"/>
              <a:sym typeface="+mn-ea"/>
            </a:endParaRPr>
          </a:p>
          <a:p>
            <a:pPr marL="1061720">
              <a:lnSpc>
                <a:spcPct val="200000"/>
              </a:lnSpc>
              <a:spcBef>
                <a:spcPts val="0"/>
              </a:spcBef>
              <a:buFont typeface="Arial" panose="020B0604020202090204" pitchFamily="34" charset="0"/>
              <a:buChar char="•"/>
            </a:pPr>
            <a:r>
              <a:rPr lang="zh-CN" altLang="en-US" sz="2000" dirty="0">
                <a:effectLst/>
                <a:latin typeface="Arial" panose="020B0604020202090204" pitchFamily="34" charset="0"/>
                <a:ea typeface="宋体" panose="02010600030101010101" pitchFamily="2" charset="-122"/>
                <a:sym typeface="+mn-ea"/>
              </a:rPr>
              <a:t>条约：所属国或者经常居住地国同中国签订的协议或者共同参加的国际条约</a:t>
            </a:r>
            <a:endParaRPr lang="zh-CN" altLang="en-US" sz="2000" dirty="0">
              <a:effectLst/>
              <a:latin typeface="Arial" panose="020B0604020202090204" pitchFamily="34" charset="0"/>
              <a:ea typeface="宋体" panose="02010600030101010101" pitchFamily="2" charset="-122"/>
              <a:sym typeface="+mn-ea"/>
            </a:endParaRPr>
          </a:p>
          <a:p>
            <a:pPr marL="1061720">
              <a:lnSpc>
                <a:spcPct val="200000"/>
              </a:lnSpc>
              <a:spcBef>
                <a:spcPts val="0"/>
              </a:spcBef>
              <a:buFont typeface="Arial" panose="020B0604020202090204" pitchFamily="34" charset="0"/>
              <a:buChar char="•"/>
            </a:pPr>
            <a:r>
              <a:rPr lang="zh-CN" altLang="en-US" sz="2000" dirty="0">
                <a:effectLst/>
                <a:latin typeface="Arial" panose="020B0604020202090204" pitchFamily="34" charset="0"/>
                <a:ea typeface="宋体" panose="02010600030101010101" pitchFamily="2" charset="-122"/>
                <a:sym typeface="+mn-ea"/>
              </a:rPr>
              <a:t>出版：作品首先在中国境内出版；首次在中国参加的国际条约的成员国出版或在成员国和非成员国同时出版</a:t>
            </a:r>
            <a:endParaRPr lang="zh-CN" altLang="en-US" sz="2000" dirty="0">
              <a:effectLst/>
              <a:latin typeface="Arial" panose="020B0604020202090204" pitchFamily="34" charset="0"/>
              <a:ea typeface="宋体" panose="02010600030101010101" pitchFamily="2" charset="-122"/>
              <a:sym typeface="+mn-ea"/>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ransition spd="slow">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xfrm>
            <a:off x="572612" y="1105536"/>
            <a:ext cx="5945981" cy="709136"/>
          </a:xfrm>
          <a:ln w="9525">
            <a:noFill/>
            <a:miter/>
          </a:ln>
        </p:spPr>
        <p:txBody>
          <a:bodyPr anchor="ctr">
            <a:normAutofit/>
          </a:bodyPr>
          <a:lstStyle/>
          <a:p>
            <a:r>
              <a:rPr lang="zh-CN" altLang="en-US" sz="2400" dirty="0">
                <a:ea typeface="黑体" panose="02010609060101010101" pitchFamily="49" charset="-122"/>
              </a:rPr>
              <a:t>二、作者</a:t>
            </a:r>
            <a:endParaRPr lang="zh-CN" altLang="en-US" sz="2400" dirty="0">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pSp>
        <p:nvGrpSpPr>
          <p:cNvPr id="6" name="Group 2"/>
          <p:cNvGrpSpPr/>
          <p:nvPr/>
        </p:nvGrpSpPr>
        <p:grpSpPr bwMode="auto">
          <a:xfrm>
            <a:off x="935355" y="2294255"/>
            <a:ext cx="7588885" cy="3761740"/>
            <a:chOff x="34055" y="-1171138"/>
            <a:chExt cx="7226902" cy="3188375"/>
          </a:xfrm>
        </p:grpSpPr>
        <p:sp>
          <p:nvSpPr>
            <p:cNvPr id="7" name="圆角矩形 14"/>
            <p:cNvSpPr>
              <a:spLocks noChangeArrowheads="1"/>
            </p:cNvSpPr>
            <p:nvPr/>
          </p:nvSpPr>
          <p:spPr bwMode="auto">
            <a:xfrm>
              <a:off x="34055" y="-1171138"/>
              <a:ext cx="7226902" cy="3188375"/>
            </a:xfrm>
            <a:prstGeom prst="roundRect">
              <a:avLst>
                <a:gd name="adj" fmla="val 16667"/>
              </a:avLst>
            </a:prstGeom>
            <a:gradFill rotWithShape="1">
              <a:gsLst>
                <a:gs pos="0">
                  <a:srgbClr val="C8B3E9"/>
                </a:gs>
                <a:gs pos="34999">
                  <a:srgbClr val="D8C9F0"/>
                </a:gs>
                <a:gs pos="100000">
                  <a:srgbClr val="EFE8FA"/>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fontAlgn="base">
                <a:spcBef>
                  <a:spcPct val="0"/>
                </a:spcBef>
                <a:spcAft>
                  <a:spcPct val="0"/>
                </a:spcAft>
                <a:buFont typeface="Arial" panose="020B0604020202090204" pitchFamily="34" charset="0"/>
                <a:buNone/>
              </a:pPr>
              <a:endParaRPr lang="zh-CN" altLang="en-US">
                <a:solidFill>
                  <a:srgbClr val="000000"/>
                </a:solidFill>
                <a:latin typeface="Arial" panose="020B0604020202090204" pitchFamily="34" charset="0"/>
                <a:ea typeface="宋体" panose="02010600030101010101" pitchFamily="2" charset="-122"/>
              </a:endParaRPr>
            </a:p>
          </p:txBody>
        </p:sp>
        <p:sp>
          <p:nvSpPr>
            <p:cNvPr id="8" name="圆角矩形 4"/>
            <p:cNvSpPr>
              <a:spLocks noChangeArrowheads="1"/>
            </p:cNvSpPr>
            <p:nvPr/>
          </p:nvSpPr>
          <p:spPr bwMode="auto">
            <a:xfrm>
              <a:off x="208212" y="-1042597"/>
              <a:ext cx="7005578" cy="2934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nchor="ctr"/>
            <a:lstStyle/>
            <a:p>
              <a:pPr marL="342900" indent="-342900" defTabSz="914400" fontAlgn="base">
                <a:lnSpc>
                  <a:spcPct val="135000"/>
                </a:lnSpc>
                <a:spcBef>
                  <a:spcPct val="0"/>
                </a:spcBef>
                <a:spcAft>
                  <a:spcPct val="0"/>
                </a:spcAft>
                <a:buFont typeface="Wingdings" panose="05000000000000000000" charset="0"/>
                <a:buChar char="Ø"/>
              </a:pPr>
              <a:r>
                <a:rPr lang="zh-CN" altLang="en-US" sz="2000" dirty="0">
                  <a:solidFill>
                    <a:srgbClr val="000000"/>
                  </a:solidFill>
                  <a:latin typeface="Arial" panose="020B0604020202090204" pitchFamily="34" charset="0"/>
                  <a:ea typeface="宋体" panose="02010600030101010101" pitchFamily="2" charset="-122"/>
                </a:rPr>
                <a:t>作者是直接创作作品的自然人，是对作品的独创性作出了实质性贡献的人。</a:t>
              </a:r>
              <a:endParaRPr lang="en-US" altLang="zh-CN" sz="2400" dirty="0">
                <a:solidFill>
                  <a:srgbClr val="000000"/>
                </a:solidFill>
                <a:latin typeface="Arial" panose="020B0604020202090204" pitchFamily="34" charset="0"/>
                <a:ea typeface="宋体" panose="02010600030101010101" pitchFamily="2" charset="-122"/>
              </a:endParaRPr>
            </a:p>
            <a:p>
              <a:pPr marL="342900" indent="-342900" defTabSz="914400" fontAlgn="base">
                <a:lnSpc>
                  <a:spcPct val="135000"/>
                </a:lnSpc>
                <a:spcBef>
                  <a:spcPct val="0"/>
                </a:spcBef>
                <a:spcAft>
                  <a:spcPct val="0"/>
                </a:spcAft>
                <a:buFont typeface="Wingdings" panose="05000000000000000000" charset="0"/>
                <a:buChar char="Ø"/>
              </a:pPr>
              <a:r>
                <a:rPr lang="zh-CN" altLang="en-US" sz="2000" dirty="0">
                  <a:solidFill>
                    <a:srgbClr val="000000"/>
                  </a:solidFill>
                  <a:latin typeface="Arial" panose="020B0604020202090204" pitchFamily="34" charset="0"/>
                  <a:ea typeface="宋体" panose="02010600030101010101" pitchFamily="2" charset="-122"/>
                </a:rPr>
                <a:t>构成条件：</a:t>
              </a:r>
              <a:endParaRPr lang="en-US" altLang="zh-CN" sz="2000" dirty="0">
                <a:solidFill>
                  <a:srgbClr val="000000"/>
                </a:solidFill>
                <a:latin typeface="Arial" panose="020B0604020202090204" pitchFamily="34" charset="0"/>
                <a:ea typeface="宋体" panose="02010600030101010101" pitchFamily="2" charset="-122"/>
              </a:endParaRPr>
            </a:p>
            <a:p>
              <a:pPr marL="702310" indent="-342900" defTabSz="914400" fontAlgn="base">
                <a:lnSpc>
                  <a:spcPct val="135000"/>
                </a:lnSpc>
                <a:spcBef>
                  <a:spcPct val="0"/>
                </a:spcBef>
                <a:spcAft>
                  <a:spcPct val="0"/>
                </a:spcAft>
                <a:buFont typeface="Wingdings" panose="05000000000000000000" charset="0"/>
                <a:buChar char="n"/>
              </a:pPr>
              <a:r>
                <a:rPr lang="zh-CN" altLang="en-US" sz="2000" dirty="0">
                  <a:solidFill>
                    <a:srgbClr val="000000"/>
                  </a:solidFill>
                  <a:latin typeface="Arial" panose="020B0604020202090204" pitchFamily="34" charset="0"/>
                  <a:ea typeface="宋体" panose="02010600030101010101" pitchFamily="2" charset="-122"/>
                </a:rPr>
                <a:t>（</a:t>
              </a:r>
              <a:r>
                <a:rPr lang="en-US" altLang="zh-CN" sz="2000" dirty="0">
                  <a:solidFill>
                    <a:srgbClr val="000000"/>
                  </a:solidFill>
                  <a:latin typeface="Arial" panose="020B0604020202090204" pitchFamily="34" charset="0"/>
                  <a:ea typeface="宋体" panose="02010600030101010101" pitchFamily="2" charset="-122"/>
                </a:rPr>
                <a:t>1</a:t>
              </a:r>
              <a:r>
                <a:rPr lang="zh-CN" altLang="en-US" sz="2000" dirty="0">
                  <a:solidFill>
                    <a:srgbClr val="000000"/>
                  </a:solidFill>
                  <a:latin typeface="Arial" panose="020B0604020202090204" pitchFamily="34" charset="0"/>
                  <a:ea typeface="宋体" panose="02010600030101010101" pitchFamily="2" charset="-122"/>
                </a:rPr>
                <a:t>）作者通常只能是具有思维能力的自然人</a:t>
              </a:r>
              <a:endParaRPr lang="zh-CN" altLang="en-US" sz="2000" dirty="0">
                <a:solidFill>
                  <a:srgbClr val="000000"/>
                </a:solidFill>
                <a:latin typeface="Arial" panose="020B0604020202090204" pitchFamily="34" charset="0"/>
                <a:ea typeface="宋体" panose="02010600030101010101" pitchFamily="2" charset="-122"/>
              </a:endParaRPr>
            </a:p>
            <a:p>
              <a:pPr marL="702310" indent="-342900" defTabSz="914400" fontAlgn="base">
                <a:lnSpc>
                  <a:spcPct val="135000"/>
                </a:lnSpc>
                <a:spcBef>
                  <a:spcPct val="0"/>
                </a:spcBef>
                <a:spcAft>
                  <a:spcPct val="0"/>
                </a:spcAft>
                <a:buFont typeface="Wingdings" panose="05000000000000000000" charset="0"/>
                <a:buChar char="n"/>
              </a:pPr>
              <a:r>
                <a:rPr lang="zh-CN" altLang="en-US" sz="2000" dirty="0">
                  <a:solidFill>
                    <a:srgbClr val="000000"/>
                  </a:solidFill>
                  <a:latin typeface="Arial" panose="020B0604020202090204" pitchFamily="34" charset="0"/>
                  <a:ea typeface="宋体" panose="02010600030101010101" pitchFamily="2" charset="-122"/>
                </a:rPr>
                <a:t>（</a:t>
              </a:r>
              <a:r>
                <a:rPr lang="en-US" altLang="zh-CN" sz="2000" dirty="0">
                  <a:solidFill>
                    <a:srgbClr val="000000"/>
                  </a:solidFill>
                  <a:latin typeface="Arial" panose="020B0604020202090204" pitchFamily="34" charset="0"/>
                  <a:ea typeface="宋体" panose="02010600030101010101" pitchFamily="2" charset="-122"/>
                </a:rPr>
                <a:t>2</a:t>
              </a:r>
              <a:r>
                <a:rPr lang="zh-CN" altLang="en-US" sz="2000" dirty="0">
                  <a:solidFill>
                    <a:srgbClr val="000000"/>
                  </a:solidFill>
                  <a:latin typeface="Arial" panose="020B0604020202090204" pitchFamily="34" charset="0"/>
                  <a:ea typeface="宋体" panose="02010600030101010101" pitchFamily="2" charset="-122"/>
                </a:rPr>
                <a:t>）作者必须实际创作了作品</a:t>
              </a:r>
              <a:endParaRPr lang="zh-CN" altLang="en-US" sz="2000" dirty="0">
                <a:solidFill>
                  <a:srgbClr val="000000"/>
                </a:solidFill>
                <a:latin typeface="Arial" panose="020B0604020202090204" pitchFamily="34" charset="0"/>
                <a:ea typeface="宋体" panose="02010600030101010101" pitchFamily="2" charset="-122"/>
              </a:endParaRPr>
            </a:p>
            <a:p>
              <a:pPr marL="1061720" indent="-342900" defTabSz="914400" fontAlgn="base">
                <a:lnSpc>
                  <a:spcPct val="135000"/>
                </a:lnSpc>
                <a:spcBef>
                  <a:spcPct val="0"/>
                </a:spcBef>
                <a:spcAft>
                  <a:spcPct val="0"/>
                </a:spcAft>
                <a:buFont typeface="Arial" panose="020B0604020202090204" pitchFamily="34" charset="0"/>
                <a:buChar char="•"/>
              </a:pPr>
              <a:r>
                <a:rPr lang="zh-CN" altLang="en-US" sz="2000" dirty="0">
                  <a:solidFill>
                    <a:srgbClr val="000000"/>
                  </a:solidFill>
                  <a:latin typeface="Arial" panose="020B0604020202090204" pitchFamily="34" charset="0"/>
                  <a:ea typeface="宋体" panose="02010600030101010101" pitchFamily="2" charset="-122"/>
                </a:rPr>
                <a:t>创作：直接产生文学、艺术和科学作品的智力活动</a:t>
              </a:r>
              <a:endParaRPr lang="zh-CN" altLang="en-US" sz="2000" dirty="0">
                <a:solidFill>
                  <a:srgbClr val="000000"/>
                </a:solidFill>
                <a:latin typeface="Arial" panose="020B0604020202090204" pitchFamily="34" charset="0"/>
                <a:ea typeface="宋体" panose="02010600030101010101" pitchFamily="2" charset="-122"/>
              </a:endParaRPr>
            </a:p>
            <a:p>
              <a:pPr marL="1061720" indent="-342900" defTabSz="914400" fontAlgn="base">
                <a:lnSpc>
                  <a:spcPct val="135000"/>
                </a:lnSpc>
                <a:spcBef>
                  <a:spcPct val="0"/>
                </a:spcBef>
                <a:spcAft>
                  <a:spcPct val="0"/>
                </a:spcAft>
                <a:buFont typeface="Arial" panose="020B0604020202090204" pitchFamily="34" charset="0"/>
                <a:buChar char="•"/>
              </a:pPr>
              <a:r>
                <a:rPr lang="zh-CN" altLang="en-US" sz="2000" dirty="0">
                  <a:solidFill>
                    <a:srgbClr val="000000"/>
                  </a:solidFill>
                  <a:latin typeface="Arial" panose="020B0604020202090204" pitchFamily="34" charset="0"/>
                  <a:ea typeface="宋体" panose="02010600030101010101" pitchFamily="2" charset="-122"/>
                </a:rPr>
                <a:t>排除：为他人创作进行组织工作，提供咨询意见、物质条件或者进行其他辅助工作</a:t>
              </a:r>
              <a:endParaRPr lang="zh-CN" altLang="en-US" sz="2000" dirty="0">
                <a:solidFill>
                  <a:srgbClr val="000000"/>
                </a:solidFill>
                <a:latin typeface="Arial" panose="020B0604020202090204" pitchFamily="34" charset="0"/>
                <a:ea typeface="宋体" panose="02010600030101010101" pitchFamily="2" charset="-122"/>
              </a:endParaRPr>
            </a:p>
          </p:txBody>
        </p:sp>
      </p:grpSp>
      <p:sp>
        <p:nvSpPr>
          <p:cNvPr id="11" name="AutoShape 15"/>
          <p:cNvSpPr>
            <a:spLocks noChangeArrowheads="1"/>
          </p:cNvSpPr>
          <p:nvPr/>
        </p:nvSpPr>
        <p:spPr bwMode="auto">
          <a:xfrm>
            <a:off x="572770" y="1732280"/>
            <a:ext cx="1913890" cy="734060"/>
          </a:xfrm>
          <a:prstGeom prst="roundRect">
            <a:avLst>
              <a:gd name="adj" fmla="val 11917"/>
            </a:avLst>
          </a:prstGeom>
          <a:gradFill rotWithShape="1">
            <a:gsLst>
              <a:gs pos="0">
                <a:srgbClr val="99CC00"/>
              </a:gs>
              <a:gs pos="100000">
                <a:srgbClr val="698C00"/>
              </a:gs>
            </a:gsLst>
            <a:lin ang="5400000" scaled="1"/>
          </a:gradFill>
          <a:ln w="25400" cap="flat" cmpd="sng">
            <a:solidFill>
              <a:srgbClr val="FEFEFE"/>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defTabSz="914400" fontAlgn="base">
              <a:spcBef>
                <a:spcPct val="0"/>
              </a:spcBef>
              <a:spcAft>
                <a:spcPct val="0"/>
              </a:spcAft>
              <a:buFont typeface="Arial" panose="020B0604020202090204" pitchFamily="34" charset="0"/>
              <a:buNone/>
            </a:pPr>
            <a:r>
              <a:rPr lang="en-US" altLang="zh-CN" sz="2000" b="1" dirty="0">
                <a:solidFill>
                  <a:srgbClr val="FFFFFF"/>
                </a:solidFill>
                <a:latin typeface="Arial" panose="020B0604020202090204" pitchFamily="34" charset="0"/>
                <a:ea typeface="黑体" panose="02010609060101010101" pitchFamily="49" charset="-122"/>
              </a:rPr>
              <a:t>1</a:t>
            </a:r>
            <a:r>
              <a:rPr lang="zh-CN" altLang="en-US" sz="2000" b="1" dirty="0">
                <a:solidFill>
                  <a:srgbClr val="FFFFFF"/>
                </a:solidFill>
                <a:latin typeface="Arial" panose="020B0604020202090204" pitchFamily="34" charset="0"/>
                <a:ea typeface="黑体" panose="02010609060101010101" pitchFamily="49" charset="-122"/>
              </a:rPr>
              <a:t>、自然人作者</a:t>
            </a:r>
            <a:endParaRPr lang="zh-CN" altLang="en-US" sz="2000" b="1" dirty="0">
              <a:solidFill>
                <a:srgbClr val="FFFFFF"/>
              </a:solidFill>
              <a:latin typeface="Arial" panose="020B0604020202090204" pitchFamily="34" charset="0"/>
              <a:ea typeface="黑体" panose="02010609060101010101" pitchFamily="49" charset="-122"/>
              <a:sym typeface="Arial" panose="020B0604020202090204" pitchFamily="34" charset="0"/>
            </a:endParaRPr>
          </a:p>
        </p:txBody>
      </p:sp>
    </p:spTree>
  </p:cSld>
  <p:clrMapOvr>
    <a:masterClrMapping/>
  </p:clrMapOvr>
  <p:transition spd="slow">
    <p:comb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2530"/>
          <p:cNvSpPr>
            <a:spLocks noGrp="1"/>
          </p:cNvSpPr>
          <p:nvPr/>
        </p:nvSpPr>
        <p:spPr>
          <a:xfrm>
            <a:off x="370205" y="1105535"/>
            <a:ext cx="5304790" cy="65595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gn="just">
              <a:lnSpc>
                <a:spcPct val="0"/>
              </a:lnSpc>
              <a:spcBef>
                <a:spcPts val="0"/>
              </a:spcBef>
              <a:buNone/>
            </a:pPr>
            <a:endParaRPr lang="en-US" altLang="zh-CN" sz="750" dirty="0">
              <a:ea typeface="幼圆" panose="02010509060101010101" charset="-122"/>
            </a:endParaRPr>
          </a:p>
          <a:p>
            <a:pPr algn="just">
              <a:lnSpc>
                <a:spcPct val="150000"/>
              </a:lnSpc>
              <a:spcBef>
                <a:spcPts val="0"/>
              </a:spcBef>
            </a:pPr>
            <a:r>
              <a:rPr lang="zh-CN" altLang="en-US" sz="2000" dirty="0">
                <a:effectLst/>
                <a:latin typeface="宋体" panose="02010600030101010101" pitchFamily="2" charset="-122"/>
                <a:ea typeface="幼圆" panose="02010509060101010101" charset="-122"/>
              </a:rPr>
              <a:t>讨论</a:t>
            </a:r>
            <a:r>
              <a:rPr lang="en-US" altLang="zh-CN" sz="2000" dirty="0">
                <a:effectLst/>
                <a:latin typeface="宋体" panose="02010600030101010101" pitchFamily="2" charset="-122"/>
                <a:ea typeface="幼圆" panose="02010509060101010101" charset="-122"/>
              </a:rPr>
              <a:t>1</a:t>
            </a:r>
            <a:r>
              <a:rPr lang="zh-CN" altLang="en-US" sz="2000" dirty="0">
                <a:effectLst/>
                <a:latin typeface="宋体" panose="02010600030101010101" pitchFamily="2" charset="-122"/>
                <a:ea typeface="幼圆" panose="02010509060101010101" charset="-122"/>
              </a:rPr>
              <a:t>：概念逻辑</a:t>
            </a:r>
            <a:endParaRPr lang="zh-CN" altLang="en-US" sz="2100" dirty="0">
              <a:effectLst/>
              <a:latin typeface="宋体" panose="02010600030101010101" pitchFamily="2" charset="-122"/>
              <a:sym typeface="+mn-ea"/>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5" name="图片 4" descr="微信图片_20210321193003"/>
          <p:cNvPicPr>
            <a:picLocks noChangeAspect="1"/>
          </p:cNvPicPr>
          <p:nvPr/>
        </p:nvPicPr>
        <p:blipFill>
          <a:blip r:embed="rId3"/>
          <a:stretch>
            <a:fillRect/>
          </a:stretch>
        </p:blipFill>
        <p:spPr>
          <a:xfrm>
            <a:off x="0" y="2431415"/>
            <a:ext cx="9144000" cy="2492375"/>
          </a:xfrm>
          <a:prstGeom prst="rect">
            <a:avLst/>
          </a:prstGeom>
        </p:spPr>
      </p:pic>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2530"/>
          <p:cNvSpPr>
            <a:spLocks noGrp="1"/>
          </p:cNvSpPr>
          <p:nvPr/>
        </p:nvSpPr>
        <p:spPr>
          <a:xfrm>
            <a:off x="370205" y="1105535"/>
            <a:ext cx="5304790" cy="65595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gn="just">
              <a:lnSpc>
                <a:spcPct val="0"/>
              </a:lnSpc>
              <a:spcBef>
                <a:spcPts val="0"/>
              </a:spcBef>
              <a:buNone/>
            </a:pPr>
            <a:endParaRPr lang="en-US" altLang="zh-CN" sz="750" dirty="0">
              <a:ea typeface="幼圆" panose="02010509060101010101" charset="-122"/>
            </a:endParaRPr>
          </a:p>
          <a:p>
            <a:pPr algn="just">
              <a:lnSpc>
                <a:spcPct val="150000"/>
              </a:lnSpc>
              <a:spcBef>
                <a:spcPts val="0"/>
              </a:spcBef>
            </a:pPr>
            <a:r>
              <a:rPr lang="zh-CN" altLang="en-US" sz="2000" dirty="0">
                <a:effectLst/>
                <a:latin typeface="宋体" panose="02010600030101010101" pitchFamily="2" charset="-122"/>
                <a:ea typeface="幼圆" panose="02010509060101010101" charset="-122"/>
              </a:rPr>
              <a:t>讨论</a:t>
            </a:r>
            <a:r>
              <a:rPr lang="en-US" altLang="zh-CN" sz="2000" dirty="0">
                <a:effectLst/>
                <a:latin typeface="宋体" panose="02010600030101010101" pitchFamily="2" charset="-122"/>
                <a:ea typeface="幼圆" panose="02010509060101010101" charset="-122"/>
              </a:rPr>
              <a:t>2</a:t>
            </a:r>
            <a:r>
              <a:rPr lang="zh-CN" altLang="en-US" sz="2000" dirty="0">
                <a:effectLst/>
                <a:latin typeface="宋体" panose="02010600030101010101" pitchFamily="2" charset="-122"/>
                <a:ea typeface="幼圆" panose="02010509060101010101" charset="-122"/>
              </a:rPr>
              <a:t>：创作过程需要创作意识吗？</a:t>
            </a:r>
            <a:endParaRPr lang="zh-CN" altLang="en-US" sz="2100" dirty="0">
              <a:effectLst/>
              <a:latin typeface="宋体" panose="02010600030101010101" pitchFamily="2" charset="-122"/>
            </a:endParaRPr>
          </a:p>
          <a:p>
            <a:pPr marL="0" indent="0" algn="just">
              <a:lnSpc>
                <a:spcPct val="150000"/>
              </a:lnSpc>
              <a:spcBef>
                <a:spcPts val="0"/>
              </a:spcBef>
              <a:buNone/>
            </a:pPr>
            <a:endParaRPr lang="zh-CN" altLang="en-US" sz="2100" dirty="0">
              <a:effectLst/>
              <a:latin typeface="宋体" panose="02010600030101010101" pitchFamily="2" charset="-122"/>
              <a:sym typeface="+mn-ea"/>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2" name="图片 1"/>
          <p:cNvPicPr>
            <a:picLocks noChangeAspect="1"/>
          </p:cNvPicPr>
          <p:nvPr/>
        </p:nvPicPr>
        <p:blipFill>
          <a:blip r:embed="rId3"/>
          <a:stretch>
            <a:fillRect/>
          </a:stretch>
        </p:blipFill>
        <p:spPr>
          <a:xfrm>
            <a:off x="194310" y="1825625"/>
            <a:ext cx="2987675" cy="3933825"/>
          </a:xfrm>
          <a:prstGeom prst="rect">
            <a:avLst/>
          </a:prstGeom>
        </p:spPr>
      </p:pic>
      <p:pic>
        <p:nvPicPr>
          <p:cNvPr id="10" name="图片 9"/>
          <p:cNvPicPr>
            <a:picLocks noChangeAspect="1"/>
          </p:cNvPicPr>
          <p:nvPr/>
        </p:nvPicPr>
        <p:blipFill>
          <a:blip r:embed="rId4"/>
          <a:stretch>
            <a:fillRect/>
          </a:stretch>
        </p:blipFill>
        <p:spPr>
          <a:xfrm>
            <a:off x="6052607" y="1890467"/>
            <a:ext cx="2904110" cy="4372562"/>
          </a:xfrm>
          <a:prstGeom prst="rect">
            <a:avLst/>
          </a:prstGeom>
        </p:spPr>
      </p:pic>
      <p:pic>
        <p:nvPicPr>
          <p:cNvPr id="11" name="图片 10"/>
          <p:cNvPicPr>
            <a:picLocks noChangeAspect="1"/>
          </p:cNvPicPr>
          <p:nvPr/>
        </p:nvPicPr>
        <p:blipFill>
          <a:blip r:embed="rId5"/>
          <a:stretch>
            <a:fillRect/>
          </a:stretch>
        </p:blipFill>
        <p:spPr>
          <a:xfrm>
            <a:off x="2038350" y="2342515"/>
            <a:ext cx="4070350" cy="434213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24" dur="1000" fill="hold"/>
                                        <p:tgtEl>
                                          <p:spTgt spid="11"/>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amond(in)">
                                      <p:cBhvr>
                                        <p:cTn id="3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4" name="内容占位符 3"/>
          <p:cNvSpPr>
            <a:spLocks noGrp="1"/>
          </p:cNvSpPr>
          <p:nvPr>
            <p:ph idx="1"/>
          </p:nvPr>
        </p:nvSpPr>
        <p:spPr>
          <a:xfrm>
            <a:off x="374015" y="1363980"/>
            <a:ext cx="8450580" cy="3687445"/>
          </a:xfrm>
        </p:spPr>
        <p:txBody>
          <a:bodyPr>
            <a:noAutofit/>
          </a:bodyPr>
          <a:p>
            <a:pPr marL="0" indent="0" algn="just">
              <a:lnSpc>
                <a:spcPct val="150000"/>
              </a:lnSpc>
              <a:buNone/>
            </a:pPr>
            <a:r>
              <a:rPr lang="zh-CN" altLang="en-US" sz="2400" dirty="0" smtClean="0">
                <a:latin typeface="华文楷体" panose="02010600040101010101" pitchFamily="2" charset="-122"/>
                <a:ea typeface="华文楷体" panose="02010600040101010101" pitchFamily="2" charset="-122"/>
              </a:rPr>
              <a:t>法院认为： </a:t>
            </a:r>
            <a:endParaRPr lang="zh-CN" altLang="en-US" sz="2000" dirty="0" smtClean="0">
              <a:latin typeface="华文楷体" panose="02010600040101010101" pitchFamily="2" charset="-122"/>
              <a:ea typeface="华文楷体" panose="02010600040101010101" pitchFamily="2" charset="-122"/>
            </a:endParaRPr>
          </a:p>
          <a:p>
            <a:pPr marL="0" algn="just">
              <a:lnSpc>
                <a:spcPct val="150000"/>
              </a:lnSpc>
              <a:buNone/>
            </a:pPr>
            <a:r>
              <a:rPr lang="zh-CN" altLang="en-US" sz="2000" dirty="0" smtClean="0">
                <a:latin typeface="华文楷体" panose="02010600040101010101" pitchFamily="2" charset="-122"/>
                <a:ea typeface="华文楷体" panose="02010600040101010101" pitchFamily="2" charset="-122"/>
              </a:rPr>
              <a:t>　　从晏泳提供的证据看不能证明"汉高断蛇之处"碑出现的人像轮廓就是晏鸿钧事先构思创作，并通过人工打锻、磨面的技法而形成或表现出来的，不具有独创性的特点；也无证据证明该石碑完成后，晏鸿钧</a:t>
            </a:r>
            <a:r>
              <a:rPr lang="zh-CN" altLang="en-US" sz="2000" b="1" dirty="0" smtClean="0">
                <a:latin typeface="华文楷体" panose="02010600040101010101" pitchFamily="2" charset="-122"/>
                <a:ea typeface="华文楷体" panose="02010600040101010101" pitchFamily="2" charset="-122"/>
              </a:rPr>
              <a:t>以一定方式表示上述现象与其有意识的创作有关</a:t>
            </a:r>
            <a:r>
              <a:rPr lang="zh-CN" altLang="en-US" sz="2000" dirty="0" smtClean="0">
                <a:latin typeface="华文楷体" panose="02010600040101010101" pitchFamily="2" charset="-122"/>
                <a:ea typeface="华文楷体" panose="02010600040101010101" pitchFamily="2" charset="-122"/>
              </a:rPr>
              <a:t>；且该石碑显像的人像轮廓不具有以某种有形形式复制的特点。 </a:t>
            </a:r>
            <a:endParaRPr lang="zh-CN" altLang="en-US" sz="2000" dirty="0" smtClean="0">
              <a:latin typeface="华文楷体" panose="02010600040101010101" pitchFamily="2" charset="-122"/>
              <a:ea typeface="华文楷体" panose="02010600040101010101" pitchFamily="2" charset="-122"/>
            </a:endParaRPr>
          </a:p>
        </p:txBody>
      </p:sp>
    </p:spTree>
  </p:cSld>
  <p:clrMapOvr>
    <a:masterClrMapping/>
  </p:clrMapOvr>
  <p:transition spd="slow">
    <p:random/>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4358</Words>
  <Application>WPS 文字</Application>
  <PresentationFormat>全屏显示(4:3)</PresentationFormat>
  <Paragraphs>295</Paragraphs>
  <Slides>40</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40</vt:i4>
      </vt:variant>
    </vt:vector>
  </HeadingPairs>
  <TitlesOfParts>
    <vt:vector size="70" baseType="lpstr">
      <vt:lpstr>Arial</vt:lpstr>
      <vt:lpstr>方正书宋_GBK</vt:lpstr>
      <vt:lpstr>Wingdings</vt:lpstr>
      <vt:lpstr>楷体</vt:lpstr>
      <vt:lpstr>汉仪楷体KW</vt:lpstr>
      <vt:lpstr>黑体</vt:lpstr>
      <vt:lpstr>汉仪中黑KW</vt:lpstr>
      <vt:lpstr>宋体</vt:lpstr>
      <vt:lpstr>Wingdings</vt:lpstr>
      <vt:lpstr>汉仪书宋二KW</vt:lpstr>
      <vt:lpstr>幼圆</vt:lpstr>
      <vt:lpstr>华文楷体</vt:lpstr>
      <vt:lpstr>Calibri</vt:lpstr>
      <vt:lpstr>MS PGothic</vt:lpstr>
      <vt:lpstr>微软雅黑</vt:lpstr>
      <vt:lpstr>汉仪旗黑KW</vt:lpstr>
      <vt:lpstr>华文行楷</vt:lpstr>
      <vt:lpstr>行楷-简</vt:lpstr>
      <vt:lpstr>楷体_GB2312</vt:lpstr>
      <vt:lpstr>Calibri Light</vt:lpstr>
      <vt:lpstr>Helvetica Neue</vt:lpstr>
      <vt:lpstr>宋体</vt:lpstr>
      <vt:lpstr>Arial Unicode MS</vt:lpstr>
      <vt:lpstr>华文宋体</vt:lpstr>
      <vt:lpstr>冬青黑体简体中文</vt:lpstr>
      <vt:lpstr>等线 Light</vt:lpstr>
      <vt:lpstr>汉仪中等线KW</vt:lpstr>
      <vt:lpstr>等线</vt:lpstr>
      <vt:lpstr>宋体-简</vt:lpstr>
      <vt:lpstr>Office 主题​​</vt:lpstr>
      <vt:lpstr>第三章    著作权的主体与归属</vt:lpstr>
      <vt:lpstr>第一节  著作权主体</vt:lpstr>
      <vt:lpstr>一、著作权主体概述</vt:lpstr>
      <vt:lpstr>（二）著作权主体的分类</vt:lpstr>
      <vt:lpstr>PowerPoint 演示文稿</vt:lpstr>
      <vt:lpstr>二、作者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著作权归属：创作者中心</vt:lpstr>
      <vt:lpstr>一、创作者中心内涵</vt:lpstr>
      <vt:lpstr>PowerPoint 演示文稿</vt:lpstr>
      <vt:lpstr>学理理解：不得侵犯原作品的著作权</vt:lpstr>
      <vt:lpstr>PowerPoint 演示文稿</vt:lpstr>
      <vt:lpstr>PowerPoint 演示文稿</vt:lpstr>
      <vt:lpstr>PowerPoint 演示文稿</vt:lpstr>
      <vt:lpstr>PowerPoint 演示文稿</vt:lpstr>
      <vt:lpstr>PowerPoint 演示文稿</vt:lpstr>
      <vt:lpstr>第三节    著作权归属：特别安排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apple</cp:lastModifiedBy>
  <cp:revision>632</cp:revision>
  <dcterms:created xsi:type="dcterms:W3CDTF">2021-03-29T04:10:48Z</dcterms:created>
  <dcterms:modified xsi:type="dcterms:W3CDTF">2021-03-29T04:10:48Z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y fmtid="{D5CDD505-2E9C-101B-9397-08002B2CF9AE}" pid="3" name="ICV">
    <vt:lpwstr>B3740188F92C4313A692C5C496F63966</vt:lpwstr>
  </property>
</Properties>
</file>