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1865" r:id="rId3"/>
    <p:sldId id="1866" r:id="rId4"/>
    <p:sldId id="1869" r:id="rId5"/>
    <p:sldId id="1870" r:id="rId6"/>
    <p:sldId id="1871" r:id="rId7"/>
    <p:sldId id="1867" r:id="rId8"/>
    <p:sldId id="2786" r:id="rId9"/>
    <p:sldId id="1872" r:id="rId10"/>
    <p:sldId id="1868" r:id="rId11"/>
    <p:sldId id="187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603" autoAdjust="0"/>
    <p:restoredTop sz="86455" autoAdjust="0"/>
  </p:normalViewPr>
  <p:slideViewPr>
    <p:cSldViewPr snapToGrid="0">
      <p:cViewPr varScale="1">
        <p:scale>
          <a:sx n="47" d="100"/>
          <a:sy n="47" d="100"/>
        </p:scale>
        <p:origin x="67" y="58"/>
      </p:cViewPr>
      <p:guideLst/>
    </p:cSldViewPr>
  </p:slideViewPr>
  <p:outlineViewPr>
    <p:cViewPr>
      <p:scale>
        <a:sx n="33" d="100"/>
        <a:sy n="33" d="100"/>
      </p:scale>
      <p:origin x="0" y="-15422"/>
    </p:cViewPr>
    <p:sldLst>
      <p:sld r:id="rId1"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C91C9B0E-115B-4051-9683-ADFC42A8D33D}"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02DDBDF-422C-4DCF-8E8B-C6AE98C5FD5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1C9B0E-115B-4051-9683-ADFC42A8D33D}"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2DDBDF-422C-4DCF-8E8B-C6AE98C5FD5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2277110" y="1209040"/>
            <a:ext cx="4947920" cy="819587"/>
          </a:xfrm>
        </p:spPr>
        <p:txBody>
          <a:bodyPr>
            <a:normAutofit/>
          </a:bodyPr>
          <a:lstStyle/>
          <a:p>
            <a:pPr algn="ctr" eaLnBrk="1" hangingPunct="1"/>
            <a:r>
              <a:rPr kumimoji="1" lang="zh-CN" altLang="en-US" sz="3200" dirty="0">
                <a:ea typeface="黑体" panose="02010609060101010101" pitchFamily="49" charset="-122"/>
              </a:rPr>
              <a:t>第四章    商标权的利用</a:t>
            </a:r>
            <a:endParaRPr kumimoji="1" lang="zh-CN" altLang="en-US" sz="3200" dirty="0">
              <a:ea typeface="黑体" panose="02010609060101010101" pitchFamily="49" charset="-122"/>
            </a:endParaRPr>
          </a:p>
        </p:txBody>
      </p:sp>
      <p:sp>
        <p:nvSpPr>
          <p:cNvPr id="3" name="内容占位符 2"/>
          <p:cNvSpPr>
            <a:spLocks noGrp="1"/>
          </p:cNvSpPr>
          <p:nvPr>
            <p:ph idx="1"/>
          </p:nvPr>
        </p:nvSpPr>
        <p:spPr>
          <a:xfrm>
            <a:off x="1701165" y="2292985"/>
            <a:ext cx="6504305" cy="3386455"/>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注册商标的使用许可</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注册商标的移转</a:t>
            </a:r>
            <a:endParaRPr lang="zh-CN" altLang="en-US"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b="1" dirty="0">
                <a:latin typeface="楷体" panose="02010609060101010101" pitchFamily="49" charset="-122"/>
                <a:ea typeface="楷体" panose="02010609060101010101" pitchFamily="49" charset="-122"/>
              </a:rPr>
              <a:t>注册商标的其他利用方式</a:t>
            </a:r>
            <a:endParaRPr lang="zh-CN" altLang="en-US" b="1" dirty="0">
              <a:latin typeface="楷体" panose="02010609060101010101" pitchFamily="49" charset="-122"/>
              <a:ea typeface="楷体" panose="02010609060101010101" pitchFamily="49" charset="-122"/>
            </a:endParaRPr>
          </a:p>
        </p:txBody>
      </p:sp>
      <p:pic>
        <p:nvPicPr>
          <p:cNvPr id="2" name="图片 1"/>
          <p:cNvPicPr>
            <a:picLocks noChangeAspect="1"/>
          </p:cNvPicPr>
          <p:nvPr/>
        </p:nvPicPr>
        <p:blipFill>
          <a:blip r:embed="rId1"/>
          <a:stretch>
            <a:fillRect/>
          </a:stretch>
        </p:blipFill>
        <p:spPr>
          <a:xfrm>
            <a:off x="0" y="2032"/>
            <a:ext cx="9144000" cy="11033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34340" y="1390650"/>
            <a:ext cx="8314055" cy="478980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二、商标权出资</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华文楷体" panose="02010600040101010101" pitchFamily="2" charset="-122"/>
                <a:ea typeface="华文楷体" panose="02010600040101010101" pitchFamily="2" charset="-122"/>
              </a:rPr>
              <a:t>《公司法》</a:t>
            </a:r>
            <a:r>
              <a:rPr sz="2000" dirty="0">
                <a:latin typeface="华文楷体" panose="02010600040101010101" pitchFamily="2" charset="-122"/>
                <a:ea typeface="华文楷体" panose="02010600040101010101" pitchFamily="2" charset="-122"/>
              </a:rPr>
              <a:t>第</a:t>
            </a:r>
            <a:r>
              <a:rPr lang="en-US" sz="2000" dirty="0">
                <a:latin typeface="华文楷体" panose="02010600040101010101" pitchFamily="2" charset="-122"/>
                <a:ea typeface="华文楷体" panose="02010600040101010101" pitchFamily="2" charset="-122"/>
              </a:rPr>
              <a:t>27</a:t>
            </a:r>
            <a:r>
              <a:rPr sz="2000" dirty="0">
                <a:latin typeface="华文楷体" panose="02010600040101010101" pitchFamily="2" charset="-122"/>
                <a:ea typeface="华文楷体" panose="02010600040101010101" pitchFamily="2" charset="-122"/>
              </a:rPr>
              <a:t>条</a:t>
            </a:r>
            <a:r>
              <a:rPr lang="zh-CN" sz="2000" dirty="0">
                <a:latin typeface="华文楷体" panose="02010600040101010101" pitchFamily="2" charset="-122"/>
                <a:ea typeface="华文楷体" panose="02010600040101010101" pitchFamily="2" charset="-122"/>
              </a:rPr>
              <a:t>：</a:t>
            </a:r>
            <a:r>
              <a:rPr sz="2000" dirty="0">
                <a:latin typeface="华文楷体" panose="02010600040101010101" pitchFamily="2" charset="-122"/>
                <a:ea typeface="华文楷体" panose="02010600040101010101" pitchFamily="2" charset="-122"/>
              </a:rPr>
              <a:t>股东可以用货币出资，也可以用实物、知识产权、土地使用权等可以用货币估价并可以依法转让的非货币财产作价出资；但是，法律、行政法规规定不得作为出资的财产除外。</a:t>
            </a:r>
            <a:endParaRPr lang="zh-CN" altLang="en-US" sz="2400" b="1" dirty="0">
              <a:latin typeface="楷体" panose="02010609060101010101" pitchFamily="49" charset="-122"/>
              <a:ea typeface="楷体" panose="02010609060101010101" pitchFamily="49" charset="-122"/>
            </a:endParaRPr>
          </a:p>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三、商标权证券化</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发起人以商标权将来可能产生的现金流量剥离于企业对外披露的财务报表之外作为基础资产，分离与重组其中的风险和收益因素，将商标权许可使用费收益权转移给特殊目的机构（</a:t>
            </a:r>
            <a:r>
              <a:rPr lang="en-US" altLang="zh-CN" sz="2000" dirty="0">
                <a:latin typeface="楷体" panose="02010609060101010101" pitchFamily="49" charset="-122"/>
                <a:ea typeface="楷体" panose="02010609060101010101" pitchFamily="49" charset="-122"/>
              </a:rPr>
              <a:t>SPV</a:t>
            </a:r>
            <a:r>
              <a:rPr lang="zh-CN" altLang="en-US" sz="2000" dirty="0">
                <a:latin typeface="楷体" panose="02010609060101010101" pitchFamily="49" charset="-122"/>
                <a:ea typeface="楷体" panose="02010609060101010101" pitchFamily="49" charset="-122"/>
              </a:rPr>
              <a:t>），并由该特殊目的机构向投资者发行以该基础资产为担保的可流通权利凭证的过程。</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第一节    注册商标的使用许可</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545465" y="1847850"/>
            <a:ext cx="8143240" cy="170497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一、注册商标使用许可的概念</a:t>
            </a:r>
            <a:endParaRPr lang="zh-CN" altLang="en-US" sz="2400" b="1" dirty="0">
              <a:latin typeface="楷体" panose="02010609060101010101" pitchFamily="49" charset="-122"/>
              <a:ea typeface="楷体" panose="02010609060101010101" pitchFamily="49" charset="-122"/>
            </a:endParaRPr>
          </a:p>
          <a:p>
            <a:pPr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商标权的许可使用：注册商标所有人通过签订商标使用许可合同，许可他人使用其注册商标的行为</a:t>
            </a:r>
            <a:endParaRPr lang="zh-CN" altLang="en-US" sz="2000" dirty="0">
              <a:latin typeface="楷体" panose="02010609060101010101" pitchFamily="49" charset="-122"/>
              <a:ea typeface="楷体" panose="02010609060101010101" pitchFamily="49" charset="-122"/>
            </a:endParaRPr>
          </a:p>
          <a:p>
            <a:pPr defTabSz="342900" fontAlgn="base">
              <a:lnSpc>
                <a:spcPct val="12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商标权的许可使用是商标使用权的转移</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endParaRPr lang="zh-CN" altLang="en-US" sz="2000" dirty="0">
              <a:latin typeface="楷体" panose="02010609060101010101" pitchFamily="49" charset="-122"/>
              <a:ea typeface="楷体" panose="02010609060101010101" pitchFamily="49" charset="-122"/>
            </a:endParaRPr>
          </a:p>
        </p:txBody>
      </p:sp>
      <p:graphicFrame>
        <p:nvGraphicFramePr>
          <p:cNvPr id="3" name="表格 2"/>
          <p:cNvGraphicFramePr/>
          <p:nvPr>
            <p:custDataLst>
              <p:tags r:id="rId3"/>
            </p:custDataLst>
          </p:nvPr>
        </p:nvGraphicFramePr>
        <p:xfrm>
          <a:off x="844550" y="4318635"/>
          <a:ext cx="7602220" cy="2301240"/>
        </p:xfrm>
        <a:graphic>
          <a:graphicData uri="http://schemas.openxmlformats.org/drawingml/2006/table">
            <a:tbl>
              <a:tblPr firstRow="1" bandRow="1">
                <a:tableStyleId>{5C22544A-7EE6-4342-B048-85BDC9FD1C3A}</a:tableStyleId>
              </a:tblPr>
              <a:tblGrid>
                <a:gridCol w="1900555"/>
                <a:gridCol w="1900555"/>
                <a:gridCol w="1900555"/>
                <a:gridCol w="1900555"/>
              </a:tblGrid>
              <a:tr h="575310">
                <a:tc>
                  <a:txBody>
                    <a:bodyPr/>
                    <a:p>
                      <a:pPr algn="ctr">
                        <a:buNone/>
                      </a:pPr>
                      <a:endParaRPr lang="zh-CN" altLang="en-US"/>
                    </a:p>
                  </a:txBody>
                  <a:tcPr/>
                </a:tc>
                <a:tc>
                  <a:txBody>
                    <a:bodyPr/>
                    <a:p>
                      <a:pPr algn="ctr">
                        <a:buNone/>
                      </a:pPr>
                      <a:r>
                        <a:rPr lang="zh-CN" altLang="en-US"/>
                        <a:t>被许可人</a:t>
                      </a:r>
                      <a:endParaRPr lang="zh-CN" altLang="en-US"/>
                    </a:p>
                  </a:txBody>
                  <a:tcPr/>
                </a:tc>
                <a:tc>
                  <a:txBody>
                    <a:bodyPr/>
                    <a:p>
                      <a:pPr algn="ctr">
                        <a:buNone/>
                      </a:pPr>
                      <a:r>
                        <a:rPr lang="zh-CN" altLang="en-US"/>
                        <a:t>权利人</a:t>
                      </a:r>
                      <a:endParaRPr lang="zh-CN" altLang="en-US"/>
                    </a:p>
                  </a:txBody>
                  <a:tcPr/>
                </a:tc>
                <a:tc>
                  <a:txBody>
                    <a:bodyPr/>
                    <a:p>
                      <a:pPr algn="ctr">
                        <a:buNone/>
                      </a:pPr>
                      <a:r>
                        <a:rPr lang="zh-CN" altLang="en-US"/>
                        <a:t>第三人</a:t>
                      </a:r>
                      <a:endParaRPr lang="zh-CN" altLang="en-US"/>
                    </a:p>
                  </a:txBody>
                  <a:tcPr/>
                </a:tc>
              </a:tr>
              <a:tr h="575310">
                <a:tc>
                  <a:txBody>
                    <a:bodyPr/>
                    <a:p>
                      <a:pPr algn="ctr">
                        <a:buNone/>
                      </a:pPr>
                      <a:r>
                        <a:rPr lang="zh-CN" altLang="en-US" sz="2000">
                          <a:latin typeface="楷体" panose="02010609060101010101" pitchFamily="49" charset="-122"/>
                          <a:ea typeface="楷体" panose="02010609060101010101" pitchFamily="49" charset="-122"/>
                        </a:rPr>
                        <a:t>期间</a:t>
                      </a:r>
                      <a:endParaRPr lang="zh-CN" altLang="en-US" sz="2000">
                        <a:latin typeface="楷体" panose="02010609060101010101" pitchFamily="49" charset="-122"/>
                        <a:ea typeface="楷体" panose="02010609060101010101" pitchFamily="49" charset="-122"/>
                      </a:endParaRPr>
                    </a:p>
                  </a:txBody>
                  <a:tcPr/>
                </a:tc>
                <a:tc>
                  <a:txBody>
                    <a:bodyPr/>
                    <a:p>
                      <a:pPr algn="ctr">
                        <a:buNone/>
                      </a:pPr>
                      <a:r>
                        <a:rPr lang="zh-CN" altLang="en-US"/>
                        <a:t>√</a:t>
                      </a:r>
                      <a:endParaRPr lang="zh-CN" altLang="en-US"/>
                    </a:p>
                  </a:txBody>
                  <a:tcPr/>
                </a:tc>
                <a:tc>
                  <a:txBody>
                    <a:bodyPr/>
                    <a:p>
                      <a:pPr algn="ctr">
                        <a:buNone/>
                      </a:pPr>
                      <a:r>
                        <a:rPr lang="zh-CN" altLang="en-US">
                          <a:solidFill>
                            <a:srgbClr val="FF0000"/>
                          </a:solidFill>
                        </a:rPr>
                        <a:t>√</a:t>
                      </a:r>
                      <a:endParaRPr lang="zh-CN" altLang="en-US">
                        <a:solidFill>
                          <a:srgbClr val="FF0000"/>
                        </a:solidFill>
                      </a:endParaRPr>
                    </a:p>
                  </a:txBody>
                  <a:tcPr/>
                </a:tc>
                <a:tc>
                  <a:txBody>
                    <a:bodyPr/>
                    <a:p>
                      <a:pPr algn="ctr">
                        <a:buNone/>
                      </a:pPr>
                      <a:r>
                        <a:rPr lang="zh-CN" altLang="en-US">
                          <a:solidFill>
                            <a:schemeClr val="accent1"/>
                          </a:solidFill>
                        </a:rPr>
                        <a:t>√</a:t>
                      </a:r>
                      <a:endParaRPr lang="zh-CN" altLang="en-US">
                        <a:solidFill>
                          <a:schemeClr val="accent1"/>
                        </a:solidFill>
                      </a:endParaRPr>
                    </a:p>
                  </a:txBody>
                  <a:tcPr/>
                </a:tc>
              </a:tr>
              <a:tr h="575310">
                <a:tc>
                  <a:txBody>
                    <a:bodyPr/>
                    <a:p>
                      <a:pPr algn="ctr">
                        <a:buNone/>
                      </a:pPr>
                      <a:r>
                        <a:rPr lang="zh-CN" altLang="en-US" sz="2000">
                          <a:latin typeface="楷体" panose="02010609060101010101" pitchFamily="49" charset="-122"/>
                          <a:ea typeface="楷体" panose="02010609060101010101" pitchFamily="49" charset="-122"/>
                        </a:rPr>
                        <a:t>地域</a:t>
                      </a:r>
                      <a:endParaRPr lang="zh-CN" altLang="en-US" sz="2000">
                        <a:latin typeface="楷体" panose="02010609060101010101" pitchFamily="49" charset="-122"/>
                        <a:ea typeface="楷体" panose="02010609060101010101" pitchFamily="49" charset="-122"/>
                      </a:endParaRPr>
                    </a:p>
                  </a:txBody>
                  <a:tcPr/>
                </a:tc>
                <a:tc>
                  <a:txBody>
                    <a:bodyPr/>
                    <a:p>
                      <a:pPr algn="ctr">
                        <a:buNone/>
                      </a:pPr>
                      <a:r>
                        <a:rPr lang="zh-CN" altLang="en-US"/>
                        <a:t>√</a:t>
                      </a:r>
                      <a:endParaRPr lang="zh-CN" altLang="en-US"/>
                    </a:p>
                  </a:txBody>
                  <a:tcPr/>
                </a:tc>
                <a:tc>
                  <a:txBody>
                    <a:bodyPr/>
                    <a:p>
                      <a:pPr algn="ctr">
                        <a:buNone/>
                      </a:pPr>
                      <a:r>
                        <a:rPr lang="zh-CN" altLang="en-US">
                          <a:solidFill>
                            <a:srgbClr val="FF0000"/>
                          </a:solidFill>
                        </a:rPr>
                        <a:t>√</a:t>
                      </a:r>
                      <a:endParaRPr lang="zh-CN" altLang="en-US">
                        <a:solidFill>
                          <a:srgbClr val="FF0000"/>
                        </a:solidFill>
                      </a:endParaRPr>
                    </a:p>
                  </a:txBody>
                  <a:tcPr/>
                </a:tc>
                <a:tc>
                  <a:txBody>
                    <a:bodyPr/>
                    <a:p>
                      <a:pPr algn="ctr">
                        <a:buNone/>
                      </a:pPr>
                      <a:r>
                        <a:rPr lang="zh-CN" altLang="en-US">
                          <a:solidFill>
                            <a:schemeClr val="accent1"/>
                          </a:solidFill>
                        </a:rPr>
                        <a:t>√</a:t>
                      </a:r>
                      <a:endParaRPr lang="zh-CN" altLang="en-US">
                        <a:solidFill>
                          <a:schemeClr val="accent1"/>
                        </a:solidFill>
                      </a:endParaRPr>
                    </a:p>
                  </a:txBody>
                  <a:tcPr/>
                </a:tc>
              </a:tr>
              <a:tr h="575310">
                <a:tc>
                  <a:txBody>
                    <a:bodyPr/>
                    <a:p>
                      <a:pPr algn="ctr">
                        <a:buNone/>
                      </a:pPr>
                      <a:r>
                        <a:rPr lang="zh-CN" altLang="en-US" sz="2000">
                          <a:latin typeface="楷体" panose="02010609060101010101" pitchFamily="49" charset="-122"/>
                          <a:ea typeface="楷体" panose="02010609060101010101" pitchFamily="49" charset="-122"/>
                        </a:rPr>
                        <a:t>方式</a:t>
                      </a:r>
                      <a:endParaRPr lang="zh-CN" altLang="en-US" sz="2000">
                        <a:latin typeface="楷体" panose="02010609060101010101" pitchFamily="49" charset="-122"/>
                        <a:ea typeface="楷体" panose="02010609060101010101" pitchFamily="49" charset="-122"/>
                      </a:endParaRPr>
                    </a:p>
                  </a:txBody>
                  <a:tcPr/>
                </a:tc>
                <a:tc>
                  <a:txBody>
                    <a:bodyPr/>
                    <a:p>
                      <a:pPr algn="ctr">
                        <a:buNone/>
                      </a:pPr>
                      <a:r>
                        <a:rPr lang="zh-CN" altLang="en-US"/>
                        <a:t>√</a:t>
                      </a:r>
                      <a:endParaRPr lang="zh-CN" altLang="en-US"/>
                    </a:p>
                  </a:txBody>
                  <a:tcPr/>
                </a:tc>
                <a:tc>
                  <a:txBody>
                    <a:bodyPr/>
                    <a:p>
                      <a:pPr algn="ctr">
                        <a:buNone/>
                      </a:pPr>
                      <a:r>
                        <a:rPr lang="zh-CN" altLang="en-US">
                          <a:solidFill>
                            <a:srgbClr val="FF0000"/>
                          </a:solidFill>
                        </a:rPr>
                        <a:t>√</a:t>
                      </a:r>
                      <a:endParaRPr lang="zh-CN" altLang="en-US">
                        <a:solidFill>
                          <a:srgbClr val="FF0000"/>
                        </a:solidFill>
                      </a:endParaRPr>
                    </a:p>
                  </a:txBody>
                  <a:tcPr/>
                </a:tc>
                <a:tc>
                  <a:txBody>
                    <a:bodyPr/>
                    <a:p>
                      <a:pPr algn="ctr">
                        <a:buNone/>
                      </a:pPr>
                      <a:r>
                        <a:rPr lang="zh-CN" altLang="en-US">
                          <a:solidFill>
                            <a:schemeClr val="accent1"/>
                          </a:solidFill>
                        </a:rPr>
                        <a:t>√</a:t>
                      </a:r>
                      <a:endParaRPr lang="zh-CN" altLang="en-US">
                        <a:solidFill>
                          <a:schemeClr val="accent1"/>
                        </a:solidFill>
                      </a:endParaRPr>
                    </a:p>
                  </a:txBody>
                  <a:tcPr/>
                </a:tc>
              </a:tr>
            </a:tbl>
          </a:graphicData>
        </a:graphic>
      </p:graphicFrame>
      <p:sp>
        <p:nvSpPr>
          <p:cNvPr id="4" name="内容占位符 2"/>
          <p:cNvSpPr>
            <a:spLocks noGrp="1"/>
          </p:cNvSpPr>
          <p:nvPr/>
        </p:nvSpPr>
        <p:spPr>
          <a:xfrm>
            <a:off x="544830" y="3618865"/>
            <a:ext cx="8144510" cy="312801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二、商标使用许可的形式</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13055" y="1203325"/>
            <a:ext cx="8582025" cy="526224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三、商标使用许可合同的内容</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合同双方当事人的名称、地址：许可人必须是注册商标的专用权人</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许可使用的注册商标的名称、注册证号、使用注册商标的商品范围和名称：被许可使用的商标必须与核准注册的商标相一致，不得改变注册商标的标志；必须以被核定使用的商品或服务为限</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许可使用的形式：</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许可使用的期限和地区：许可使用的期限不能超过注册商标专用权的期限</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许可使用费的数额或计算方法，及其支付方式和期限</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许可人监督商品或服务质量及被许可人保证商品或服务质量的措施及责任</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违约责任</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双方认为需要约定的其他事项</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05765" y="1859280"/>
            <a:ext cx="3807460" cy="460629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（一）许可人的义务</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保持注册商标的有效性</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维护被许可人合法的使用权，当他人侵犯商标专用权时，许可人应当及时采取有效措施予以制止</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监督被许可人使用该注册商标的商品质量</a:t>
            </a:r>
            <a:endParaRPr lang="zh-CN" altLang="en-US" sz="2000" dirty="0">
              <a:latin typeface="楷体" panose="02010609060101010101" pitchFamily="49" charset="-122"/>
              <a:ea typeface="楷体" panose="02010609060101010101" pitchFamily="49" charset="-122"/>
            </a:endParaRPr>
          </a:p>
        </p:txBody>
      </p:sp>
      <p:sp>
        <p:nvSpPr>
          <p:cNvPr id="2" name="文本框 1"/>
          <p:cNvSpPr txBox="1"/>
          <p:nvPr/>
        </p:nvSpPr>
        <p:spPr>
          <a:xfrm>
            <a:off x="313055" y="1098550"/>
            <a:ext cx="4467860" cy="645160"/>
          </a:xfrm>
          <a:prstGeom prst="rect">
            <a:avLst/>
          </a:prstGeom>
        </p:spPr>
        <p:txBody>
          <a:bodyPr vert="horz" wrap="none" lIns="91440" tIns="45720" rIns="91440" bIns="45720" rtlCol="0" anchor="t">
            <a:spAutoFit/>
          </a:bodyPr>
          <a:lstStyle/>
          <a:p>
            <a:pPr marL="0" indent="0" algn="l" defTabSz="342900" fontAlgn="base">
              <a:lnSpc>
                <a:spcPct val="150000"/>
              </a:lnSpc>
              <a:spcBef>
                <a:spcPct val="20000"/>
              </a:spcBef>
              <a:spcAft>
                <a:spcPct val="0"/>
              </a:spcAft>
              <a:buNone/>
            </a:pPr>
            <a:r>
              <a:rPr lang="zh-CN" altLang="en-US" sz="2400" b="1" dirty="0">
                <a:latin typeface="楷体" panose="02010609060101010101" pitchFamily="49" charset="-122"/>
                <a:ea typeface="楷体" panose="02010609060101010101" pitchFamily="49" charset="-122"/>
                <a:sym typeface="+mn-ea"/>
              </a:rPr>
              <a:t>四、商标使用许可中双方的义务</a:t>
            </a:r>
            <a:endParaRPr lang="zh-CN" altLang="en-US" sz="2400" b="1" dirty="0">
              <a:latin typeface="楷体" panose="02010609060101010101" pitchFamily="49" charset="-122"/>
              <a:ea typeface="楷体" panose="02010609060101010101" pitchFamily="49" charset="-122"/>
            </a:endParaRPr>
          </a:p>
        </p:txBody>
      </p:sp>
      <p:sp>
        <p:nvSpPr>
          <p:cNvPr id="3" name="内容占位符 2"/>
          <p:cNvSpPr>
            <a:spLocks noGrp="1"/>
          </p:cNvSpPr>
          <p:nvPr/>
        </p:nvSpPr>
        <p:spPr>
          <a:xfrm>
            <a:off x="4330065" y="1859280"/>
            <a:ext cx="4490085" cy="4606290"/>
          </a:xfrm>
          <a:prstGeom prst="rect">
            <a:avLst/>
          </a:prstGeom>
          <a:ln w="6350">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（二）被许可人的义务</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接受许可人的监督，保证使用许可人注册商标的商品质量，维护商标信誉</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必须在使用该注册商标的商品或包装上注明产地和被许可人的名称</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按合同约定支付商标使用费</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不得自行扩大使用注册商标的范围，</a:t>
            </a:r>
            <a:r>
              <a:rPr lang="zh-CN" altLang="en-US" sz="2000" dirty="0">
                <a:solidFill>
                  <a:srgbClr val="FF0000"/>
                </a:solidFill>
                <a:latin typeface="楷体" panose="02010609060101010101" pitchFamily="49" charset="-122"/>
                <a:ea typeface="楷体" panose="02010609060101010101" pitchFamily="49" charset="-122"/>
              </a:rPr>
              <a:t>也不得擅自改变他人的注册商标</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未经许可人授权，不得擅自实施分许可</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469265" y="1406525"/>
            <a:ext cx="8106410" cy="482854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五、商标权使用许可的备案</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备案效力：</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许可他人使用其注册商标的，许可人</a:t>
            </a:r>
            <a:r>
              <a:rPr lang="zh-CN" altLang="en-US" sz="2000" dirty="0">
                <a:solidFill>
                  <a:srgbClr val="FF0000"/>
                </a:solidFill>
                <a:latin typeface="楷体" panose="02010609060101010101" pitchFamily="49" charset="-122"/>
                <a:ea typeface="楷体" panose="02010609060101010101" pitchFamily="49" charset="-122"/>
              </a:rPr>
              <a:t>应当</a:t>
            </a:r>
            <a:r>
              <a:rPr lang="zh-CN" altLang="en-US" sz="2000" dirty="0">
                <a:latin typeface="楷体" panose="02010609060101010101" pitchFamily="49" charset="-122"/>
                <a:ea typeface="楷体" panose="02010609060101010101" pitchFamily="49" charset="-122"/>
              </a:rPr>
              <a:t>将其商标使用许可报商标局备案，由商标局公告。商标使用许可未经备案</a:t>
            </a:r>
            <a:r>
              <a:rPr lang="zh-CN" altLang="en-US" sz="2000" dirty="0">
                <a:solidFill>
                  <a:srgbClr val="FF0000"/>
                </a:solidFill>
                <a:latin typeface="楷体" panose="02010609060101010101" pitchFamily="49" charset="-122"/>
                <a:ea typeface="楷体" panose="02010609060101010101" pitchFamily="49" charset="-122"/>
              </a:rPr>
              <a:t>不得对抗</a:t>
            </a:r>
            <a:r>
              <a:rPr lang="zh-CN" altLang="en-US" sz="2000" dirty="0">
                <a:latin typeface="楷体" panose="02010609060101010101" pitchFamily="49" charset="-122"/>
                <a:ea typeface="楷体" panose="02010609060101010101" pitchFamily="49" charset="-122"/>
              </a:rPr>
              <a:t>善意第三人（《商标法》第43条第3款）</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备案内容：</a:t>
            </a:r>
            <a:endParaRPr lang="zh-CN" altLang="en-US" sz="2000" dirty="0">
              <a:latin typeface="楷体" panose="02010609060101010101" pitchFamily="49" charset="-122"/>
              <a:ea typeface="楷体" panose="02010609060101010101" pitchFamily="49" charset="-122"/>
            </a:endParaRPr>
          </a:p>
          <a:p>
            <a:pPr marL="0" indent="0" defTabSz="342900" fontAlgn="base">
              <a:lnSpc>
                <a:spcPct val="150000"/>
              </a:lnSpc>
              <a:spcBef>
                <a:spcPts val="0"/>
              </a:spcBef>
              <a:spcAft>
                <a:spcPct val="0"/>
              </a:spcAft>
              <a:buFont typeface="Wingdings" panose="05000000000000000000" charset="0"/>
              <a:buNone/>
            </a:pPr>
            <a:r>
              <a:rPr lang="zh-CN" altLang="en-US" sz="2000" dirty="0">
                <a:latin typeface="楷体" panose="02010609060101010101" pitchFamily="49" charset="-122"/>
                <a:ea typeface="楷体" panose="02010609060101010101" pitchFamily="49" charset="-122"/>
              </a:rPr>
              <a:t>许可他人使用其注册商标的，许可人应当在许可合同有效期内向商标局备案并报送备案材料。备案材料应当说明</a:t>
            </a:r>
            <a:r>
              <a:rPr lang="zh-CN" altLang="en-US" sz="2000" dirty="0">
                <a:solidFill>
                  <a:srgbClr val="FF0000"/>
                </a:solidFill>
                <a:latin typeface="楷体" panose="02010609060101010101" pitchFamily="49" charset="-122"/>
                <a:ea typeface="楷体" panose="02010609060101010101" pitchFamily="49" charset="-122"/>
              </a:rPr>
              <a:t>注册商标使用许可人、被许可人、许可期限、许可使用的商品或者服务范围</a:t>
            </a:r>
            <a:r>
              <a:rPr lang="zh-CN" altLang="en-US" sz="2000" dirty="0">
                <a:latin typeface="楷体" panose="02010609060101010101" pitchFamily="49" charset="-122"/>
                <a:ea typeface="楷体" panose="02010609060101010101" pitchFamily="49" charset="-122"/>
              </a:rPr>
              <a:t>等事项（《条例》第69条）</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105535"/>
            <a:ext cx="6389370" cy="819785"/>
          </a:xfrm>
        </p:spPr>
        <p:txBody>
          <a:bodyPr>
            <a:normAutofit/>
          </a:bodyPr>
          <a:lstStyle/>
          <a:p>
            <a:pPr algn="ctr" eaLnBrk="1" hangingPunct="1"/>
            <a:r>
              <a:rPr kumimoji="1" lang="zh-CN" altLang="en-US" sz="3200" dirty="0">
                <a:ea typeface="黑体" panose="02010609060101010101" pitchFamily="49" charset="-122"/>
              </a:rPr>
              <a:t>第二节    注册商标的移转</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433070" y="1916430"/>
            <a:ext cx="8296275" cy="4495165"/>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a:t>
            </a:r>
            <a:r>
              <a:rPr lang="zh-CN" altLang="en-US" sz="2400" b="1" dirty="0">
                <a:latin typeface="楷体" panose="02010609060101010101" pitchFamily="49" charset="-122"/>
                <a:ea typeface="楷体" panose="02010609060101010101" pitchFamily="49" charset="-122"/>
                <a:sym typeface="+mn-ea"/>
              </a:rPr>
              <a:t>注册商标移转的形式</a:t>
            </a:r>
            <a:endParaRPr lang="zh-CN" altLang="en-US" sz="2400" b="1"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注册商标转让：商标权人依法将其注册商标转让给他人所有的行为</a:t>
            </a:r>
            <a:endParaRPr lang="zh-CN" altLang="en-US" sz="2000" dirty="0">
              <a:latin typeface="楷体" panose="02010609060101010101" pitchFamily="49" charset="-122"/>
              <a:ea typeface="楷体" panose="02010609060101010101" pitchFamily="49" charset="-122"/>
            </a:endParaRPr>
          </a:p>
          <a:p>
            <a:pPr marL="87820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连同转让：注册商标连同生产该商品的企业或企业信誉一起转让</a:t>
            </a:r>
            <a:endParaRPr lang="zh-CN" altLang="en-US" sz="2000" dirty="0">
              <a:latin typeface="楷体" panose="02010609060101010101" pitchFamily="49" charset="-122"/>
              <a:ea typeface="楷体" panose="02010609060101010101" pitchFamily="49" charset="-122"/>
            </a:endParaRPr>
          </a:p>
          <a:p>
            <a:pPr marL="878205" indent="-385445" defTabSz="342900" fontAlgn="base">
              <a:lnSpc>
                <a:spcPct val="150000"/>
              </a:lnSpc>
              <a:spcBef>
                <a:spcPts val="0"/>
              </a:spcBef>
              <a:spcAft>
                <a:spcPct val="0"/>
              </a:spcAft>
              <a:buFont typeface="Wingdings" panose="05000000000000000000" charset="0"/>
              <a:buChar char="p"/>
            </a:pPr>
            <a:r>
              <a:rPr lang="zh-CN" altLang="en-US" sz="2000" dirty="0">
                <a:latin typeface="楷体" panose="02010609060101010101" pitchFamily="49" charset="-122"/>
                <a:ea typeface="楷体" panose="02010609060101010101" pitchFamily="49" charset="-122"/>
              </a:rPr>
              <a:t>单独转让：注册商标脱离原企业和经营整体而单独转让</a:t>
            </a:r>
            <a:endParaRPr lang="zh-CN" altLang="en-US" sz="2000" dirty="0">
              <a:latin typeface="楷体" panose="02010609060101010101" pitchFamily="49" charset="-122"/>
              <a:ea typeface="楷体" panose="02010609060101010101" pitchFamily="49" charset="-122"/>
            </a:endParaRPr>
          </a:p>
          <a:p>
            <a:pPr defTabSz="342900" fontAlgn="base">
              <a:lnSpc>
                <a:spcPct val="15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注册商标承继：</a:t>
            </a:r>
            <a:r>
              <a:rPr lang="zh-CN" altLang="en-US" sz="2000" dirty="0">
                <a:latin typeface="楷体" panose="02010609060101010101" pitchFamily="49" charset="-122"/>
                <a:ea typeface="楷体" panose="02010609060101010101" pitchFamily="49" charset="-122"/>
                <a:sym typeface="+mn-ea"/>
              </a:rPr>
              <a:t>受让人通过法律上的承继关系而获得注册商标专用权的行为</a:t>
            </a:r>
            <a:endParaRPr lang="zh-CN" altLang="en-US" sz="2000" dirty="0">
              <a:latin typeface="楷体" panose="02010609060101010101" pitchFamily="49" charset="-122"/>
              <a:ea typeface="楷体" panose="02010609060101010101" pitchFamily="49" charset="-122"/>
              <a:sym typeface="+mn-ea"/>
            </a:endParaRPr>
          </a:p>
          <a:p>
            <a:pPr marL="834390" indent="-342900"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企业合并、兼并或拍卖出售时，注册商标连同使用该注册商标的企业一同转让</a:t>
            </a:r>
            <a:endParaRPr lang="zh-CN" altLang="en-US" sz="2000" dirty="0">
              <a:latin typeface="楷体" panose="02010609060101010101" pitchFamily="49" charset="-122"/>
              <a:ea typeface="楷体" panose="02010609060101010101" pitchFamily="49" charset="-122"/>
            </a:endParaRPr>
          </a:p>
          <a:p>
            <a:pPr marL="834390" indent="-342900" algn="l" defTabSz="342900" fontAlgn="base">
              <a:lnSpc>
                <a:spcPct val="150000"/>
              </a:lnSpc>
              <a:spcBef>
                <a:spcPts val="0"/>
              </a:spcBef>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注册商标所有人死亡而由其继承人继承商标</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506730" y="1275080"/>
            <a:ext cx="8020050" cy="4966335"/>
          </a:xfrm>
          <a:ln w="6350">
            <a:solidFill>
              <a:schemeClr val="tx1"/>
            </a:solidFill>
          </a:ln>
        </p:spPr>
        <p:txBody>
          <a:bodyPr>
            <a:noAutofit/>
          </a:bodyPr>
          <a:lstStyle/>
          <a:p>
            <a:pPr marL="0" indent="0" defTabSz="342900" fontAlgn="base">
              <a:lnSpc>
                <a:spcPct val="18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二、注册商标移转的范围与生效</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8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范围：注册商标专用权人必须将其在同一种或类似商品上注册的相同或近似商标一同移转；未一并移转的，由商标局通知限期改正，期满未改正的，视为放弃移转申请，并书面通知申请人</a:t>
            </a:r>
            <a:endParaRPr lang="zh-CN" altLang="en-US" sz="2000" dirty="0">
              <a:latin typeface="楷体" panose="02010609060101010101" pitchFamily="49" charset="-122"/>
              <a:ea typeface="楷体" panose="02010609060101010101" pitchFamily="49" charset="-122"/>
            </a:endParaRPr>
          </a:p>
          <a:p>
            <a:pPr marL="360045" indent="-385445" defTabSz="342900" fontAlgn="base">
              <a:lnSpc>
                <a:spcPct val="18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生效：商标移转申请经核准的，予以公告。受让人或者接受该注册商标专用权移转的当事人自公告之日起享有商标专用权</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8" name="内容占位符 2"/>
          <p:cNvSpPr>
            <a:spLocks noGrp="1"/>
          </p:cNvSpPr>
          <p:nvPr>
            <p:ph idx="1"/>
          </p:nvPr>
        </p:nvSpPr>
        <p:spPr>
          <a:xfrm>
            <a:off x="313055" y="1328420"/>
            <a:ext cx="8562975" cy="515112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三、注册商标转让的限制</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sym typeface="+mn-ea"/>
              </a:rPr>
              <a:t>注册商标的转让必须以法定程序进行：转让协议</a:t>
            </a:r>
            <a:r>
              <a:rPr lang="en-US" altLang="zh-CN" sz="2000"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rPr>
              <a:t>共同申请</a:t>
            </a:r>
            <a:r>
              <a:rPr lang="en-US" altLang="zh-CN" sz="2000" dirty="0">
                <a:latin typeface="楷体" panose="02010609060101010101" pitchFamily="49" charset="-122"/>
                <a:ea typeface="楷体" panose="02010609060101010101" pitchFamily="49" charset="-122"/>
                <a:sym typeface="+mn-ea"/>
              </a:rPr>
              <a:t>+</a:t>
            </a:r>
            <a:r>
              <a:rPr lang="zh-CN" altLang="en-US" sz="2000" dirty="0">
                <a:latin typeface="楷体" panose="02010609060101010101" pitchFamily="49" charset="-122"/>
                <a:ea typeface="楷体" panose="02010609060101010101" pitchFamily="49" charset="-122"/>
                <a:sym typeface="+mn-ea"/>
              </a:rPr>
              <a:t>核准</a:t>
            </a:r>
            <a:r>
              <a:rPr lang="en-US" altLang="zh-CN" sz="2000" dirty="0">
                <a:latin typeface="楷体" panose="02010609060101010101" pitchFamily="49" charset="-122"/>
                <a:ea typeface="楷体" panose="02010609060101010101" pitchFamily="49" charset="-122"/>
                <a:sym typeface="+mn-ea"/>
              </a:rPr>
              <a:t>+</a:t>
            </a:r>
            <a:r>
              <a:rPr lang="zh-CN" altLang="en-US" sz="2000" dirty="0">
                <a:solidFill>
                  <a:srgbClr val="FF0000"/>
                </a:solidFill>
                <a:latin typeface="楷体" panose="02010609060101010101" pitchFamily="49" charset="-122"/>
                <a:ea typeface="楷体" panose="02010609060101010101" pitchFamily="49" charset="-122"/>
                <a:sym typeface="+mn-ea"/>
              </a:rPr>
              <a:t>公告</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受让人必须具备商标注册申请人的资格，如法人或其他组织必须依法成立</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受让人受让烟草制品的注册商标，应当提供有关主管部门允许其生产经营该商品的证明文件</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受让人必须保证使用该注册商标的商品质量</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a:t>
            </a:r>
            <a:r>
              <a:rPr lang="zh-CN" altLang="en-US" sz="2000" dirty="0">
                <a:solidFill>
                  <a:srgbClr val="FF0000"/>
                </a:solidFill>
                <a:latin typeface="楷体" panose="02010609060101010101" pitchFamily="49" charset="-122"/>
                <a:ea typeface="楷体" panose="02010609060101010101" pitchFamily="49" charset="-122"/>
              </a:rPr>
              <a:t>容易导致混淆或者有其他不良影响</a:t>
            </a:r>
            <a:r>
              <a:rPr lang="zh-CN" altLang="en-US" sz="2000" dirty="0">
                <a:latin typeface="楷体" panose="02010609060101010101" pitchFamily="49" charset="-122"/>
                <a:ea typeface="楷体" panose="02010609060101010101" pitchFamily="49" charset="-122"/>
              </a:rPr>
              <a:t>的转让，商标局不予核准，书面通知申请人并说明理由</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已经许可他人使用的注册商标不得随意转让：只有征得被许可人同意之后才能将注册商标转让给他人</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集体商标不得转让：集体商标关系到使用该商标的特殊集体的利益</a:t>
            </a:r>
            <a:endParaRPr lang="zh-CN" altLang="en-US" sz="2000"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zh-CN" altLang="en-US" sz="2000" dirty="0">
                <a:latin typeface="楷体" panose="02010609060101010101" pitchFamily="49" charset="-122"/>
                <a:ea typeface="楷体" panose="02010609060101010101" pitchFamily="49" charset="-122"/>
              </a:rPr>
              <a:t>对于共同所有的商标，任何一个共有人或部分共有人不得私自转让</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1" name="Text Box 9"/>
          <p:cNvSpPr txBox="1">
            <a:spLocks noChangeArrowheads="1"/>
          </p:cNvSpPr>
          <p:nvPr/>
        </p:nvSpPr>
        <p:spPr bwMode="auto">
          <a:xfrm>
            <a:off x="882554" y="228092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dirty="0">
                <a:solidFill>
                  <a:schemeClr val="bg1"/>
                </a:solidFill>
                <a:ea typeface="黑体" panose="02010609060101010101" pitchFamily="49" charset="-122"/>
              </a:rPr>
              <a:t>立法目的</a:t>
            </a:r>
            <a:endParaRPr lang="zh-CN" altLang="en-US" sz="2400" dirty="0">
              <a:solidFill>
                <a:schemeClr val="bg1"/>
              </a:solidFill>
              <a:ea typeface="黑体" panose="02010609060101010101" pitchFamily="49" charset="-122"/>
            </a:endParaRPr>
          </a:p>
        </p:txBody>
      </p:sp>
      <p:pic>
        <p:nvPicPr>
          <p:cNvPr id="17" name="图片 16"/>
          <p:cNvPicPr>
            <a:picLocks noChangeAspect="1"/>
          </p:cNvPicPr>
          <p:nvPr/>
        </p:nvPicPr>
        <p:blipFill>
          <a:blip r:embed="rId1"/>
          <a:stretch>
            <a:fillRect/>
          </a:stretch>
        </p:blipFill>
        <p:spPr>
          <a:xfrm>
            <a:off x="0" y="2032"/>
            <a:ext cx="9144000" cy="1103376"/>
          </a:xfrm>
          <a:prstGeom prst="rect">
            <a:avLst/>
          </a:prstGeom>
        </p:spPr>
      </p:pic>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293269" cy="1100138"/>
          </a:xfrm>
          <a:prstGeom prst="rect">
            <a:avLst/>
          </a:prstGeom>
        </p:spPr>
      </p:pic>
      <p:sp>
        <p:nvSpPr>
          <p:cNvPr id="6" name="标题 1"/>
          <p:cNvSpPr>
            <a:spLocks noGrp="1"/>
          </p:cNvSpPr>
          <p:nvPr>
            <p:ph type="title"/>
          </p:nvPr>
        </p:nvSpPr>
        <p:spPr>
          <a:xfrm>
            <a:off x="1128395" y="1061085"/>
            <a:ext cx="6389370" cy="819785"/>
          </a:xfrm>
        </p:spPr>
        <p:txBody>
          <a:bodyPr>
            <a:normAutofit/>
          </a:bodyPr>
          <a:lstStyle/>
          <a:p>
            <a:pPr algn="ctr" eaLnBrk="1" hangingPunct="1"/>
            <a:r>
              <a:rPr kumimoji="1" lang="zh-CN" altLang="en-US" sz="3200" dirty="0">
                <a:ea typeface="黑体" panose="02010609060101010101" pitchFamily="49" charset="-122"/>
              </a:rPr>
              <a:t>第三节    注册商标的其他利用方式</a:t>
            </a:r>
            <a:endParaRPr kumimoji="1" lang="zh-CN" altLang="en-US" sz="3200" dirty="0">
              <a:ea typeface="黑体" panose="02010609060101010101" pitchFamily="49" charset="-122"/>
            </a:endParaRPr>
          </a:p>
        </p:txBody>
      </p:sp>
      <p:sp>
        <p:nvSpPr>
          <p:cNvPr id="8" name="内容占位符 2"/>
          <p:cNvSpPr>
            <a:spLocks noGrp="1"/>
          </p:cNvSpPr>
          <p:nvPr>
            <p:ph idx="1"/>
          </p:nvPr>
        </p:nvSpPr>
        <p:spPr>
          <a:xfrm>
            <a:off x="516890" y="1802765"/>
            <a:ext cx="8267700" cy="4892040"/>
          </a:xfrm>
          <a:ln w="6350">
            <a:solidFill>
              <a:schemeClr val="tx1"/>
            </a:solidFill>
          </a:ln>
        </p:spPr>
        <p:txBody>
          <a:bodyPr>
            <a:noAutofit/>
          </a:bodyPr>
          <a:lstStyle/>
          <a:p>
            <a:pPr marL="0" indent="0" defTabSz="342900" fontAlgn="base">
              <a:lnSpc>
                <a:spcPct val="130000"/>
              </a:lnSpc>
              <a:spcBef>
                <a:spcPts val="0"/>
              </a:spcBef>
              <a:spcAft>
                <a:spcPct val="0"/>
              </a:spcAft>
              <a:buNone/>
            </a:pPr>
            <a:r>
              <a:rPr lang="zh-CN" altLang="en-US" sz="2400" b="1" dirty="0">
                <a:latin typeface="楷体" panose="02010609060101010101" pitchFamily="49" charset="-122"/>
                <a:ea typeface="楷体" panose="02010609060101010101" pitchFamily="49" charset="-122"/>
              </a:rPr>
              <a:t>一、商标权质押</a:t>
            </a:r>
            <a:endParaRPr lang="zh-CN" altLang="en-US" sz="2400" b="1" dirty="0">
              <a:latin typeface="楷体" panose="02010609060101010101" pitchFamily="49" charset="-122"/>
              <a:ea typeface="楷体" panose="02010609060101010101" pitchFamily="49" charset="-122"/>
            </a:endParaRPr>
          </a:p>
          <a:p>
            <a:pPr defTabSz="342900" fontAlgn="base">
              <a:lnSpc>
                <a:spcPct val="130000"/>
              </a:lnSpc>
              <a:spcBef>
                <a:spcPts val="0"/>
              </a:spcBef>
              <a:spcAft>
                <a:spcPct val="0"/>
              </a:spcAft>
              <a:buFont typeface="Wingdings" panose="05000000000000000000" charset="0"/>
              <a:buChar char=""/>
            </a:pP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民法典</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440</a:t>
            </a:r>
            <a:r>
              <a:rPr lang="zh-CN" altLang="en-US" sz="2000" dirty="0">
                <a:latin typeface="华文楷体" panose="02010600040101010101" pitchFamily="2" charset="-122"/>
                <a:ea typeface="华文楷体" panose="02010600040101010101" pitchFamily="2" charset="-122"/>
              </a:rPr>
              <a:t>条：债务人或者第三人有权处分的下列权利可以出质：可以转让的注册商标专用权、专利权、著作权等知识产权中的财产权</a:t>
            </a:r>
            <a:endParaRPr lang="zh-CN" altLang="en-US" sz="2000" dirty="0">
              <a:latin typeface="华文楷体" panose="02010600040101010101" pitchFamily="2" charset="-122"/>
              <a:ea typeface="华文楷体" panose="02010600040101010101" pitchFamily="2" charset="-122"/>
            </a:endParaRPr>
          </a:p>
          <a:p>
            <a:pPr defTabSz="342900" fontAlgn="base">
              <a:lnSpc>
                <a:spcPct val="130000"/>
              </a:lnSpc>
              <a:spcBef>
                <a:spcPts val="0"/>
              </a:spcBef>
              <a:spcAft>
                <a:spcPct val="0"/>
              </a:spcAft>
              <a:buFont typeface="Wingdings" panose="05000000000000000000" charset="0"/>
              <a:buChar char=""/>
            </a:pP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民法典</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第</a:t>
            </a:r>
            <a:r>
              <a:rPr lang="en-US" altLang="zh-CN" sz="2000" dirty="0">
                <a:latin typeface="华文楷体" panose="02010600040101010101" pitchFamily="2" charset="-122"/>
                <a:ea typeface="华文楷体" panose="02010600040101010101" pitchFamily="2" charset="-122"/>
              </a:rPr>
              <a:t>444</a:t>
            </a:r>
            <a:r>
              <a:rPr lang="zh-CN" altLang="en-US" sz="2000" dirty="0">
                <a:latin typeface="华文楷体" panose="02010600040101010101" pitchFamily="2" charset="-122"/>
                <a:ea typeface="华文楷体" panose="02010600040101010101" pitchFamily="2" charset="-122"/>
              </a:rPr>
              <a:t>条：以注册商标专用权、专利权、著作权等知识产权中的财产权出质的，质权自办理出质登记时设立。知识产权中的财产权出质后，出质人不得转让或者许可他人使用，但是出质人与质权人协商同意的除外。出质人转让或者许可他人使用出质的知识产权中的财产权所得的价款，应当向质权人提前清偿债务或者提存。</a:t>
            </a:r>
            <a:endParaRPr lang="zh-CN" altLang="en-US" sz="2000" dirty="0">
              <a:latin typeface="楷体" panose="02010609060101010101" pitchFamily="49" charset="-122"/>
              <a:ea typeface="楷体" panose="02010609060101010101" pitchFamily="49" charset="-122"/>
            </a:endParaRPr>
          </a:p>
        </p:txBody>
      </p:sp>
    </p:spTree>
  </p:cSld>
  <p:clrMapOvr>
    <a:masterClrMapping/>
  </p:clrMapOvr>
</p:sld>
</file>

<file path=ppt/tags/tag1.xml><?xml version="1.0" encoding="utf-8"?>
<p:tagLst xmlns:p="http://schemas.openxmlformats.org/presentationml/2006/main">
  <p:tag name="KSO_WM_UNIT_TABLE_BEAUTIFY" val="smartTable{754408b2-356d-4bfd-a82a-85ec66ff5017}"/>
  <p:tag name="TABLE_ENDDRAG_ORIGIN_RECT" val="598*181"/>
  <p:tag name="TABLE_ENDDRAG_RECT" val="79*297*598*18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rmAutofit/>
      </a:bodyPr>
      <a:lstStyle>
        <a:defPPr marL="0" indent="0" algn="l" defTabSz="342900" fontAlgn="base">
          <a:lnSpc>
            <a:spcPct val="150000"/>
          </a:lnSpc>
          <a:spcBef>
            <a:spcPct val="20000"/>
          </a:spcBef>
          <a:spcAft>
            <a:spcPct val="0"/>
          </a:spcAft>
          <a:buNone/>
          <a:defRPr sz="2400" b="1" dirty="0" smtClean="0">
            <a:latin typeface="楷体" panose="02010609060101010101" pitchFamily="49" charset="-122"/>
            <a:ea typeface="楷体" panose="02010609060101010101" pitchFamily="49"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1926</Words>
  <Application>WPS 文字</Application>
  <PresentationFormat>全屏显示(4:3)</PresentationFormat>
  <Paragraphs>128</Paragraphs>
  <Slides>10</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10</vt:i4>
      </vt:variant>
    </vt:vector>
  </HeadingPairs>
  <TitlesOfParts>
    <vt:vector size="31" baseType="lpstr">
      <vt:lpstr>Arial</vt:lpstr>
      <vt:lpstr>方正书宋_GBK</vt:lpstr>
      <vt:lpstr>Wingdings</vt:lpstr>
      <vt:lpstr>楷体</vt:lpstr>
      <vt:lpstr>汉仪楷体KW</vt:lpstr>
      <vt:lpstr>黑体</vt:lpstr>
      <vt:lpstr>汉仪中黑KW</vt:lpstr>
      <vt:lpstr>Wingdings</vt:lpstr>
      <vt:lpstr>华文楷体</vt:lpstr>
      <vt:lpstr>Calibri Light</vt:lpstr>
      <vt:lpstr>Helvetica Neue</vt:lpstr>
      <vt:lpstr>微软雅黑</vt:lpstr>
      <vt:lpstr>汉仪旗黑KW</vt:lpstr>
      <vt:lpstr>宋体</vt:lpstr>
      <vt:lpstr>Arial Unicode MS</vt:lpstr>
      <vt:lpstr>汉仪书宋二KW</vt:lpstr>
      <vt:lpstr>等线 Light</vt:lpstr>
      <vt:lpstr>汉仪中等线KW</vt:lpstr>
      <vt:lpstr>等线</vt:lpstr>
      <vt:lpstr>Calibri</vt:lpstr>
      <vt:lpstr>Office 主题​​</vt:lpstr>
      <vt:lpstr>第四章    商标权的利用</vt:lpstr>
      <vt:lpstr>第一节    注册商标的使用许可</vt:lpstr>
      <vt:lpstr>PowerPoint 演示文稿</vt:lpstr>
      <vt:lpstr>PowerPoint 演示文稿</vt:lpstr>
      <vt:lpstr>PowerPoint 演示文稿</vt:lpstr>
      <vt:lpstr>第二节    注册商标的移转</vt:lpstr>
      <vt:lpstr>PowerPoint 演示文稿</vt:lpstr>
      <vt:lpstr>PowerPoint 演示文稿</vt:lpstr>
      <vt:lpstr>第三节    注册商标的其他利用方式</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中国特色知识产权法学创新团队</dc:title>
  <dc:creator>yu FU</dc:creator>
  <cp:lastModifiedBy>apple</cp:lastModifiedBy>
  <cp:revision>1068</cp:revision>
  <dcterms:created xsi:type="dcterms:W3CDTF">2021-05-17T03:54:01Z</dcterms:created>
  <dcterms:modified xsi:type="dcterms:W3CDTF">2021-05-17T03:54:01Z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2052-2.1.2.3417</vt:lpwstr>
  </property>
  <property fmtid="{D5CDD505-2E9C-101B-9397-08002B2CF9AE}" pid="3" name="ICV">
    <vt:lpwstr>B291AE8A1190407684D2BE4D635ABD86</vt:lpwstr>
  </property>
</Properties>
</file>