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3" r:id="rId3"/>
    <p:sldId id="471" r:id="rId4"/>
    <p:sldId id="578" r:id="rId5"/>
    <p:sldId id="599" r:id="rId6"/>
    <p:sldId id="582" r:id="rId7"/>
    <p:sldId id="584" r:id="rId8"/>
    <p:sldId id="585" r:id="rId9"/>
    <p:sldId id="586" r:id="rId10"/>
    <p:sldId id="587" r:id="rId11"/>
    <p:sldId id="925" r:id="rId12"/>
    <p:sldId id="588" r:id="rId13"/>
    <p:sldId id="579" r:id="rId14"/>
    <p:sldId id="593" r:id="rId15"/>
    <p:sldId id="926" r:id="rId16"/>
    <p:sldId id="927" r:id="rId17"/>
    <p:sldId id="928" r:id="rId18"/>
    <p:sldId id="657" r:id="rId19"/>
    <p:sldId id="658" r:id="rId20"/>
    <p:sldId id="659" r:id="rId21"/>
    <p:sldId id="1252" r:id="rId22"/>
    <p:sldId id="660" r:id="rId23"/>
    <p:sldId id="661" r:id="rId24"/>
    <p:sldId id="1253" r:id="rId25"/>
    <p:sldId id="663"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32" autoAdjust="0"/>
    <p:restoredTop sz="86423" autoAdjust="0"/>
  </p:normalViewPr>
  <p:slideViewPr>
    <p:cSldViewPr snapToGrid="0" snapToObjects="1">
      <p:cViewPr varScale="1">
        <p:scale>
          <a:sx n="49" d="100"/>
          <a:sy n="49" d="100"/>
        </p:scale>
        <p:origin x="29" y="662"/>
      </p:cViewPr>
      <p:guideLst/>
    </p:cSldViewPr>
  </p:slideViewPr>
  <p:outlineViewPr>
    <p:cViewPr>
      <p:scale>
        <a:sx n="33" d="100"/>
        <a:sy n="33" d="100"/>
      </p:scale>
      <p:origin x="0" y="-35290"/>
    </p:cViewPr>
    <p:sldLst>
      <p:sld r:id="rId1" collapse="1"/>
      <p:sld r:id="rId2" collapse="1"/>
      <p:sld r:id="rId3" collapse="1"/>
      <p:sld r:id="rId4"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4" Type="http://schemas.openxmlformats.org/officeDocument/2006/relationships/slide" Target="slides/slide20.xml"/><Relationship Id="rId3" Type="http://schemas.openxmlformats.org/officeDocument/2006/relationships/slide" Target="slides/slide16.xml"/><Relationship Id="rId2" Type="http://schemas.openxmlformats.org/officeDocument/2006/relationships/slide" Target="slides/slide11.xml"/><Relationship Id="rId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628650" y="2146935"/>
            <a:ext cx="7886700" cy="405574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629841" y="2505075"/>
            <a:ext cx="3868340"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fld>
            <a:endParaRPr kumimoji="1" lang="zh-CN" altLang="en-US"/>
          </a:p>
        </p:txBody>
      </p:sp>
      <p:pic>
        <p:nvPicPr>
          <p:cNvPr id="7" name="图片 6" descr="title"/>
          <p:cNvPicPr>
            <a:picLocks noChangeAspect="1"/>
          </p:cNvPicPr>
          <p:nvPr userDrawn="1"/>
        </p:nvPicPr>
        <p:blipFill>
          <a:blip r:embed="rId12"/>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3"/>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8935" y="1155065"/>
            <a:ext cx="8405495" cy="855345"/>
          </a:xfrm>
        </p:spPr>
        <p:txBody>
          <a:bodyPr>
            <a:normAutofit/>
          </a:bodyPr>
          <a:lstStyle/>
          <a:p>
            <a:pPr algn="ctr">
              <a:lnSpc>
                <a:spcPct val="150000"/>
              </a:lnSpc>
              <a:buClrTx/>
              <a:buSzTx/>
              <a:buFontTx/>
            </a:pPr>
            <a:r>
              <a:rPr kumimoji="1" lang="zh-CN" altLang="en-US" sz="3200" dirty="0">
                <a:latin typeface="华文楷体" panose="02010600040101010101" charset="-122"/>
                <a:ea typeface="黑体" panose="02010609060101010101" pitchFamily="49" charset="-122"/>
                <a:sym typeface="+mn-ea"/>
              </a:rPr>
              <a:t>第六章 </a:t>
            </a:r>
            <a:r>
              <a:rPr kumimoji="1" lang="en-US" altLang="zh-CN" sz="3200" dirty="0">
                <a:latin typeface="华文楷体" panose="02010600040101010101" charset="-122"/>
                <a:ea typeface="黑体" panose="02010609060101010101" pitchFamily="49" charset="-122"/>
                <a:sym typeface="+mn-ea"/>
              </a:rPr>
              <a:t> </a:t>
            </a:r>
            <a:r>
              <a:rPr kumimoji="1" lang="zh-CN" altLang="en-US" sz="3200" dirty="0">
                <a:latin typeface="华文楷体" panose="02010600040101010101" charset="-122"/>
                <a:ea typeface="黑体" panose="02010609060101010101" pitchFamily="49" charset="-122"/>
                <a:sym typeface="+mn-ea"/>
              </a:rPr>
              <a:t>专利权的内容</a:t>
            </a:r>
            <a:endParaRPr kumimoji="1" lang="zh-CN" altLang="en-US" sz="3200" dirty="0">
              <a:latin typeface="华文楷体" panose="02010600040101010101" charset="-122"/>
              <a:ea typeface="黑体" panose="02010609060101010101" pitchFamily="49" charset="-122"/>
            </a:endParaRPr>
          </a:p>
        </p:txBody>
      </p:sp>
      <p:sp>
        <p:nvSpPr>
          <p:cNvPr id="5" name="内容占位符 4"/>
          <p:cNvSpPr>
            <a:spLocks noGrp="1"/>
          </p:cNvSpPr>
          <p:nvPr>
            <p:ph idx="1"/>
          </p:nvPr>
        </p:nvSpPr>
        <p:spPr>
          <a:xfrm>
            <a:off x="1667510" y="2190115"/>
            <a:ext cx="5945505" cy="4038600"/>
          </a:xfrm>
          <a:ln w="6350">
            <a:solidFill>
              <a:schemeClr val="tx1"/>
            </a:solidFill>
          </a:ln>
        </p:spPr>
        <p:txBody>
          <a:bodyPr>
            <a:noAutofit/>
          </a:bodyPr>
          <a:lstStyle/>
          <a:p>
            <a:pPr marL="342900" indent="-342900" algn="l" defTabSz="342900" fontAlgn="base">
              <a:lnSpc>
                <a:spcPct val="220000"/>
              </a:lnSpc>
              <a:spcBef>
                <a:spcPct val="20000"/>
              </a:spcBef>
              <a:buClrTx/>
              <a:buSzTx/>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专利权的内容</a:t>
            </a:r>
            <a:endParaRPr lang="zh-CN" altLang="en-US" sz="2800" b="1" dirty="0">
              <a:latin typeface="楷体" panose="02010609060101010101" pitchFamily="49" charset="-122"/>
              <a:ea typeface="楷体" panose="02010609060101010101" pitchFamily="49" charset="-122"/>
            </a:endParaRPr>
          </a:p>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sym typeface="+mn-ea"/>
              </a:rPr>
              <a:t>专利权的利用</a:t>
            </a:r>
            <a:endParaRPr lang="zh-CN" altLang="en-US" sz="2800" b="1" dirty="0">
              <a:latin typeface="楷体" panose="02010609060101010101" pitchFamily="49" charset="-122"/>
              <a:ea typeface="楷体" panose="02010609060101010101" pitchFamily="49" charset="-122"/>
            </a:endParaRPr>
          </a:p>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专利权人的义务</a:t>
            </a:r>
            <a:endParaRPr lang="zh-CN" altLang="en-US" sz="2800" b="1" dirty="0">
              <a:latin typeface="楷体" panose="02010609060101010101" pitchFamily="49" charset="-122"/>
              <a:ea typeface="楷体" panose="02010609060101010101" pitchFamily="49" charset="-122"/>
            </a:endParaRPr>
          </a:p>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专利权的限制</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p:cNvPicPr>
          <p:nvPr/>
        </p:nvPicPr>
        <p:blipFill>
          <a:blip r:embed="rId1"/>
          <a:srcRect l="58896" t="45374" r="1238"/>
          <a:stretch>
            <a:fillRect/>
          </a:stretch>
        </p:blipFill>
        <p:spPr>
          <a:xfrm>
            <a:off x="7056755" y="3561080"/>
            <a:ext cx="1697355" cy="1758315"/>
          </a:xfrm>
          <a:prstGeom prst="rect">
            <a:avLst/>
          </a:prstGeom>
          <a:noFill/>
          <a:ln w="9525">
            <a:noFill/>
          </a:ln>
          <a:effectLst>
            <a:outerShdw dist="17961" dir="2699999" algn="ctr" rotWithShape="0">
              <a:schemeClr val="bg2"/>
            </a:outerShdw>
          </a:effectLst>
        </p:spPr>
      </p:pic>
      <p:sp>
        <p:nvSpPr>
          <p:cNvPr id="30723" name="矩形 5"/>
          <p:cNvSpPr/>
          <p:nvPr/>
        </p:nvSpPr>
        <p:spPr>
          <a:xfrm>
            <a:off x="348615" y="936625"/>
            <a:ext cx="6196330" cy="51695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a:t>
            </a:r>
            <a:r>
              <a:rPr lang="en-US" altLang="zh-CN" sz="2000" dirty="0">
                <a:latin typeface="华文楷体" panose="02010600040101010101" charset="-122"/>
                <a:ea typeface="华文楷体" panose="02010600040101010101" charset="-122"/>
                <a:cs typeface="华文楷体" panose="02010600040101010101" charset="-122"/>
              </a:rPr>
              <a:t>6</a:t>
            </a:r>
            <a:r>
              <a:rPr lang="zh-CN" altLang="en-US" sz="2000" dirty="0">
                <a:latin typeface="华文楷体" panose="02010600040101010101" charset="-122"/>
                <a:ea typeface="华文楷体" panose="02010600040101010101" charset="-122"/>
                <a:cs typeface="华文楷体" panose="02010600040101010101" charset="-122"/>
              </a:rPr>
              <a:t>）开放许可（</a:t>
            </a:r>
            <a:r>
              <a:rPr lang="en-US" altLang="zh-CN" sz="2000" dirty="0">
                <a:latin typeface="华文楷体" panose="02010600040101010101" charset="-122"/>
                <a:ea typeface="华文楷体" panose="02010600040101010101" charset="-122"/>
                <a:cs typeface="华文楷体" panose="02010600040101010101" charset="-122"/>
              </a:rPr>
              <a:t>Open </a:t>
            </a:r>
            <a:r>
              <a:rPr lang="zh-CN" altLang="en-US" sz="2000" dirty="0">
                <a:latin typeface="华文楷体" panose="02010600040101010101" charset="-122"/>
                <a:ea typeface="华文楷体" panose="02010600040101010101" charset="-122"/>
                <a:cs typeface="华文楷体" panose="02010600040101010101" charset="-122"/>
              </a:rPr>
              <a:t>License）：专利权人自愿以书面方式向国务院专利行政部门声明愿意开放许可，经其批准公告后，在开放许可期间，任何人均可以在书面通知权利人并支付使用费后，按照开放许可条件实施专利，专利权人不得以其他任何理由拒绝</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向不特定人书面</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rPr>
              <a:t>要约</a:t>
            </a:r>
            <a:r>
              <a:rPr lang="zh-CN" altLang="en-US" sz="2000" dirty="0">
                <a:latin typeface="华文楷体" panose="02010600040101010101" charset="-122"/>
                <a:ea typeface="华文楷体" panose="02010600040101010101" charset="-122"/>
                <a:cs typeface="华文楷体" panose="02010600040101010101" charset="-122"/>
              </a:rPr>
              <a:t>/ 撤回+书面通知：支付方式与标准，撤回不影响在先效力</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平台方：国务院专利行政部门（公告</a:t>
            </a: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调解）</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sym typeface="+mn-ea"/>
              </a:rPr>
              <a:t>就实用新型、外观设计专利提出开放许可声明的，应当提供专利权评价报告</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可另行就许可使用费进行协商后给予</a:t>
            </a:r>
            <a:r>
              <a:rPr lang="zh-CN" altLang="en-US" sz="2000" dirty="0">
                <a:solidFill>
                  <a:srgbClr val="FF0000"/>
                </a:solidFill>
                <a:latin typeface="华文楷体" panose="02010600040101010101" charset="-122"/>
                <a:ea typeface="华文楷体" panose="02010600040101010101" charset="-122"/>
                <a:cs typeface="华文楷体" panose="02010600040101010101" charset="-122"/>
              </a:rPr>
              <a:t>普通许可</a:t>
            </a:r>
            <a:endParaRPr lang="zh-CN" altLang="en-US" sz="2000" dirty="0">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9" name="云形标注 8"/>
          <p:cNvSpPr/>
          <p:nvPr/>
        </p:nvSpPr>
        <p:spPr>
          <a:xfrm>
            <a:off x="6360160" y="2247265"/>
            <a:ext cx="2619375" cy="994410"/>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400" b="1" dirty="0">
                <a:solidFill>
                  <a:srgbClr val="FF0000"/>
                </a:solidFill>
                <a:latin typeface="华文楷体" panose="02010600040101010101" charset="-122"/>
                <a:ea typeface="华文楷体" panose="02010600040101010101" charset="-122"/>
              </a:rPr>
              <a:t>我的世界</a:t>
            </a:r>
            <a:endParaRPr lang="zh-CN" altLang="en-US" sz="2400" b="1" dirty="0">
              <a:solidFill>
                <a:srgbClr val="FF0000"/>
              </a:solidFill>
              <a:latin typeface="华文楷体" panose="02010600040101010101" charset="-122"/>
              <a:ea typeface="华文楷体" panose="02010600040101010101" charset="-122"/>
            </a:endParaRPr>
          </a:p>
          <a:p>
            <a:pPr marL="0" lvl="0" indent="0" algn="ctr" eaLnBrk="1" hangingPunct="1">
              <a:spcBef>
                <a:spcPct val="0"/>
              </a:spcBef>
              <a:buFont typeface="Arial" panose="020B0604020202020204" pitchFamily="34" charset="0"/>
              <a:buNone/>
            </a:pPr>
            <a:r>
              <a:rPr lang="zh-CN" altLang="en-US" sz="2400" b="1" dirty="0">
                <a:solidFill>
                  <a:srgbClr val="FF0000"/>
                </a:solidFill>
                <a:latin typeface="华文楷体" panose="02010600040101010101" charset="-122"/>
                <a:ea typeface="华文楷体" panose="02010600040101010101" charset="-122"/>
              </a:rPr>
              <a:t>你们做主</a:t>
            </a:r>
            <a:endParaRPr lang="zh-CN" altLang="en-US" sz="2400" b="1" dirty="0">
              <a:solidFill>
                <a:srgbClr val="FF0000"/>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2"/>
          <p:cNvSpPr txBox="1">
            <a:spLocks noGrp="1"/>
          </p:cNvSpPr>
          <p:nvPr/>
        </p:nvSpPr>
        <p:spPr>
          <a:xfrm>
            <a:off x="7000875" y="6472238"/>
            <a:ext cx="2133600"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Font typeface="Arial" panose="020B0604020202020204" pitchFamily="34" charset="0"/>
              <a:buNone/>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31747" name="矩形 1"/>
          <p:cNvSpPr/>
          <p:nvPr/>
        </p:nvSpPr>
        <p:spPr>
          <a:xfrm>
            <a:off x="607378" y="1026795"/>
            <a:ext cx="7929562" cy="43694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228600" lvl="0" indent="-228600" algn="l" eaLnBrk="1" fontAlgn="auto" hangingPunct="1">
              <a:lnSpc>
                <a:spcPct val="150000"/>
              </a:lnSpc>
              <a:spcBef>
                <a:spcPts val="0"/>
              </a:spcBef>
              <a:buClrTx/>
              <a:buSzTx/>
              <a:buFont typeface="Wingdings" panose="05000000000000000000" charset="0"/>
              <a:buChar char="Ø"/>
            </a:pPr>
            <a:r>
              <a:rPr kumimoji="1" lang="en-US" altLang="zh-CN" sz="2000" dirty="0">
                <a:latin typeface="Times New Roman" panose="02020603050405020304" pitchFamily="18" charset="0"/>
                <a:cs typeface="Times New Roman" panose="02020603050405020304" pitchFamily="18" charset="0"/>
              </a:rPr>
              <a:t>5、许可方与被许可方的主要义务</a:t>
            </a:r>
            <a:endParaRPr lang="zh-CN" altLang="en-US" sz="2800" b="1" dirty="0"/>
          </a:p>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（1）许可方的主要义务</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维持专利权有效性</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向被许可方提供实施专利技术的有关技术资料和技术指导</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技术性能担保义务</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专利权完整性担保义务</a:t>
            </a:r>
            <a:endParaRPr lang="zh-CN" altLang="en-US" sz="2000" dirty="0">
              <a:latin typeface="华文楷体" panose="02010600040101010101" charset="-122"/>
              <a:ea typeface="华文楷体" panose="02010600040101010101" charset="-122"/>
              <a:cs typeface="华文楷体" panose="02010600040101010101" charset="-122"/>
            </a:endParaRPr>
          </a:p>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（2）被许可方的主要义务</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支付使用费</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在合同约定的范围内实施专利技术</a:t>
            </a:r>
            <a:endParaRPr lang="zh-CN" altLang="en-US" sz="20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9740" y="953135"/>
            <a:ext cx="8288020" cy="5649595"/>
          </a:xfrm>
        </p:spPr>
        <p:txBody>
          <a:bodyPr>
            <a:normAutofit fontScale="90000" lnSpcReduction="10000"/>
          </a:bodyPr>
          <a:lstStyle/>
          <a:p>
            <a:pPr marL="114300" indent="-342900" algn="l">
              <a:lnSpc>
                <a:spcPct val="150000"/>
              </a:lnSpc>
              <a:spcBef>
                <a:spcPts val="600"/>
              </a:spcBef>
              <a:spcAft>
                <a:spcPts val="600"/>
              </a:spcAft>
              <a:buClrTx/>
              <a:buSzTx/>
              <a:buNone/>
            </a:pPr>
            <a:r>
              <a:rPr kumimoji="1" lang="zh-CN" altLang="en-US" sz="2700" dirty="0">
                <a:sym typeface="+mn-ea"/>
              </a:rPr>
              <a:t>二、专利申请权与专利权的转让</a:t>
            </a:r>
            <a:endParaRPr kumimoji="1" lang="zh-CN" altLang="en-US" sz="2700" dirty="0"/>
          </a:p>
          <a:p>
            <a:pPr fontAlgn="auto">
              <a:lnSpc>
                <a:spcPct val="150000"/>
              </a:lnSpc>
              <a:spcBef>
                <a:spcPts val="0"/>
              </a:spcBef>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sym typeface="+mn-ea"/>
              </a:rPr>
              <a:t>1</a:t>
            </a:r>
            <a:r>
              <a:rPr lang="zh-CN" altLang="en-US" sz="2200" dirty="0">
                <a:latin typeface="Times New Roman" panose="02020603050405020304" pitchFamily="18" charset="0"/>
                <a:cs typeface="Times New Roman" panose="02020603050405020304" pitchFamily="18" charset="0"/>
                <a:sym typeface="+mn-ea"/>
              </a:rPr>
              <a:t>、专利所有权的转移</a:t>
            </a:r>
            <a:endParaRPr lang="zh-CN" altLang="en-US" sz="2200" dirty="0">
              <a:latin typeface="Times New Roman" panose="02020603050405020304" pitchFamily="18" charset="0"/>
              <a:cs typeface="Times New Roman" panose="02020603050405020304" pitchFamily="18" charset="0"/>
              <a:sym typeface="+mn-ea"/>
            </a:endParaRPr>
          </a:p>
          <a:p>
            <a:pPr fontAlgn="auto">
              <a:lnSpc>
                <a:spcPct val="150000"/>
              </a:lnSpc>
              <a:spcBef>
                <a:spcPts val="0"/>
              </a:spcBef>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sym typeface="+mn-ea"/>
              </a:rPr>
              <a:t>2</a:t>
            </a:r>
            <a:r>
              <a:rPr lang="zh-CN" altLang="en-US" sz="2200" dirty="0">
                <a:latin typeface="Times New Roman" panose="02020603050405020304" pitchFamily="18" charset="0"/>
                <a:cs typeface="Times New Roman" panose="02020603050405020304" pitchFamily="18" charset="0"/>
                <a:sym typeface="+mn-ea"/>
              </a:rPr>
              <a:t>、专利申请权和专利权转让：应当订立</a:t>
            </a:r>
            <a:r>
              <a:rPr lang="zh-CN" altLang="en-US" sz="2200" dirty="0">
                <a:latin typeface="Times New Roman" panose="02020603050405020304" pitchFamily="18" charset="0"/>
                <a:cs typeface="Times New Roman" panose="02020603050405020304" pitchFamily="18" charset="0"/>
              </a:rPr>
              <a:t>书面合同+国务院专利行政部门登记公告</a:t>
            </a:r>
            <a:endParaRPr lang="zh-CN" altLang="en-US" sz="2200" dirty="0">
              <a:latin typeface="Times New Roman" panose="02020603050405020304" pitchFamily="18" charset="0"/>
              <a:cs typeface="Times New Roman" panose="02020603050405020304" pitchFamily="18" charset="0"/>
            </a:endParaRPr>
          </a:p>
          <a:p>
            <a:pPr algn="l" fontAlgn="auto">
              <a:lnSpc>
                <a:spcPct val="150000"/>
              </a:lnSpc>
              <a:spcBef>
                <a:spcPts val="0"/>
              </a:spcBef>
              <a:buClrTx/>
              <a:buSzTx/>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rPr>
              <a:t>3</a:t>
            </a:r>
            <a:r>
              <a:rPr lang="zh-CN" altLang="en-US" sz="2200" dirty="0">
                <a:latin typeface="Times New Roman" panose="02020603050405020304" pitchFamily="18" charset="0"/>
                <a:cs typeface="Times New Roman" panose="02020603050405020304" pitchFamily="18" charset="0"/>
              </a:rPr>
              <a:t>、专利申请权或者专利权的转让</a:t>
            </a:r>
            <a:r>
              <a:rPr lang="zh-CN" altLang="en-US" sz="2200" b="1" dirty="0">
                <a:solidFill>
                  <a:srgbClr val="FF0000"/>
                </a:solidFill>
                <a:latin typeface="Times New Roman" panose="02020603050405020304" pitchFamily="18" charset="0"/>
                <a:cs typeface="Times New Roman" panose="02020603050405020304" pitchFamily="18" charset="0"/>
              </a:rPr>
              <a:t>自登记之日起生效</a:t>
            </a:r>
            <a:endParaRPr lang="zh-CN" altLang="en-US" sz="2200" dirty="0">
              <a:latin typeface="Times New Roman" panose="02020603050405020304" pitchFamily="18" charset="0"/>
              <a:cs typeface="Times New Roman" panose="02020603050405020304" pitchFamily="18" charset="0"/>
            </a:endParaRPr>
          </a:p>
          <a:p>
            <a:pPr algn="l" fontAlgn="auto">
              <a:lnSpc>
                <a:spcPct val="150000"/>
              </a:lnSpc>
              <a:spcBef>
                <a:spcPts val="0"/>
              </a:spcBef>
              <a:buClrTx/>
              <a:buSzTx/>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rPr>
              <a:t>4</a:t>
            </a:r>
            <a:r>
              <a:rPr lang="zh-CN" altLang="en-US" sz="2200" dirty="0">
                <a:latin typeface="Times New Roman" panose="02020603050405020304" pitchFamily="18" charset="0"/>
                <a:cs typeface="Times New Roman" panose="02020603050405020304" pitchFamily="18" charset="0"/>
              </a:rPr>
              <a:t>、中国专利申请人或专利权人向外国人转让专利申请权或专利权的，属于技术出口行为，</a:t>
            </a:r>
            <a:r>
              <a:rPr lang="zh-CN" altLang="en-US" sz="2200" dirty="0">
                <a:latin typeface="Times New Roman" panose="02020603050405020304" pitchFamily="18" charset="0"/>
                <a:cs typeface="Times New Roman" panose="02020603050405020304" pitchFamily="18" charset="0"/>
                <a:sym typeface="+mn-ea"/>
              </a:rPr>
              <a:t>应当依照有关法律、行政法规的规定（《对外贸易法》和《技术进出口管理条例》）办理手续</a:t>
            </a:r>
            <a:r>
              <a:rPr lang="zh-CN" altLang="en-US"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sym typeface="+mn-ea"/>
              </a:rPr>
              <a:t>（</a:t>
            </a:r>
            <a:r>
              <a:rPr lang="en-US" altLang="zh-CN" sz="2200" dirty="0">
                <a:latin typeface="Times New Roman" panose="02020603050405020304" pitchFamily="18" charset="0"/>
                <a:cs typeface="Times New Roman" panose="02020603050405020304" pitchFamily="18" charset="0"/>
                <a:sym typeface="+mn-ea"/>
              </a:rPr>
              <a:t>A10</a:t>
            </a:r>
            <a:r>
              <a:rPr lang="zh-CN" altLang="en-US" sz="2200" dirty="0">
                <a:latin typeface="Times New Roman" panose="02020603050405020304" pitchFamily="18" charset="0"/>
                <a:cs typeface="Times New Roman" panose="02020603050405020304" pitchFamily="18" charset="0"/>
                <a:sym typeface="+mn-ea"/>
              </a:rPr>
              <a:t>）</a:t>
            </a:r>
            <a:endParaRPr lang="zh-CN" altLang="en-US" sz="2200" dirty="0">
              <a:latin typeface="Times New Roman" panose="02020603050405020304" pitchFamily="18" charset="0"/>
              <a:cs typeface="Times New Roman" panose="02020603050405020304" pitchFamily="18" charset="0"/>
            </a:endParaRPr>
          </a:p>
          <a:p>
            <a:pPr marL="698500" fontAlgn="auto">
              <a:lnSpc>
                <a:spcPct val="150000"/>
              </a:lnSpc>
              <a:spcBef>
                <a:spcPts val="0"/>
              </a:spcBef>
              <a:buFont typeface="Arial" panose="020B0604020202020204" pitchFamily="34" charset="0"/>
              <a:buChar char="•"/>
            </a:pPr>
            <a:r>
              <a:rPr lang="zh-CN" altLang="en-US" sz="2200" dirty="0">
                <a:latin typeface="楷体" panose="02010609060101010101" pitchFamily="49" charset="-122"/>
                <a:ea typeface="楷体" panose="02010609060101010101" pitchFamily="49" charset="-122"/>
                <a:cs typeface="楷体" panose="02010609060101010101" pitchFamily="49" charset="-122"/>
              </a:rPr>
              <a:t>禁止出口的技术：不能出口</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698500" fontAlgn="auto">
              <a:lnSpc>
                <a:spcPct val="150000"/>
              </a:lnSpc>
              <a:spcBef>
                <a:spcPts val="0"/>
              </a:spcBef>
              <a:buFont typeface="Arial" panose="020B0604020202020204" pitchFamily="34" charset="0"/>
              <a:buChar char="•"/>
            </a:pPr>
            <a:r>
              <a:rPr lang="zh-CN" altLang="en-US" sz="2200" dirty="0">
                <a:latin typeface="楷体" panose="02010609060101010101" pitchFamily="49" charset="-122"/>
                <a:ea typeface="楷体" panose="02010609060101010101" pitchFamily="49" charset="-122"/>
                <a:cs typeface="楷体" panose="02010609060101010101" pitchFamily="49" charset="-122"/>
              </a:rPr>
              <a:t>限制出口的技术：实行</a:t>
            </a:r>
            <a:r>
              <a:rPr lang="zh-CN" altLang="en-US" sz="2200" b="1" dirty="0">
                <a:solidFill>
                  <a:srgbClr val="FF0000"/>
                </a:solidFill>
                <a:latin typeface="楷体" panose="02010609060101010101" pitchFamily="49" charset="-122"/>
                <a:ea typeface="楷体" panose="02010609060101010101" pitchFamily="49" charset="-122"/>
                <a:cs typeface="楷体" panose="02010609060101010101" pitchFamily="49" charset="-122"/>
              </a:rPr>
              <a:t>许可证</a:t>
            </a:r>
            <a:r>
              <a:rPr lang="zh-CN" altLang="en-US" sz="2200" dirty="0">
                <a:latin typeface="楷体" panose="02010609060101010101" pitchFamily="49" charset="-122"/>
                <a:ea typeface="楷体" panose="02010609060101010101" pitchFamily="49" charset="-122"/>
                <a:cs typeface="楷体" panose="02010609060101010101" pitchFamily="49" charset="-122"/>
              </a:rPr>
              <a:t>管理，未经许可，不得出口</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698500" fontAlgn="auto">
              <a:lnSpc>
                <a:spcPct val="150000"/>
              </a:lnSpc>
              <a:spcBef>
                <a:spcPts val="0"/>
              </a:spcBef>
              <a:buFont typeface="Arial" panose="020B0604020202020204" pitchFamily="34" charset="0"/>
              <a:buChar char="•"/>
            </a:pPr>
            <a:r>
              <a:rPr lang="zh-CN" altLang="en-US" sz="2200" dirty="0">
                <a:latin typeface="楷体" panose="02010609060101010101" pitchFamily="49" charset="-122"/>
                <a:ea typeface="楷体" panose="02010609060101010101" pitchFamily="49" charset="-122"/>
                <a:cs typeface="楷体" panose="02010609060101010101" pitchFamily="49" charset="-122"/>
              </a:rPr>
              <a:t>自由出口的技术：实行</a:t>
            </a:r>
            <a:r>
              <a:rPr lang="zh-CN" altLang="en-US" sz="2200" b="1" dirty="0">
                <a:solidFill>
                  <a:srgbClr val="FF0000"/>
                </a:solidFill>
                <a:latin typeface="楷体" panose="02010609060101010101" pitchFamily="49" charset="-122"/>
                <a:ea typeface="楷体" panose="02010609060101010101" pitchFamily="49" charset="-122"/>
                <a:cs typeface="楷体" panose="02010609060101010101" pitchFamily="49" charset="-122"/>
              </a:rPr>
              <a:t>合同登记</a:t>
            </a:r>
            <a:r>
              <a:rPr lang="zh-CN" altLang="en-US" sz="2200" dirty="0">
                <a:latin typeface="楷体" panose="02010609060101010101" pitchFamily="49" charset="-122"/>
                <a:ea typeface="楷体" panose="02010609060101010101" pitchFamily="49" charset="-122"/>
                <a:cs typeface="楷体" panose="02010609060101010101" pitchFamily="49" charset="-122"/>
              </a:rPr>
              <a:t>管理，将技术转让合同在国务院有关主管部门登记</a:t>
            </a:r>
            <a:endParaRPr kumimoji="1" lang="zh-CN" altLang="en-US" sz="22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5"/>
          <p:cNvSpPr/>
          <p:nvPr/>
        </p:nvSpPr>
        <p:spPr>
          <a:xfrm>
            <a:off x="378460" y="997585"/>
            <a:ext cx="8249920" cy="45466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spcBef>
                <a:spcPct val="0"/>
              </a:spcBef>
              <a:buFont typeface="Wingdings" panose="05000000000000000000" charset="0"/>
              <a:buChar char="Ø"/>
            </a:pPr>
            <a:r>
              <a:rPr lang="en-US" altLang="zh-CN" sz="2000" dirty="0">
                <a:latin typeface="华文楷体" panose="02010600040101010101" charset="-122"/>
                <a:ea typeface="华文楷体" panose="02010600040101010101" charset="-122"/>
              </a:rPr>
              <a:t>5</a:t>
            </a:r>
            <a:r>
              <a:rPr lang="zh-CN" altLang="en-US" sz="2000" dirty="0">
                <a:latin typeface="华文楷体" panose="02010600040101010101" charset="-122"/>
                <a:ea typeface="华文楷体" panose="02010600040101010101" charset="-122"/>
              </a:rPr>
              <a:t>、专利权转让合同：专利权人作为转让方与受让方签订合同，将其发明创造专利的所有权转移给受让方，受让方支付约定价款</a:t>
            </a:r>
            <a:endParaRPr lang="zh-CN" altLang="en-US" sz="2000" dirty="0">
              <a:latin typeface="华文楷体" panose="02010600040101010101" charset="-122"/>
              <a:ea typeface="华文楷体" panose="02010600040101010101" charset="-122"/>
            </a:endParaRPr>
          </a:p>
          <a:p>
            <a:pPr marL="702310" lvl="0" algn="l" eaLnBrk="1" hangingPunct="1">
              <a:lnSpc>
                <a:spcPct val="150000"/>
              </a:lnSpc>
              <a:spcBef>
                <a:spcPct val="0"/>
              </a:spcBef>
              <a:buFont typeface="Wingdings" panose="05000000000000000000" charset="0"/>
              <a:buChar char="p"/>
            </a:pPr>
            <a:r>
              <a:rPr lang="zh-CN" altLang="en-US" sz="2000" dirty="0">
                <a:latin typeface="Times New Roman" panose="02020603050405020304" pitchFamily="18" charset="0"/>
                <a:ea typeface="华文楷体" panose="02010600040101010101" charset="-122"/>
                <a:cs typeface="Times New Roman" panose="02020603050405020304" pitchFamily="18" charset="0"/>
              </a:rPr>
              <a:t>技术转让合同的一种</a:t>
            </a:r>
            <a:endParaRPr lang="zh-CN" altLang="en-US" sz="2000" dirty="0">
              <a:latin typeface="Times New Roman" panose="02020603050405020304" pitchFamily="18" charset="0"/>
              <a:ea typeface="华文楷体" panose="02010600040101010101" charset="-122"/>
              <a:cs typeface="Times New Roman" panose="02020603050405020304" pitchFamily="18" charset="0"/>
            </a:endParaRPr>
          </a:p>
          <a:p>
            <a:pPr marL="702310" lvl="0" algn="l" eaLnBrk="1" hangingPunct="1">
              <a:lnSpc>
                <a:spcPct val="150000"/>
              </a:lnSpc>
              <a:spcBef>
                <a:spcPct val="0"/>
              </a:spcBef>
              <a:buFont typeface="Wingdings" panose="05000000000000000000" charset="0"/>
              <a:buChar char="p"/>
            </a:pPr>
            <a:r>
              <a:rPr lang="zh-CN" altLang="en-US" sz="2000" dirty="0">
                <a:latin typeface="Times New Roman" panose="02020603050405020304" pitchFamily="18" charset="0"/>
                <a:ea typeface="华文楷体" panose="02010600040101010101" charset="-122"/>
                <a:cs typeface="Times New Roman" panose="02020603050405020304" pitchFamily="18" charset="0"/>
              </a:rPr>
              <a:t>合同包含条款：</a:t>
            </a:r>
            <a:r>
              <a:rPr lang="zh-CN" altLang="en-US" sz="2000" dirty="0">
                <a:latin typeface="华文楷体" panose="02010600040101010101" charset="-122"/>
                <a:ea typeface="华文楷体" panose="02010600040101010101" charset="-122"/>
              </a:rPr>
              <a:t>合同当事人的名称、姓名和住所</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要转让的发明创造的名称和内容</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专利申请日、申请号、专利号及专利权的有效期限</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专利实施和实施许可的情况</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技术情报和资料的保密</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价款及支付方式</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违约金或损害赔偿的计算方法</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争议解决方法</a:t>
            </a:r>
            <a:endParaRPr lang="zh-CN" altLang="en-US" sz="2000" dirty="0">
              <a:latin typeface="华文楷体" panose="02010600040101010101" charset="-122"/>
              <a:ea typeface="华文楷体" panose="02010600040101010101" charset="-122"/>
            </a:endParaRPr>
          </a:p>
          <a:p>
            <a:pPr lvl="0" algn="l" eaLnBrk="1" hangingPunct="1">
              <a:lnSpc>
                <a:spcPct val="150000"/>
              </a:lnSpc>
              <a:buClrTx/>
              <a:buSzTx/>
              <a:buFont typeface="Wingdings" panose="05000000000000000000" charset="0"/>
              <a:buChar char="Ø"/>
            </a:pPr>
            <a:r>
              <a:rPr lang="en-US" altLang="zh-CN" sz="2000" dirty="0">
                <a:latin typeface="华文楷体" panose="02010600040101010101" charset="-122"/>
                <a:ea typeface="华文楷体" panose="02010600040101010101" charset="-122"/>
              </a:rPr>
              <a:t>6、</a:t>
            </a:r>
            <a:r>
              <a:rPr lang="en-US" altLang="zh-CN" sz="2000" dirty="0">
                <a:latin typeface="华文楷体" panose="02010600040101010101" charset="-122"/>
                <a:ea typeface="华文楷体" panose="02010600040101010101" charset="-122"/>
                <a:sym typeface="+mn-ea"/>
              </a:rPr>
              <a:t>转移之特例：自然人继承 &amp; 法人继受（解散、合并）</a:t>
            </a:r>
            <a:endParaRPr lang="en-US" altLang="zh-CN" sz="2000" dirty="0">
              <a:latin typeface="华文楷体" panose="02010600040101010101" charset="-122"/>
              <a:ea typeface="华文楷体" panose="02010600040101010101" charset="-122"/>
              <a:sym typeface="+mn-ea"/>
            </a:endParaRPr>
          </a:p>
          <a:p>
            <a:pPr marL="114300" lvl="0" algn="l" eaLnBrk="1" fontAlgn="auto" hangingPunct="1">
              <a:lnSpc>
                <a:spcPct val="150000"/>
              </a:lnSpc>
              <a:spcBef>
                <a:spcPts val="600"/>
              </a:spcBef>
              <a:spcAft>
                <a:spcPts val="600"/>
              </a:spcAft>
              <a:buClrTx/>
              <a:buSzTx/>
              <a:buFont typeface="Arial" panose="020B0604020202020204" pitchFamily="34" charset="0"/>
              <a:buNone/>
            </a:pPr>
            <a:r>
              <a:rPr kumimoji="1" lang="zh-CN" altLang="en-US" sz="2700" dirty="0">
                <a:sym typeface="+mn-ea"/>
              </a:rPr>
              <a:t>三、专利权质押</a:t>
            </a:r>
            <a:endParaRPr kumimoji="1" lang="zh-CN" altLang="en-US" sz="2700" dirty="0">
              <a:sym typeface="+mn-ea"/>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0370" y="1518285"/>
            <a:ext cx="8328025" cy="5081270"/>
          </a:xfrm>
        </p:spPr>
        <p:txBody>
          <a:bodyPr>
            <a:normAutofit fontScale="90000" lnSpcReduction="10000"/>
          </a:bodyPr>
          <a:lstStyle/>
          <a:p>
            <a:pPr marL="0" algn="l">
              <a:lnSpc>
                <a:spcPct val="150000"/>
              </a:lnSpc>
              <a:spcBef>
                <a:spcPts val="600"/>
              </a:spcBef>
              <a:spcAft>
                <a:spcPts val="600"/>
              </a:spcAft>
              <a:buClrTx/>
              <a:buSzTx/>
              <a:buNone/>
            </a:pPr>
            <a:r>
              <a:rPr kumimoji="1" lang="zh-CN" altLang="en-US" sz="2700" dirty="0"/>
              <a:t>一、缴纳专利年费（专利维持费）义务：最基本义务</a:t>
            </a:r>
            <a:endParaRPr kumimoji="1" lang="zh-CN" altLang="en-US" sz="2700" dirty="0"/>
          </a:p>
          <a:p>
            <a:pPr fontAlgn="auto">
              <a:lnSpc>
                <a:spcPct val="150000"/>
              </a:lnSpc>
              <a:spcBef>
                <a:spcPts val="0"/>
              </a:spcBef>
              <a:buFont typeface="Wingdings" panose="05000000000000000000" charset="0"/>
              <a:buChar char="Ø"/>
            </a:pPr>
            <a:r>
              <a:rPr kumimoji="1" lang="en-US" altLang="zh-CN" sz="2200" dirty="0">
                <a:latin typeface="Times New Roman" panose="02020603050405020304" pitchFamily="18" charset="0"/>
                <a:cs typeface="Times New Roman" panose="02020603050405020304" pitchFamily="18" charset="0"/>
              </a:rPr>
              <a:t>1</a:t>
            </a:r>
            <a:r>
              <a:rPr kumimoji="1" lang="zh-CN" altLang="en-US" sz="2200" dirty="0">
                <a:latin typeface="Times New Roman" panose="02020603050405020304" pitchFamily="18" charset="0"/>
                <a:cs typeface="Times New Roman" panose="02020603050405020304" pitchFamily="18" charset="0"/>
              </a:rPr>
              <a:t>、维持专利权有效性必须缴纳的费用：</a:t>
            </a:r>
            <a:r>
              <a:rPr lang="zh-CN" altLang="en-US" sz="2200" dirty="0">
                <a:latin typeface="Times New Roman" panose="02020603050405020304" pitchFamily="18" charset="0"/>
                <a:cs typeface="Times New Roman" panose="02020603050405020304" pitchFamily="18" charset="0"/>
              </a:rPr>
              <a:t>专利权人应当自被授予专利权的当年开始缴纳年费（</a:t>
            </a:r>
            <a:r>
              <a:rPr lang="en-US" altLang="zh-CN" sz="2200" dirty="0">
                <a:latin typeface="Times New Roman" panose="02020603050405020304" pitchFamily="18" charset="0"/>
                <a:cs typeface="Times New Roman" panose="02020603050405020304" pitchFamily="18" charset="0"/>
              </a:rPr>
              <a:t>A43</a:t>
            </a:r>
            <a:r>
              <a:rPr lang="zh-CN" alt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p>
            <a:pPr fontAlgn="auto">
              <a:lnSpc>
                <a:spcPct val="150000"/>
              </a:lnSpc>
              <a:spcBef>
                <a:spcPts val="0"/>
              </a:spcBef>
              <a:buFont typeface="Wingdings" panose="05000000000000000000" charset="0"/>
              <a:buChar char="Ø"/>
            </a:pPr>
            <a:r>
              <a:rPr kumimoji="1" lang="en-US" altLang="zh-CN" sz="2200" dirty="0">
                <a:latin typeface="Times New Roman" panose="02020603050405020304" pitchFamily="18" charset="0"/>
                <a:cs typeface="Times New Roman" panose="02020603050405020304" pitchFamily="18" charset="0"/>
              </a:rPr>
              <a:t>2</a:t>
            </a:r>
            <a:r>
              <a:rPr kumimoji="1" lang="zh-CN" altLang="en-US" sz="2200" dirty="0">
                <a:latin typeface="Times New Roman" panose="02020603050405020304" pitchFamily="18" charset="0"/>
                <a:cs typeface="Times New Roman" panose="02020603050405020304" pitchFamily="18" charset="0"/>
              </a:rPr>
              <a:t>、特点：</a:t>
            </a:r>
            <a:r>
              <a:rPr kumimoji="1" lang="en-US" altLang="zh-CN" sz="2200" dirty="0">
                <a:latin typeface="Times New Roman" panose="02020603050405020304" pitchFamily="18" charset="0"/>
                <a:cs typeface="Times New Roman" panose="02020603050405020304" pitchFamily="18" charset="0"/>
              </a:rPr>
              <a:t>一般</a:t>
            </a:r>
            <a:r>
              <a:rPr kumimoji="1" lang="zh-CN" altLang="en-US" sz="2200" dirty="0">
                <a:latin typeface="Times New Roman" panose="02020603050405020304" pitchFamily="18" charset="0"/>
                <a:cs typeface="Times New Roman" panose="02020603050405020304" pitchFamily="18" charset="0"/>
              </a:rPr>
              <a:t>是</a:t>
            </a:r>
            <a:r>
              <a:rPr kumimoji="1" lang="en-US" altLang="zh-CN" sz="2200" dirty="0">
                <a:latin typeface="Times New Roman" panose="02020603050405020304" pitchFamily="18" charset="0"/>
                <a:cs typeface="Times New Roman" panose="02020603050405020304" pitchFamily="18" charset="0"/>
              </a:rPr>
              <a:t>预先缴纳+逐阶段增高</a:t>
            </a:r>
            <a:endParaRPr kumimoji="1" lang="en-US" altLang="zh-CN" sz="2200" dirty="0">
              <a:latin typeface="Times New Roman" panose="02020603050405020304" pitchFamily="18" charset="0"/>
              <a:cs typeface="Times New Roman" panose="02020603050405020304" pitchFamily="18" charset="0"/>
            </a:endParaRPr>
          </a:p>
          <a:p>
            <a:pPr fontAlgn="auto">
              <a:lnSpc>
                <a:spcPct val="150000"/>
              </a:lnSpc>
              <a:spcBef>
                <a:spcPts val="0"/>
              </a:spcBef>
              <a:buFont typeface="Wingdings" panose="05000000000000000000" charset="0"/>
              <a:buChar char="Ø"/>
            </a:pPr>
            <a:r>
              <a:rPr kumimoji="1" lang="en-US" altLang="zh-CN" sz="2200" dirty="0">
                <a:latin typeface="Times New Roman" panose="02020603050405020304" pitchFamily="18" charset="0"/>
                <a:cs typeface="Times New Roman" panose="02020603050405020304" pitchFamily="18" charset="0"/>
              </a:rPr>
              <a:t>3</a:t>
            </a:r>
            <a:r>
              <a:rPr kumimoji="1" lang="zh-CN" altLang="en-US" sz="2200" dirty="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宽限期6个月，同时缴纳滞纳金</a:t>
            </a:r>
            <a:r>
              <a:rPr kumimoji="1" lang="zh-CN" altLang="en-US" sz="2200" dirty="0">
                <a:latin typeface="Times New Roman" panose="02020603050405020304" pitchFamily="18" charset="0"/>
                <a:cs typeface="Times New Roman" panose="02020603050405020304" pitchFamily="18" charset="0"/>
              </a:rPr>
              <a:t>，专利权</a:t>
            </a:r>
            <a:r>
              <a:rPr lang="zh-CN" altLang="en-US" sz="2200" dirty="0">
                <a:solidFill>
                  <a:srgbClr val="000000"/>
                </a:solidFill>
                <a:latin typeface="Calibri" panose="020F0502020204030204" charset="0"/>
                <a:sym typeface="Calibri" panose="020F0502020204030204" charset="0"/>
              </a:rPr>
              <a:t>仍然有效</a:t>
            </a:r>
            <a:r>
              <a:rPr kumimoji="1" lang="zh-CN" altLang="en-US" sz="2200" dirty="0">
                <a:latin typeface="Times New Roman" panose="02020603050405020304" pitchFamily="18" charset="0"/>
                <a:cs typeface="Times New Roman" panose="02020603050405020304" pitchFamily="18" charset="0"/>
              </a:rPr>
              <a:t>；</a:t>
            </a:r>
            <a:r>
              <a:rPr lang="zh-CN" altLang="en-US" sz="2200" dirty="0">
                <a:solidFill>
                  <a:srgbClr val="000000"/>
                </a:solidFill>
                <a:latin typeface="Calibri" panose="020F0502020204030204" charset="0"/>
                <a:sym typeface="Calibri" panose="020F0502020204030204" charset="0"/>
              </a:rPr>
              <a:t>缴纳有困难，可申请缓缴或减缴；</a:t>
            </a:r>
            <a:r>
              <a:rPr kumimoji="1" lang="en-US" altLang="zh-CN" sz="2200" dirty="0">
                <a:latin typeface="Times New Roman" panose="02020603050405020304" pitchFamily="18" charset="0"/>
                <a:cs typeface="Times New Roman" panose="02020603050405020304" pitchFamily="18" charset="0"/>
              </a:rPr>
              <a:t>因不可抗拒事由而延误的，自障碍消除之日起2个月内，最迟至期限届满之日起2年内</a:t>
            </a:r>
            <a:endParaRPr kumimoji="1" lang="en-US" altLang="zh-CN" sz="2200" dirty="0">
              <a:latin typeface="Times New Roman" panose="02020603050405020304" pitchFamily="18" charset="0"/>
              <a:cs typeface="Times New Roman" panose="02020603050405020304" pitchFamily="18" charset="0"/>
            </a:endParaRPr>
          </a:p>
          <a:p>
            <a:pPr fontAlgn="auto">
              <a:lnSpc>
                <a:spcPct val="150000"/>
              </a:lnSpc>
              <a:spcBef>
                <a:spcPts val="0"/>
              </a:spcBef>
              <a:buFont typeface="Wingdings" panose="05000000000000000000" charset="0"/>
              <a:buChar char="Ø"/>
            </a:pPr>
            <a:r>
              <a:rPr kumimoji="1" lang="en-US" altLang="zh-CN" sz="2200" dirty="0">
                <a:latin typeface="Times New Roman" panose="02020603050405020304" pitchFamily="18" charset="0"/>
                <a:cs typeface="Times New Roman" panose="02020603050405020304" pitchFamily="18" charset="0"/>
              </a:rPr>
              <a:t>4</a:t>
            </a:r>
            <a:r>
              <a:rPr kumimoji="1" lang="zh-CN" altLang="en-US" sz="2200" dirty="0">
                <a:latin typeface="Times New Roman" panose="02020603050405020304" pitchFamily="18" charset="0"/>
                <a:cs typeface="Times New Roman" panose="02020603050405020304" pitchFamily="18" charset="0"/>
              </a:rPr>
              <a:t>、利益调节功能：</a:t>
            </a:r>
            <a:endParaRPr kumimoji="1" lang="zh-CN" altLang="en-US" sz="2200" dirty="0">
              <a:latin typeface="Times New Roman" panose="02020603050405020304" pitchFamily="18" charset="0"/>
              <a:cs typeface="Times New Roman" panose="02020603050405020304" pitchFamily="18" charset="0"/>
            </a:endParaRPr>
          </a:p>
          <a:p>
            <a:pPr marL="698500" fontAlgn="auto">
              <a:lnSpc>
                <a:spcPct val="150000"/>
              </a:lnSpc>
              <a:spcBef>
                <a:spcPts val="0"/>
              </a:spcBef>
              <a:buFont typeface="Wingdings" panose="05000000000000000000" charset="0"/>
              <a:buChar char="p"/>
            </a:pPr>
            <a:r>
              <a:rPr kumimoji="1" lang="zh-CN" altLang="en-US" sz="2200" dirty="0"/>
              <a:t>使专利权人选择放弃不能为自己带来经济价值的专利，使之尽早进入公有领域，成为社会公共财富</a:t>
            </a:r>
            <a:endParaRPr kumimoji="1" lang="zh-CN" altLang="en-US" sz="2200" dirty="0"/>
          </a:p>
          <a:p>
            <a:pPr marL="698500" fontAlgn="auto">
              <a:lnSpc>
                <a:spcPct val="150000"/>
              </a:lnSpc>
              <a:spcBef>
                <a:spcPts val="0"/>
              </a:spcBef>
              <a:buFont typeface="Wingdings" panose="05000000000000000000" charset="0"/>
              <a:buChar char="p"/>
            </a:pPr>
            <a:r>
              <a:rPr kumimoji="1" lang="zh-CN" altLang="en-US" sz="2200" dirty="0"/>
              <a:t>开放许可</a:t>
            </a:r>
            <a:r>
              <a:rPr kumimoji="1" lang="zh-CN" altLang="en-US" sz="2200" b="1" dirty="0">
                <a:solidFill>
                  <a:srgbClr val="FF0000"/>
                </a:solidFill>
              </a:rPr>
              <a:t>实施</a:t>
            </a:r>
            <a:r>
              <a:rPr kumimoji="1" lang="zh-CN" altLang="en-US" sz="2200" dirty="0"/>
              <a:t>期间，对专利权人缴纳专利年费相应给予减免</a:t>
            </a:r>
            <a:endParaRPr kumimoji="1" lang="zh-CN" altLang="en-US" sz="2200" dirty="0"/>
          </a:p>
        </p:txBody>
      </p:sp>
      <p:sp>
        <p:nvSpPr>
          <p:cNvPr id="13314" name="标题 13313"/>
          <p:cNvSpPr>
            <a:spLocks noGrp="1"/>
          </p:cNvSpPr>
          <p:nvPr/>
        </p:nvSpPr>
        <p:spPr>
          <a:xfrm>
            <a:off x="656590" y="919480"/>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第三节  专利权人的义务</a:t>
            </a:r>
            <a:endParaRPr lang="zh-CN" altLang="en-US" sz="2800" dirty="0">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8490" y="1087120"/>
            <a:ext cx="8035290" cy="5130800"/>
          </a:xfrm>
        </p:spPr>
        <p:txBody>
          <a:bodyPr>
            <a:normAutofit fontScale="47500" lnSpcReduction="10000"/>
          </a:bodyPr>
          <a:lstStyle/>
          <a:p>
            <a:pPr marL="0" indent="0" fontAlgn="auto">
              <a:lnSpc>
                <a:spcPct val="150000"/>
              </a:lnSpc>
              <a:spcBef>
                <a:spcPts val="600"/>
              </a:spcBef>
              <a:spcAft>
                <a:spcPts val="600"/>
              </a:spcAft>
              <a:buNone/>
            </a:pPr>
            <a:r>
              <a:rPr kumimoji="1" lang="zh-CN" altLang="en-US" sz="4800" dirty="0"/>
              <a:t>二、实施专利的义务</a:t>
            </a:r>
            <a:endParaRPr kumimoji="1" lang="zh-CN" altLang="en-US" sz="4800" dirty="0"/>
          </a:p>
          <a:p>
            <a:pPr fontAlgn="auto">
              <a:lnSpc>
                <a:spcPct val="150000"/>
              </a:lnSpc>
              <a:spcBef>
                <a:spcPts val="0"/>
              </a:spcBef>
              <a:buFont typeface="Wingdings" panose="05000000000000000000" charset="0"/>
              <a:buChar char="Ø"/>
            </a:pPr>
            <a:r>
              <a:rPr kumimoji="1" lang="en-US" altLang="zh-CN" sz="4200" dirty="0">
                <a:latin typeface="Times New Roman" panose="02020603050405020304" pitchFamily="18" charset="0"/>
                <a:cs typeface="Times New Roman" panose="02020603050405020304" pitchFamily="18" charset="0"/>
              </a:rPr>
              <a:t>1</a:t>
            </a:r>
            <a:r>
              <a:rPr kumimoji="1" lang="zh-CN" altLang="en-US" sz="4200" dirty="0">
                <a:latin typeface="Times New Roman" panose="02020603050405020304" pitchFamily="18" charset="0"/>
                <a:cs typeface="Times New Roman" panose="02020603050405020304" pitchFamily="18" charset="0"/>
              </a:rPr>
              <a:t>、最终目的的实现依赖于专利实施：</a:t>
            </a:r>
            <a:r>
              <a:rPr kumimoji="1" lang="zh-CN" altLang="en-US" sz="4200" dirty="0">
                <a:latin typeface="Times New Roman" panose="02020603050405020304" pitchFamily="18" charset="0"/>
                <a:cs typeface="Times New Roman" panose="02020603050405020304" pitchFamily="18" charset="0"/>
                <a:sym typeface="+mn-ea"/>
              </a:rPr>
              <a:t>保护专利权人的合法权益，鼓励发明创造只是手段，或者专利法的直接目的；推动发明创造的应用，提高创新能力，促进科学技术进步和经济社会发展才是最终目的</a:t>
            </a:r>
            <a:endParaRPr kumimoji="1" lang="zh-CN" altLang="en-US" sz="4200" dirty="0">
              <a:latin typeface="Times New Roman" panose="02020603050405020304" pitchFamily="18" charset="0"/>
              <a:cs typeface="Times New Roman" panose="02020603050405020304" pitchFamily="18" charset="0"/>
            </a:endParaRPr>
          </a:p>
          <a:p>
            <a:pPr fontAlgn="auto">
              <a:lnSpc>
                <a:spcPct val="150000"/>
              </a:lnSpc>
              <a:spcBef>
                <a:spcPts val="0"/>
              </a:spcBef>
              <a:buFont typeface="Wingdings" panose="05000000000000000000" charset="0"/>
              <a:buChar char="Ø"/>
            </a:pPr>
            <a:r>
              <a:rPr kumimoji="1" lang="en-US" altLang="zh-CN" sz="4200" dirty="0">
                <a:latin typeface="Times New Roman" panose="02020603050405020304" pitchFamily="18" charset="0"/>
                <a:cs typeface="Times New Roman" panose="02020603050405020304" pitchFamily="18" charset="0"/>
              </a:rPr>
              <a:t>2</a:t>
            </a:r>
            <a:r>
              <a:rPr kumimoji="1" lang="zh-CN" altLang="en-US" sz="4200" dirty="0">
                <a:latin typeface="Times New Roman" panose="02020603050405020304" pitchFamily="18" charset="0"/>
                <a:cs typeface="Times New Roman" panose="02020603050405020304" pitchFamily="18" charset="0"/>
              </a:rPr>
              <a:t>、义务的保障：如果专利权人为了垄断技术，限制竞争，自己不实施专利也不允许他人实施专利，可能会被强制实施许可</a:t>
            </a:r>
            <a:endParaRPr kumimoji="1" lang="zh-CN" altLang="en-US" sz="4200" dirty="0">
              <a:latin typeface="Times New Roman" panose="02020603050405020304" pitchFamily="18" charset="0"/>
              <a:cs typeface="Times New Roman" panose="02020603050405020304" pitchFamily="18" charset="0"/>
            </a:endParaRPr>
          </a:p>
          <a:p>
            <a:pPr fontAlgn="auto">
              <a:lnSpc>
                <a:spcPct val="150000"/>
              </a:lnSpc>
              <a:spcBef>
                <a:spcPts val="0"/>
              </a:spcBef>
              <a:buFont typeface="Wingdings" panose="05000000000000000000" charset="0"/>
              <a:buChar char="Ø"/>
            </a:pPr>
            <a:r>
              <a:rPr kumimoji="1" lang="en-US" altLang="zh-CN" sz="4200" dirty="0">
                <a:latin typeface="Times New Roman" panose="02020603050405020304" pitchFamily="18" charset="0"/>
                <a:cs typeface="Times New Roman" panose="02020603050405020304" pitchFamily="18" charset="0"/>
              </a:rPr>
              <a:t>3</a:t>
            </a:r>
            <a:r>
              <a:rPr kumimoji="1" lang="zh-CN" altLang="en-US" sz="4200" dirty="0">
                <a:latin typeface="Times New Roman" panose="02020603050405020304" pitchFamily="18" charset="0"/>
                <a:cs typeface="Times New Roman" panose="02020603050405020304" pitchFamily="18" charset="0"/>
              </a:rPr>
              <a:t>、实施专利的方式：自己实施</a:t>
            </a:r>
            <a:r>
              <a:rPr kumimoji="1" lang="en-US" altLang="zh-CN" sz="4200" dirty="0">
                <a:latin typeface="Times New Roman" panose="02020603050405020304" pitchFamily="18" charset="0"/>
                <a:cs typeface="Times New Roman" panose="02020603050405020304" pitchFamily="18" charset="0"/>
              </a:rPr>
              <a:t>+</a:t>
            </a:r>
            <a:r>
              <a:rPr kumimoji="1" lang="zh-CN" altLang="en-US" sz="4200" dirty="0">
                <a:latin typeface="Times New Roman" panose="02020603050405020304" pitchFamily="18" charset="0"/>
                <a:cs typeface="Times New Roman" panose="02020603050405020304" pitchFamily="18" charset="0"/>
              </a:rPr>
              <a:t>许可他人实施</a:t>
            </a:r>
            <a:endParaRPr kumimoji="1" lang="zh-CN" altLang="en-US" sz="4200" dirty="0">
              <a:latin typeface="Times New Roman" panose="02020603050405020304" pitchFamily="18" charset="0"/>
              <a:cs typeface="Times New Roman" panose="02020603050405020304" pitchFamily="18" charset="0"/>
            </a:endParaRPr>
          </a:p>
          <a:p>
            <a:pPr marL="590550" fontAlgn="auto">
              <a:lnSpc>
                <a:spcPct val="150000"/>
              </a:lnSpc>
              <a:spcBef>
                <a:spcPts val="0"/>
              </a:spcBef>
              <a:buFont typeface="Wingdings" panose="05000000000000000000" charset="0"/>
              <a:buChar char="p"/>
            </a:pPr>
            <a:r>
              <a:rPr kumimoji="1" lang="zh-CN" altLang="en-US" sz="4200" dirty="0">
                <a:solidFill>
                  <a:srgbClr val="FF0000"/>
                </a:solidFill>
                <a:latin typeface="Times New Roman" panose="02020603050405020304" pitchFamily="18" charset="0"/>
                <a:cs typeface="Times New Roman" panose="02020603050405020304" pitchFamily="18" charset="0"/>
              </a:rPr>
              <a:t>从国外进口专利产品是专利实施吗？</a:t>
            </a:r>
            <a:endParaRPr kumimoji="1" lang="zh-CN" altLang="en-US" sz="42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2"/>
          <p:cNvSpPr txBox="1">
            <a:spLocks noGrp="1"/>
          </p:cNvSpPr>
          <p:nvPr/>
        </p:nvSpPr>
        <p:spPr>
          <a:xfrm>
            <a:off x="7000875" y="6472238"/>
            <a:ext cx="2133600"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Font typeface="Arial" panose="020B0604020202020204" pitchFamily="34" charset="0"/>
              <a:buNone/>
            </a:pP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4035" name="TextBox 1"/>
          <p:cNvSpPr txBox="1"/>
          <p:nvPr/>
        </p:nvSpPr>
        <p:spPr>
          <a:xfrm>
            <a:off x="540385" y="1098550"/>
            <a:ext cx="8107045" cy="3738245"/>
          </a:xfrm>
          <a:prstGeom prst="rect">
            <a:avLst/>
          </a:prstGeom>
          <a:solidFill>
            <a:schemeClr val="bg1"/>
          </a:solidFill>
          <a:ln w="25400">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fontAlgn="auto" hangingPunct="1">
              <a:lnSpc>
                <a:spcPct val="150000"/>
              </a:lnSpc>
              <a:spcBef>
                <a:spcPts val="600"/>
              </a:spcBef>
              <a:spcAft>
                <a:spcPts val="600"/>
              </a:spcAft>
              <a:buClrTx/>
              <a:buSzTx/>
              <a:buFont typeface="Arial" panose="020B0604020202020204" pitchFamily="34" charset="0"/>
              <a:buNone/>
            </a:pPr>
            <a:r>
              <a:rPr kumimoji="1" lang="zh-CN" altLang="en-US" sz="2400" dirty="0"/>
              <a:t>三、充分公开发明创造的内容</a:t>
            </a:r>
            <a:endParaRPr kumimoji="1" lang="zh-CN" altLang="en-US" sz="2400" dirty="0"/>
          </a:p>
          <a:p>
            <a:pPr marL="228600" lvl="0" indent="-228600" algn="l" eaLnBrk="1" fontAlgn="auto" hangingPunct="1">
              <a:lnSpc>
                <a:spcPct val="150000"/>
              </a:lnSpc>
              <a:spcBef>
                <a:spcPts val="0"/>
              </a:spcBef>
              <a:buClrTx/>
              <a:buSzTx/>
              <a:buFont typeface="Wingdings" panose="05000000000000000000" charset="0"/>
              <a:buChar char="Ø"/>
            </a:pPr>
            <a:r>
              <a:rPr kumimoji="1" lang="zh-CN" altLang="en-US" sz="2000" dirty="0">
                <a:latin typeface="Times New Roman" panose="02020603050405020304" pitchFamily="18" charset="0"/>
                <a:cs typeface="Times New Roman" panose="02020603050405020304" pitchFamily="18" charset="0"/>
              </a:rPr>
              <a:t>既是专利权取得条件，也是取得专利权后专利权人应尽的义务</a:t>
            </a:r>
            <a:endParaRPr kumimoji="1" lang="zh-CN" altLang="en-US" sz="2000" dirty="0">
              <a:latin typeface="Times New Roman" panose="02020603050405020304" pitchFamily="18" charset="0"/>
              <a:cs typeface="Times New Roman" panose="02020603050405020304" pitchFamily="18" charset="0"/>
            </a:endParaRPr>
          </a:p>
          <a:p>
            <a:pPr marL="228600" lvl="0" indent="-228600" algn="l" eaLnBrk="1" fontAlgn="auto" hangingPunct="1">
              <a:lnSpc>
                <a:spcPct val="150000"/>
              </a:lnSpc>
              <a:spcBef>
                <a:spcPts val="0"/>
              </a:spcBef>
              <a:buClrTx/>
              <a:buSzTx/>
              <a:buFont typeface="Wingdings" panose="05000000000000000000" charset="0"/>
              <a:buChar char="Ø"/>
            </a:pPr>
            <a:r>
              <a:rPr kumimoji="1" lang="zh-CN" altLang="en-US" sz="2000" dirty="0">
                <a:latin typeface="Times New Roman" panose="02020603050405020304" pitchFamily="18" charset="0"/>
                <a:cs typeface="Times New Roman" panose="02020603050405020304" pitchFamily="18" charset="0"/>
              </a:rPr>
              <a:t>利益平衡理论、专利法理论上的“社会契约论”思想</a:t>
            </a:r>
            <a:endParaRPr kumimoji="1" lang="zh-CN" altLang="en-US" sz="2000" dirty="0">
              <a:latin typeface="Times New Roman" panose="02020603050405020304" pitchFamily="18" charset="0"/>
              <a:cs typeface="Times New Roman" panose="02020603050405020304" pitchFamily="18" charset="0"/>
            </a:endParaRPr>
          </a:p>
          <a:p>
            <a:pPr marL="0" lvl="0" algn="l" eaLnBrk="1" fontAlgn="auto" hangingPunct="1">
              <a:lnSpc>
                <a:spcPct val="150000"/>
              </a:lnSpc>
              <a:spcBef>
                <a:spcPts val="600"/>
              </a:spcBef>
              <a:spcAft>
                <a:spcPts val="600"/>
              </a:spcAft>
              <a:buClrTx/>
              <a:buSzTx/>
              <a:buFont typeface="Arial" panose="020B0604020202020204" pitchFamily="34" charset="0"/>
              <a:buNone/>
            </a:pPr>
            <a:r>
              <a:rPr kumimoji="1" lang="zh-CN" altLang="en-US" sz="2400" dirty="0"/>
              <a:t>四、不滥用专利权</a:t>
            </a:r>
            <a:r>
              <a:rPr kumimoji="1" lang="zh-CN" altLang="en-US" sz="2400" dirty="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A20</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p>
          <a:p>
            <a:pPr marL="228600" lvl="0" indent="-228600" algn="l" eaLnBrk="1" fontAlgn="auto" hangingPunct="1">
              <a:lnSpc>
                <a:spcPct val="150000"/>
              </a:lnSpc>
              <a:spcBef>
                <a:spcPts val="0"/>
              </a:spcBef>
              <a:buClrTx/>
              <a:buSzTx/>
              <a:buFont typeface="Wingdings" panose="05000000000000000000" charset="0"/>
              <a:buChar char="Ø"/>
            </a:pPr>
            <a:r>
              <a:rPr kumimoji="1" lang="zh-CN" altLang="en-US" sz="2000" dirty="0">
                <a:latin typeface="Times New Roman" panose="02020603050405020304" pitchFamily="18" charset="0"/>
                <a:cs typeface="Times New Roman" panose="02020603050405020304" pitchFamily="18" charset="0"/>
              </a:rPr>
              <a:t>行使专利权应当遵循诚实信用原则，不得滥用专利权损害公共利益或者他人合法权益，滥用专利权，排除或者限制竞争，构成垄断行为的，依照《中华人民共和国反垄断法》处理</a:t>
            </a:r>
            <a:endParaRPr kumimoji="1" lang="zh-C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915" y="1657350"/>
            <a:ext cx="8309610" cy="4808220"/>
          </a:xfrm>
        </p:spPr>
        <p:txBody>
          <a:bodyPr>
            <a:normAutofit fontScale="25000" lnSpcReduction="10000"/>
          </a:bodyPr>
          <a:lstStyle/>
          <a:p>
            <a:pPr marL="0" indent="0" fontAlgn="auto">
              <a:lnSpc>
                <a:spcPct val="150000"/>
              </a:lnSpc>
              <a:spcBef>
                <a:spcPts val="0"/>
              </a:spcBef>
              <a:buNone/>
            </a:pPr>
            <a:r>
              <a:rPr kumimoji="1" lang="zh-CN" altLang="en-US" sz="9600" dirty="0">
                <a:latin typeface="+mn-ea"/>
              </a:rPr>
              <a:t>一、专利权的时间与地域限制</a:t>
            </a:r>
            <a:endParaRPr kumimoji="1" lang="zh-CN" altLang="en-US" sz="9600" dirty="0">
              <a:latin typeface="+mn-ea"/>
            </a:endParaRPr>
          </a:p>
          <a:p>
            <a:pPr marL="0" indent="0" fontAlgn="auto">
              <a:lnSpc>
                <a:spcPct val="150000"/>
              </a:lnSpc>
              <a:spcBef>
                <a:spcPts val="0"/>
              </a:spcBef>
              <a:buNone/>
            </a:pPr>
            <a:r>
              <a:rPr kumimoji="1" lang="zh-CN" altLang="en-US" sz="9600" dirty="0">
                <a:latin typeface="+mn-ea"/>
              </a:rPr>
              <a:t>二、专利强制许可</a:t>
            </a:r>
            <a:endParaRPr lang="zh-CN" altLang="en-US" sz="9600" dirty="0">
              <a:latin typeface="+mn-ea"/>
            </a:endParaRPr>
          </a:p>
          <a:p>
            <a:pPr indent="-230505" algn="l" fontAlgn="auto">
              <a:lnSpc>
                <a:spcPct val="150000"/>
              </a:lnSpc>
              <a:spcBef>
                <a:spcPts val="0"/>
              </a:spcBef>
              <a:buClrTx/>
              <a:buSzTx/>
              <a:buFont typeface="Wingdings" panose="05000000000000000000" charset="0"/>
              <a:buChar char="Ø"/>
            </a:pPr>
            <a:r>
              <a:rPr kumimoji="1" lang="zh-CN" altLang="en-US" sz="8000" dirty="0">
                <a:latin typeface="Times New Roman" panose="02020603050405020304" pitchFamily="18" charset="0"/>
                <a:cs typeface="Times New Roman" panose="02020603050405020304" pitchFamily="18" charset="0"/>
                <a:sym typeface="+mn-ea"/>
              </a:rPr>
              <a:t>（一）强制许可含义</a:t>
            </a:r>
            <a:endParaRPr kumimoji="1" lang="zh-CN" altLang="en-US" sz="8000" dirty="0">
              <a:latin typeface="Times New Roman" panose="02020603050405020304" pitchFamily="18" charset="0"/>
              <a:cs typeface="Times New Roman" panose="02020603050405020304" pitchFamily="18" charset="0"/>
            </a:endParaRPr>
          </a:p>
          <a:p>
            <a:pPr marL="590550" fontAlgn="auto">
              <a:lnSpc>
                <a:spcPct val="150000"/>
              </a:lnSpc>
              <a:spcBef>
                <a:spcPts val="0"/>
              </a:spcBef>
              <a:buFont typeface="Wingdings" panose="05000000000000000000" charset="0"/>
              <a:buChar char="p"/>
            </a:pPr>
            <a:r>
              <a:rPr lang="zh-CN" altLang="en-US" sz="8000" dirty="0">
                <a:latin typeface="+mn-ea"/>
                <a:sym typeface="+mn-ea"/>
              </a:rPr>
              <a:t>在法律规定的情形下，可以不经专利权人许可，由国务院专利行政部门根据单位或个人的申请通过行政程序颁发强制许可证，允许申请人实施专利权人发明或实用新型专利的制度</a:t>
            </a:r>
            <a:endParaRPr lang="zh-CN" altLang="en-US" sz="8000" dirty="0">
              <a:latin typeface="+mn-ea"/>
            </a:endParaRPr>
          </a:p>
          <a:p>
            <a:pPr marL="590550" fontAlgn="auto">
              <a:lnSpc>
                <a:spcPct val="150000"/>
              </a:lnSpc>
              <a:spcBef>
                <a:spcPts val="0"/>
              </a:spcBef>
              <a:buFont typeface="Wingdings" panose="05000000000000000000" charset="0"/>
              <a:buChar char="p"/>
            </a:pPr>
            <a:r>
              <a:rPr lang="zh-CN" altLang="en-US" sz="8000" dirty="0">
                <a:latin typeface="+mn-ea"/>
                <a:sym typeface="+mn-ea"/>
              </a:rPr>
              <a:t>通过威慑方式：防止和限制专利权人滥用专利权，维护国家和社会公共利益，促进发明创造的实施和推广应用，平衡专利权人的利益和社会公共利益</a:t>
            </a:r>
            <a:endParaRPr lang="zh-CN" altLang="en-US" sz="8000" dirty="0">
              <a:latin typeface="+mn-ea"/>
              <a:sym typeface="+mn-ea"/>
            </a:endParaRPr>
          </a:p>
          <a:p>
            <a:pPr marL="590550" fontAlgn="auto">
              <a:lnSpc>
                <a:spcPct val="150000"/>
              </a:lnSpc>
              <a:spcBef>
                <a:spcPts val="0"/>
              </a:spcBef>
              <a:buFont typeface="Wingdings" panose="05000000000000000000" charset="0"/>
              <a:buChar char="p"/>
            </a:pPr>
            <a:r>
              <a:rPr lang="en-US" altLang="zh-CN" sz="8000" dirty="0">
                <a:latin typeface="Times New Roman" panose="02020603050405020304" pitchFamily="18" charset="0"/>
                <a:cs typeface="Times New Roman" panose="02020603050405020304" pitchFamily="18" charset="0"/>
                <a:sym typeface="+mn-ea"/>
              </a:rPr>
              <a:t>《巴黎公约》第5条 &amp; TRIPs协议第31条</a:t>
            </a:r>
            <a:endParaRPr lang="en-US" altLang="zh-CN" sz="8000" dirty="0">
              <a:latin typeface="Times New Roman" panose="02020603050405020304" pitchFamily="18" charset="0"/>
              <a:cs typeface="Times New Roman" panose="02020603050405020304" pitchFamily="18" charset="0"/>
              <a:sym typeface="+mn-ea"/>
            </a:endParaRPr>
          </a:p>
        </p:txBody>
      </p:sp>
      <p:sp>
        <p:nvSpPr>
          <p:cNvPr id="13314" name="标题 13313"/>
          <p:cNvSpPr>
            <a:spLocks noGrp="1"/>
          </p:cNvSpPr>
          <p:nvPr/>
        </p:nvSpPr>
        <p:spPr>
          <a:xfrm>
            <a:off x="671195" y="101409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第四节  专利权的限制</a:t>
            </a:r>
            <a:endParaRPr lang="zh-CN" altLang="en-US" sz="2800" dirty="0">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1470" y="932815"/>
            <a:ext cx="8263890" cy="5588635"/>
          </a:xfrm>
        </p:spPr>
        <p:txBody>
          <a:bodyPr>
            <a:normAutofit/>
          </a:bodyPr>
          <a:lstStyle/>
          <a:p>
            <a:pPr algn="l" fontAlgn="auto">
              <a:lnSpc>
                <a:spcPct val="150000"/>
              </a:lnSpc>
              <a:spcBef>
                <a:spcPts val="0"/>
              </a:spcBef>
              <a:buClrTx/>
              <a:buSzTx/>
              <a:buFont typeface="Wingdings" panose="05000000000000000000" charset="0"/>
              <a:buChar char="Ø"/>
            </a:pPr>
            <a:r>
              <a:rPr kumimoji="1" lang="zh-CN" altLang="en-US" sz="2000" dirty="0">
                <a:latin typeface="Times New Roman" panose="02020603050405020304" pitchFamily="18" charset="0"/>
                <a:cs typeface="Times New Roman" panose="02020603050405020304" pitchFamily="18" charset="0"/>
                <a:sym typeface="+mn-ea"/>
              </a:rPr>
              <a:t>（二）强制许可的种类</a:t>
            </a:r>
            <a:endParaRPr kumimoji="1" lang="zh-CN" altLang="en-US" sz="2000" dirty="0">
              <a:latin typeface="Times New Roman" panose="02020603050405020304" pitchFamily="18" charset="0"/>
              <a:cs typeface="Times New Roman" panose="02020603050405020304" pitchFamily="18" charset="0"/>
              <a:sym typeface="+mn-ea"/>
            </a:endParaRPr>
          </a:p>
          <a:p>
            <a:pPr marL="590550" lvl="3" algn="l" fontAlgn="auto">
              <a:lnSpc>
                <a:spcPct val="150000"/>
              </a:lnSpc>
              <a:spcBef>
                <a:spcPts val="0"/>
              </a:spcBef>
              <a:buClrTx/>
              <a:buSzTx/>
              <a:buFont typeface="Wingdings" panose="05000000000000000000" charset="0"/>
              <a:buChar char="p"/>
            </a:pPr>
            <a:r>
              <a:rPr lang="en-US" altLang="zh-CN" sz="2000" dirty="0">
                <a:latin typeface="+mn-ea"/>
                <a:sym typeface="+mn-ea"/>
              </a:rPr>
              <a:t>1</a:t>
            </a:r>
            <a:r>
              <a:rPr lang="zh-CN" altLang="en-US" sz="2000" dirty="0">
                <a:latin typeface="+mn-ea"/>
                <a:sym typeface="+mn-ea"/>
              </a:rPr>
              <a:t>、未实施、未充分实施的强制许可：</a:t>
            </a:r>
            <a:r>
              <a:rPr lang="en-US" altLang="zh-CN" sz="2000" dirty="0">
                <a:latin typeface="+mn-ea"/>
                <a:sym typeface="+mn-ea"/>
              </a:rPr>
              <a:t>专利权人自专利权被授予之日起满三年，且自提出专利申请之日起满四年，无正当理由未实施或者</a:t>
            </a:r>
            <a:r>
              <a:rPr lang="en-US" altLang="zh-CN" sz="2000" b="1" dirty="0">
                <a:solidFill>
                  <a:srgbClr val="FF0000"/>
                </a:solidFill>
                <a:latin typeface="+mn-ea"/>
                <a:sym typeface="+mn-ea"/>
              </a:rPr>
              <a:t>未充分实施</a:t>
            </a:r>
            <a:r>
              <a:rPr lang="en-US" altLang="zh-CN" sz="2000" dirty="0">
                <a:latin typeface="+mn-ea"/>
                <a:sym typeface="+mn-ea"/>
              </a:rPr>
              <a:t>其专利的</a:t>
            </a:r>
            <a:r>
              <a:rPr lang="zh-CN" altLang="en-US" sz="2000" dirty="0">
                <a:latin typeface="+mn-ea"/>
                <a:sym typeface="+mn-ea"/>
              </a:rPr>
              <a:t>：实施其专利的方式或者规模不能满足国内对专利产品或专利方法的需要</a:t>
            </a:r>
            <a:endParaRPr lang="en-US" altLang="zh-CN" dirty="0">
              <a:latin typeface="+mn-ea"/>
              <a:sym typeface="+mn-ea"/>
            </a:endParaRPr>
          </a:p>
          <a:p>
            <a:pPr marL="590550" lvl="3" algn="l" fontAlgn="auto">
              <a:lnSpc>
                <a:spcPct val="150000"/>
              </a:lnSpc>
              <a:spcBef>
                <a:spcPts val="0"/>
              </a:spcBef>
              <a:buClrTx/>
              <a:buSzTx/>
              <a:buFont typeface="Wingdings" panose="05000000000000000000" charset="0"/>
              <a:buChar char="p"/>
            </a:pPr>
            <a:r>
              <a:rPr lang="en-US" altLang="zh-CN" dirty="0">
                <a:latin typeface="+mn-ea"/>
                <a:sym typeface="+mn-ea"/>
              </a:rPr>
              <a:t>2</a:t>
            </a:r>
            <a:r>
              <a:rPr lang="zh-CN" altLang="en-US" dirty="0">
                <a:latin typeface="+mn-ea"/>
                <a:sym typeface="+mn-ea"/>
              </a:rPr>
              <a:t>、消减垄断影响的强制许可：</a:t>
            </a:r>
            <a:r>
              <a:rPr lang="en-US" altLang="zh-CN" dirty="0">
                <a:latin typeface="+mn-ea"/>
                <a:sym typeface="+mn-ea"/>
              </a:rPr>
              <a:t>专利权人行使专利权的行为被依法认定为垄断行为，为消除或者减少该行为对竞争产生的不利影响的</a:t>
            </a:r>
            <a:endParaRPr lang="en-US" altLang="zh-CN" dirty="0">
              <a:latin typeface="+mn-ea"/>
              <a:sym typeface="+mn-ea"/>
            </a:endParaRPr>
          </a:p>
          <a:p>
            <a:pPr marL="590550" lvl="3" algn="l" fontAlgn="auto">
              <a:lnSpc>
                <a:spcPct val="150000"/>
              </a:lnSpc>
              <a:spcBef>
                <a:spcPts val="0"/>
              </a:spcBef>
              <a:buClrTx/>
              <a:buSzTx/>
              <a:buFont typeface="Wingdings" panose="05000000000000000000" charset="0"/>
              <a:buChar char="p"/>
            </a:pPr>
            <a:r>
              <a:rPr lang="en-US" altLang="zh-CN" dirty="0">
                <a:latin typeface="+mn-ea"/>
                <a:sym typeface="+mn-ea"/>
              </a:rPr>
              <a:t>3、为公共利益的强制许可</a:t>
            </a:r>
            <a:endParaRPr lang="en-US" altLang="zh-CN" dirty="0">
              <a:latin typeface="+mn-ea"/>
              <a:sym typeface="+mn-ea"/>
            </a:endParaRPr>
          </a:p>
          <a:p>
            <a:pPr marL="957580" lvl="3" indent="-342900" algn="l" fontAlgn="auto">
              <a:lnSpc>
                <a:spcPct val="150000"/>
              </a:lnSpc>
              <a:spcBef>
                <a:spcPts val="0"/>
              </a:spcBef>
              <a:buClrTx/>
              <a:buSzTx/>
            </a:pPr>
            <a:r>
              <a:rPr lang="en-US" altLang="zh-CN" dirty="0">
                <a:latin typeface="+mn-ea"/>
                <a:sym typeface="+mn-ea"/>
              </a:rPr>
              <a:t>在国家出现紧急状态或者非常情况时，或者为了公共利益的目的</a:t>
            </a:r>
            <a:r>
              <a:rPr lang="zh-CN" altLang="en-US" dirty="0">
                <a:latin typeface="+mn-ea"/>
                <a:sym typeface="+mn-ea"/>
              </a:rPr>
              <a:t>，</a:t>
            </a:r>
            <a:r>
              <a:rPr lang="en-US" altLang="zh-CN" dirty="0">
                <a:latin typeface="+mn-ea"/>
                <a:sym typeface="+mn-ea"/>
              </a:rPr>
              <a:t>国务院专利行政部门可以给予实施发明专利或者实用新型专利的强制许可</a:t>
            </a:r>
            <a:r>
              <a:rPr lang="zh-CN" altLang="en-US" dirty="0">
                <a:latin typeface="+mn-ea"/>
                <a:sym typeface="+mn-ea"/>
              </a:rPr>
              <a:t>：战争、动乱、自然灾害、</a:t>
            </a:r>
            <a:r>
              <a:rPr lang="en-US" altLang="zh-CN" dirty="0">
                <a:latin typeface="+mn-ea"/>
                <a:sym typeface="+mn-ea"/>
              </a:rPr>
              <a:t>SARS、禽流感、H1N1流感</a:t>
            </a:r>
            <a:r>
              <a:rPr lang="zh-CN" altLang="en-US" dirty="0">
                <a:latin typeface="+mn-ea"/>
                <a:sym typeface="+mn-ea"/>
              </a:rPr>
              <a:t>、新冠肺炎</a:t>
            </a:r>
            <a:endParaRPr lang="en-US" altLang="zh-CN" dirty="0">
              <a:latin typeface="+mn-ea"/>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8765" y="970915"/>
            <a:ext cx="8447405" cy="5394325"/>
          </a:xfrm>
        </p:spPr>
        <p:txBody>
          <a:bodyPr>
            <a:noAutofit/>
          </a:bodyPr>
          <a:lstStyle/>
          <a:p>
            <a:pPr marL="590550" lvl="3" algn="l">
              <a:lnSpc>
                <a:spcPct val="150000"/>
              </a:lnSpc>
              <a:spcBef>
                <a:spcPts val="0"/>
              </a:spcBef>
              <a:buClrTx/>
              <a:buSzTx/>
              <a:buFont typeface="Wingdings" panose="05000000000000000000" charset="0"/>
              <a:buChar char="p"/>
            </a:pPr>
            <a:r>
              <a:rPr lang="en-US" altLang="zh-CN" sz="2000" dirty="0">
                <a:latin typeface="+mn-ea"/>
                <a:sym typeface="+mn-ea"/>
              </a:rPr>
              <a:t>4</a:t>
            </a:r>
            <a:r>
              <a:rPr lang="zh-CN" altLang="en-US" sz="2000" dirty="0">
                <a:latin typeface="+mn-ea"/>
                <a:sym typeface="+mn-ea"/>
              </a:rPr>
              <a:t>、</a:t>
            </a:r>
            <a:r>
              <a:rPr lang="en-US" altLang="zh-CN" sz="2000" dirty="0">
                <a:latin typeface="+mn-ea"/>
                <a:sym typeface="+mn-ea"/>
              </a:rPr>
              <a:t>为公共健康对药品专利的强制许可</a:t>
            </a:r>
            <a:r>
              <a:rPr lang="zh-CN" altLang="en-US" sz="2000" dirty="0">
                <a:latin typeface="+mn-ea"/>
                <a:sym typeface="+mn-ea"/>
              </a:rPr>
              <a:t>：为了公共健康目的，对</a:t>
            </a:r>
            <a:r>
              <a:rPr lang="zh-CN" altLang="en-US" sz="2000" b="1" dirty="0">
                <a:solidFill>
                  <a:srgbClr val="FF0000"/>
                </a:solidFill>
                <a:latin typeface="+mn-ea"/>
                <a:sym typeface="+mn-ea"/>
              </a:rPr>
              <a:t>取得专利权的药品</a:t>
            </a:r>
            <a:r>
              <a:rPr lang="zh-CN" altLang="en-US" sz="2000" dirty="0">
                <a:latin typeface="+mn-ea"/>
                <a:sym typeface="+mn-ea"/>
              </a:rPr>
              <a:t>，国务院专利行政部门可以给予制造并将其出口到符合中华人民共和国参加的有关国际条约规定的国家或者地区的强制许可</a:t>
            </a:r>
            <a:endParaRPr lang="zh-CN" altLang="en-US" sz="2000" dirty="0">
              <a:latin typeface="+mn-ea"/>
              <a:sym typeface="+mn-ea"/>
            </a:endParaRPr>
          </a:p>
          <a:p>
            <a:pPr marL="1064895" lvl="3" indent="-342900" algn="l" fontAlgn="auto">
              <a:lnSpc>
                <a:spcPct val="150000"/>
              </a:lnSpc>
              <a:spcBef>
                <a:spcPts val="0"/>
              </a:spcBef>
              <a:buClrTx/>
              <a:buSzTx/>
              <a:buFont typeface="Arial" panose="020B0604020202020204" pitchFamily="34" charset="0"/>
              <a:buChar char="•"/>
            </a:pPr>
            <a:r>
              <a:rPr lang="zh-CN" altLang="en-US" dirty="0">
                <a:latin typeface="+mn-ea"/>
                <a:sym typeface="+mn-ea"/>
              </a:rPr>
              <a:t>公共健康目的</a:t>
            </a:r>
            <a:endParaRPr lang="zh-CN" altLang="en-US" dirty="0">
              <a:latin typeface="+mn-ea"/>
            </a:endParaRPr>
          </a:p>
          <a:p>
            <a:pPr marL="1064895" lvl="3" indent="-342900" algn="l" fontAlgn="auto">
              <a:lnSpc>
                <a:spcPct val="150000"/>
              </a:lnSpc>
              <a:spcBef>
                <a:spcPts val="0"/>
              </a:spcBef>
              <a:buClrTx/>
              <a:buSzTx/>
              <a:buFont typeface="Arial" panose="020B0604020202020204" pitchFamily="34" charset="0"/>
              <a:buChar char="•"/>
            </a:pPr>
            <a:r>
              <a:rPr lang="zh-CN" altLang="en-US" sz="2000" dirty="0">
                <a:latin typeface="+mn-ea"/>
              </a:rPr>
              <a:t>解决公共健康问题所需的医疗领域中任何专利产品或依照专利方法直接获得的产品：取得专利权的制造该产品所需的活性成分以及使用该产品所需的诊断用品</a:t>
            </a:r>
            <a:endParaRPr lang="zh-CN" altLang="en-US" sz="2000" dirty="0">
              <a:latin typeface="+mn-ea"/>
            </a:endParaRPr>
          </a:p>
          <a:p>
            <a:pPr marL="1064895" lvl="3" indent="-342900" algn="l" fontAlgn="auto">
              <a:lnSpc>
                <a:spcPct val="150000"/>
              </a:lnSpc>
              <a:spcBef>
                <a:spcPts val="0"/>
              </a:spcBef>
              <a:buClrTx/>
              <a:buSzTx/>
              <a:buFont typeface="Arial" panose="020B0604020202020204" pitchFamily="34" charset="0"/>
              <a:buChar char="•"/>
            </a:pPr>
            <a:r>
              <a:rPr kumimoji="1" lang="zh-CN" altLang="en-US" dirty="0">
                <a:latin typeface="+mn-ea"/>
                <a:sym typeface="+mn-ea"/>
              </a:rPr>
              <a:t>具备实施条件的单位请求：</a:t>
            </a:r>
            <a:r>
              <a:rPr kumimoji="1" lang="zh-CN" altLang="en-US" sz="2000" dirty="0">
                <a:latin typeface="+mn-ea"/>
              </a:rPr>
              <a:t>《专利实施强制许可办法》规定</a:t>
            </a:r>
            <a:endParaRPr kumimoji="1" lang="zh-CN" altLang="en-US" sz="2000" dirty="0">
              <a:latin typeface="+mn-ea"/>
            </a:endParaRPr>
          </a:p>
          <a:p>
            <a:pPr marL="1064895" lvl="3" indent="-342900" algn="l" fontAlgn="auto">
              <a:lnSpc>
                <a:spcPct val="150000"/>
              </a:lnSpc>
              <a:spcBef>
                <a:spcPts val="0"/>
              </a:spcBef>
              <a:buClrTx/>
              <a:buSzTx/>
              <a:buFont typeface="Arial" panose="020B0604020202020204" pitchFamily="34" charset="0"/>
              <a:buChar char="•"/>
            </a:pPr>
            <a:r>
              <a:rPr kumimoji="1" lang="zh-CN" altLang="en-US" sz="2000" dirty="0">
                <a:latin typeface="+mn-ea"/>
              </a:rPr>
              <a:t>药品可以出口，但只能出口到符合中国参加的有关国际条约规定的国家或者地区：最不发达国家或者地区；依照有关国际条约通知世界贸易组织表明希望作为进口方的该组织的成员</a:t>
            </a:r>
            <a:endParaRPr kumimoji="1" lang="zh-CN" altLang="en-US" sz="2000" dirty="0">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12"/>
          <p:cNvSpPr/>
          <p:nvPr/>
        </p:nvSpPr>
        <p:spPr>
          <a:xfrm>
            <a:off x="340360" y="1646555"/>
            <a:ext cx="8295640" cy="3322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67995" lvl="0" indent="-457200" eaLnBrk="1" hangingPunct="1">
              <a:lnSpc>
                <a:spcPct val="150000"/>
              </a:lnSpc>
              <a:spcBef>
                <a:spcPct val="0"/>
              </a:spcBef>
              <a:buFont typeface="Wingdings" panose="05000000000000000000" pitchFamily="2" charset="2"/>
              <a:buChar char="Ø"/>
            </a:pPr>
            <a:r>
              <a:rPr lang="en-US" altLang="zh-CN" sz="2000" dirty="0">
                <a:latin typeface="宋体" panose="02010600030101010101" pitchFamily="2" charset="-122"/>
              </a:rPr>
              <a:t>1</a:t>
            </a:r>
            <a:r>
              <a:rPr lang="zh-CN" altLang="en-US" sz="2000" dirty="0">
                <a:latin typeface="宋体" panose="02010600030101010101" pitchFamily="2" charset="-122"/>
              </a:rPr>
              <a:t>、专利权：专利权人依法享有的实施其发明创造的专有权利，或者禁止他人为生产经营目的实施特定发明创造的权利</a:t>
            </a:r>
            <a:endParaRPr lang="zh-CN" altLang="en-US" sz="2000" dirty="0">
              <a:latin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latin typeface="宋体" panose="02010600030101010101" pitchFamily="2" charset="-122"/>
              </a:rPr>
              <a:t>属性：精神权利与财产权利</a:t>
            </a:r>
            <a:r>
              <a:rPr lang="en-US" altLang="zh-CN" sz="2000" dirty="0">
                <a:latin typeface="宋体" panose="02010600030101010101" pitchFamily="2" charset="-122"/>
              </a:rPr>
              <a:t> V. </a:t>
            </a:r>
            <a:r>
              <a:rPr lang="zh-CN" altLang="en-US" sz="2000" dirty="0">
                <a:latin typeface="宋体" panose="02010600030101010101" pitchFamily="2" charset="-122"/>
              </a:rPr>
              <a:t>财产权利</a:t>
            </a:r>
            <a:endParaRPr lang="zh-CN" altLang="en-US" sz="2000" dirty="0">
              <a:latin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latin typeface="宋体" panose="02010600030101010101" pitchFamily="2" charset="-122"/>
              </a:rPr>
              <a:t>特征：禁止权（消极权利、负面权利）</a:t>
            </a:r>
            <a:r>
              <a:rPr lang="en-US" altLang="zh-CN" sz="2000" dirty="0">
                <a:latin typeface="宋体" panose="02010600030101010101" pitchFamily="2" charset="-122"/>
              </a:rPr>
              <a:t> </a:t>
            </a:r>
            <a:r>
              <a:rPr lang="en-US" altLang="zh-CN" sz="2000" dirty="0">
                <a:latin typeface="宋体" panose="02010600030101010101" pitchFamily="2" charset="-122"/>
                <a:sym typeface="+mn-ea"/>
              </a:rPr>
              <a:t>V. </a:t>
            </a:r>
            <a:r>
              <a:rPr lang="zh-CN" altLang="en-US" sz="2000" dirty="0">
                <a:latin typeface="宋体" panose="02010600030101010101" pitchFamily="2" charset="-122"/>
                <a:sym typeface="+mn-ea"/>
              </a:rPr>
              <a:t>积极权利（效力）与消极权利（效力）</a:t>
            </a:r>
            <a:endParaRPr lang="zh-CN" altLang="en-US" sz="2000" dirty="0">
              <a:latin typeface="宋体" panose="02010600030101010101" pitchFamily="2" charset="-122"/>
              <a:sym typeface="+mn-ea"/>
            </a:endParaRPr>
          </a:p>
          <a:p>
            <a:pPr marL="702310" lvl="0" eaLnBrk="1" hangingPunct="1">
              <a:lnSpc>
                <a:spcPct val="150000"/>
              </a:lnSpc>
              <a:spcBef>
                <a:spcPct val="0"/>
              </a:spcBef>
              <a:buFont typeface="Wingdings" panose="05000000000000000000" charset="0"/>
              <a:buChar char="p"/>
            </a:pPr>
            <a:r>
              <a:rPr lang="zh-CN" altLang="en-US" sz="2000" dirty="0">
                <a:latin typeface="宋体" panose="02010600030101010101" pitchFamily="2" charset="-122"/>
                <a:sym typeface="+mn-ea"/>
              </a:rPr>
              <a:t>内容：实施权 + 禁止权 + 许可权 + 转让权</a:t>
            </a:r>
            <a:endParaRPr lang="zh-CN" altLang="en-US" sz="2000" dirty="0">
              <a:latin typeface="宋体" panose="02010600030101010101" pitchFamily="2" charset="-122"/>
              <a:sym typeface="+mn-ea"/>
            </a:endParaRPr>
          </a:p>
          <a:p>
            <a:pPr marL="450215" lvl="0" indent="-450215" algn="l" eaLnBrk="1" hangingPunct="1">
              <a:lnSpc>
                <a:spcPct val="150000"/>
              </a:lnSpc>
              <a:spcBef>
                <a:spcPts val="0"/>
              </a:spcBef>
              <a:buClrTx/>
              <a:buSzTx/>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我国《专利法》</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从禁止权角度间接规定专利权人的积极权利</a:t>
            </a:r>
            <a:endParaRPr lang="en-US" altLang="zh-CN" sz="2000" dirty="0">
              <a:latin typeface="Times New Roman" panose="02020603050405020304" pitchFamily="18" charset="0"/>
              <a:cs typeface="Times New Roman" panose="02020603050405020304" pitchFamily="18" charset="0"/>
            </a:endParaRP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第一节  专利权的内容</a:t>
            </a:r>
            <a:endParaRPr lang="zh-CN" altLang="en-US" sz="2800" dirty="0">
              <a:ea typeface="黑体" panose="02010609060101010101" pitchFamily="49"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p:nvPr/>
        </p:nvSpPr>
        <p:spPr>
          <a:xfrm>
            <a:off x="496888" y="177800"/>
            <a:ext cx="7777162" cy="829945"/>
          </a:xfrm>
          <a:prstGeom prst="rect">
            <a:avLst/>
          </a:prstGeom>
          <a:noFill/>
          <a:ln w="9525">
            <a:noFill/>
          </a:ln>
        </p:spPr>
        <p:txBody>
          <a:bodyPr>
            <a:spAutoFit/>
          </a:bodyPr>
          <a:lstStyle/>
          <a:p>
            <a:pPr eaLnBrk="1" hangingPunct="1"/>
            <a:endParaRPr lang="zh-CN" altLang="en-US" sz="4800" b="1" dirty="0">
              <a:solidFill>
                <a:srgbClr val="000000"/>
              </a:solidFill>
              <a:latin typeface="华文楷体" panose="02010600040101010101" charset="-122"/>
              <a:ea typeface="华文楷体" panose="02010600040101010101" charset="-122"/>
              <a:sym typeface="微软雅黑" panose="020B0503020204020204" charset="-122"/>
            </a:endParaRPr>
          </a:p>
        </p:txBody>
      </p:sp>
      <p:sp>
        <p:nvSpPr>
          <p:cNvPr id="50179" name="TextBox 4"/>
          <p:cNvSpPr/>
          <p:nvPr/>
        </p:nvSpPr>
        <p:spPr>
          <a:xfrm>
            <a:off x="285750" y="933450"/>
            <a:ext cx="8501063" cy="5169535"/>
          </a:xfrm>
          <a:prstGeom prst="rect">
            <a:avLst/>
          </a:prstGeom>
          <a:noFill/>
          <a:ln w="9525">
            <a:noFill/>
          </a:ln>
        </p:spPr>
        <p:txBody>
          <a:bodyPr wrap="square">
            <a:spAutoFit/>
          </a:bodyPr>
          <a:lstStyle/>
          <a:p>
            <a:pPr indent="0" fontAlgn="auto">
              <a:lnSpc>
                <a:spcPct val="150000"/>
              </a:lnSpc>
            </a:pP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《TRIPS与公共健康多哈宣言》(2001年)</a:t>
            </a:r>
            <a:endPar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450215"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承认公共健康问题严重影响许多发展中国家和最不发达国家，特别是影响那些遭受艾滋病、结核病、疟疾和其它传染病的国家</a:t>
            </a:r>
            <a:b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b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强调需要将</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WTO</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协议下的</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TRIPS</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协议作为国家的和国际社会的广泛举措中的一部分来解决这些问题</a:t>
            </a:r>
            <a:b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b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承认知识产权保护对于发展新药的重要性，同时也承认对有关知识产权保护对价格所产生影响的关注</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450215"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同意TRIPS协议没有也不应当妨碍成员国为维护公共健康而采取措施</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450215"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因此，在重申承担TRIPS协议所规定义务的同时，确认该协议能够也应当以一种有助于成员国维护公共健康的权利，特别是促进所有的人获得药品的权利的方式进行解释和实施</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570" y="912495"/>
            <a:ext cx="8234680" cy="5677535"/>
          </a:xfrm>
        </p:spPr>
        <p:txBody>
          <a:bodyPr>
            <a:normAutofit fontScale="25000" lnSpcReduction="20000"/>
          </a:bodyPr>
          <a:lstStyle/>
          <a:p>
            <a:pPr marL="590550" lvl="3" algn="l">
              <a:lnSpc>
                <a:spcPct val="150000"/>
              </a:lnSpc>
              <a:spcBef>
                <a:spcPts val="0"/>
              </a:spcBef>
              <a:buClrTx/>
              <a:buSzTx/>
              <a:buFont typeface="Wingdings" panose="05000000000000000000" charset="0"/>
              <a:buChar char="p"/>
            </a:pPr>
            <a:r>
              <a:rPr lang="en-US" altLang="zh-CN" sz="8000" dirty="0">
                <a:latin typeface="+mn-ea"/>
                <a:sym typeface="+mn-ea"/>
              </a:rPr>
              <a:t>5</a:t>
            </a:r>
            <a:r>
              <a:rPr lang="zh-CN" altLang="en-US" sz="8000" dirty="0">
                <a:latin typeface="+mn-ea"/>
                <a:sym typeface="+mn-ea"/>
              </a:rPr>
              <a:t>、</a:t>
            </a:r>
            <a:r>
              <a:rPr lang="en-US" altLang="zh-CN" sz="8000" dirty="0">
                <a:latin typeface="+mn-ea"/>
                <a:sym typeface="+mn-ea"/>
              </a:rPr>
              <a:t>从属专利</a:t>
            </a:r>
            <a:r>
              <a:rPr lang="zh-CN" altLang="en-US" sz="8000" dirty="0">
                <a:latin typeface="+mn-ea"/>
                <a:sym typeface="+mn-ea"/>
              </a:rPr>
              <a:t>（依存专利）</a:t>
            </a:r>
            <a:r>
              <a:rPr lang="en-US" altLang="zh-CN" sz="8000" dirty="0">
                <a:latin typeface="+mn-ea"/>
                <a:sym typeface="+mn-ea"/>
              </a:rPr>
              <a:t>的强制许可</a:t>
            </a:r>
            <a:endParaRPr lang="en-US" altLang="zh-CN" sz="8000" dirty="0">
              <a:latin typeface="+mn-ea"/>
              <a:sym typeface="+mn-ea"/>
            </a:endParaRPr>
          </a:p>
          <a:p>
            <a:pPr marL="361950" lvl="3" indent="0" algn="l">
              <a:lnSpc>
                <a:spcPct val="150000"/>
              </a:lnSpc>
              <a:spcBef>
                <a:spcPts val="0"/>
              </a:spcBef>
              <a:buClrTx/>
              <a:buSzTx/>
              <a:buFont typeface="Wingdings" panose="05000000000000000000" charset="0"/>
              <a:buNone/>
            </a:pPr>
            <a:r>
              <a:rPr lang="zh-CN" altLang="en-US" sz="8000" dirty="0">
                <a:latin typeface="+mn-ea"/>
                <a:sym typeface="+mn-ea"/>
              </a:rPr>
              <a:t>一项取得专利权的发明或者实用新型比前已经取得专利权的发明或者实用新型具有显著经济意义的重大技术进步，其实施又有赖于前一发明或者实用新型的实施的，国务院专利行政部门根据后一专利权人的申请，可以给予实施前一发明或者实用新型的强制许可，在给予后一专利权人实施强制许可的情形下，国务院专利行政部门根据前一专利权人的申请，也可以给予实施后一发明或者实用新型的强制许可</a:t>
            </a:r>
            <a:endParaRPr lang="zh-CN" altLang="en-US" sz="8000" dirty="0">
              <a:latin typeface="+mn-ea"/>
              <a:sym typeface="+mn-ea"/>
            </a:endParaRPr>
          </a:p>
          <a:p>
            <a:pPr marL="885825" lvl="3" indent="-342900" algn="l" fontAlgn="auto">
              <a:lnSpc>
                <a:spcPct val="150000"/>
              </a:lnSpc>
              <a:spcBef>
                <a:spcPts val="0"/>
              </a:spcBef>
              <a:buClrTx/>
              <a:buSzTx/>
              <a:buFont typeface="Arial" panose="020B0604020202020204" pitchFamily="34" charset="0"/>
              <a:buChar char="•"/>
            </a:pPr>
            <a:r>
              <a:rPr lang="zh-CN" altLang="en-US" sz="8000" dirty="0">
                <a:latin typeface="+mn-ea"/>
                <a:sym typeface="+mn-ea"/>
              </a:rPr>
              <a:t>后一专利比前一专利更具有显著经济意义或重大技术进步</a:t>
            </a:r>
            <a:endParaRPr lang="zh-CN" altLang="en-US" sz="8000" dirty="0">
              <a:latin typeface="+mn-ea"/>
              <a:sym typeface="+mn-ea"/>
            </a:endParaRPr>
          </a:p>
          <a:p>
            <a:pPr marL="885825" lvl="3" indent="-342900" algn="l" fontAlgn="auto">
              <a:lnSpc>
                <a:spcPct val="150000"/>
              </a:lnSpc>
              <a:spcBef>
                <a:spcPts val="0"/>
              </a:spcBef>
              <a:buClrTx/>
              <a:buSzTx/>
              <a:buFont typeface="Arial" panose="020B0604020202020204" pitchFamily="34" charset="0"/>
              <a:buChar char="•"/>
            </a:pPr>
            <a:r>
              <a:rPr lang="zh-CN" altLang="en-US" sz="8000" dirty="0">
                <a:latin typeface="+mn-ea"/>
                <a:sym typeface="+mn-ea"/>
              </a:rPr>
              <a:t>后一专利的实施有赖于前一专利</a:t>
            </a:r>
            <a:endParaRPr lang="zh-CN" altLang="en-US" sz="8000" dirty="0">
              <a:latin typeface="+mn-ea"/>
              <a:sym typeface="+mn-ea"/>
            </a:endParaRPr>
          </a:p>
          <a:p>
            <a:pPr marL="885825" lvl="3" indent="-342900" algn="l" fontAlgn="auto">
              <a:lnSpc>
                <a:spcPct val="150000"/>
              </a:lnSpc>
              <a:spcBef>
                <a:spcPts val="0"/>
              </a:spcBef>
              <a:buClrTx/>
              <a:buSzTx/>
              <a:buFont typeface="Arial" panose="020B0604020202020204" pitchFamily="34" charset="0"/>
              <a:buChar char="•"/>
            </a:pPr>
            <a:r>
              <a:rPr lang="zh-CN" altLang="en-US" sz="8000" dirty="0">
                <a:latin typeface="+mn-ea"/>
                <a:sym typeface="+mn-ea"/>
              </a:rPr>
              <a:t>后一专利权人未能以合理条件签订专利实施许可合同</a:t>
            </a:r>
            <a:endParaRPr lang="zh-CN" altLang="en-US" sz="8000" dirty="0">
              <a:latin typeface="+mn-ea"/>
              <a:sym typeface="+mn-ea"/>
            </a:endParaRPr>
          </a:p>
          <a:p>
            <a:pPr marL="885825" lvl="3" indent="-342900" algn="l" fontAlgn="auto">
              <a:lnSpc>
                <a:spcPct val="150000"/>
              </a:lnSpc>
              <a:spcBef>
                <a:spcPts val="0"/>
              </a:spcBef>
              <a:buClrTx/>
              <a:buSzTx/>
              <a:buFont typeface="Arial" panose="020B0604020202020204" pitchFamily="34" charset="0"/>
              <a:buChar char="•"/>
            </a:pPr>
            <a:r>
              <a:rPr lang="zh-CN" altLang="en-US" sz="8000" dirty="0">
                <a:latin typeface="+mn-ea"/>
                <a:sym typeface="+mn-ea"/>
              </a:rPr>
              <a:t>首先申请强制许可的只能是后一专利权人</a:t>
            </a:r>
            <a:endParaRPr lang="zh-CN" altLang="en-US" sz="8000" dirty="0">
              <a:latin typeface="+mn-ea"/>
              <a:sym typeface="+mn-ea"/>
            </a:endParaRPr>
          </a:p>
          <a:p>
            <a:pPr marL="885825" lvl="3" indent="-342900" algn="l" fontAlgn="auto">
              <a:lnSpc>
                <a:spcPct val="150000"/>
              </a:lnSpc>
              <a:spcBef>
                <a:spcPts val="0"/>
              </a:spcBef>
              <a:buClrTx/>
              <a:buSzTx/>
              <a:buFont typeface="Arial" panose="020B0604020202020204" pitchFamily="34" charset="0"/>
              <a:buChar char="•"/>
            </a:pPr>
            <a:r>
              <a:rPr lang="zh-CN" altLang="en-US" sz="8000" dirty="0">
                <a:latin typeface="+mn-ea"/>
              </a:rPr>
              <a:t>主要是供应国内市场</a:t>
            </a:r>
            <a:endParaRPr lang="zh-CN" altLang="en-US" sz="8000" dirty="0">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5925" y="934085"/>
            <a:ext cx="8222615" cy="5746750"/>
          </a:xfrm>
        </p:spPr>
        <p:txBody>
          <a:bodyPr>
            <a:noAutofit/>
          </a:bodyPr>
          <a:lstStyle/>
          <a:p>
            <a:pPr>
              <a:lnSpc>
                <a:spcPct val="150000"/>
              </a:lnSpc>
              <a:spcBef>
                <a:spcPts val="0"/>
              </a:spcBef>
              <a:buFont typeface="Wingdings" panose="05000000000000000000" charset="0"/>
              <a:buChar char="Ø"/>
            </a:pPr>
            <a:r>
              <a:rPr lang="zh-CN" altLang="en-US" sz="2000" dirty="0">
                <a:latin typeface="+mn-ea"/>
                <a:sym typeface="+mn-ea"/>
              </a:rPr>
              <a:t>（三）强制许可的条件和限制</a:t>
            </a:r>
            <a:endParaRPr lang="en-US" altLang="zh-CN" sz="2000" dirty="0">
              <a:latin typeface="+mn-ea"/>
              <a:sym typeface="+mn-ea"/>
            </a:endParaRPr>
          </a:p>
          <a:p>
            <a:pPr marL="590550" fontAlgn="auto">
              <a:lnSpc>
                <a:spcPct val="150000"/>
              </a:lnSpc>
              <a:spcBef>
                <a:spcPts val="0"/>
              </a:spcBef>
              <a:buFont typeface="Wingdings" panose="05000000000000000000" charset="0"/>
              <a:buChar char="p"/>
            </a:pPr>
            <a:r>
              <a:rPr lang="en-US" altLang="zh-CN" sz="2000" dirty="0">
                <a:latin typeface="+mn-ea"/>
                <a:sym typeface="+mn-ea"/>
              </a:rPr>
              <a:t>1</a:t>
            </a:r>
            <a:r>
              <a:rPr lang="zh-CN" altLang="en-US" sz="2000" dirty="0">
                <a:latin typeface="+mn-ea"/>
                <a:sym typeface="+mn-ea"/>
              </a:rPr>
              <a:t>、强制许可只适用于发明或实用新型</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en-US" altLang="zh-CN" sz="2000" dirty="0">
                <a:latin typeface="+mn-ea"/>
                <a:sym typeface="+mn-ea"/>
              </a:rPr>
              <a:t>2</a:t>
            </a:r>
            <a:r>
              <a:rPr lang="zh-CN" altLang="en-US" sz="2000" dirty="0">
                <a:latin typeface="+mn-ea"/>
                <a:sym typeface="+mn-ea"/>
              </a:rPr>
              <a:t>、强制许可的程序：审查并决定，通知权利人并登记公告，规定实施范围和时间，可在收到通知</a:t>
            </a:r>
            <a:r>
              <a:rPr lang="en-US" altLang="zh-CN" sz="2000" dirty="0">
                <a:latin typeface="+mn-ea"/>
                <a:sym typeface="+mn-ea"/>
              </a:rPr>
              <a:t>3</a:t>
            </a:r>
            <a:r>
              <a:rPr lang="zh-CN" altLang="en-US" sz="2000" dirty="0">
                <a:latin typeface="+mn-ea"/>
                <a:sym typeface="+mn-ea"/>
              </a:rPr>
              <a:t>个月内起诉</a:t>
            </a:r>
            <a:r>
              <a:rPr lang="en-US" altLang="zh-CN" sz="2000" dirty="0">
                <a:latin typeface="+mn-ea"/>
                <a:sym typeface="+mn-ea"/>
              </a:rPr>
              <a:t> &amp; </a:t>
            </a:r>
            <a:r>
              <a:rPr lang="zh-CN" altLang="en-US" sz="2000" dirty="0">
                <a:latin typeface="+mn-ea"/>
                <a:sym typeface="+mn-ea"/>
              </a:rPr>
              <a:t>理由消除并不再发生时，应当根据权利人的请求，经审查后作出终止决定</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en-US" altLang="zh-CN" sz="2000" dirty="0">
                <a:latin typeface="+mn-ea"/>
                <a:sym typeface="+mn-ea"/>
              </a:rPr>
              <a:t>3</a:t>
            </a:r>
            <a:r>
              <a:rPr lang="zh-CN" altLang="en-US" sz="2000" dirty="0">
                <a:latin typeface="+mn-ea"/>
                <a:sym typeface="+mn-ea"/>
              </a:rPr>
              <a:t>、主体：单位或个人申请强制许可或国务院有关主管部门建议</a:t>
            </a:r>
            <a:endParaRPr lang="zh-CN" altLang="en-US" sz="2000" dirty="0">
              <a:latin typeface="+mn-ea"/>
              <a:sym typeface="+mn-ea"/>
            </a:endParaRPr>
          </a:p>
          <a:p>
            <a:pPr marL="1065530" indent="-342900" fontAlgn="auto">
              <a:lnSpc>
                <a:spcPts val="3000"/>
              </a:lnSpc>
              <a:spcBef>
                <a:spcPts val="0"/>
              </a:spcBef>
              <a:buFont typeface="Arial" panose="020B0604020202020204" pitchFamily="34" charset="0"/>
              <a:buChar char="•"/>
            </a:pPr>
            <a:r>
              <a:rPr lang="zh-CN" altLang="en-US" sz="2000" dirty="0">
                <a:latin typeface="+mn-ea"/>
                <a:sym typeface="+mn-ea"/>
              </a:rPr>
              <a:t>对未实施或未充分实施以及从属专利的强制许可：申请强制许可的单位或者个人应当提供证据，证明其以合理的条件请求专利权人许可其实施专利，但未能在合理的时间内获得许可</a:t>
            </a:r>
            <a:endParaRPr lang="zh-CN" altLang="en-US" sz="2000" dirty="0">
              <a:latin typeface="+mn-ea"/>
              <a:sym typeface="+mn-ea"/>
            </a:endParaRPr>
          </a:p>
          <a:p>
            <a:pPr marL="1065530" indent="-342900" fontAlgn="auto">
              <a:lnSpc>
                <a:spcPts val="3000"/>
              </a:lnSpc>
              <a:spcBef>
                <a:spcPts val="0"/>
              </a:spcBef>
              <a:buFont typeface="Arial" panose="020B0604020202020204" pitchFamily="34" charset="0"/>
              <a:buChar char="•"/>
            </a:pPr>
            <a:r>
              <a:rPr lang="zh-CN" altLang="en-US" sz="2000" dirty="0">
                <a:latin typeface="+mn-ea"/>
                <a:sym typeface="+mn-ea"/>
              </a:rPr>
              <a:t>对公共利益的强制许可：国务院专利行政部门建议并指定单位实施，接受强制许可的单位不仅要具备实施条件，也应当有权决定接受或者不予接受</a:t>
            </a:r>
            <a:endParaRPr lang="zh-CN" altLang="en-US" sz="2000" dirty="0">
              <a:latin typeface="+mn-ea"/>
              <a:sym typeface="+mn-ea"/>
            </a:endParaRPr>
          </a:p>
          <a:p>
            <a:pPr marL="704850" indent="-342900" fontAlgn="auto">
              <a:lnSpc>
                <a:spcPct val="150000"/>
              </a:lnSpc>
              <a:spcBef>
                <a:spcPts val="0"/>
              </a:spcBef>
              <a:buFont typeface="Wingdings" panose="05000000000000000000" charset="0"/>
              <a:buChar char="p"/>
            </a:pPr>
            <a:r>
              <a:rPr lang="en-US" altLang="zh-CN" sz="2000" dirty="0">
                <a:latin typeface="+mn-ea"/>
                <a:sym typeface="+mn-ea"/>
              </a:rPr>
              <a:t>4、半导体技术强制许可的限制：公共利益和消减垄断影响</a:t>
            </a:r>
            <a:endParaRPr kumimoji="1" lang="en-US" altLang="zh-CN" sz="2000" dirty="0">
              <a:latin typeface="+mn-ea"/>
              <a:cs typeface="Times New Roman" panose="02020603050405020304" pitchFamily="18"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5925" y="934085"/>
            <a:ext cx="8222615" cy="5019675"/>
          </a:xfrm>
        </p:spPr>
        <p:txBody>
          <a:bodyPr>
            <a:normAutofit/>
          </a:bodyPr>
          <a:lstStyle/>
          <a:p>
            <a:pPr>
              <a:lnSpc>
                <a:spcPct val="150000"/>
              </a:lnSpc>
              <a:spcBef>
                <a:spcPts val="0"/>
              </a:spcBef>
              <a:buFont typeface="Wingdings" panose="05000000000000000000" charset="0"/>
              <a:buChar char="Ø"/>
            </a:pPr>
            <a:r>
              <a:rPr lang="zh-CN" altLang="en-US" sz="2000" dirty="0">
                <a:latin typeface="+mn-ea"/>
                <a:sym typeface="+mn-ea"/>
              </a:rPr>
              <a:t>（四）强制许可的效力</a:t>
            </a:r>
            <a:endParaRPr lang="en-US" altLang="zh-CN" sz="2000" dirty="0">
              <a:latin typeface="+mn-ea"/>
              <a:sym typeface="+mn-ea"/>
            </a:endParaRPr>
          </a:p>
          <a:p>
            <a:pPr marL="590550" fontAlgn="auto">
              <a:lnSpc>
                <a:spcPct val="150000"/>
              </a:lnSpc>
              <a:spcBef>
                <a:spcPts val="0"/>
              </a:spcBef>
              <a:buFont typeface="Wingdings" panose="05000000000000000000" charset="0"/>
              <a:buChar char="p"/>
            </a:pPr>
            <a:r>
              <a:rPr lang="en-US" altLang="zh-CN" sz="2000" dirty="0">
                <a:latin typeface="+mn-ea"/>
                <a:sym typeface="+mn-ea"/>
              </a:rPr>
              <a:t>1</a:t>
            </a:r>
            <a:r>
              <a:rPr lang="zh-CN" altLang="en-US" sz="2000" dirty="0">
                <a:latin typeface="+mn-ea"/>
                <a:sym typeface="+mn-ea"/>
              </a:rPr>
              <a:t>、强制许可不能是独占许可，也不包含分许可</a:t>
            </a:r>
            <a:endParaRPr lang="en-US" altLang="zh-CN" sz="2000" dirty="0">
              <a:latin typeface="+mn-ea"/>
              <a:sym typeface="+mn-ea"/>
            </a:endParaRPr>
          </a:p>
          <a:p>
            <a:pPr marL="590550" fontAlgn="auto">
              <a:lnSpc>
                <a:spcPct val="150000"/>
              </a:lnSpc>
              <a:spcBef>
                <a:spcPts val="0"/>
              </a:spcBef>
              <a:buFont typeface="Wingdings" panose="05000000000000000000" charset="0"/>
              <a:buChar char="p"/>
            </a:pPr>
            <a:r>
              <a:rPr lang="en-US" altLang="zh-CN" sz="2000" dirty="0">
                <a:latin typeface="+mn-ea"/>
                <a:sym typeface="+mn-ea"/>
              </a:rPr>
              <a:t>2</a:t>
            </a:r>
            <a:r>
              <a:rPr lang="zh-CN" altLang="en-US" sz="2000" dirty="0">
                <a:latin typeface="+mn-ea"/>
                <a:sym typeface="+mn-ea"/>
              </a:rPr>
              <a:t>、支付专利使用费：协商</a:t>
            </a:r>
            <a:r>
              <a:rPr lang="en-US" altLang="zh-CN" sz="2000" dirty="0">
                <a:latin typeface="+mn-ea"/>
                <a:sym typeface="+mn-ea"/>
              </a:rPr>
              <a:t>—</a:t>
            </a:r>
            <a:r>
              <a:rPr lang="zh-CN" altLang="en-US" sz="2000" dirty="0">
                <a:latin typeface="+mn-ea"/>
                <a:sym typeface="+mn-ea"/>
              </a:rPr>
              <a:t>国务院专利行政部门裁决</a:t>
            </a:r>
            <a:r>
              <a:rPr lang="en-US" altLang="zh-CN" sz="2000" dirty="0">
                <a:latin typeface="+mn-ea"/>
                <a:sym typeface="+mn-ea"/>
              </a:rPr>
              <a:t>—</a:t>
            </a:r>
            <a:r>
              <a:rPr lang="zh-CN" altLang="en-US" sz="2000" dirty="0">
                <a:latin typeface="+mn-ea"/>
                <a:sym typeface="+mn-ea"/>
              </a:rPr>
              <a:t>收到通知</a:t>
            </a:r>
            <a:r>
              <a:rPr lang="en-US" altLang="zh-CN" sz="2000" dirty="0">
                <a:latin typeface="+mn-ea"/>
                <a:sym typeface="+mn-ea"/>
              </a:rPr>
              <a:t>3</a:t>
            </a:r>
            <a:r>
              <a:rPr lang="zh-CN" altLang="en-US" sz="2000" dirty="0">
                <a:latin typeface="+mn-ea"/>
                <a:sym typeface="+mn-ea"/>
              </a:rPr>
              <a:t>个月内起诉</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lang="en-US" altLang="zh-CN" sz="2000" dirty="0">
                <a:latin typeface="+mn-ea"/>
                <a:sym typeface="+mn-ea"/>
              </a:rPr>
              <a:t>3</a:t>
            </a:r>
            <a:r>
              <a:rPr lang="zh-CN" altLang="en-US" sz="2000" dirty="0">
                <a:latin typeface="+mn-ea"/>
                <a:sym typeface="+mn-ea"/>
              </a:rPr>
              <a:t>、不可转让，除非连同（企业、依存专利）转让</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kumimoji="1" lang="en-US" altLang="zh-CN" sz="2000" dirty="0">
                <a:latin typeface="Times New Roman" panose="02020603050405020304" pitchFamily="18" charset="0"/>
                <a:cs typeface="Times New Roman" panose="02020603050405020304" pitchFamily="18" charset="0"/>
                <a:sym typeface="+mn-ea"/>
              </a:rPr>
              <a:t>4</a:t>
            </a:r>
            <a:r>
              <a:rPr kumimoji="1" lang="zh-CN" altLang="en-US" sz="2000" dirty="0">
                <a:latin typeface="Times New Roman" panose="02020603050405020304" pitchFamily="18" charset="0"/>
                <a:cs typeface="Times New Roman" panose="02020603050405020304" pitchFamily="18" charset="0"/>
                <a:sym typeface="+mn-ea"/>
              </a:rPr>
              <a:t>、地域：主要为了供应国内市场，但是消除或减少垄断影响、为公共健康对药品专利的强制许可除外</a:t>
            </a:r>
            <a:endParaRPr kumimoji="1"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6720" y="1010285"/>
            <a:ext cx="8128000" cy="4787265"/>
          </a:xfrm>
        </p:spPr>
        <p:txBody>
          <a:bodyPr>
            <a:normAutofit/>
          </a:bodyPr>
          <a:lstStyle/>
          <a:p>
            <a:pPr marL="1905" indent="-1905">
              <a:lnSpc>
                <a:spcPct val="150000"/>
              </a:lnSpc>
              <a:spcBef>
                <a:spcPts val="0"/>
              </a:spcBef>
              <a:buNone/>
            </a:pPr>
            <a:r>
              <a:rPr lang="zh-CN" altLang="en-US" sz="2400" dirty="0">
                <a:latin typeface="+mn-ea"/>
                <a:sym typeface="+mn-ea"/>
              </a:rPr>
              <a:t>三、指定许可：对发明专利的推广应用</a:t>
            </a:r>
            <a:endParaRPr lang="en-US" altLang="zh-CN" sz="2400" dirty="0">
              <a:latin typeface="+mn-ea"/>
              <a:sym typeface="+mn-ea"/>
            </a:endParaRPr>
          </a:p>
          <a:p>
            <a:pPr>
              <a:lnSpc>
                <a:spcPct val="150000"/>
              </a:lnSpc>
              <a:spcBef>
                <a:spcPts val="0"/>
              </a:spcBef>
              <a:buFont typeface="Wingdings" panose="05000000000000000000" charset="0"/>
              <a:buChar char="Ø"/>
            </a:pPr>
            <a:r>
              <a:rPr lang="zh-CN" altLang="en-US" sz="2000" dirty="0">
                <a:latin typeface="+mn-ea"/>
                <a:sym typeface="+mn-ea"/>
              </a:rPr>
              <a:t>国有企业事业单位的发明专利，对国家利益或者公共利益具有重大意义的，国务院有关主管部门和省、自治区、直辖市人民政府报经国务院批准，可以决定在批准的范围内推广应用，允许指定的单位实施，由实施单位按照国家规定向专利权人支付使用费</a:t>
            </a:r>
            <a:endParaRPr lang="zh-CN" altLang="en-US" sz="2000" dirty="0">
              <a:latin typeface="+mn-ea"/>
              <a:sym typeface="+mn-ea"/>
            </a:endParaRPr>
          </a:p>
          <a:p>
            <a:pPr marL="590550" fontAlgn="auto">
              <a:lnSpc>
                <a:spcPct val="150000"/>
              </a:lnSpc>
              <a:spcBef>
                <a:spcPts val="0"/>
              </a:spcBef>
              <a:buFont typeface="Wingdings" panose="05000000000000000000" charset="0"/>
              <a:buChar char="p"/>
            </a:pPr>
            <a:r>
              <a:rPr kumimoji="1" lang="zh-CN" altLang="en-US" sz="2000" dirty="0"/>
              <a:t>对象：国有企业事业单位的</a:t>
            </a:r>
            <a:r>
              <a:rPr kumimoji="1" lang="zh-CN" altLang="en-US" sz="2000" dirty="0">
                <a:sym typeface="+mn-ea"/>
              </a:rPr>
              <a:t>发明专利</a:t>
            </a:r>
            <a:endParaRPr kumimoji="1" lang="zh-CN" altLang="en-US" sz="2000" dirty="0"/>
          </a:p>
          <a:p>
            <a:pPr marL="590550" fontAlgn="auto">
              <a:lnSpc>
                <a:spcPct val="150000"/>
              </a:lnSpc>
              <a:spcBef>
                <a:spcPts val="0"/>
              </a:spcBef>
              <a:buFont typeface="Wingdings" panose="05000000000000000000" charset="0"/>
              <a:buChar char="p"/>
            </a:pPr>
            <a:r>
              <a:rPr kumimoji="1" lang="zh-CN" altLang="en-US" sz="2000" dirty="0"/>
              <a:t>审批：</a:t>
            </a:r>
            <a:r>
              <a:rPr kumimoji="1" lang="zh-CN" altLang="en-US" sz="2000" dirty="0">
                <a:sym typeface="+mn-ea"/>
              </a:rPr>
              <a:t>国务院有关主管部门和省、自治区、直辖市人民政府报经国务院</a:t>
            </a:r>
            <a:endParaRPr kumimoji="1" lang="zh-CN" altLang="en-US" sz="2000" dirty="0"/>
          </a:p>
          <a:p>
            <a:pPr marL="590550" fontAlgn="auto">
              <a:lnSpc>
                <a:spcPct val="150000"/>
              </a:lnSpc>
              <a:spcBef>
                <a:spcPts val="0"/>
              </a:spcBef>
              <a:buFont typeface="Wingdings" panose="05000000000000000000" charset="0"/>
              <a:buChar char="p"/>
            </a:pPr>
            <a:r>
              <a:rPr kumimoji="1" lang="zh-CN" altLang="en-US" sz="2000" dirty="0"/>
              <a:t>条件：批准范围</a:t>
            </a:r>
            <a:r>
              <a:rPr kumimoji="1" lang="en-US" altLang="zh-CN" sz="2000" dirty="0"/>
              <a:t>+</a:t>
            </a:r>
            <a:r>
              <a:rPr kumimoji="1" lang="zh-CN" altLang="en-US" sz="2000" dirty="0"/>
              <a:t>指定单位</a:t>
            </a:r>
            <a:endParaRPr kumimoji="1" lang="zh-CN" altLang="en-US" sz="2000" dirty="0"/>
          </a:p>
          <a:p>
            <a:pPr marL="590550" fontAlgn="auto">
              <a:lnSpc>
                <a:spcPct val="150000"/>
              </a:lnSpc>
              <a:spcBef>
                <a:spcPts val="0"/>
              </a:spcBef>
              <a:buFont typeface="Wingdings" panose="05000000000000000000" charset="0"/>
              <a:buChar char="p"/>
            </a:pPr>
            <a:r>
              <a:rPr kumimoji="1" lang="zh-CN" altLang="en-US" sz="2000" dirty="0"/>
              <a:t>应支付专利使用费</a:t>
            </a:r>
            <a:endParaRPr kumimoji="1"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4180" y="1585595"/>
            <a:ext cx="8295640" cy="4862830"/>
          </a:xfrm>
        </p:spPr>
        <p:txBody>
          <a:bodyPr>
            <a:noAutofit/>
          </a:bodyPr>
          <a:lstStyle/>
          <a:p>
            <a:pPr marL="0" algn="l">
              <a:lnSpc>
                <a:spcPct val="150000"/>
              </a:lnSpc>
              <a:spcBef>
                <a:spcPts val="600"/>
              </a:spcBef>
              <a:spcAft>
                <a:spcPts val="600"/>
              </a:spcAft>
              <a:buClrTx/>
              <a:buSzTx/>
              <a:buNone/>
            </a:pPr>
            <a:r>
              <a:rPr kumimoji="1" lang="zh-CN" altLang="en-US" sz="2400" dirty="0"/>
              <a:t>一、专利实施许可</a:t>
            </a:r>
            <a:endParaRPr kumimoji="1" lang="zh-CN" altLang="en-US" sz="2400" dirty="0"/>
          </a:p>
          <a:p>
            <a:pPr fontAlgn="auto">
              <a:lnSpc>
                <a:spcPct val="150000"/>
              </a:lnSpc>
              <a:spcBef>
                <a:spcPts val="0"/>
              </a:spcBef>
              <a:buFont typeface="Wingdings" panose="05000000000000000000" charset="0"/>
              <a:buChar char="Ø"/>
            </a:pP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、授权他人实施自己的专利：</a:t>
            </a:r>
            <a:r>
              <a:rPr lang="zh-CN" altLang="en-US" sz="2000" dirty="0">
                <a:latin typeface="Times New Roman" panose="02020603050405020304" pitchFamily="18" charset="0"/>
                <a:cs typeface="Times New Roman" panose="02020603050405020304" pitchFamily="18" charset="0"/>
              </a:rPr>
              <a:t>任何单位或者个人实施他人专利的，应当与专利权人订立实施许可合同，向专利权人支付专利使用费。被许可人无权允许合同规定以外的任何单位或者个人实施该专利（</a:t>
            </a:r>
            <a:r>
              <a:rPr lang="en-US" altLang="zh-CN" sz="2000" dirty="0">
                <a:latin typeface="Times New Roman" panose="02020603050405020304" pitchFamily="18" charset="0"/>
                <a:cs typeface="Times New Roman" panose="02020603050405020304" pitchFamily="18" charset="0"/>
              </a:rPr>
              <a:t>A12</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marL="590550" fontAlgn="auto">
              <a:lnSpc>
                <a:spcPct val="150000"/>
              </a:lnSpc>
              <a:spcBef>
                <a:spcPts val="0"/>
              </a:spcBef>
              <a:buFont typeface="Wingdings" panose="05000000000000000000" charset="0"/>
              <a:buChar char="p"/>
            </a:pPr>
            <a:r>
              <a:rPr lang="en-US" altLang="zh-CN" sz="2000" dirty="0"/>
              <a:t>专利使用权的转让</a:t>
            </a:r>
            <a:r>
              <a:rPr lang="zh-CN" altLang="en-US" sz="2000" dirty="0"/>
              <a:t>：</a:t>
            </a:r>
            <a:r>
              <a:rPr lang="en-US" altLang="zh-CN" sz="2000" dirty="0">
                <a:sym typeface="+mn-ea"/>
              </a:rPr>
              <a:t>被许可人依法取得的使用权受法律保护</a:t>
            </a:r>
            <a:endParaRPr lang="en-US" altLang="zh-CN" sz="2000" dirty="0"/>
          </a:p>
          <a:p>
            <a:pPr marL="590550" fontAlgn="auto">
              <a:lnSpc>
                <a:spcPct val="150000"/>
              </a:lnSpc>
              <a:spcBef>
                <a:spcPts val="0"/>
              </a:spcBef>
              <a:buFont typeface="Wingdings" panose="05000000000000000000" charset="0"/>
              <a:buChar char="p"/>
            </a:pPr>
            <a:r>
              <a:rPr lang="en-US" altLang="zh-CN" sz="2000" dirty="0"/>
              <a:t>有限制的许可：时间、地域</a:t>
            </a:r>
            <a:endParaRPr lang="en-US" altLang="zh-CN" sz="2000" dirty="0"/>
          </a:p>
          <a:p>
            <a:pPr marL="590550" fontAlgn="auto">
              <a:lnSpc>
                <a:spcPct val="150000"/>
              </a:lnSpc>
              <a:spcBef>
                <a:spcPts val="0"/>
              </a:spcBef>
              <a:buFont typeface="Wingdings" panose="05000000000000000000" charset="0"/>
              <a:buChar char="p"/>
            </a:pPr>
            <a:r>
              <a:rPr lang="en-US" altLang="zh-CN" sz="2000" dirty="0"/>
              <a:t>只在专利权的存续期间内有效</a:t>
            </a:r>
            <a:endParaRPr lang="en-US" altLang="zh-CN" sz="2000" dirty="0"/>
          </a:p>
          <a:p>
            <a:pPr marL="590550" fontAlgn="auto">
              <a:lnSpc>
                <a:spcPct val="150000"/>
              </a:lnSpc>
              <a:spcBef>
                <a:spcPts val="0"/>
              </a:spcBef>
              <a:buFont typeface="Wingdings" panose="05000000000000000000" charset="0"/>
              <a:buChar char="p"/>
            </a:pPr>
            <a:r>
              <a:rPr lang="en-US" altLang="zh-CN" sz="2000" dirty="0"/>
              <a:t>应当自合同生效之日</a:t>
            </a:r>
            <a:r>
              <a:rPr lang="en-US" altLang="zh-CN" sz="2000" dirty="0">
                <a:latin typeface="Times New Roman" panose="02020603050405020304" pitchFamily="18" charset="0"/>
                <a:cs typeface="Times New Roman" panose="02020603050405020304" pitchFamily="18" charset="0"/>
              </a:rPr>
              <a:t>起3个月内向国</a:t>
            </a:r>
            <a:r>
              <a:rPr lang="en-US" altLang="zh-CN" sz="2000" dirty="0"/>
              <a:t>务院专利行政部门备案</a:t>
            </a:r>
            <a:endParaRPr lang="en-US" altLang="zh-CN" sz="2000" dirty="0"/>
          </a:p>
          <a:p>
            <a:pPr algn="l" fontAlgn="auto">
              <a:lnSpc>
                <a:spcPct val="150000"/>
              </a:lnSpc>
              <a:spcBef>
                <a:spcPts val="0"/>
              </a:spcBef>
              <a:buClrTx/>
              <a:buSzTx/>
              <a:buFont typeface="Wingdings" panose="05000000000000000000" charset="0"/>
              <a:buChar char="Ø"/>
            </a:pPr>
            <a:endParaRPr kumimoji="1" lang="zh-CN" altLang="en-US" sz="2000" dirty="0">
              <a:latin typeface="Times New Roman" panose="02020603050405020304" pitchFamily="18" charset="0"/>
              <a:cs typeface="Times New Roman" panose="02020603050405020304" pitchFamily="18" charset="0"/>
            </a:endParaRP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第二节  专利权的利用</a:t>
            </a:r>
            <a:endParaRPr lang="zh-CN" altLang="en-US" sz="2800" dirty="0">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文本占位符 146434"/>
          <p:cNvSpPr>
            <a:spLocks noGrp="1"/>
          </p:cNvSpPr>
          <p:nvPr>
            <p:ph type="body" idx="1"/>
          </p:nvPr>
        </p:nvSpPr>
        <p:spPr>
          <a:xfrm>
            <a:off x="628650" y="1173480"/>
            <a:ext cx="7833995" cy="5029200"/>
          </a:xfrm>
        </p:spPr>
        <p:txBody>
          <a:bodyPr>
            <a:normAutofit/>
          </a:bodyPr>
          <a:lstStyle/>
          <a:p>
            <a:pPr algn="l">
              <a:lnSpc>
                <a:spcPct val="150000"/>
              </a:lnSpc>
              <a:spcBef>
                <a:spcPts val="0"/>
              </a:spcBef>
              <a:buClrTx/>
              <a:buSzTx/>
              <a:buFont typeface="Wingdings" panose="05000000000000000000" charset="0"/>
              <a:buChar char="Ø"/>
            </a:pPr>
            <a:r>
              <a:rPr kumimoji="1" lang="en-US" altLang="zh-CN" sz="2000" dirty="0">
                <a:latin typeface="Times New Roman" panose="02020603050405020304" pitchFamily="18" charset="0"/>
                <a:cs typeface="Times New Roman" panose="02020603050405020304" pitchFamily="18" charset="0"/>
                <a:sym typeface="+mn-ea"/>
              </a:rPr>
              <a:t>2</a:t>
            </a:r>
            <a:r>
              <a:rPr kumimoji="1" lang="zh-CN" altLang="en-US" sz="2000" dirty="0">
                <a:latin typeface="Times New Roman" panose="02020603050405020304" pitchFamily="18" charset="0"/>
                <a:cs typeface="Times New Roman" panose="02020603050405020304" pitchFamily="18" charset="0"/>
                <a:sym typeface="+mn-ea"/>
              </a:rPr>
              <a:t>、</a:t>
            </a:r>
            <a:r>
              <a:rPr kumimoji="1" lang="en-US" altLang="zh-CN" sz="2000" dirty="0">
                <a:latin typeface="Times New Roman" panose="02020603050405020304" pitchFamily="18" charset="0"/>
                <a:cs typeface="Times New Roman" panose="02020603050405020304" pitchFamily="18" charset="0"/>
                <a:sym typeface="+mn-ea"/>
              </a:rPr>
              <a:t>专利实施许可合同：专利权人或者经专利权人授权的人作为一方（即许可人）许可另一方（即被许可人）在约定的范围内实施专利技术所订立的合同</a:t>
            </a:r>
            <a:endParaRPr kumimoji="1" lang="en-US" altLang="zh-CN" sz="2000" dirty="0">
              <a:latin typeface="Times New Roman" panose="02020603050405020304" pitchFamily="18" charset="0"/>
              <a:cs typeface="Times New Roman" panose="02020603050405020304" pitchFamily="18" charset="0"/>
            </a:endParaRPr>
          </a:p>
          <a:p>
            <a:pPr algn="l">
              <a:lnSpc>
                <a:spcPct val="150000"/>
              </a:lnSpc>
              <a:spcBef>
                <a:spcPts val="0"/>
              </a:spcBef>
              <a:buClrTx/>
              <a:buSzTx/>
              <a:buFont typeface="Wingdings" panose="05000000000000000000" charset="0"/>
              <a:buChar char="Ø"/>
            </a:pPr>
            <a:r>
              <a:rPr kumimoji="1" lang="en-US" altLang="zh-CN" sz="2000" dirty="0">
                <a:latin typeface="Times New Roman" panose="02020603050405020304" pitchFamily="18" charset="0"/>
                <a:cs typeface="Times New Roman" panose="02020603050405020304" pitchFamily="18" charset="0"/>
              </a:rPr>
              <a:t>3、专利实施许可的分类</a:t>
            </a:r>
            <a:endParaRPr kumimoji="1" lang="en-US" altLang="zh-CN" sz="2000" dirty="0">
              <a:latin typeface="Times New Roman" panose="02020603050405020304" pitchFamily="18" charset="0"/>
              <a:cs typeface="Times New Roman" panose="02020603050405020304" pitchFamily="18" charset="0"/>
            </a:endParaRPr>
          </a:p>
          <a:p>
            <a:pPr marL="590550" algn="l" fontAlgn="auto">
              <a:lnSpc>
                <a:spcPct val="150000"/>
              </a:lnSpc>
              <a:spcBef>
                <a:spcPts val="0"/>
              </a:spcBef>
              <a:buClrTx/>
              <a:buSzTx/>
              <a:buFont typeface="Wingdings" panose="05000000000000000000" charset="0"/>
              <a:buChar char="p"/>
            </a:pPr>
            <a:r>
              <a:rPr lang="en-US" altLang="zh-CN" sz="2000" dirty="0"/>
              <a:t>被许可人享有实施权的排他程度</a:t>
            </a:r>
            <a:r>
              <a:rPr lang="zh-CN" altLang="en-US" sz="2000" dirty="0"/>
              <a:t>：</a:t>
            </a:r>
            <a:r>
              <a:rPr lang="en-US" altLang="zh-CN" sz="2000" dirty="0"/>
              <a:t>独占实施许可、排他实施许可和普通实施许可</a:t>
            </a:r>
            <a:endParaRPr lang="en-US" altLang="zh-CN" sz="2000" dirty="0"/>
          </a:p>
          <a:p>
            <a:pPr marL="590550" algn="l" fontAlgn="auto">
              <a:lnSpc>
                <a:spcPct val="150000"/>
              </a:lnSpc>
              <a:spcBef>
                <a:spcPts val="0"/>
              </a:spcBef>
              <a:buClrTx/>
              <a:buSzTx/>
              <a:buFont typeface="Wingdings" panose="05000000000000000000" charset="0"/>
              <a:buChar char="p"/>
            </a:pPr>
            <a:r>
              <a:rPr lang="en-US" altLang="zh-CN" sz="2000" dirty="0"/>
              <a:t>发放专利实施许可的人是否为专利权人</a:t>
            </a:r>
            <a:r>
              <a:rPr lang="zh-CN" altLang="en-US" sz="2000" dirty="0"/>
              <a:t>：</a:t>
            </a:r>
            <a:r>
              <a:rPr lang="en-US" altLang="zh-CN" sz="2000" dirty="0"/>
              <a:t>主许可和分许可</a:t>
            </a:r>
            <a:endParaRPr lang="en-US" altLang="zh-CN" sz="2000" dirty="0"/>
          </a:p>
          <a:p>
            <a:pPr marL="590550" algn="l" fontAlgn="auto">
              <a:lnSpc>
                <a:spcPct val="150000"/>
              </a:lnSpc>
              <a:spcBef>
                <a:spcPts val="0"/>
              </a:spcBef>
              <a:buClrTx/>
              <a:buSzTx/>
              <a:buFont typeface="Wingdings" panose="05000000000000000000" charset="0"/>
              <a:buChar char="p"/>
            </a:pPr>
            <a:r>
              <a:rPr lang="en-US" altLang="zh-CN" sz="2000" dirty="0"/>
              <a:t>许可合同的对价是许可使用费还是被许可人自己专利的实施权</a:t>
            </a:r>
            <a:r>
              <a:rPr lang="zh-CN" altLang="en-US" sz="2000" dirty="0"/>
              <a:t>：</a:t>
            </a:r>
            <a:r>
              <a:rPr lang="en-US" altLang="zh-CN" sz="2000" dirty="0"/>
              <a:t>交叉许可</a:t>
            </a:r>
            <a:endParaRPr lang="en-US" altLang="zh-C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云形标注 8"/>
          <p:cNvSpPr/>
          <p:nvPr/>
        </p:nvSpPr>
        <p:spPr>
          <a:xfrm>
            <a:off x="5072063" y="1500188"/>
            <a:ext cx="3214687" cy="1357312"/>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Arial" panose="020B0604020202020204" pitchFamily="34" charset="0"/>
              <a:buNone/>
            </a:pPr>
            <a:endParaRPr lang="zh-CN" altLang="en-US" sz="1800" dirty="0">
              <a:latin typeface="华文楷体" panose="02010600040101010101" charset="-122"/>
              <a:ea typeface="华文楷体" panose="02010600040101010101" charset="-122"/>
            </a:endParaRPr>
          </a:p>
        </p:txBody>
      </p:sp>
      <p:sp>
        <p:nvSpPr>
          <p:cNvPr id="4" name="矩形 3"/>
          <p:cNvSpPr/>
          <p:nvPr/>
        </p:nvSpPr>
        <p:spPr>
          <a:xfrm>
            <a:off x="428625" y="1500505"/>
            <a:ext cx="4144645" cy="4246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eaLnBrk="1" hangingPunct="1">
              <a:lnSpc>
                <a:spcPct val="150000"/>
              </a:lnSpc>
              <a:spcBef>
                <a:spcPct val="0"/>
              </a:spcBef>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a:t>
            </a:r>
            <a:r>
              <a:rPr lang="en-US" altLang="zh-CN" sz="2000" dirty="0">
                <a:latin typeface="华文楷体" panose="02010600040101010101" charset="-122"/>
                <a:ea typeface="华文楷体" panose="02010600040101010101" charset="-122"/>
                <a:cs typeface="华文楷体" panose="02010600040101010101" charset="-122"/>
              </a:rPr>
              <a:t>1</a:t>
            </a:r>
            <a:r>
              <a:rPr lang="zh-CN" altLang="en-US" sz="2000" dirty="0">
                <a:latin typeface="华文楷体" panose="02010600040101010101" charset="-122"/>
                <a:ea typeface="华文楷体" panose="02010600040101010101" charset="-122"/>
                <a:cs typeface="华文楷体" panose="02010600040101010101" charset="-122"/>
              </a:rPr>
              <a:t>）独占实施许可（</a:t>
            </a:r>
            <a:r>
              <a:rPr lang="en-US" altLang="zh-CN" sz="2000" dirty="0">
                <a:latin typeface="华文楷体" panose="02010600040101010101" charset="-122"/>
                <a:ea typeface="华文楷体" panose="02010600040101010101" charset="-122"/>
                <a:cs typeface="华文楷体" panose="02010600040101010101" charset="-122"/>
              </a:rPr>
              <a:t>Exclusive license</a:t>
            </a:r>
            <a:r>
              <a:rPr lang="zh-CN" altLang="en-US" sz="2000" dirty="0">
                <a:latin typeface="华文楷体" panose="02010600040101010101" charset="-122"/>
                <a:ea typeface="华文楷体" panose="02010600040101010101" charset="-122"/>
                <a:cs typeface="华文楷体" panose="02010600040101010101" charset="-122"/>
              </a:rPr>
              <a:t>）：也称“完全独占性许可”，是指被许可方在</a:t>
            </a:r>
            <a:r>
              <a:rPr lang="zh-CN" altLang="en-US" sz="2000" b="1" dirty="0">
                <a:latin typeface="华文楷体" panose="02010600040101010101" charset="-122"/>
                <a:ea typeface="华文楷体" panose="02010600040101010101" charset="-122"/>
                <a:cs typeface="华文楷体" panose="02010600040101010101" charset="-122"/>
              </a:rPr>
              <a:t>合同约定的时间和地域范围</a:t>
            </a:r>
            <a:r>
              <a:rPr lang="zh-CN" altLang="en-US" sz="2000" dirty="0">
                <a:latin typeface="华文楷体" panose="02010600040101010101" charset="-122"/>
                <a:ea typeface="华文楷体" panose="02010600040101010101" charset="-122"/>
                <a:cs typeface="华文楷体" panose="02010600040101010101" charset="-122"/>
              </a:rPr>
              <a:t>内，</a:t>
            </a:r>
            <a:r>
              <a:rPr lang="zh-CN" altLang="en-US" sz="2000" b="1" dirty="0">
                <a:latin typeface="华文楷体" panose="02010600040101010101" charset="-122"/>
                <a:ea typeface="华文楷体" panose="02010600040101010101" charset="-122"/>
                <a:cs typeface="华文楷体" panose="02010600040101010101" charset="-122"/>
              </a:rPr>
              <a:t>独占性地拥有</a:t>
            </a:r>
            <a:r>
              <a:rPr lang="zh-CN" altLang="en-US" sz="2000" dirty="0">
                <a:latin typeface="华文楷体" panose="02010600040101010101" charset="-122"/>
                <a:ea typeface="华文楷体" panose="02010600040101010101" charset="-122"/>
                <a:cs typeface="华文楷体" panose="02010600040101010101" charset="-122"/>
              </a:rPr>
              <a:t>许可方</a:t>
            </a:r>
            <a:r>
              <a:rPr lang="zh-CN" altLang="en-US" sz="2000" b="1" dirty="0">
                <a:latin typeface="华文楷体" panose="02010600040101010101" charset="-122"/>
                <a:ea typeface="华文楷体" panose="02010600040101010101" charset="-122"/>
                <a:cs typeface="华文楷体" panose="02010600040101010101" charset="-122"/>
              </a:rPr>
              <a:t>专利的使用权</a:t>
            </a:r>
            <a:r>
              <a:rPr lang="zh-CN" altLang="en-US" sz="2000" dirty="0">
                <a:latin typeface="华文楷体" panose="02010600040101010101" charset="-122"/>
                <a:ea typeface="华文楷体" panose="02010600040101010101" charset="-122"/>
                <a:cs typeface="华文楷体" panose="02010600040101010101" charset="-122"/>
              </a:rPr>
              <a:t>，包括许可方自己在内的其他任何人都不得在上述范围内使用该专利，被许可人依照约定支付专利使用费的许可类型</a:t>
            </a:r>
            <a:endParaRPr lang="zh-CN" altLang="en-US" sz="2000" dirty="0">
              <a:latin typeface="华文楷体" panose="02010600040101010101" charset="-122"/>
              <a:ea typeface="华文楷体" panose="02010600040101010101" charset="-122"/>
              <a:cs typeface="华文楷体" panose="02010600040101010101" charset="-122"/>
            </a:endParaRPr>
          </a:p>
        </p:txBody>
      </p:sp>
      <p:sp>
        <p:nvSpPr>
          <p:cNvPr id="25605" name="矩形 5"/>
          <p:cNvSpPr/>
          <p:nvPr/>
        </p:nvSpPr>
        <p:spPr>
          <a:xfrm>
            <a:off x="357505" y="982345"/>
            <a:ext cx="443166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eaLnBrk="1" hangingPunct="1">
              <a:lnSpc>
                <a:spcPct val="150000"/>
              </a:lnSpc>
              <a:spcBef>
                <a:spcPct val="0"/>
              </a:spcBef>
              <a:buFont typeface="Wingdings" panose="05000000000000000000" charset="0"/>
              <a:buChar char="Ø"/>
            </a:pPr>
            <a:r>
              <a:rPr lang="zh-CN" altLang="en-US" sz="2000" dirty="0">
                <a:latin typeface="华文楷体" panose="02010600040101010101" charset="-122"/>
                <a:ea typeface="华文楷体" panose="02010600040101010101" charset="-122"/>
              </a:rPr>
              <a:t>4、专利实施许可的种类</a:t>
            </a:r>
            <a:endParaRPr lang="zh-CN" altLang="en-US" sz="2000" dirty="0">
              <a:latin typeface="华文楷体" panose="02010600040101010101" charset="-122"/>
              <a:ea typeface="华文楷体" panose="02010600040101010101" charset="-122"/>
            </a:endParaRPr>
          </a:p>
        </p:txBody>
      </p:sp>
      <p:sp>
        <p:nvSpPr>
          <p:cNvPr id="8" name="TextBox 7"/>
          <p:cNvSpPr txBox="1"/>
          <p:nvPr/>
        </p:nvSpPr>
        <p:spPr>
          <a:xfrm>
            <a:off x="5324475" y="1702435"/>
            <a:ext cx="2710815" cy="9531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我的世界</a:t>
            </a:r>
            <a:endParaRPr lang="zh-CN" altLang="en-US" sz="2800" b="1" dirty="0">
              <a:solidFill>
                <a:srgbClr val="FF0000"/>
              </a:solidFill>
              <a:latin typeface="华文楷体" panose="02010600040101010101" charset="-122"/>
              <a:ea typeface="华文楷体" panose="02010600040101010101" charset="-122"/>
            </a:endParaRPr>
          </a:p>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你做主</a:t>
            </a:r>
            <a:endParaRPr lang="zh-CN" altLang="en-US" sz="2800" b="1" dirty="0">
              <a:solidFill>
                <a:srgbClr val="FF0000"/>
              </a:solidFill>
              <a:latin typeface="华文楷体" panose="02010600040101010101" charset="-122"/>
              <a:ea typeface="华文楷体" panose="02010600040101010101" charset="-122"/>
            </a:endParaRPr>
          </a:p>
        </p:txBody>
      </p:sp>
      <p:pic>
        <p:nvPicPr>
          <p:cNvPr id="49155" name="Picture 3"/>
          <p:cNvPicPr>
            <a:picLocks noChangeAspect="1"/>
          </p:cNvPicPr>
          <p:nvPr/>
        </p:nvPicPr>
        <p:blipFill>
          <a:blip r:embed="rId1"/>
          <a:stretch>
            <a:fillRect/>
          </a:stretch>
        </p:blipFill>
        <p:spPr>
          <a:xfrm>
            <a:off x="4786313" y="3429000"/>
            <a:ext cx="2617787" cy="32146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49155"/>
                                        </p:tgtEl>
                                        <p:attrNameLst>
                                          <p:attrName>style.visibility</p:attrName>
                                        </p:attrNameLst>
                                      </p:cBhvr>
                                      <p:to>
                                        <p:strVal val="visible"/>
                                      </p:to>
                                    </p:set>
                                    <p:animEffect transition="in" filter="barn(inHorizontal)">
                                      <p:cBhvr>
                                        <p:cTn id="13" dur="500"/>
                                        <p:tgtEl>
                                          <p:spTgt spid="49155"/>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Horizontal)">
                                      <p:cBhvr>
                                        <p:cTn id="16" dur="500"/>
                                        <p:tgtEl>
                                          <p:spTgt spid="9"/>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txBox="1">
            <a:spLocks noGrp="1"/>
          </p:cNvSpPr>
          <p:nvPr/>
        </p:nvSpPr>
        <p:spPr>
          <a:xfrm>
            <a:off x="7000875" y="6472238"/>
            <a:ext cx="2133600"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Font typeface="Arial" panose="020B0604020202020204" pitchFamily="34" charset="0"/>
              <a:buNone/>
            </a:pPr>
            <a:fld id="{9A0DB2DC-4C9A-4742-B13C-FB6460FD3503}" type="slidenum">
              <a:rPr lang="zh-CN" altLang="en-US" sz="1200" dirty="0">
                <a:solidFill>
                  <a:srgbClr val="898989"/>
                </a:solidFill>
                <a:latin typeface="华文楷体" panose="02010600040101010101" charset="-122"/>
                <a:ea typeface="华文楷体" panose="02010600040101010101" charset="-122"/>
              </a:rPr>
            </a:fld>
            <a:endParaRPr lang="zh-CN" altLang="en-US" sz="1200" dirty="0">
              <a:solidFill>
                <a:srgbClr val="898989"/>
              </a:solidFill>
              <a:latin typeface="华文楷体" panose="02010600040101010101" charset="-122"/>
              <a:ea typeface="华文楷体" panose="02010600040101010101" charset="-122"/>
            </a:endParaRPr>
          </a:p>
        </p:txBody>
      </p:sp>
      <p:sp>
        <p:nvSpPr>
          <p:cNvPr id="27652" name="矩形 5"/>
          <p:cNvSpPr/>
          <p:nvPr/>
        </p:nvSpPr>
        <p:spPr>
          <a:xfrm>
            <a:off x="278130" y="996950"/>
            <a:ext cx="4354830" cy="4246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（2）排他实施许可（Sole license）：也称“独家实施许可”“部分独占性许可”，是指许可人允许被许可人在</a:t>
            </a:r>
            <a:r>
              <a:rPr lang="zh-CN" altLang="en-US" sz="2000" b="1" dirty="0">
                <a:latin typeface="华文楷体" panose="02010600040101010101" charset="-122"/>
                <a:ea typeface="华文楷体" panose="02010600040101010101" charset="-122"/>
                <a:cs typeface="华文楷体" panose="02010600040101010101" charset="-122"/>
              </a:rPr>
              <a:t>约定的时间和地域范围</a:t>
            </a:r>
            <a:r>
              <a:rPr lang="zh-CN" altLang="en-US" sz="2000" dirty="0">
                <a:latin typeface="华文楷体" panose="02010600040101010101" charset="-122"/>
                <a:ea typeface="华文楷体" panose="02010600040101010101" charset="-122"/>
                <a:cs typeface="华文楷体" panose="02010600040101010101" charset="-122"/>
              </a:rPr>
              <a:t>内</a:t>
            </a:r>
            <a:r>
              <a:rPr lang="zh-CN" altLang="en-US" sz="2000" b="1" dirty="0">
                <a:latin typeface="华文楷体" panose="02010600040101010101" charset="-122"/>
                <a:ea typeface="华文楷体" panose="02010600040101010101" charset="-122"/>
                <a:cs typeface="华文楷体" panose="02010600040101010101" charset="-122"/>
              </a:rPr>
              <a:t>独家实施</a:t>
            </a:r>
            <a:r>
              <a:rPr lang="zh-CN" altLang="en-US" sz="2000" dirty="0">
                <a:latin typeface="华文楷体" panose="02010600040101010101" charset="-122"/>
                <a:ea typeface="华文楷体" panose="02010600040101010101" charset="-122"/>
                <a:cs typeface="华文楷体" panose="02010600040101010101" charset="-122"/>
              </a:rPr>
              <a:t>其专利，而不再许可任何第三人在同样的范围内使用该专利，但许可人仍保留自己在该范围内实施该专利的权利，被许可人依照约定支付专利使用费的许可类型</a:t>
            </a:r>
            <a:endParaRPr lang="zh-CN" altLang="en-US" sz="2000" dirty="0">
              <a:latin typeface="华文楷体" panose="02010600040101010101" charset="-122"/>
              <a:ea typeface="华文楷体" panose="02010600040101010101" charset="-122"/>
              <a:cs typeface="华文楷体" panose="02010600040101010101" charset="-122"/>
            </a:endParaRPr>
          </a:p>
        </p:txBody>
      </p:sp>
      <p:pic>
        <p:nvPicPr>
          <p:cNvPr id="5" name="图片 4" descr="2841420_165839048_2.jpg"/>
          <p:cNvPicPr>
            <a:picLocks noChangeAspect="1"/>
          </p:cNvPicPr>
          <p:nvPr/>
        </p:nvPicPr>
        <p:blipFill>
          <a:blip r:embed="rId1"/>
          <a:stretch>
            <a:fillRect/>
          </a:stretch>
        </p:blipFill>
        <p:spPr>
          <a:xfrm>
            <a:off x="5326063" y="3190875"/>
            <a:ext cx="2000250" cy="2774950"/>
          </a:xfrm>
          <a:prstGeom prst="rect">
            <a:avLst/>
          </a:prstGeom>
          <a:noFill/>
          <a:ln w="9525">
            <a:noFill/>
          </a:ln>
        </p:spPr>
      </p:pic>
      <p:sp>
        <p:nvSpPr>
          <p:cNvPr id="9" name="云形标注 8"/>
          <p:cNvSpPr/>
          <p:nvPr/>
        </p:nvSpPr>
        <p:spPr>
          <a:xfrm>
            <a:off x="5612130" y="1711325"/>
            <a:ext cx="3106420" cy="1252220"/>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我的世界</a:t>
            </a:r>
            <a:endParaRPr lang="zh-CN" altLang="en-US" sz="2800" b="1" dirty="0">
              <a:solidFill>
                <a:srgbClr val="FF0000"/>
              </a:solidFill>
              <a:latin typeface="华文楷体" panose="02010600040101010101" charset="-122"/>
              <a:ea typeface="华文楷体" panose="02010600040101010101" charset="-122"/>
            </a:endParaRPr>
          </a:p>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我俩做主</a:t>
            </a:r>
            <a:endParaRPr lang="zh-CN" altLang="en-US" sz="2800" b="1" dirty="0">
              <a:solidFill>
                <a:srgbClr val="FF0000"/>
              </a:solidFill>
              <a:latin typeface="华文楷体" panose="02010600040101010101" charset="-122"/>
              <a:ea typeface="华文楷体" panose="02010600040101010101"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16" presetClass="entr" presetSubtype="2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txBox="1">
            <a:spLocks noGrp="1"/>
          </p:cNvSpPr>
          <p:nvPr/>
        </p:nvSpPr>
        <p:spPr>
          <a:xfrm>
            <a:off x="7000875" y="6472238"/>
            <a:ext cx="2133600"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Font typeface="Arial" panose="020B0604020202020204" pitchFamily="34" charset="0"/>
              <a:buNone/>
            </a:pPr>
            <a:fld id="{9A0DB2DC-4C9A-4742-B13C-FB6460FD3503}" type="slidenum">
              <a:rPr lang="zh-CN" altLang="en-US" sz="1200" dirty="0">
                <a:solidFill>
                  <a:srgbClr val="898989"/>
                </a:solidFill>
                <a:latin typeface="华文楷体" panose="02010600040101010101" charset="-122"/>
                <a:ea typeface="华文楷体" panose="02010600040101010101" charset="-122"/>
              </a:rPr>
            </a:fld>
            <a:endParaRPr lang="zh-CN" altLang="en-US" sz="1200" dirty="0">
              <a:solidFill>
                <a:srgbClr val="898989"/>
              </a:solidFill>
              <a:latin typeface="华文楷体" panose="02010600040101010101" charset="-122"/>
              <a:ea typeface="华文楷体" panose="02010600040101010101" charset="-122"/>
            </a:endParaRPr>
          </a:p>
        </p:txBody>
      </p:sp>
      <p:sp>
        <p:nvSpPr>
          <p:cNvPr id="28675" name="矩形 5"/>
          <p:cNvSpPr/>
          <p:nvPr/>
        </p:nvSpPr>
        <p:spPr>
          <a:xfrm>
            <a:off x="232410" y="941705"/>
            <a:ext cx="4979035" cy="56311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（3）普通实施许可（Simple license）：也称“一般实施许可”“非独占性许可”，是指许可人允许被许可人在约定的时间和地域范围内实施其专利，同时保留自己在该范围内使用该专利以及许可第三人在同样的范围内使用该专利的权利，被许可人依照约定支付专利使用费的许可类型</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使用费较低</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允许同一范围内的多次许可</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利于先进技术的推广和应用，但增加了专利产品的市场竞争</a:t>
            </a:r>
            <a:endParaRPr lang="zh-CN" altLang="en-US" sz="2000" dirty="0">
              <a:latin typeface="华文楷体" panose="02010600040101010101" charset="-122"/>
              <a:ea typeface="华文楷体" panose="02010600040101010101" charset="-122"/>
              <a:cs typeface="华文楷体" panose="02010600040101010101" charset="-122"/>
            </a:endParaRPr>
          </a:p>
        </p:txBody>
      </p:sp>
      <p:pic>
        <p:nvPicPr>
          <p:cNvPr id="5" name="图片 4" descr="u=1788036715,1770623539&amp;fm=21&amp;gp=0.jpg"/>
          <p:cNvPicPr>
            <a:picLocks noChangeAspect="1"/>
          </p:cNvPicPr>
          <p:nvPr/>
        </p:nvPicPr>
        <p:blipFill>
          <a:blip r:embed="rId1"/>
          <a:stretch>
            <a:fillRect/>
          </a:stretch>
        </p:blipFill>
        <p:spPr>
          <a:xfrm>
            <a:off x="6858635" y="3827780"/>
            <a:ext cx="1501775" cy="2644775"/>
          </a:xfrm>
          <a:prstGeom prst="rect">
            <a:avLst/>
          </a:prstGeom>
          <a:noFill/>
          <a:ln w="9525">
            <a:noFill/>
          </a:ln>
        </p:spPr>
      </p:pic>
      <p:sp>
        <p:nvSpPr>
          <p:cNvPr id="9" name="云形标注 8"/>
          <p:cNvSpPr/>
          <p:nvPr/>
        </p:nvSpPr>
        <p:spPr>
          <a:xfrm>
            <a:off x="5580380" y="2367915"/>
            <a:ext cx="3106420" cy="1252220"/>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我的世界</a:t>
            </a:r>
            <a:endParaRPr lang="zh-CN" altLang="en-US" sz="2800" b="1" dirty="0">
              <a:solidFill>
                <a:srgbClr val="FF0000"/>
              </a:solidFill>
              <a:latin typeface="华文楷体" panose="02010600040101010101" charset="-122"/>
              <a:ea typeface="华文楷体" panose="02010600040101010101" charset="-122"/>
            </a:endParaRPr>
          </a:p>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我做主</a:t>
            </a:r>
            <a:endParaRPr lang="zh-CN" altLang="en-US" sz="2800" b="1" dirty="0">
              <a:solidFill>
                <a:srgbClr val="FF0000"/>
              </a:solidFill>
              <a:latin typeface="华文楷体" panose="02010600040101010101" charset="-122"/>
              <a:ea typeface="华文楷体" panose="02010600040101010101"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2"/>
          <p:cNvSpPr txBox="1">
            <a:spLocks noGrp="1"/>
          </p:cNvSpPr>
          <p:nvPr/>
        </p:nvSpPr>
        <p:spPr>
          <a:xfrm>
            <a:off x="7000875" y="6472238"/>
            <a:ext cx="2133600"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Font typeface="Arial" panose="020B0604020202020204" pitchFamily="34" charset="0"/>
              <a:buNone/>
            </a:pPr>
            <a:fld id="{9A0DB2DC-4C9A-4742-B13C-FB6460FD3503}" type="slidenum">
              <a:rPr lang="zh-CN" altLang="en-US" sz="1200" dirty="0">
                <a:solidFill>
                  <a:srgbClr val="898989"/>
                </a:solidFill>
                <a:latin typeface="华文楷体" panose="02010600040101010101" charset="-122"/>
                <a:ea typeface="华文楷体" panose="02010600040101010101" charset="-122"/>
              </a:rPr>
            </a:fld>
            <a:endParaRPr lang="zh-CN" altLang="en-US" sz="1200" dirty="0">
              <a:solidFill>
                <a:srgbClr val="898989"/>
              </a:solidFill>
              <a:latin typeface="华文楷体" panose="02010600040101010101" charset="-122"/>
              <a:ea typeface="华文楷体" panose="02010600040101010101" charset="-122"/>
            </a:endParaRPr>
          </a:p>
        </p:txBody>
      </p:sp>
      <p:sp>
        <p:nvSpPr>
          <p:cNvPr id="29700" name="矩形 5"/>
          <p:cNvSpPr/>
          <p:nvPr/>
        </p:nvSpPr>
        <p:spPr>
          <a:xfrm>
            <a:off x="428625" y="1034415"/>
            <a:ext cx="4610735" cy="3322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（4）分实施许可（Sub-License）：也称“分售许可”、“分许可证”，是指被许可人</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rPr>
              <a:t>依据</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mn-ea"/>
              </a:rPr>
              <a:t>专利实施许可</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rPr>
              <a:t>合同的约定</a:t>
            </a:r>
            <a:r>
              <a:rPr lang="zh-CN" altLang="en-US" sz="2000" dirty="0">
                <a:latin typeface="华文楷体" panose="02010600040101010101" charset="-122"/>
                <a:ea typeface="华文楷体" panose="02010600040101010101" charset="-122"/>
                <a:cs typeface="华文楷体" panose="02010600040101010101" charset="-122"/>
              </a:rPr>
              <a:t>，除了在特定时间和地域范围内取得许可方的专利使用权外，还可以许可第三方部分或全部实施该专利，</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rPr>
              <a:t>并</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mn-ea"/>
              </a:rPr>
              <a:t>从中获得报酬的许可类型</a:t>
            </a:r>
            <a:endPar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mn-ea"/>
            </a:endParaRPr>
          </a:p>
        </p:txBody>
      </p:sp>
      <p:pic>
        <p:nvPicPr>
          <p:cNvPr id="5" name="图片 4" descr="u=1788036715,1770623539&amp;fm=21&amp;gp=0.jpg"/>
          <p:cNvPicPr>
            <a:picLocks noChangeAspect="1"/>
          </p:cNvPicPr>
          <p:nvPr/>
        </p:nvPicPr>
        <p:blipFill>
          <a:blip r:embed="rId1"/>
          <a:stretch>
            <a:fillRect/>
          </a:stretch>
        </p:blipFill>
        <p:spPr>
          <a:xfrm>
            <a:off x="6858635" y="3362325"/>
            <a:ext cx="1501775" cy="2644775"/>
          </a:xfrm>
          <a:prstGeom prst="rect">
            <a:avLst/>
          </a:prstGeom>
          <a:noFill/>
          <a:ln w="9525">
            <a:noFill/>
          </a:ln>
        </p:spPr>
      </p:pic>
      <p:sp>
        <p:nvSpPr>
          <p:cNvPr id="9" name="云形标注 8"/>
          <p:cNvSpPr/>
          <p:nvPr/>
        </p:nvSpPr>
        <p:spPr>
          <a:xfrm>
            <a:off x="5580380" y="1902460"/>
            <a:ext cx="3106420" cy="1252220"/>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他的世界</a:t>
            </a:r>
            <a:endParaRPr lang="zh-CN" altLang="en-US" sz="2800" b="1" dirty="0">
              <a:solidFill>
                <a:srgbClr val="FF0000"/>
              </a:solidFill>
              <a:latin typeface="华文楷体" panose="02010600040101010101" charset="-122"/>
              <a:ea typeface="华文楷体" panose="02010600040101010101" charset="-122"/>
            </a:endParaRPr>
          </a:p>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你做主</a:t>
            </a:r>
            <a:endParaRPr lang="zh-CN" altLang="en-US" sz="2800" b="1" dirty="0">
              <a:solidFill>
                <a:srgbClr val="FF0000"/>
              </a:solidFill>
              <a:latin typeface="华文楷体" panose="02010600040101010101" charset="-122"/>
              <a:ea typeface="华文楷体" panose="02010600040101010101"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p:cNvPicPr>
          <p:nvPr/>
        </p:nvPicPr>
        <p:blipFill>
          <a:blip r:embed="rId1"/>
          <a:srcRect l="58896" t="45374" r="1238"/>
          <a:stretch>
            <a:fillRect/>
          </a:stretch>
        </p:blipFill>
        <p:spPr>
          <a:xfrm>
            <a:off x="7056755" y="3561080"/>
            <a:ext cx="1697355" cy="1758315"/>
          </a:xfrm>
          <a:prstGeom prst="rect">
            <a:avLst/>
          </a:prstGeom>
          <a:noFill/>
          <a:ln w="9525">
            <a:noFill/>
          </a:ln>
          <a:effectLst>
            <a:outerShdw dist="17961" dir="2699999" algn="ctr" rotWithShape="0">
              <a:schemeClr val="bg2"/>
            </a:outerShdw>
          </a:effectLst>
        </p:spPr>
      </p:pic>
      <p:sp>
        <p:nvSpPr>
          <p:cNvPr id="30723" name="矩形 5"/>
          <p:cNvSpPr/>
          <p:nvPr/>
        </p:nvSpPr>
        <p:spPr>
          <a:xfrm>
            <a:off x="358775" y="946150"/>
            <a:ext cx="5659755" cy="56311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（5）交叉实施许可（Cross-License）：“相互许可”，是指许可方和被许可方相互许可对方实施自己的专利技术而形成的实施许可类型</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两项有效的专利技术，通常是其中一项为改进型发明创造</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双方互为许可方和被许可方</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反馈条款”：如果被许可人在合同有效期内以许可人的技术为基础取得新专利，则必须首先把新专利的使用权许可给原许可人，而原许可人在发放许可证后，如果自己革新有关技术，则也必须把它继续许可给原被许可人使用</a:t>
            </a:r>
            <a:endParaRPr lang="zh-CN" altLang="en-US" sz="2000" dirty="0">
              <a:latin typeface="华文楷体" panose="02010600040101010101" charset="-122"/>
              <a:ea typeface="华文楷体" panose="02010600040101010101" charset="-122"/>
              <a:cs typeface="华文楷体" panose="02010600040101010101" charset="-122"/>
            </a:endParaRPr>
          </a:p>
        </p:txBody>
      </p:sp>
      <p:sp>
        <p:nvSpPr>
          <p:cNvPr id="9" name="云形标注 8"/>
          <p:cNvSpPr/>
          <p:nvPr/>
        </p:nvSpPr>
        <p:spPr>
          <a:xfrm>
            <a:off x="5803265" y="1859915"/>
            <a:ext cx="3106420" cy="1252220"/>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我们的世界</a:t>
            </a:r>
            <a:endParaRPr lang="zh-CN" altLang="en-US" sz="2800" b="1" dirty="0">
              <a:solidFill>
                <a:srgbClr val="FF0000"/>
              </a:solidFill>
              <a:latin typeface="华文楷体" panose="02010600040101010101" charset="-122"/>
              <a:ea typeface="华文楷体" panose="02010600040101010101" charset="-122"/>
            </a:endParaRPr>
          </a:p>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我们做主</a:t>
            </a:r>
            <a:endParaRPr lang="zh-CN" altLang="en-US" sz="2800" b="1" dirty="0">
              <a:solidFill>
                <a:srgbClr val="FF0000"/>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4749</Words>
  <Application>WPS 演示</Application>
  <PresentationFormat>全屏显示(4:3)</PresentationFormat>
  <Paragraphs>185</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宋体</vt:lpstr>
      <vt:lpstr>Wingdings</vt:lpstr>
      <vt:lpstr>华文楷体</vt:lpstr>
      <vt:lpstr>黑体</vt:lpstr>
      <vt:lpstr>楷体</vt:lpstr>
      <vt:lpstr>Wingdings</vt:lpstr>
      <vt:lpstr>Times New Roman</vt:lpstr>
      <vt:lpstr>微软雅黑</vt:lpstr>
      <vt:lpstr>Arial Unicode MS</vt:lpstr>
      <vt:lpstr>Corbel</vt:lpstr>
      <vt:lpstr>Calibri</vt:lpstr>
      <vt:lpstr>Office 主题​​</vt:lpstr>
      <vt:lpstr>第六章  专利权的内容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与子泛舟</cp:lastModifiedBy>
  <cp:revision>251</cp:revision>
  <dcterms:created xsi:type="dcterms:W3CDTF">2021-01-25T12:15:00Z</dcterms:created>
  <dcterms:modified xsi:type="dcterms:W3CDTF">2021-06-15T01:38:26Z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BD0D1DD100EE488B97FD2E5F8E66B853</vt:lpwstr>
  </property>
</Properties>
</file>