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320" r:id="rId3"/>
    <p:sldId id="2321" r:id="rId4"/>
    <p:sldId id="2322" r:id="rId5"/>
    <p:sldId id="2324" r:id="rId6"/>
    <p:sldId id="2325" r:id="rId7"/>
    <p:sldId id="2326" r:id="rId8"/>
    <p:sldId id="2327" r:id="rId9"/>
    <p:sldId id="2328" r:id="rId10"/>
    <p:sldId id="2329" r:id="rId11"/>
    <p:sldId id="2330" r:id="rId12"/>
    <p:sldId id="2331" r:id="rId13"/>
    <p:sldId id="2332" r:id="rId14"/>
    <p:sldId id="2333" r:id="rId15"/>
    <p:sldId id="2334" r:id="rId16"/>
    <p:sldId id="2335" r:id="rId17"/>
    <p:sldId id="2336" r:id="rId18"/>
    <p:sldId id="2337" r:id="rId19"/>
    <p:sldId id="2338" r:id="rId20"/>
    <p:sldId id="2339" r:id="rId21"/>
    <p:sldId id="2340" r:id="rId22"/>
    <p:sldId id="2341" r:id="rId23"/>
    <p:sldId id="2342" r:id="rId24"/>
    <p:sldId id="4427" r:id="rId25"/>
    <p:sldId id="2344" r:id="rId26"/>
    <p:sldId id="2345" r:id="rId27"/>
    <p:sldId id="2346" r:id="rId28"/>
    <p:sldId id="2347" r:id="rId29"/>
    <p:sldId id="2348" r:id="rId30"/>
    <p:sldId id="2349" r:id="rId31"/>
    <p:sldId id="2350" r:id="rId32"/>
    <p:sldId id="2351" r:id="rId33"/>
    <p:sldId id="2352" r:id="rId34"/>
    <p:sldId id="2353" r:id="rId35"/>
    <p:sldId id="4428" r:id="rId36"/>
    <p:sldId id="2356" r:id="rId37"/>
    <p:sldId id="2357"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8784"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17T23:45:37.561" idx="1">
    <p:pos x="2138" y="2083"/>
    <p:text>是否增加20著作权法第8条</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2.jpeg"/><Relationship Id="rId19" Type="http://schemas.openxmlformats.org/officeDocument/2006/relationships/slideLayout" Target="../slideLayouts/slideLayout2.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534874" y="1239520"/>
            <a:ext cx="6430566" cy="819587"/>
          </a:xfrm>
        </p:spPr>
        <p:txBody>
          <a:bodyPr>
            <a:normAutofit/>
          </a:bodyPr>
          <a:lstStyle/>
          <a:p>
            <a:pPr algn="ctr"/>
            <a:r>
              <a:rPr kumimoji="1" lang="zh-CN" altLang="en-US" sz="3600" dirty="0">
                <a:ea typeface="黑体" panose="02010609060101010101" pitchFamily="49" charset="-122"/>
              </a:rPr>
              <a:t>第七章    著作权的行使</a:t>
            </a:r>
            <a:endParaRPr kumimoji="1" lang="zh-CN" altLang="en-US" sz="3600" dirty="0">
              <a:ea typeface="黑体" panose="02010609060101010101" pitchFamily="49" charset="-122"/>
            </a:endParaRPr>
          </a:p>
        </p:txBody>
      </p:sp>
      <p:sp>
        <p:nvSpPr>
          <p:cNvPr id="3" name="内容占位符 2"/>
          <p:cNvSpPr>
            <a:spLocks noGrp="1"/>
          </p:cNvSpPr>
          <p:nvPr>
            <p:ph idx="1"/>
          </p:nvPr>
        </p:nvSpPr>
        <p:spPr>
          <a:xfrm>
            <a:off x="1636395" y="2242185"/>
            <a:ext cx="6078855" cy="2556709"/>
          </a:xfrm>
          <a:ln w="6350">
            <a:solidFill>
              <a:schemeClr val="tx1"/>
            </a:solidFill>
          </a:ln>
        </p:spPr>
        <p:txBody>
          <a:bodyPr>
            <a:noAutofit/>
          </a:bodyPr>
          <a:lstStyle/>
          <a:p>
            <a:pPr marL="342900" indent="-342900" defTabSz="342900" fontAlgn="base">
              <a:lnSpc>
                <a:spcPct val="17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著作权许可</a:t>
            </a:r>
            <a:endParaRPr lang="en-US" altLang="zh-CN" b="1" dirty="0">
              <a:latin typeface="楷体" panose="02010609060101010101" pitchFamily="49" charset="-122"/>
              <a:ea typeface="楷体" panose="02010609060101010101" pitchFamily="49" charset="-122"/>
            </a:endParaRPr>
          </a:p>
          <a:p>
            <a:pPr marL="342900" indent="-342900" defTabSz="342900" fontAlgn="base">
              <a:lnSpc>
                <a:spcPct val="17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著作权转移</a:t>
            </a:r>
            <a:endParaRPr lang="zh-CN" altLang="en-US" b="1" dirty="0">
              <a:latin typeface="楷体" panose="02010609060101010101" pitchFamily="49" charset="-122"/>
              <a:ea typeface="楷体" panose="02010609060101010101" pitchFamily="49" charset="-122"/>
            </a:endParaRPr>
          </a:p>
          <a:p>
            <a:pPr marL="342900" indent="-342900" defTabSz="342900" fontAlgn="base">
              <a:lnSpc>
                <a:spcPct val="17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著作权集体管理</a:t>
            </a:r>
            <a:endParaRPr lang="zh-CN" altLang="en-US"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3315" name="圆角矩形 13314"/>
          <p:cNvSpPr/>
          <p:nvPr/>
        </p:nvSpPr>
        <p:spPr>
          <a:xfrm>
            <a:off x="812800" y="1800225"/>
            <a:ext cx="1525905" cy="526415"/>
          </a:xfrm>
          <a:prstGeom prst="roundRect">
            <a:avLst>
              <a:gd name="adj" fmla="val 16667"/>
            </a:avLst>
          </a:prstGeom>
          <a:noFill/>
          <a:ln w="9525" cap="flat" cmpd="sng">
            <a:solidFill>
              <a:schemeClr val="tx1"/>
            </a:solidFill>
            <a:prstDash val="lgDash"/>
            <a:headEnd type="none" w="med" len="med"/>
            <a:tailEnd type="none" w="med" len="med"/>
          </a:ln>
        </p:spPr>
        <p:txBody>
          <a:bodyPr/>
          <a:lstStyle/>
          <a:p>
            <a:endParaRPr lang="zh-CN" altLang="en-US"/>
          </a:p>
        </p:txBody>
      </p:sp>
      <p:sp>
        <p:nvSpPr>
          <p:cNvPr id="13316" name="文本框 13315"/>
          <p:cNvSpPr txBox="1"/>
          <p:nvPr/>
        </p:nvSpPr>
        <p:spPr>
          <a:xfrm>
            <a:off x="812165" y="1800225"/>
            <a:ext cx="1524635" cy="460375"/>
          </a:xfrm>
          <a:prstGeom prst="rect">
            <a:avLst/>
          </a:prstGeom>
          <a:noFill/>
          <a:ln w="9525">
            <a:noFill/>
          </a:ln>
        </p:spPr>
        <p:txBody>
          <a:bodyPr vert="horz" wrap="square" anchor="t">
            <a:spAutoFit/>
          </a:bodyPr>
          <a:lstStyle/>
          <a:p>
            <a:r>
              <a:rPr lang="zh-CN" altLang="en-US" sz="2400" dirty="0">
                <a:latin typeface="华文楷体" panose="02010600040101010101" pitchFamily="2" charset="-122"/>
                <a:ea typeface="华文楷体" panose="02010600040101010101" pitchFamily="2" charset="-122"/>
              </a:rPr>
              <a:t>特别规定</a:t>
            </a:r>
            <a:endParaRPr lang="zh-CN" altLang="en-US" sz="2400" dirty="0">
              <a:latin typeface="华文楷体" panose="02010600040101010101" pitchFamily="2" charset="-122"/>
              <a:ea typeface="华文楷体" panose="02010600040101010101" pitchFamily="2" charset="-122"/>
            </a:endParaRPr>
          </a:p>
        </p:txBody>
      </p:sp>
      <p:grpSp>
        <p:nvGrpSpPr>
          <p:cNvPr id="56" name="组合 55"/>
          <p:cNvGrpSpPr/>
          <p:nvPr>
            <p:custDataLst>
              <p:tags r:id="rId3"/>
            </p:custDataLst>
          </p:nvPr>
        </p:nvGrpSpPr>
        <p:grpSpPr>
          <a:xfrm>
            <a:off x="812800" y="2954459"/>
            <a:ext cx="1524000" cy="2934531"/>
            <a:chOff x="1134533" y="2520915"/>
            <a:chExt cx="1524000" cy="2465950"/>
          </a:xfrm>
        </p:grpSpPr>
        <p:sp>
          <p:nvSpPr>
            <p:cNvPr id="57" name="任意多边形 56"/>
            <p:cNvSpPr/>
            <p:nvPr>
              <p:custDataLst>
                <p:tags r:id="rId4"/>
              </p:custDataLst>
            </p:nvPr>
          </p:nvSpPr>
          <p:spPr>
            <a:xfrm>
              <a:off x="1134533" y="2520915"/>
              <a:ext cx="1524000" cy="2171769"/>
            </a:xfrm>
            <a:custGeom>
              <a:avLst/>
              <a:gdLst>
                <a:gd name="connsiteX0" fmla="*/ 0 w 1524000"/>
                <a:gd name="connsiteY0" fmla="*/ 0 h 2218266"/>
                <a:gd name="connsiteX1" fmla="*/ 1524000 w 1524000"/>
                <a:gd name="connsiteY1" fmla="*/ 0 h 2218266"/>
                <a:gd name="connsiteX2" fmla="*/ 1524000 w 1524000"/>
                <a:gd name="connsiteY2" fmla="*/ 2218266 h 2218266"/>
                <a:gd name="connsiteX3" fmla="*/ 1202267 w 1524000"/>
                <a:gd name="connsiteY3" fmla="*/ 2218266 h 2218266"/>
                <a:gd name="connsiteX4" fmla="*/ 1202267 w 1524000"/>
                <a:gd name="connsiteY4" fmla="*/ 2188788 h 2218266"/>
                <a:gd name="connsiteX5" fmla="*/ 1498600 w 1524000"/>
                <a:gd name="connsiteY5" fmla="*/ 2188788 h 2218266"/>
                <a:gd name="connsiteX6" fmla="*/ 1498600 w 1524000"/>
                <a:gd name="connsiteY6" fmla="*/ 28788 h 2218266"/>
                <a:gd name="connsiteX7" fmla="*/ 25400 w 1524000"/>
                <a:gd name="connsiteY7" fmla="*/ 28788 h 2218266"/>
                <a:gd name="connsiteX8" fmla="*/ 25400 w 1524000"/>
                <a:gd name="connsiteY8" fmla="*/ 2188788 h 2218266"/>
                <a:gd name="connsiteX9" fmla="*/ 321733 w 1524000"/>
                <a:gd name="connsiteY9" fmla="*/ 2188788 h 2218266"/>
                <a:gd name="connsiteX10" fmla="*/ 321733 w 1524000"/>
                <a:gd name="connsiteY10" fmla="*/ 2218266 h 2218266"/>
                <a:gd name="connsiteX11" fmla="*/ 0 w 1524000"/>
                <a:gd name="connsiteY11" fmla="*/ 2218266 h 221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2218266">
                  <a:moveTo>
                    <a:pt x="0" y="0"/>
                  </a:moveTo>
                  <a:lnTo>
                    <a:pt x="1524000" y="0"/>
                  </a:lnTo>
                  <a:lnTo>
                    <a:pt x="1524000" y="2218266"/>
                  </a:lnTo>
                  <a:lnTo>
                    <a:pt x="1202267" y="2218266"/>
                  </a:lnTo>
                  <a:lnTo>
                    <a:pt x="1202267" y="2188788"/>
                  </a:lnTo>
                  <a:lnTo>
                    <a:pt x="1498600" y="2188788"/>
                  </a:lnTo>
                  <a:lnTo>
                    <a:pt x="1498600" y="28788"/>
                  </a:lnTo>
                  <a:lnTo>
                    <a:pt x="25400" y="28788"/>
                  </a:lnTo>
                  <a:lnTo>
                    <a:pt x="25400" y="2188788"/>
                  </a:lnTo>
                  <a:lnTo>
                    <a:pt x="321733" y="2188788"/>
                  </a:lnTo>
                  <a:lnTo>
                    <a:pt x="321733" y="2218266"/>
                  </a:lnTo>
                  <a:lnTo>
                    <a:pt x="0" y="221826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lvl="0" algn="ctr"/>
              <a:r>
                <a:rPr lang="en-US" altLang="zh-CN" dirty="0">
                  <a:solidFill>
                    <a:schemeClr val="accent1"/>
                  </a:solidFill>
                  <a:sym typeface="+mn-ea"/>
                </a:rPr>
                <a:t>1</a:t>
              </a:r>
              <a:r>
                <a:rPr lang="zh-CN" altLang="en-US" dirty="0">
                  <a:solidFill>
                    <a:schemeClr val="accent1"/>
                  </a:solidFill>
                  <a:sym typeface="+mn-ea"/>
                </a:rPr>
                <a:t>．著作权人应当按照合同约定的期限交付作品；图书出版者应当按照合同约定的出版质量、期限出版图书。</a:t>
              </a:r>
              <a:endParaRPr lang="zh-CN" altLang="en-US" dirty="0">
                <a:solidFill>
                  <a:schemeClr val="accent1"/>
                </a:solidFill>
                <a:sym typeface="+mn-ea"/>
              </a:endParaRPr>
            </a:p>
          </p:txBody>
        </p:sp>
        <p:sp>
          <p:nvSpPr>
            <p:cNvPr id="58" name="任意多边形 57"/>
            <p:cNvSpPr/>
            <p:nvPr>
              <p:custDataLst>
                <p:tags r:id="rId5"/>
              </p:custDataLst>
            </p:nvPr>
          </p:nvSpPr>
          <p:spPr>
            <a:xfrm>
              <a:off x="1456266" y="4957387"/>
              <a:ext cx="880534" cy="29478"/>
            </a:xfrm>
            <a:custGeom>
              <a:avLst/>
              <a:gdLst>
                <a:gd name="connsiteX0" fmla="*/ 0 w 880534"/>
                <a:gd name="connsiteY0" fmla="*/ 0 h 29478"/>
                <a:gd name="connsiteX1" fmla="*/ 880534 w 880534"/>
                <a:gd name="connsiteY1" fmla="*/ 0 h 29478"/>
                <a:gd name="connsiteX2" fmla="*/ 880534 w 880534"/>
                <a:gd name="connsiteY2" fmla="*/ 29478 h 29478"/>
                <a:gd name="connsiteX3" fmla="*/ 0 w 880534"/>
                <a:gd name="connsiteY3" fmla="*/ 29478 h 29478"/>
              </a:gdLst>
              <a:ahLst/>
              <a:cxnLst>
                <a:cxn ang="0">
                  <a:pos x="connsiteX0" y="connsiteY0"/>
                </a:cxn>
                <a:cxn ang="0">
                  <a:pos x="connsiteX1" y="connsiteY1"/>
                </a:cxn>
                <a:cxn ang="0">
                  <a:pos x="connsiteX2" y="connsiteY2"/>
                </a:cxn>
                <a:cxn ang="0">
                  <a:pos x="connsiteX3" y="connsiteY3"/>
                </a:cxn>
              </a:cxnLst>
              <a:rect l="l" t="t" r="r" b="b"/>
              <a:pathLst>
                <a:path w="880534" h="29478">
                  <a:moveTo>
                    <a:pt x="0" y="0"/>
                  </a:moveTo>
                  <a:lnTo>
                    <a:pt x="880534" y="0"/>
                  </a:lnTo>
                  <a:lnTo>
                    <a:pt x="880534" y="29478"/>
                  </a:lnTo>
                  <a:lnTo>
                    <a:pt x="0" y="2947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Arial" panose="020B0604020202020204" pitchFamily="34" charset="0"/>
              </a:endParaRPr>
            </a:p>
          </p:txBody>
        </p:sp>
        <p:sp>
          <p:nvSpPr>
            <p:cNvPr id="59" name="矩形 58"/>
            <p:cNvSpPr/>
            <p:nvPr>
              <p:custDataLst>
                <p:tags r:id="rId6"/>
              </p:custDataLst>
            </p:nvPr>
          </p:nvSpPr>
          <p:spPr>
            <a:xfrm>
              <a:off x="1456266" y="4682065"/>
              <a:ext cx="880534" cy="2753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sym typeface="Arial" panose="020B0604020202020204" pitchFamily="34" charset="0"/>
                </a:rPr>
                <a:t>01</a:t>
              </a:r>
              <a:endParaRPr lang="zh-CN" altLang="en-US" dirty="0">
                <a:solidFill>
                  <a:schemeClr val="accent2"/>
                </a:solidFill>
                <a:sym typeface="Arial" panose="020B0604020202020204" pitchFamily="34" charset="0"/>
              </a:endParaRPr>
            </a:p>
          </p:txBody>
        </p:sp>
      </p:grpSp>
      <p:grpSp>
        <p:nvGrpSpPr>
          <p:cNvPr id="60" name="组合 59"/>
          <p:cNvGrpSpPr/>
          <p:nvPr>
            <p:custDataLst>
              <p:tags r:id="rId7"/>
            </p:custDataLst>
          </p:nvPr>
        </p:nvGrpSpPr>
        <p:grpSpPr>
          <a:xfrm>
            <a:off x="2811145" y="3263265"/>
            <a:ext cx="1524000" cy="1781175"/>
            <a:chOff x="1134533" y="2868613"/>
            <a:chExt cx="1524000" cy="1781084"/>
          </a:xfrm>
        </p:grpSpPr>
        <p:sp>
          <p:nvSpPr>
            <p:cNvPr id="61" name="任意多边形 60"/>
            <p:cNvSpPr/>
            <p:nvPr>
              <p:custDataLst>
                <p:tags r:id="rId8"/>
              </p:custDataLst>
            </p:nvPr>
          </p:nvSpPr>
          <p:spPr>
            <a:xfrm>
              <a:off x="1134533" y="2868613"/>
              <a:ext cx="1524000" cy="1476375"/>
            </a:xfrm>
            <a:custGeom>
              <a:avLst/>
              <a:gdLst>
                <a:gd name="connsiteX0" fmla="*/ 0 w 1524000"/>
                <a:gd name="connsiteY0" fmla="*/ 0 h 2218266"/>
                <a:gd name="connsiteX1" fmla="*/ 1524000 w 1524000"/>
                <a:gd name="connsiteY1" fmla="*/ 0 h 2218266"/>
                <a:gd name="connsiteX2" fmla="*/ 1524000 w 1524000"/>
                <a:gd name="connsiteY2" fmla="*/ 2218266 h 2218266"/>
                <a:gd name="connsiteX3" fmla="*/ 1202267 w 1524000"/>
                <a:gd name="connsiteY3" fmla="*/ 2218266 h 2218266"/>
                <a:gd name="connsiteX4" fmla="*/ 1202267 w 1524000"/>
                <a:gd name="connsiteY4" fmla="*/ 2188788 h 2218266"/>
                <a:gd name="connsiteX5" fmla="*/ 1498600 w 1524000"/>
                <a:gd name="connsiteY5" fmla="*/ 2188788 h 2218266"/>
                <a:gd name="connsiteX6" fmla="*/ 1498600 w 1524000"/>
                <a:gd name="connsiteY6" fmla="*/ 28788 h 2218266"/>
                <a:gd name="connsiteX7" fmla="*/ 25400 w 1524000"/>
                <a:gd name="connsiteY7" fmla="*/ 28788 h 2218266"/>
                <a:gd name="connsiteX8" fmla="*/ 25400 w 1524000"/>
                <a:gd name="connsiteY8" fmla="*/ 2188788 h 2218266"/>
                <a:gd name="connsiteX9" fmla="*/ 321733 w 1524000"/>
                <a:gd name="connsiteY9" fmla="*/ 2188788 h 2218266"/>
                <a:gd name="connsiteX10" fmla="*/ 321733 w 1524000"/>
                <a:gd name="connsiteY10" fmla="*/ 2218266 h 2218266"/>
                <a:gd name="connsiteX11" fmla="*/ 0 w 1524000"/>
                <a:gd name="connsiteY11" fmla="*/ 2218266 h 221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2218266">
                  <a:moveTo>
                    <a:pt x="0" y="0"/>
                  </a:moveTo>
                  <a:lnTo>
                    <a:pt x="1524000" y="0"/>
                  </a:lnTo>
                  <a:lnTo>
                    <a:pt x="1524000" y="2218266"/>
                  </a:lnTo>
                  <a:lnTo>
                    <a:pt x="1202267" y="2218266"/>
                  </a:lnTo>
                  <a:lnTo>
                    <a:pt x="1202267" y="2188788"/>
                  </a:lnTo>
                  <a:lnTo>
                    <a:pt x="1498600" y="2188788"/>
                  </a:lnTo>
                  <a:lnTo>
                    <a:pt x="1498600" y="28788"/>
                  </a:lnTo>
                  <a:lnTo>
                    <a:pt x="25400" y="28788"/>
                  </a:lnTo>
                  <a:lnTo>
                    <a:pt x="25400" y="2188788"/>
                  </a:lnTo>
                  <a:lnTo>
                    <a:pt x="321733" y="2188788"/>
                  </a:lnTo>
                  <a:lnTo>
                    <a:pt x="321733" y="2218266"/>
                  </a:lnTo>
                  <a:lnTo>
                    <a:pt x="0" y="221826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lvl="0" algn="ctr"/>
              <a:r>
                <a:rPr lang="en-US" altLang="zh-CN" dirty="0">
                  <a:solidFill>
                    <a:schemeClr val="accent1"/>
                  </a:solidFill>
                </a:rPr>
                <a:t>2</a:t>
              </a:r>
              <a:r>
                <a:rPr lang="zh-CN" altLang="en-US" dirty="0">
                  <a:solidFill>
                    <a:schemeClr val="accent1"/>
                  </a:solidFill>
                </a:rPr>
                <a:t>．图书出版者经作者许可，方可对作品进行修改、删节。</a:t>
              </a:r>
              <a:endParaRPr lang="zh-CN" altLang="en-US" dirty="0">
                <a:solidFill>
                  <a:schemeClr val="accent1"/>
                </a:solidFill>
              </a:endParaRPr>
            </a:p>
          </p:txBody>
        </p:sp>
        <p:sp>
          <p:nvSpPr>
            <p:cNvPr id="62" name="任意多边形 61"/>
            <p:cNvSpPr/>
            <p:nvPr>
              <p:custDataLst>
                <p:tags r:id="rId9"/>
              </p:custDataLst>
            </p:nvPr>
          </p:nvSpPr>
          <p:spPr>
            <a:xfrm>
              <a:off x="1456266" y="4620219"/>
              <a:ext cx="880534" cy="29478"/>
            </a:xfrm>
            <a:custGeom>
              <a:avLst/>
              <a:gdLst>
                <a:gd name="connsiteX0" fmla="*/ 0 w 880534"/>
                <a:gd name="connsiteY0" fmla="*/ 0 h 29478"/>
                <a:gd name="connsiteX1" fmla="*/ 880534 w 880534"/>
                <a:gd name="connsiteY1" fmla="*/ 0 h 29478"/>
                <a:gd name="connsiteX2" fmla="*/ 880534 w 880534"/>
                <a:gd name="connsiteY2" fmla="*/ 29478 h 29478"/>
                <a:gd name="connsiteX3" fmla="*/ 0 w 880534"/>
                <a:gd name="connsiteY3" fmla="*/ 29478 h 29478"/>
              </a:gdLst>
              <a:ahLst/>
              <a:cxnLst>
                <a:cxn ang="0">
                  <a:pos x="connsiteX0" y="connsiteY0"/>
                </a:cxn>
                <a:cxn ang="0">
                  <a:pos x="connsiteX1" y="connsiteY1"/>
                </a:cxn>
                <a:cxn ang="0">
                  <a:pos x="connsiteX2" y="connsiteY2"/>
                </a:cxn>
                <a:cxn ang="0">
                  <a:pos x="connsiteX3" y="connsiteY3"/>
                </a:cxn>
              </a:cxnLst>
              <a:rect l="l" t="t" r="r" b="b"/>
              <a:pathLst>
                <a:path w="880534" h="29478">
                  <a:moveTo>
                    <a:pt x="0" y="0"/>
                  </a:moveTo>
                  <a:lnTo>
                    <a:pt x="880534" y="0"/>
                  </a:lnTo>
                  <a:lnTo>
                    <a:pt x="880534" y="29478"/>
                  </a:lnTo>
                  <a:lnTo>
                    <a:pt x="0" y="2947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Arial" panose="020B0604020202020204" pitchFamily="34" charset="0"/>
              </a:endParaRPr>
            </a:p>
          </p:txBody>
        </p:sp>
        <p:sp>
          <p:nvSpPr>
            <p:cNvPr id="63" name="矩形 62"/>
            <p:cNvSpPr/>
            <p:nvPr>
              <p:custDataLst>
                <p:tags r:id="rId10"/>
              </p:custDataLst>
            </p:nvPr>
          </p:nvSpPr>
          <p:spPr>
            <a:xfrm>
              <a:off x="1455631" y="4344897"/>
              <a:ext cx="880534" cy="2753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sym typeface="Arial" panose="020B0604020202020204" pitchFamily="34" charset="0"/>
                </a:rPr>
                <a:t>02</a:t>
              </a:r>
              <a:endParaRPr lang="zh-CN" altLang="en-US" dirty="0">
                <a:solidFill>
                  <a:schemeClr val="accent2"/>
                </a:solidFill>
                <a:sym typeface="Arial" panose="020B0604020202020204" pitchFamily="34" charset="0"/>
              </a:endParaRPr>
            </a:p>
          </p:txBody>
        </p:sp>
      </p:grpSp>
      <p:grpSp>
        <p:nvGrpSpPr>
          <p:cNvPr id="64" name="组合 63"/>
          <p:cNvGrpSpPr/>
          <p:nvPr>
            <p:custDataLst>
              <p:tags r:id="rId11"/>
            </p:custDataLst>
          </p:nvPr>
        </p:nvGrpSpPr>
        <p:grpSpPr>
          <a:xfrm>
            <a:off x="4808855" y="2338070"/>
            <a:ext cx="1524000" cy="3643205"/>
            <a:chOff x="1134533" y="1899285"/>
            <a:chExt cx="1524000" cy="3643205"/>
          </a:xfrm>
        </p:grpSpPr>
        <p:sp>
          <p:nvSpPr>
            <p:cNvPr id="65" name="任意多边形 64"/>
            <p:cNvSpPr/>
            <p:nvPr>
              <p:custDataLst>
                <p:tags r:id="rId12"/>
              </p:custDataLst>
            </p:nvPr>
          </p:nvSpPr>
          <p:spPr>
            <a:xfrm>
              <a:off x="1134533" y="1899285"/>
              <a:ext cx="1524000" cy="3415030"/>
            </a:xfrm>
            <a:custGeom>
              <a:avLst/>
              <a:gdLst>
                <a:gd name="connsiteX0" fmla="*/ 0 w 1524000"/>
                <a:gd name="connsiteY0" fmla="*/ 0 h 2218266"/>
                <a:gd name="connsiteX1" fmla="*/ 1524000 w 1524000"/>
                <a:gd name="connsiteY1" fmla="*/ 0 h 2218266"/>
                <a:gd name="connsiteX2" fmla="*/ 1524000 w 1524000"/>
                <a:gd name="connsiteY2" fmla="*/ 2218266 h 2218266"/>
                <a:gd name="connsiteX3" fmla="*/ 1202267 w 1524000"/>
                <a:gd name="connsiteY3" fmla="*/ 2218266 h 2218266"/>
                <a:gd name="connsiteX4" fmla="*/ 1202267 w 1524000"/>
                <a:gd name="connsiteY4" fmla="*/ 2188788 h 2218266"/>
                <a:gd name="connsiteX5" fmla="*/ 1498600 w 1524000"/>
                <a:gd name="connsiteY5" fmla="*/ 2188788 h 2218266"/>
                <a:gd name="connsiteX6" fmla="*/ 1498600 w 1524000"/>
                <a:gd name="connsiteY6" fmla="*/ 28788 h 2218266"/>
                <a:gd name="connsiteX7" fmla="*/ 25400 w 1524000"/>
                <a:gd name="connsiteY7" fmla="*/ 28788 h 2218266"/>
                <a:gd name="connsiteX8" fmla="*/ 25400 w 1524000"/>
                <a:gd name="connsiteY8" fmla="*/ 2188788 h 2218266"/>
                <a:gd name="connsiteX9" fmla="*/ 321733 w 1524000"/>
                <a:gd name="connsiteY9" fmla="*/ 2188788 h 2218266"/>
                <a:gd name="connsiteX10" fmla="*/ 321733 w 1524000"/>
                <a:gd name="connsiteY10" fmla="*/ 2218266 h 2218266"/>
                <a:gd name="connsiteX11" fmla="*/ 0 w 1524000"/>
                <a:gd name="connsiteY11" fmla="*/ 2218266 h 221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2218266">
                  <a:moveTo>
                    <a:pt x="0" y="0"/>
                  </a:moveTo>
                  <a:lnTo>
                    <a:pt x="1524000" y="0"/>
                  </a:lnTo>
                  <a:lnTo>
                    <a:pt x="1524000" y="2218266"/>
                  </a:lnTo>
                  <a:lnTo>
                    <a:pt x="1202267" y="2218266"/>
                  </a:lnTo>
                  <a:lnTo>
                    <a:pt x="1202267" y="2188788"/>
                  </a:lnTo>
                  <a:lnTo>
                    <a:pt x="1498600" y="2188788"/>
                  </a:lnTo>
                  <a:lnTo>
                    <a:pt x="1498600" y="28788"/>
                  </a:lnTo>
                  <a:lnTo>
                    <a:pt x="25400" y="28788"/>
                  </a:lnTo>
                  <a:lnTo>
                    <a:pt x="25400" y="2188788"/>
                  </a:lnTo>
                  <a:lnTo>
                    <a:pt x="321733" y="2188788"/>
                  </a:lnTo>
                  <a:lnTo>
                    <a:pt x="321733" y="2218266"/>
                  </a:lnTo>
                  <a:lnTo>
                    <a:pt x="0" y="221826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lvl="0" algn="ctr"/>
              <a:r>
                <a:rPr lang="en-US" altLang="zh-CN" dirty="0">
                  <a:solidFill>
                    <a:schemeClr val="accent1"/>
                  </a:solidFill>
                </a:rPr>
                <a:t>3</a:t>
              </a:r>
              <a:r>
                <a:rPr lang="zh-CN" altLang="en-US" dirty="0">
                  <a:solidFill>
                    <a:schemeClr val="accent1"/>
                  </a:solidFill>
                </a:rPr>
                <a:t>．图书出版者重印、再版作品的，应当通知著作权人，并支付报酬。图书脱销后，图书出版者拒绝重印、再版的，著作权人有权终止合同。</a:t>
              </a:r>
              <a:endParaRPr lang="zh-CN" altLang="en-US" dirty="0">
                <a:solidFill>
                  <a:schemeClr val="accent1"/>
                </a:solidFill>
              </a:endParaRPr>
            </a:p>
          </p:txBody>
        </p:sp>
        <p:sp>
          <p:nvSpPr>
            <p:cNvPr id="66" name="任意多边形 65"/>
            <p:cNvSpPr/>
            <p:nvPr>
              <p:custDataLst>
                <p:tags r:id="rId13"/>
              </p:custDataLst>
            </p:nvPr>
          </p:nvSpPr>
          <p:spPr>
            <a:xfrm>
              <a:off x="1456266" y="5513012"/>
              <a:ext cx="880534" cy="29478"/>
            </a:xfrm>
            <a:custGeom>
              <a:avLst/>
              <a:gdLst>
                <a:gd name="connsiteX0" fmla="*/ 0 w 880534"/>
                <a:gd name="connsiteY0" fmla="*/ 0 h 29478"/>
                <a:gd name="connsiteX1" fmla="*/ 880534 w 880534"/>
                <a:gd name="connsiteY1" fmla="*/ 0 h 29478"/>
                <a:gd name="connsiteX2" fmla="*/ 880534 w 880534"/>
                <a:gd name="connsiteY2" fmla="*/ 29478 h 29478"/>
                <a:gd name="connsiteX3" fmla="*/ 0 w 880534"/>
                <a:gd name="connsiteY3" fmla="*/ 29478 h 29478"/>
              </a:gdLst>
              <a:ahLst/>
              <a:cxnLst>
                <a:cxn ang="0">
                  <a:pos x="connsiteX0" y="connsiteY0"/>
                </a:cxn>
                <a:cxn ang="0">
                  <a:pos x="connsiteX1" y="connsiteY1"/>
                </a:cxn>
                <a:cxn ang="0">
                  <a:pos x="connsiteX2" y="connsiteY2"/>
                </a:cxn>
                <a:cxn ang="0">
                  <a:pos x="connsiteX3" y="connsiteY3"/>
                </a:cxn>
              </a:cxnLst>
              <a:rect l="l" t="t" r="r" b="b"/>
              <a:pathLst>
                <a:path w="880534" h="29478">
                  <a:moveTo>
                    <a:pt x="0" y="0"/>
                  </a:moveTo>
                  <a:lnTo>
                    <a:pt x="880534" y="0"/>
                  </a:lnTo>
                  <a:lnTo>
                    <a:pt x="880534" y="29478"/>
                  </a:lnTo>
                  <a:lnTo>
                    <a:pt x="0" y="2947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Arial" panose="020B0604020202020204" pitchFamily="34" charset="0"/>
              </a:endParaRPr>
            </a:p>
          </p:txBody>
        </p:sp>
        <p:sp>
          <p:nvSpPr>
            <p:cNvPr id="67" name="矩形 66"/>
            <p:cNvSpPr/>
            <p:nvPr>
              <p:custDataLst>
                <p:tags r:id="rId14"/>
              </p:custDataLst>
            </p:nvPr>
          </p:nvSpPr>
          <p:spPr>
            <a:xfrm>
              <a:off x="1455631" y="5237690"/>
              <a:ext cx="880534" cy="2753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sym typeface="Arial" panose="020B0604020202020204" pitchFamily="34" charset="0"/>
                </a:rPr>
                <a:t>03</a:t>
              </a:r>
              <a:endParaRPr lang="zh-CN" altLang="en-US" dirty="0">
                <a:solidFill>
                  <a:schemeClr val="accent2"/>
                </a:solidFill>
                <a:sym typeface="Arial" panose="020B0604020202020204" pitchFamily="34" charset="0"/>
              </a:endParaRPr>
            </a:p>
          </p:txBody>
        </p:sp>
      </p:grpSp>
      <p:grpSp>
        <p:nvGrpSpPr>
          <p:cNvPr id="68" name="组合 67"/>
          <p:cNvGrpSpPr/>
          <p:nvPr>
            <p:custDataLst>
              <p:tags r:id="rId15"/>
            </p:custDataLst>
          </p:nvPr>
        </p:nvGrpSpPr>
        <p:grpSpPr>
          <a:xfrm>
            <a:off x="6807200" y="2847975"/>
            <a:ext cx="1524000" cy="2533650"/>
            <a:chOff x="1134533" y="2453323"/>
            <a:chExt cx="1524000" cy="2533542"/>
          </a:xfrm>
        </p:grpSpPr>
        <p:sp>
          <p:nvSpPr>
            <p:cNvPr id="69" name="任意多边形 68"/>
            <p:cNvSpPr/>
            <p:nvPr>
              <p:custDataLst>
                <p:tags r:id="rId16"/>
              </p:custDataLst>
            </p:nvPr>
          </p:nvSpPr>
          <p:spPr>
            <a:xfrm>
              <a:off x="1134533" y="2453323"/>
              <a:ext cx="1524000" cy="2306955"/>
            </a:xfrm>
            <a:custGeom>
              <a:avLst/>
              <a:gdLst>
                <a:gd name="connsiteX0" fmla="*/ 0 w 1524000"/>
                <a:gd name="connsiteY0" fmla="*/ 0 h 2218266"/>
                <a:gd name="connsiteX1" fmla="*/ 1524000 w 1524000"/>
                <a:gd name="connsiteY1" fmla="*/ 0 h 2218266"/>
                <a:gd name="connsiteX2" fmla="*/ 1524000 w 1524000"/>
                <a:gd name="connsiteY2" fmla="*/ 2218266 h 2218266"/>
                <a:gd name="connsiteX3" fmla="*/ 1202267 w 1524000"/>
                <a:gd name="connsiteY3" fmla="*/ 2218266 h 2218266"/>
                <a:gd name="connsiteX4" fmla="*/ 1202267 w 1524000"/>
                <a:gd name="connsiteY4" fmla="*/ 2188788 h 2218266"/>
                <a:gd name="connsiteX5" fmla="*/ 1498600 w 1524000"/>
                <a:gd name="connsiteY5" fmla="*/ 2188788 h 2218266"/>
                <a:gd name="connsiteX6" fmla="*/ 1498600 w 1524000"/>
                <a:gd name="connsiteY6" fmla="*/ 28788 h 2218266"/>
                <a:gd name="connsiteX7" fmla="*/ 25400 w 1524000"/>
                <a:gd name="connsiteY7" fmla="*/ 28788 h 2218266"/>
                <a:gd name="connsiteX8" fmla="*/ 25400 w 1524000"/>
                <a:gd name="connsiteY8" fmla="*/ 2188788 h 2218266"/>
                <a:gd name="connsiteX9" fmla="*/ 321733 w 1524000"/>
                <a:gd name="connsiteY9" fmla="*/ 2188788 h 2218266"/>
                <a:gd name="connsiteX10" fmla="*/ 321733 w 1524000"/>
                <a:gd name="connsiteY10" fmla="*/ 2218266 h 2218266"/>
                <a:gd name="connsiteX11" fmla="*/ 0 w 1524000"/>
                <a:gd name="connsiteY11" fmla="*/ 2218266 h 221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2218266">
                  <a:moveTo>
                    <a:pt x="0" y="0"/>
                  </a:moveTo>
                  <a:lnTo>
                    <a:pt x="1524000" y="0"/>
                  </a:lnTo>
                  <a:lnTo>
                    <a:pt x="1524000" y="2218266"/>
                  </a:lnTo>
                  <a:lnTo>
                    <a:pt x="1202267" y="2218266"/>
                  </a:lnTo>
                  <a:lnTo>
                    <a:pt x="1202267" y="2188788"/>
                  </a:lnTo>
                  <a:lnTo>
                    <a:pt x="1498600" y="2188788"/>
                  </a:lnTo>
                  <a:lnTo>
                    <a:pt x="1498600" y="28788"/>
                  </a:lnTo>
                  <a:lnTo>
                    <a:pt x="25400" y="28788"/>
                  </a:lnTo>
                  <a:lnTo>
                    <a:pt x="25400" y="2188788"/>
                  </a:lnTo>
                  <a:lnTo>
                    <a:pt x="321733" y="2188788"/>
                  </a:lnTo>
                  <a:lnTo>
                    <a:pt x="321733" y="2218266"/>
                  </a:lnTo>
                  <a:lnTo>
                    <a:pt x="0" y="221826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lvl="0" algn="ctr"/>
              <a:r>
                <a:rPr lang="en-US" altLang="zh-CN" dirty="0">
                  <a:solidFill>
                    <a:schemeClr val="accent1"/>
                  </a:solidFill>
                </a:rPr>
                <a:t>4</a:t>
              </a:r>
              <a:r>
                <a:rPr lang="zh-CN" altLang="en-US" dirty="0">
                  <a:solidFill>
                    <a:schemeClr val="accent1"/>
                  </a:solidFill>
                </a:rPr>
                <a:t>．出版者在使用作品时，不得侵犯作者的署名权、修改权、保护作品完整权和获得报酬的权利。</a:t>
              </a:r>
              <a:endParaRPr lang="zh-CN" altLang="en-US" dirty="0">
                <a:solidFill>
                  <a:schemeClr val="accent1"/>
                </a:solidFill>
              </a:endParaRPr>
            </a:p>
          </p:txBody>
        </p:sp>
        <p:sp>
          <p:nvSpPr>
            <p:cNvPr id="70" name="任意多边形 69"/>
            <p:cNvSpPr/>
            <p:nvPr>
              <p:custDataLst>
                <p:tags r:id="rId17"/>
              </p:custDataLst>
            </p:nvPr>
          </p:nvSpPr>
          <p:spPr>
            <a:xfrm>
              <a:off x="1456266" y="4957387"/>
              <a:ext cx="880534" cy="29478"/>
            </a:xfrm>
            <a:custGeom>
              <a:avLst/>
              <a:gdLst>
                <a:gd name="connsiteX0" fmla="*/ 0 w 880534"/>
                <a:gd name="connsiteY0" fmla="*/ 0 h 29478"/>
                <a:gd name="connsiteX1" fmla="*/ 880534 w 880534"/>
                <a:gd name="connsiteY1" fmla="*/ 0 h 29478"/>
                <a:gd name="connsiteX2" fmla="*/ 880534 w 880534"/>
                <a:gd name="connsiteY2" fmla="*/ 29478 h 29478"/>
                <a:gd name="connsiteX3" fmla="*/ 0 w 880534"/>
                <a:gd name="connsiteY3" fmla="*/ 29478 h 29478"/>
              </a:gdLst>
              <a:ahLst/>
              <a:cxnLst>
                <a:cxn ang="0">
                  <a:pos x="connsiteX0" y="connsiteY0"/>
                </a:cxn>
                <a:cxn ang="0">
                  <a:pos x="connsiteX1" y="connsiteY1"/>
                </a:cxn>
                <a:cxn ang="0">
                  <a:pos x="connsiteX2" y="connsiteY2"/>
                </a:cxn>
                <a:cxn ang="0">
                  <a:pos x="connsiteX3" y="connsiteY3"/>
                </a:cxn>
              </a:cxnLst>
              <a:rect l="l" t="t" r="r" b="b"/>
              <a:pathLst>
                <a:path w="880534" h="29478">
                  <a:moveTo>
                    <a:pt x="0" y="0"/>
                  </a:moveTo>
                  <a:lnTo>
                    <a:pt x="880534" y="0"/>
                  </a:lnTo>
                  <a:lnTo>
                    <a:pt x="880534" y="29478"/>
                  </a:lnTo>
                  <a:lnTo>
                    <a:pt x="0" y="2947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Arial" panose="020B0604020202020204" pitchFamily="34" charset="0"/>
              </a:endParaRPr>
            </a:p>
          </p:txBody>
        </p:sp>
        <p:sp>
          <p:nvSpPr>
            <p:cNvPr id="71" name="矩形 70"/>
            <p:cNvSpPr/>
            <p:nvPr>
              <p:custDataLst>
                <p:tags r:id="rId18"/>
              </p:custDataLst>
            </p:nvPr>
          </p:nvSpPr>
          <p:spPr>
            <a:xfrm>
              <a:off x="1456266" y="4682065"/>
              <a:ext cx="880534" cy="2753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sym typeface="Arial" panose="020B0604020202020204" pitchFamily="34" charset="0"/>
                </a:rPr>
                <a:t>04</a:t>
              </a:r>
              <a:endParaRPr lang="zh-CN" altLang="en-US" dirty="0">
                <a:solidFill>
                  <a:schemeClr val="accent2"/>
                </a:solidFill>
                <a:sym typeface="Arial" panose="020B0604020202020204"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文本占位符 17410"/>
          <p:cNvSpPr>
            <a:spLocks noGrp="1"/>
          </p:cNvSpPr>
          <p:nvPr>
            <p:ph type="body" idx="1"/>
          </p:nvPr>
        </p:nvSpPr>
        <p:spPr>
          <a:xfrm>
            <a:off x="528320" y="2346960"/>
            <a:ext cx="8087360" cy="4104640"/>
          </a:xfrm>
        </p:spPr>
        <p:txBody>
          <a:bodyPr>
            <a:normAutofit fontScale="92500" lnSpcReduction="10000"/>
          </a:bodyPr>
          <a:lstStyle/>
          <a:p>
            <a:pPr>
              <a:lnSpc>
                <a:spcPct val="120000"/>
              </a:lnSpc>
              <a:buFont typeface="Wingdings" panose="05000000000000000000" charset="0"/>
              <a:buChar char="Ø"/>
            </a:pPr>
            <a:r>
              <a:rPr lang="en-US" altLang="zh-CN" sz="2000" dirty="0">
                <a:latin typeface="华文楷体" panose="02010600040101010101" pitchFamily="2" charset="-122"/>
                <a:ea typeface="华文楷体" panose="02010600040101010101" pitchFamily="2" charset="-122"/>
              </a:rPr>
              <a:t>1. </a:t>
            </a:r>
            <a:r>
              <a:rPr lang="zh-CN" altLang="en-US" sz="2000" dirty="0">
                <a:solidFill>
                  <a:srgbClr val="FF3300"/>
                </a:solidFill>
                <a:latin typeface="华文楷体" panose="02010600040101010101" pitchFamily="2" charset="-122"/>
                <a:ea typeface="华文楷体" panose="02010600040101010101" pitchFamily="2" charset="-122"/>
                <a:sym typeface="+mn-ea"/>
              </a:rPr>
              <a:t>可不采用书面形式</a:t>
            </a:r>
            <a:r>
              <a:rPr lang="zh-CN" altLang="en-US" sz="2000" dirty="0">
                <a:solidFill>
                  <a:schemeClr val="tx1"/>
                </a:solidFill>
                <a:latin typeface="华文楷体" panose="02010600040101010101" pitchFamily="2" charset="-122"/>
                <a:ea typeface="华文楷体" panose="02010600040101010101" pitchFamily="2" charset="-122"/>
                <a:sym typeface="+mn-ea"/>
              </a:rPr>
              <a:t>：定期出版物</a:t>
            </a:r>
            <a:r>
              <a:rPr lang="zh-CN" altLang="en-US" sz="2000" dirty="0">
                <a:solidFill>
                  <a:schemeClr val="tx1"/>
                </a:solidFill>
                <a:latin typeface="华文楷体" panose="02010600040101010101" pitchFamily="2" charset="-122"/>
                <a:ea typeface="华文楷体" panose="02010600040101010101" pitchFamily="2" charset="-122"/>
              </a:rPr>
              <a:t>时效性</a:t>
            </a:r>
            <a:r>
              <a:rPr lang="zh-CN" altLang="en-US" sz="2000" dirty="0">
                <a:latin typeface="华文楷体" panose="02010600040101010101" pitchFamily="2" charset="-122"/>
                <a:ea typeface="华文楷体" panose="02010600040101010101" pitchFamily="2" charset="-122"/>
              </a:rPr>
              <a:t>较强、周期短、版面有限；实际操作可行性与便利性。</a:t>
            </a:r>
            <a:endParaRPr lang="zh-CN" altLang="en-US" sz="2000" dirty="0">
              <a:latin typeface="华文楷体" panose="02010600040101010101" pitchFamily="2" charset="-122"/>
              <a:ea typeface="华文楷体" panose="02010600040101010101" pitchFamily="2" charset="-122"/>
            </a:endParaRPr>
          </a:p>
          <a:p>
            <a:pPr>
              <a:lnSpc>
                <a:spcPct val="120000"/>
              </a:lnSpc>
              <a:buFont typeface="Wingdings" panose="05000000000000000000" charset="0"/>
              <a:buChar char="Ø"/>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  </a:t>
            </a:r>
            <a:r>
              <a:rPr lang="zh-CN" altLang="en-US" sz="2000" dirty="0">
                <a:solidFill>
                  <a:srgbClr val="FF3300"/>
                </a:solidFill>
                <a:latin typeface="华文楷体" panose="02010600040101010101" pitchFamily="2" charset="-122"/>
                <a:ea typeface="华文楷体" panose="02010600040101010101" pitchFamily="2" charset="-122"/>
              </a:rPr>
              <a:t>法定期间不得一稿多投</a:t>
            </a:r>
            <a:r>
              <a:rPr lang="zh-CN" altLang="en-US" sz="2000" dirty="0">
                <a:latin typeface="华文楷体" panose="02010600040101010101" pitchFamily="2" charset="-122"/>
                <a:ea typeface="华文楷体" panose="02010600040101010101" pitchFamily="2" charset="-122"/>
              </a:rPr>
              <a:t>：除另有约定外，自稿件发出之日起</a:t>
            </a:r>
            <a:r>
              <a:rPr lang="zh-CN" altLang="en-US" sz="2000" dirty="0">
                <a:solidFill>
                  <a:srgbClr val="FF3300"/>
                </a:solidFill>
                <a:latin typeface="华文楷体" panose="02010600040101010101" pitchFamily="2" charset="-122"/>
                <a:ea typeface="华文楷体" panose="02010600040101010101" pitchFamily="2" charset="-122"/>
              </a:rPr>
              <a:t>15日内未收到报社</a:t>
            </a:r>
            <a:r>
              <a:rPr lang="zh-CN" altLang="en-US" sz="2000" dirty="0">
                <a:latin typeface="华文楷体" panose="02010600040101010101" pitchFamily="2" charset="-122"/>
                <a:ea typeface="华文楷体" panose="02010600040101010101" pitchFamily="2" charset="-122"/>
              </a:rPr>
              <a:t>通知决定刊登的，或者自稿件发出之日起3</a:t>
            </a:r>
            <a:r>
              <a:rPr lang="zh-CN" altLang="en-US" sz="2000" dirty="0">
                <a:solidFill>
                  <a:srgbClr val="FF3300"/>
                </a:solidFill>
                <a:latin typeface="华文楷体" panose="02010600040101010101" pitchFamily="2" charset="-122"/>
                <a:ea typeface="华文楷体" panose="02010600040101010101" pitchFamily="2" charset="-122"/>
              </a:rPr>
              <a:t>0日内未收到期刊社</a:t>
            </a:r>
            <a:r>
              <a:rPr lang="zh-CN" altLang="en-US" sz="2000" dirty="0">
                <a:latin typeface="华文楷体" panose="02010600040101010101" pitchFamily="2" charset="-122"/>
                <a:ea typeface="华文楷体" panose="02010600040101010101" pitchFamily="2" charset="-122"/>
              </a:rPr>
              <a:t>通知决定刊登的，可以将同一作品向其他报社、期刊社投稿。在向报纸投稿15日内或者向杂志社投稿30日内，如果双方达成合意，作者可以一稿多投。但是，最初收稿的报刊社</a:t>
            </a:r>
            <a:r>
              <a:rPr lang="zh-CN" altLang="en-US" sz="2000" dirty="0">
                <a:solidFill>
                  <a:srgbClr val="FF3300"/>
                </a:solidFill>
                <a:latin typeface="华文楷体" panose="02010600040101010101" pitchFamily="2" charset="-122"/>
                <a:ea typeface="华文楷体" panose="02010600040101010101" pitchFamily="2" charset="-122"/>
              </a:rPr>
              <a:t>即使在法定期限内未作是否刊登的通知，除非作者撤稿，它仍有权进行刊登</a:t>
            </a:r>
            <a:r>
              <a:rPr lang="zh-CN" altLang="en-US" sz="2000" dirty="0">
                <a:latin typeface="华文楷体" panose="02010600040101010101" pitchFamily="2" charset="-122"/>
                <a:ea typeface="华文楷体" panose="02010600040101010101" pitchFamily="2" charset="-122"/>
              </a:rPr>
              <a:t>。所以为了维护其他报刊社的利益，著作权人应将第一次投稿的事实告知之后的报刊社。</a:t>
            </a:r>
            <a:endParaRPr lang="zh-CN" altLang="en-US" sz="2000" dirty="0">
              <a:latin typeface="华文楷体" panose="02010600040101010101" pitchFamily="2" charset="-122"/>
              <a:ea typeface="华文楷体" panose="02010600040101010101" pitchFamily="2" charset="-122"/>
            </a:endParaRPr>
          </a:p>
          <a:p>
            <a:pPr>
              <a:lnSpc>
                <a:spcPct val="120000"/>
              </a:lnSpc>
              <a:buFont typeface="Wingdings" panose="05000000000000000000" charset="0"/>
              <a:buChar char="Ø"/>
            </a:pPr>
            <a:r>
              <a:rPr lang="en-US" altLang="zh-CN" sz="2000" dirty="0">
                <a:latin typeface="华文楷体" panose="02010600040101010101" pitchFamily="2" charset="-122"/>
                <a:ea typeface="华文楷体" panose="02010600040101010101" pitchFamily="2" charset="-122"/>
              </a:rPr>
              <a:t>3. </a:t>
            </a:r>
            <a:r>
              <a:rPr lang="zh-CN" altLang="en-US" sz="2000" dirty="0">
                <a:solidFill>
                  <a:srgbClr val="FF3300"/>
                </a:solidFill>
                <a:latin typeface="华文楷体" panose="02010600040101010101" pitchFamily="2" charset="-122"/>
                <a:ea typeface="华文楷体" panose="02010600040101010101" pitchFamily="2" charset="-122"/>
              </a:rPr>
              <a:t>文字性修改</a:t>
            </a:r>
            <a:r>
              <a:rPr lang="zh-CN" altLang="en-US" sz="2000" dirty="0">
                <a:latin typeface="华文楷体" panose="02010600040101010101" pitchFamily="2" charset="-122"/>
                <a:ea typeface="华文楷体" panose="02010600040101010101" pitchFamily="2" charset="-122"/>
              </a:rPr>
              <a:t>：报社、期刊社可以对作品作文字性修改、删节。对内容的修改，应当经作者许可。</a:t>
            </a:r>
            <a:endParaRPr lang="zh-CN" altLang="en-US" sz="2000"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Text Box 4"/>
          <p:cNvSpPr txBox="1">
            <a:spLocks noChangeArrowheads="1"/>
          </p:cNvSpPr>
          <p:nvPr/>
        </p:nvSpPr>
        <p:spPr bwMode="auto">
          <a:xfrm>
            <a:off x="2891558" y="1293475"/>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四、常见许可合同</a:t>
            </a:r>
            <a:endParaRPr lang="zh-CN" altLang="en-US" sz="2800" b="1" dirty="0">
              <a:ea typeface="黑体" panose="02010609060101010101" pitchFamily="49" charset="-122"/>
            </a:endParaRPr>
          </a:p>
        </p:txBody>
      </p:sp>
      <p:sp>
        <p:nvSpPr>
          <p:cNvPr id="8" name="文本框 7"/>
          <p:cNvSpPr txBox="1"/>
          <p:nvPr/>
        </p:nvSpPr>
        <p:spPr>
          <a:xfrm>
            <a:off x="633095" y="1816735"/>
            <a:ext cx="2026920" cy="460375"/>
          </a:xfrm>
          <a:prstGeom prst="rect">
            <a:avLst/>
          </a:prstGeom>
          <a:noFill/>
          <a:ln w="9525">
            <a:noFill/>
          </a:ln>
        </p:spPr>
        <p:txBody>
          <a:bodyPr vert="horz" wrap="square" anchor="t">
            <a:spAutoFit/>
          </a:bodyPr>
          <a:lstStyle/>
          <a:p>
            <a:r>
              <a:rPr lang="zh-CN" altLang="en-US" sz="2400" dirty="0">
                <a:latin typeface="华文楷体" panose="02010600040101010101" pitchFamily="2" charset="-122"/>
                <a:ea typeface="华文楷体" panose="02010600040101010101" pitchFamily="2" charset="-122"/>
              </a:rPr>
              <a:t>报刊出版合同</a:t>
            </a:r>
            <a:endParaRPr lang="zh-CN" altLang="en-US" sz="2400" dirty="0">
              <a:latin typeface="华文楷体" panose="02010600040101010101" pitchFamily="2" charset="-122"/>
              <a:ea typeface="华文楷体"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2090102" y="1394618"/>
            <a:ext cx="4616768" cy="561023"/>
          </a:xfrm>
        </p:spPr>
        <p:txBody>
          <a:bodyPr vert="horz" lIns="69056" tIns="34529" rIns="69056" bIns="34529" rtlCol="0" anchor="ctr">
            <a:normAutofit/>
          </a:bodyPr>
          <a:lstStyle/>
          <a:p>
            <a:pPr algn="ctr"/>
            <a:r>
              <a:rPr lang="zh-CN" altLang="en-US" sz="3200" dirty="0">
                <a:ea typeface="黑体" panose="02010609060101010101" pitchFamily="49" charset="-122"/>
              </a:rPr>
              <a:t>第二节  著作权转移</a:t>
            </a:r>
            <a:endParaRPr lang="zh-CN" altLang="en-US" sz="3200" dirty="0">
              <a:ea typeface="黑体" panose="02010609060101010101" pitchFamily="49" charset="-122"/>
            </a:endParaRPr>
          </a:p>
        </p:txBody>
      </p:sp>
      <p:sp>
        <p:nvSpPr>
          <p:cNvPr id="24579" name="文本占位符 24578"/>
          <p:cNvSpPr>
            <a:spLocks noGrp="1"/>
          </p:cNvSpPr>
          <p:nvPr/>
        </p:nvSpPr>
        <p:spPr>
          <a:xfrm>
            <a:off x="1708785" y="1899285"/>
            <a:ext cx="6344920" cy="4178300"/>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marL="0" indent="0">
              <a:lnSpc>
                <a:spcPct val="0"/>
              </a:lnSpc>
              <a:spcBef>
                <a:spcPts val="900"/>
              </a:spcBef>
              <a:spcAft>
                <a:spcPts val="900"/>
              </a:spcAft>
              <a:buNone/>
            </a:pPr>
            <a:endParaRPr lang="zh-CN" altLang="en-US" sz="2100" b="1" dirty="0">
              <a:solidFill>
                <a:schemeClr val="bg2"/>
              </a:solidFill>
              <a:effectLst/>
              <a:latin typeface="幼圆" panose="02010509060101010101" charset="-122"/>
              <a:ea typeface="幼圆" panose="02010509060101010101" charset="-122"/>
            </a:endParaRPr>
          </a:p>
          <a:p>
            <a:pPr>
              <a:lnSpc>
                <a:spcPct val="200000"/>
              </a:lnSpc>
              <a:spcBef>
                <a:spcPts val="0"/>
              </a:spcBef>
            </a:pPr>
            <a:r>
              <a:rPr lang="zh-CN" altLang="en-US" sz="2800" b="1" dirty="0">
                <a:effectLst/>
                <a:uFillTx/>
                <a:latin typeface="楷体" panose="02010609060101010101" pitchFamily="49" charset="-122"/>
                <a:ea typeface="楷体" panose="02010609060101010101" pitchFamily="49" charset="-122"/>
                <a:sym typeface="+mn-ea"/>
              </a:rPr>
              <a:t>著作权转让</a:t>
            </a:r>
            <a:endParaRPr lang="zh-CN" altLang="en-US" sz="2800" b="1" dirty="0">
              <a:solidFill>
                <a:schemeClr val="tx1"/>
              </a:solidFill>
              <a:effectLst/>
              <a:uFillTx/>
              <a:latin typeface="楷体" panose="02010609060101010101" pitchFamily="49" charset="-122"/>
              <a:ea typeface="楷体" panose="02010609060101010101" pitchFamily="49" charset="-122"/>
            </a:endParaRPr>
          </a:p>
          <a:p>
            <a:pPr>
              <a:lnSpc>
                <a:spcPct val="200000"/>
              </a:lnSpc>
              <a:spcBef>
                <a:spcPts val="0"/>
              </a:spcBef>
            </a:pPr>
            <a:r>
              <a:rPr lang="zh-CN" altLang="en-US" sz="2800" b="1" dirty="0">
                <a:solidFill>
                  <a:schemeClr val="tx1"/>
                </a:solidFill>
                <a:effectLst/>
                <a:uFillTx/>
                <a:latin typeface="楷体" panose="02010609060101010101" pitchFamily="49" charset="-122"/>
                <a:ea typeface="楷体" panose="02010609060101010101" pitchFamily="49" charset="-122"/>
              </a:rPr>
              <a:t>著作权继承</a:t>
            </a:r>
            <a:endParaRPr lang="en-US" altLang="zh-CN" sz="2800" b="1" dirty="0">
              <a:solidFill>
                <a:schemeClr val="tx1"/>
              </a:solidFill>
              <a:effectLst/>
              <a:uFillTx/>
              <a:latin typeface="楷体" panose="02010609060101010101" pitchFamily="49" charset="-122"/>
              <a:ea typeface="楷体" panose="02010609060101010101" pitchFamily="49" charset="-122"/>
            </a:endParaRPr>
          </a:p>
          <a:p>
            <a:pPr>
              <a:lnSpc>
                <a:spcPct val="200000"/>
              </a:lnSpc>
              <a:spcBef>
                <a:spcPts val="0"/>
              </a:spcBef>
            </a:pPr>
            <a:r>
              <a:rPr lang="zh-CN" altLang="en-US" sz="2800" b="1" dirty="0">
                <a:effectLst/>
                <a:latin typeface="楷体" panose="02010609060101010101" pitchFamily="49" charset="-122"/>
                <a:ea typeface="楷体" panose="02010609060101010101" pitchFamily="49" charset="-122"/>
              </a:rPr>
              <a:t>其他利用行为</a:t>
            </a:r>
            <a:endParaRPr lang="zh-CN" altLang="en-US" sz="2800" b="1" dirty="0">
              <a:solidFill>
                <a:schemeClr val="tx1"/>
              </a:solidFill>
              <a:effectLst/>
              <a:uFillTx/>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圆角矩形 18434"/>
          <p:cNvSpPr/>
          <p:nvPr/>
        </p:nvSpPr>
        <p:spPr>
          <a:xfrm>
            <a:off x="1023620" y="1796415"/>
            <a:ext cx="1316355"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概 念</a:t>
            </a:r>
            <a:endParaRPr lang="zh-CN" altLang="en-US" sz="2400" dirty="0">
              <a:solidFill>
                <a:schemeClr val="bg1"/>
              </a:solidFill>
              <a:latin typeface="Arial" panose="020B0604020202020204" pitchFamily="34" charset="0"/>
              <a:ea typeface="黑体" panose="02010609060101010101" pitchFamily="49" charset="-122"/>
            </a:endParaRPr>
          </a:p>
        </p:txBody>
      </p:sp>
      <p:sp>
        <p:nvSpPr>
          <p:cNvPr id="18436" name="圆角矩形 18435"/>
          <p:cNvSpPr/>
          <p:nvPr/>
        </p:nvSpPr>
        <p:spPr>
          <a:xfrm>
            <a:off x="1327150" y="2296160"/>
            <a:ext cx="7143750" cy="962660"/>
          </a:xfrm>
          <a:prstGeom prst="roundRect">
            <a:avLst>
              <a:gd name="adj" fmla="val 16667"/>
            </a:avLst>
          </a:prstGeom>
          <a:solidFill>
            <a:schemeClr val="bg1">
              <a:alpha val="100000"/>
            </a:schemeClr>
          </a:solidFill>
          <a:ln w="9525" cap="flat" cmpd="sng">
            <a:solidFill>
              <a:schemeClr val="tx1"/>
            </a:solidFill>
            <a:prstDash val="dash"/>
            <a:headEnd type="none" w="med" len="med"/>
            <a:tailEnd type="none" w="med" len="med"/>
          </a:ln>
        </p:spPr>
        <p:txBody>
          <a:bodyPr vert="horz" wrap="none" anchor="ctr"/>
          <a:lstStyle/>
          <a:p>
            <a:pPr algn="ctr"/>
            <a:endParaRPr>
              <a:latin typeface="Arial" panose="020B0604020202020204" pitchFamily="34" charset="0"/>
            </a:endParaRPr>
          </a:p>
        </p:txBody>
      </p:sp>
      <p:sp>
        <p:nvSpPr>
          <p:cNvPr id="18437" name="文本框 18436"/>
          <p:cNvSpPr txBox="1"/>
          <p:nvPr/>
        </p:nvSpPr>
        <p:spPr>
          <a:xfrm>
            <a:off x="1442720" y="2371090"/>
            <a:ext cx="6948805" cy="829945"/>
          </a:xfrm>
          <a:prstGeom prst="rect">
            <a:avLst/>
          </a:prstGeom>
          <a:noFill/>
          <a:ln w="9525">
            <a:noFill/>
          </a:ln>
        </p:spPr>
        <p:txBody>
          <a:bodyPr wrap="square" anchor="t">
            <a:spAutoFit/>
          </a:bodyPr>
          <a:lstStyle/>
          <a:p>
            <a:pPr>
              <a:lnSpc>
                <a:spcPct val="120000"/>
              </a:lnSpc>
            </a:pPr>
            <a:r>
              <a:rPr lang="zh-CN" altLang="en-US" sz="2000" dirty="0">
                <a:latin typeface="华文楷体" panose="02010600040101010101" pitchFamily="2" charset="-122"/>
                <a:ea typeface="华文楷体" panose="02010600040101010101" pitchFamily="2" charset="-122"/>
              </a:rPr>
              <a:t>著作权人在著作权有效期内，将著作财产权的</a:t>
            </a:r>
            <a:r>
              <a:rPr lang="zh-CN" altLang="en-US" sz="2000" dirty="0">
                <a:solidFill>
                  <a:srgbClr val="FF3300"/>
                </a:solidFill>
                <a:latin typeface="华文楷体" panose="02010600040101010101" pitchFamily="2" charset="-122"/>
                <a:ea typeface="华文楷体" panose="02010600040101010101" pitchFamily="2" charset="-122"/>
              </a:rPr>
              <a:t>全部或部分出让给他人</a:t>
            </a:r>
            <a:r>
              <a:rPr lang="zh-CN" altLang="en-US" sz="2000" dirty="0">
                <a:latin typeface="华文楷体" panose="02010600040101010101" pitchFamily="2" charset="-122"/>
                <a:ea typeface="华文楷体" panose="02010600040101010101" pitchFamily="2" charset="-122"/>
              </a:rPr>
              <a:t>的一种民事法律行为，其</a:t>
            </a:r>
            <a:r>
              <a:rPr lang="zh-CN" altLang="en-US" sz="2000" dirty="0">
                <a:solidFill>
                  <a:srgbClr val="FF3300"/>
                </a:solidFill>
                <a:latin typeface="华文楷体" panose="02010600040101010101" pitchFamily="2" charset="-122"/>
                <a:ea typeface="华文楷体" panose="02010600040101010101" pitchFamily="2" charset="-122"/>
              </a:rPr>
              <a:t>本质是著作权权属的变更</a:t>
            </a:r>
            <a:endParaRPr lang="zh-CN" altLang="en-US"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2" name="Text Box 4"/>
          <p:cNvSpPr txBox="1">
            <a:spLocks noChangeArrowheads="1"/>
          </p:cNvSpPr>
          <p:nvPr/>
        </p:nvSpPr>
        <p:spPr bwMode="auto">
          <a:xfrm>
            <a:off x="3083886" y="1293475"/>
            <a:ext cx="26854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一、著作权转让</a:t>
            </a:r>
            <a:endParaRPr lang="zh-CN" altLang="en-US" sz="2800" b="1" dirty="0">
              <a:ea typeface="黑体" panose="02010609060101010101" pitchFamily="49" charset="-122"/>
            </a:endParaRPr>
          </a:p>
        </p:txBody>
      </p:sp>
      <p:sp>
        <p:nvSpPr>
          <p:cNvPr id="4" name="圆角矩形 3"/>
          <p:cNvSpPr/>
          <p:nvPr/>
        </p:nvSpPr>
        <p:spPr>
          <a:xfrm>
            <a:off x="1023620" y="3489325"/>
            <a:ext cx="1316356"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特征</a:t>
            </a:r>
            <a:endParaRPr lang="zh-CN" altLang="en-US" sz="2400" dirty="0">
              <a:solidFill>
                <a:schemeClr val="bg1"/>
              </a:solidFill>
              <a:latin typeface="Arial" panose="020B0604020202020204" pitchFamily="34" charset="0"/>
              <a:ea typeface="黑体" panose="02010609060101010101" pitchFamily="49" charset="-122"/>
            </a:endParaRPr>
          </a:p>
        </p:txBody>
      </p:sp>
      <p:sp>
        <p:nvSpPr>
          <p:cNvPr id="10" name="圆角矩形 18435"/>
          <p:cNvSpPr/>
          <p:nvPr/>
        </p:nvSpPr>
        <p:spPr>
          <a:xfrm>
            <a:off x="1327150" y="4064000"/>
            <a:ext cx="7143750" cy="1899920"/>
          </a:xfrm>
          <a:prstGeom prst="roundRect">
            <a:avLst>
              <a:gd name="adj" fmla="val 16667"/>
            </a:avLst>
          </a:prstGeom>
          <a:solidFill>
            <a:schemeClr val="bg1">
              <a:alpha val="100000"/>
            </a:schemeClr>
          </a:solidFill>
          <a:ln w="9525" cap="flat" cmpd="sng">
            <a:solidFill>
              <a:schemeClr val="tx1"/>
            </a:solidFill>
            <a:prstDash val="dash"/>
            <a:headEnd type="none" w="med" len="med"/>
            <a:tailEnd type="none" w="med" len="med"/>
          </a:ln>
        </p:spPr>
        <p:txBody>
          <a:bodyPr vert="horz" wrap="none" anchor="ctr"/>
          <a:lstStyle/>
          <a:p>
            <a:pPr>
              <a:lnSpc>
                <a:spcPct val="150000"/>
              </a:lnSpc>
            </a:pPr>
            <a:r>
              <a:rPr lang="zh-CN" altLang="en-US" dirty="0">
                <a:latin typeface="华文楷体" panose="02010600040101010101" pitchFamily="2" charset="-122"/>
                <a:ea typeface="华文楷体" panose="02010600040101010101" pitchFamily="2" charset="-122"/>
              </a:rPr>
              <a:t>1</a:t>
            </a:r>
            <a:r>
              <a:rPr lang="en-US" altLang="zh-CN" dirty="0">
                <a:latin typeface="华文楷体" panose="02010600040101010101" pitchFamily="2" charset="-122"/>
                <a:ea typeface="华文楷体" panose="02010600040101010101" pitchFamily="2" charset="-122"/>
                <a:sym typeface="+mn-ea"/>
              </a:rPr>
              <a:t>．</a:t>
            </a:r>
            <a:r>
              <a:rPr lang="zh-CN" altLang="en-US" dirty="0">
                <a:latin typeface="华文楷体" panose="02010600040101010101" pitchFamily="2" charset="-122"/>
                <a:ea typeface="华文楷体" panose="02010600040101010101" pitchFamily="2" charset="-122"/>
              </a:rPr>
              <a:t>双方、要式法律行为：著作权的转让必须签订书面合同</a:t>
            </a:r>
            <a:endParaRPr lang="zh-CN" altLang="en-US" dirty="0">
              <a:latin typeface="华文楷体" panose="02010600040101010101" pitchFamily="2" charset="-122"/>
              <a:ea typeface="华文楷体" panose="02010600040101010101" pitchFamily="2" charset="-122"/>
            </a:endParaRPr>
          </a:p>
          <a:p>
            <a:pPr fontAlgn="auto">
              <a:lnSpc>
                <a:spcPct val="150000"/>
              </a:lnSpc>
              <a:spcBef>
                <a:spcPts val="0"/>
              </a:spcBef>
            </a:pPr>
            <a:r>
              <a:rPr lang="zh-CN" altLang="en-US" dirty="0">
                <a:latin typeface="华文楷体" panose="02010600040101010101" pitchFamily="2" charset="-122"/>
                <a:ea typeface="华文楷体" panose="02010600040101010101" pitchFamily="2" charset="-122"/>
              </a:rPr>
              <a:t>2．著作财产权可以和著作人格权分离而为转让</a:t>
            </a:r>
            <a:endParaRPr lang="zh-CN" altLang="en-US" dirty="0">
              <a:latin typeface="华文楷体" panose="02010600040101010101" pitchFamily="2" charset="-122"/>
              <a:ea typeface="华文楷体" panose="02010600040101010101" pitchFamily="2" charset="-122"/>
            </a:endParaRPr>
          </a:p>
          <a:p>
            <a:pPr fontAlgn="auto">
              <a:lnSpc>
                <a:spcPct val="150000"/>
              </a:lnSpc>
              <a:spcBef>
                <a:spcPts val="0"/>
              </a:spcBef>
            </a:pPr>
            <a:r>
              <a:rPr lang="zh-CN" altLang="en-US" dirty="0">
                <a:latin typeface="华文楷体" panose="02010600040101010101" pitchFamily="2" charset="-122"/>
                <a:ea typeface="华文楷体" panose="02010600040101010101" pitchFamily="2" charset="-122"/>
              </a:rPr>
              <a:t>3．著作权人将著作财产权的一项、几项或者全部转让给受让人</a:t>
            </a:r>
            <a:endParaRPr lang="zh-CN" altLang="en-US" dirty="0">
              <a:latin typeface="华文楷体" panose="02010600040101010101" pitchFamily="2" charset="-122"/>
              <a:ea typeface="华文楷体" panose="02010600040101010101" pitchFamily="2" charset="-122"/>
            </a:endParaRPr>
          </a:p>
          <a:p>
            <a:pPr fontAlgn="auto">
              <a:lnSpc>
                <a:spcPct val="150000"/>
              </a:lnSpc>
              <a:spcBef>
                <a:spcPts val="0"/>
              </a:spcBef>
            </a:pP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sym typeface="+mn-ea"/>
              </a:rPr>
              <a:t>．</a:t>
            </a:r>
            <a:r>
              <a:rPr lang="zh-CN" altLang="en-US" dirty="0">
                <a:latin typeface="华文楷体" panose="02010600040101010101" pitchFamily="2" charset="-122"/>
                <a:ea typeface="华文楷体" panose="02010600040101010101" pitchFamily="2" charset="-122"/>
              </a:rPr>
              <a:t>著作财产权的转让并非作品原件物权的转让</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文本占位符 19458"/>
          <p:cNvSpPr>
            <a:spLocks noGrp="1"/>
          </p:cNvSpPr>
          <p:nvPr>
            <p:ph type="body" idx="1"/>
          </p:nvPr>
        </p:nvSpPr>
        <p:spPr>
          <a:xfrm>
            <a:off x="843281" y="2479040"/>
            <a:ext cx="7620000" cy="2714625"/>
          </a:xfrm>
        </p:spPr>
        <p:txBody>
          <a:bodyPr>
            <a:normAutofit/>
          </a:bodyPr>
          <a:lstStyle/>
          <a:p>
            <a:pPr marL="0" indent="0" fontAlgn="auto">
              <a:lnSpc>
                <a:spcPct val="150000"/>
              </a:lnSpc>
              <a:spcBef>
                <a:spcPts val="0"/>
              </a:spcBef>
              <a:buNone/>
            </a:pPr>
            <a:r>
              <a:rPr lang="zh-CN" altLang="en-US" sz="2000" dirty="0">
                <a:latin typeface="华文楷体" panose="02010600040101010101" pitchFamily="2" charset="-122"/>
                <a:ea typeface="华文楷体" panose="02010600040101010101" pitchFamily="2" charset="-122"/>
              </a:rPr>
              <a:t>协调转让中著作人身权和著作财产权的关系：</a:t>
            </a:r>
            <a:endParaRPr lang="zh-CN" altLang="en-US" sz="2000" dirty="0">
              <a:latin typeface="华文楷体" panose="02010600040101010101" pitchFamily="2" charset="-122"/>
              <a:ea typeface="华文楷体" panose="02010600040101010101" pitchFamily="2" charset="-122"/>
            </a:endParaRPr>
          </a:p>
          <a:p>
            <a:pPr fontAlgn="auto">
              <a:lnSpc>
                <a:spcPct val="150000"/>
              </a:lnSpc>
              <a:spcBef>
                <a:spcPts val="0"/>
              </a:spcBef>
            </a:pPr>
            <a:r>
              <a:rPr lang="zh-CN" altLang="en-US" sz="2000" dirty="0">
                <a:solidFill>
                  <a:srgbClr val="FF3300"/>
                </a:solidFill>
                <a:latin typeface="华文楷体" panose="02010600040101010101" pitchFamily="2" charset="-122"/>
                <a:ea typeface="华文楷体" panose="02010600040101010101" pitchFamily="2" charset="-122"/>
              </a:rPr>
              <a:t>英美法系：</a:t>
            </a:r>
            <a:r>
              <a:rPr lang="zh-CN" altLang="en-US" sz="2000" dirty="0">
                <a:latin typeface="华文楷体" panose="02010600040101010101" pitchFamily="2" charset="-122"/>
                <a:ea typeface="华文楷体" panose="02010600040101010101" pitchFamily="2" charset="-122"/>
              </a:rPr>
              <a:t>权利人有权随意转让和处分自己的全部或部分著作权</a:t>
            </a:r>
            <a:endParaRPr lang="zh-CN" altLang="en-US" sz="2000" dirty="0">
              <a:latin typeface="华文楷体" panose="02010600040101010101" pitchFamily="2" charset="-122"/>
              <a:ea typeface="华文楷体" panose="02010600040101010101" pitchFamily="2" charset="-122"/>
            </a:endParaRPr>
          </a:p>
          <a:p>
            <a:pPr fontAlgn="auto">
              <a:lnSpc>
                <a:spcPct val="150000"/>
              </a:lnSpc>
              <a:spcBef>
                <a:spcPts val="0"/>
              </a:spcBef>
            </a:pPr>
            <a:r>
              <a:rPr lang="zh-CN" altLang="en-US" sz="2000" dirty="0">
                <a:solidFill>
                  <a:srgbClr val="FF3300"/>
                </a:solidFill>
                <a:latin typeface="华文楷体" panose="02010600040101010101" pitchFamily="2" charset="-122"/>
                <a:ea typeface="华文楷体" panose="02010600040101010101" pitchFamily="2" charset="-122"/>
              </a:rPr>
              <a:t>法国二元论：</a:t>
            </a:r>
            <a:r>
              <a:rPr lang="zh-CN" altLang="en-US" sz="2000" dirty="0">
                <a:latin typeface="华文楷体" panose="02010600040101010101" pitchFamily="2" charset="-122"/>
                <a:ea typeface="华文楷体" panose="02010600040101010101" pitchFamily="2" charset="-122"/>
              </a:rPr>
              <a:t>著作人身权不可转让</a:t>
            </a:r>
            <a:endParaRPr lang="zh-CN" altLang="en-US" sz="2000" dirty="0">
              <a:latin typeface="华文楷体" panose="02010600040101010101" pitchFamily="2" charset="-122"/>
              <a:ea typeface="华文楷体" panose="02010600040101010101" pitchFamily="2" charset="-122"/>
            </a:endParaRPr>
          </a:p>
          <a:p>
            <a:pPr fontAlgn="auto">
              <a:lnSpc>
                <a:spcPct val="150000"/>
              </a:lnSpc>
              <a:spcBef>
                <a:spcPts val="0"/>
              </a:spcBef>
            </a:pPr>
            <a:r>
              <a:rPr lang="zh-CN" altLang="en-US" sz="2000" dirty="0">
                <a:solidFill>
                  <a:srgbClr val="FF3300"/>
                </a:solidFill>
                <a:latin typeface="华文楷体" panose="02010600040101010101" pitchFamily="2" charset="-122"/>
                <a:ea typeface="华文楷体" panose="02010600040101010101" pitchFamily="2" charset="-122"/>
              </a:rPr>
              <a:t>德国一元论：</a:t>
            </a:r>
            <a:r>
              <a:rPr lang="zh-CN" altLang="en-US" sz="2000" dirty="0">
                <a:latin typeface="华文楷体" panose="02010600040101010101" pitchFamily="2" charset="-122"/>
                <a:ea typeface="华文楷体" panose="02010600040101010101" pitchFamily="2" charset="-122"/>
              </a:rPr>
              <a:t>著作财产权不能转让给第三者，只能授权他人行使</a:t>
            </a:r>
            <a:endParaRPr lang="zh-CN" altLang="en-US" sz="20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7" name="圆角矩形 18434"/>
          <p:cNvSpPr/>
          <p:nvPr/>
        </p:nvSpPr>
        <p:spPr>
          <a:xfrm>
            <a:off x="681990" y="1514235"/>
            <a:ext cx="272161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转让规则立法例</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文本占位符 21506"/>
          <p:cNvSpPr>
            <a:spLocks noGrp="1"/>
          </p:cNvSpPr>
          <p:nvPr>
            <p:ph type="body" idx="1"/>
          </p:nvPr>
        </p:nvSpPr>
        <p:spPr>
          <a:xfrm>
            <a:off x="554355" y="2143760"/>
            <a:ext cx="7886700" cy="4094480"/>
          </a:xfrm>
        </p:spPr>
        <p:txBody>
          <a:bodyPr>
            <a:normAutofit/>
          </a:bodyPr>
          <a:lstStyle/>
          <a:p>
            <a:pPr>
              <a:lnSpc>
                <a:spcPct val="130000"/>
              </a:lnSpc>
              <a:buFont typeface="Wingdings" panose="05000000000000000000" pitchFamily="2" charset="2"/>
              <a:buChar char="u"/>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权利归属：著作权许可使用不改变著作权的归属，被许可人只取得作品的使用权，著作权主体并未改变；通过著作权转让，受让人代替原著作权人取得所受让的权利，在权利转让的地域范围内，原著作权人丧失所转让的权利。</a:t>
            </a:r>
            <a:endParaRPr lang="zh-CN" altLang="en-US" sz="2000" dirty="0">
              <a:latin typeface="华文楷体" panose="02010600040101010101" pitchFamily="2" charset="-122"/>
              <a:ea typeface="华文楷体" panose="02010600040101010101" pitchFamily="2" charset="-122"/>
            </a:endParaRPr>
          </a:p>
          <a:p>
            <a:pPr>
              <a:lnSpc>
                <a:spcPct val="130000"/>
              </a:lnSpc>
              <a:buFont typeface="Wingdings" panose="05000000000000000000" pitchFamily="2" charset="2"/>
              <a:buChar char="u"/>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权限范围：在著作权许可使用中，被许可人要受到著作权人的约束，只能按著作权人的授权在双方约定的范围内以一定的方式使用作品，除著作权人同意外，无权分许可；通过著作权转让，受让人作为著作权人在约定的地域范围内可按自己的意志行使所受让之著作权，不再受转让人的约束，包括许可、出质与再转让。</a:t>
            </a:r>
            <a:endParaRPr lang="zh-CN" altLang="en-US" sz="20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7" name="圆角矩形 18434"/>
          <p:cNvSpPr/>
          <p:nvPr/>
        </p:nvSpPr>
        <p:spPr>
          <a:xfrm>
            <a:off x="554355" y="1291018"/>
            <a:ext cx="3021965"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转让与许可的区别</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6" name="组合 23555"/>
          <p:cNvGrpSpPr/>
          <p:nvPr/>
        </p:nvGrpSpPr>
        <p:grpSpPr>
          <a:xfrm>
            <a:off x="1444625" y="2040906"/>
            <a:ext cx="6256655" cy="3531276"/>
            <a:chOff x="0" y="0"/>
            <a:chExt cx="481" cy="544"/>
          </a:xfrm>
        </p:grpSpPr>
        <p:sp>
          <p:nvSpPr>
            <p:cNvPr id="23557" name="未知"/>
            <p:cNvSpPr/>
            <p:nvPr/>
          </p:nvSpPr>
          <p:spPr>
            <a:xfrm>
              <a:off x="0" y="10"/>
              <a:ext cx="472" cy="534"/>
            </a:xfrm>
            <a:custGeom>
              <a:avLst/>
              <a:gdLst/>
              <a:ahLst/>
              <a:cxnLst/>
              <a:rect l="0" t="0" r="0" b="0"/>
              <a:pathLst>
                <a:path w="1452" h="1497">
                  <a:moveTo>
                    <a:pt x="0" y="0"/>
                  </a:moveTo>
                  <a:lnTo>
                    <a:pt x="998" y="0"/>
                  </a:lnTo>
                  <a:lnTo>
                    <a:pt x="1452" y="454"/>
                  </a:lnTo>
                  <a:lnTo>
                    <a:pt x="1452" y="1497"/>
                  </a:lnTo>
                  <a:lnTo>
                    <a:pt x="0" y="1497"/>
                  </a:lnTo>
                  <a:lnTo>
                    <a:pt x="0" y="0"/>
                  </a:lnTo>
                  <a:close/>
                </a:path>
              </a:pathLst>
            </a:custGeom>
            <a:gradFill rotWithShape="1">
              <a:gsLst>
                <a:gs pos="0">
                  <a:srgbClr val="333333">
                    <a:alpha val="39999"/>
                  </a:srgbClr>
                </a:gs>
                <a:gs pos="100000">
                  <a:srgbClr val="333333">
                    <a:gamma/>
                    <a:shade val="46275"/>
                    <a:invGamma/>
                    <a:alpha val="20000"/>
                  </a:srgbClr>
                </a:gs>
              </a:gsLst>
              <a:path path="shape">
                <a:fillToRect l="50000" t="50000" r="50000" b="50000"/>
              </a:path>
              <a:tileRect/>
            </a:gradFill>
            <a:ln w="9525">
              <a:noFill/>
            </a:ln>
          </p:spPr>
          <p:txBody>
            <a:bodyPr/>
            <a:lstStyle/>
            <a:p>
              <a:endParaRPr lang="zh-CN" altLang="en-US"/>
            </a:p>
          </p:txBody>
        </p:sp>
        <p:sp>
          <p:nvSpPr>
            <p:cNvPr id="23558" name="未知"/>
            <p:cNvSpPr/>
            <p:nvPr/>
          </p:nvSpPr>
          <p:spPr>
            <a:xfrm>
              <a:off x="9" y="0"/>
              <a:ext cx="472" cy="534"/>
            </a:xfrm>
            <a:custGeom>
              <a:avLst/>
              <a:gdLst/>
              <a:ahLst/>
              <a:cxnLst/>
              <a:rect l="0" t="0" r="0" b="0"/>
              <a:pathLst>
                <a:path w="1452" h="1497">
                  <a:moveTo>
                    <a:pt x="0" y="0"/>
                  </a:moveTo>
                  <a:lnTo>
                    <a:pt x="998" y="0"/>
                  </a:lnTo>
                  <a:lnTo>
                    <a:pt x="1452" y="454"/>
                  </a:lnTo>
                  <a:lnTo>
                    <a:pt x="1452" y="1497"/>
                  </a:lnTo>
                  <a:lnTo>
                    <a:pt x="0" y="1497"/>
                  </a:lnTo>
                  <a:lnTo>
                    <a:pt x="0" y="0"/>
                  </a:lnTo>
                  <a:close/>
                </a:path>
              </a:pathLst>
            </a:custGeom>
            <a:gradFill rotWithShape="1">
              <a:gsLst>
                <a:gs pos="0">
                  <a:srgbClr val="FFFFCC">
                    <a:gamma/>
                    <a:tint val="73725"/>
                    <a:invGamma/>
                    <a:alpha val="100000"/>
                  </a:srgbClr>
                </a:gs>
                <a:gs pos="100000">
                  <a:srgbClr val="FFFFCC">
                    <a:alpha val="100000"/>
                  </a:srgbClr>
                </a:gs>
              </a:gsLst>
              <a:lin ang="5400000" scaled="1"/>
              <a:tileRect/>
            </a:gradFill>
            <a:ln w="9525">
              <a:noFill/>
            </a:ln>
          </p:spPr>
          <p:txBody>
            <a:bodyPr/>
            <a:lstStyle/>
            <a:p>
              <a:endParaRPr lang="zh-CN" altLang="en-US"/>
            </a:p>
          </p:txBody>
        </p:sp>
        <p:sp>
          <p:nvSpPr>
            <p:cNvPr id="23559" name="未知"/>
            <p:cNvSpPr/>
            <p:nvPr/>
          </p:nvSpPr>
          <p:spPr>
            <a:xfrm>
              <a:off x="323" y="0"/>
              <a:ext cx="158" cy="174"/>
            </a:xfrm>
            <a:custGeom>
              <a:avLst/>
              <a:gdLst/>
              <a:ahLst/>
              <a:cxnLst/>
              <a:rect l="0" t="0" r="0" b="0"/>
              <a:pathLst>
                <a:path w="485" h="487">
                  <a:moveTo>
                    <a:pt x="31" y="0"/>
                  </a:moveTo>
                  <a:lnTo>
                    <a:pt x="485" y="454"/>
                  </a:lnTo>
                  <a:lnTo>
                    <a:pt x="0" y="487"/>
                  </a:lnTo>
                  <a:lnTo>
                    <a:pt x="31" y="0"/>
                  </a:lnTo>
                  <a:close/>
                </a:path>
              </a:pathLst>
            </a:custGeom>
            <a:gradFill rotWithShape="1">
              <a:gsLst>
                <a:gs pos="0">
                  <a:srgbClr val="333333">
                    <a:alpha val="39999"/>
                  </a:srgbClr>
                </a:gs>
                <a:gs pos="100000">
                  <a:srgbClr val="333333">
                    <a:gamma/>
                    <a:shade val="46275"/>
                    <a:invGamma/>
                    <a:alpha val="20000"/>
                  </a:srgbClr>
                </a:gs>
              </a:gsLst>
              <a:path path="shape">
                <a:fillToRect l="50000" t="50000" r="50000" b="50000"/>
              </a:path>
              <a:tileRect/>
            </a:gradFill>
            <a:ln w="9525">
              <a:noFill/>
            </a:ln>
          </p:spPr>
          <p:txBody>
            <a:bodyPr/>
            <a:lstStyle/>
            <a:p>
              <a:endParaRPr lang="zh-CN" altLang="en-US"/>
            </a:p>
          </p:txBody>
        </p:sp>
        <p:sp>
          <p:nvSpPr>
            <p:cNvPr id="23560" name="直角三角形 23559"/>
            <p:cNvSpPr/>
            <p:nvPr/>
          </p:nvSpPr>
          <p:spPr>
            <a:xfrm>
              <a:off x="333" y="0"/>
              <a:ext cx="148" cy="162"/>
            </a:xfrm>
            <a:prstGeom prst="rtTriangle">
              <a:avLst/>
            </a:prstGeom>
            <a:gradFill rotWithShape="1">
              <a:gsLst>
                <a:gs pos="0">
                  <a:srgbClr val="EBD575">
                    <a:gamma/>
                    <a:tint val="73725"/>
                    <a:invGamma/>
                    <a:alpha val="100000"/>
                  </a:srgbClr>
                </a:gs>
                <a:gs pos="100000">
                  <a:srgbClr val="EBD575">
                    <a:alpha val="100000"/>
                  </a:srgbClr>
                </a:gs>
              </a:gsLst>
              <a:lin ang="2700000" scaled="1"/>
              <a:tileRect/>
            </a:gradFill>
            <a:ln w="9525">
              <a:noFill/>
            </a:ln>
          </p:spPr>
          <p:txBody>
            <a:bodyPr/>
            <a:lstStyle/>
            <a:p>
              <a:endParaRPr lang="zh-CN" altLang="en-US"/>
            </a:p>
          </p:txBody>
        </p:sp>
      </p:grpSp>
      <p:sp>
        <p:nvSpPr>
          <p:cNvPr id="23562" name="文本框 23561"/>
          <p:cNvSpPr txBox="1"/>
          <p:nvPr/>
        </p:nvSpPr>
        <p:spPr>
          <a:xfrm>
            <a:off x="1566826" y="2410687"/>
            <a:ext cx="5302806" cy="2862322"/>
          </a:xfrm>
          <a:prstGeom prst="rect">
            <a:avLst/>
          </a:prstGeom>
          <a:noFill/>
          <a:ln w="9525">
            <a:noFill/>
          </a:ln>
        </p:spPr>
        <p:txBody>
          <a:bodyPr wrap="square" anchor="t">
            <a:spAutoFit/>
          </a:bodyPr>
          <a:lstStyle/>
          <a:p>
            <a:pPr marL="342900" indent="-342900">
              <a:lnSpc>
                <a:spcPct val="150000"/>
              </a:lnSpc>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rPr>
              <a:t>作品的名称</a:t>
            </a:r>
            <a:endParaRPr lang="en-US" altLang="zh-CN" sz="20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pitchFamily="2" charset="2"/>
              <a:buChar char="u"/>
            </a:pPr>
            <a:r>
              <a:rPr lang="zh-CN" altLang="en-US" sz="2000" dirty="0">
                <a:solidFill>
                  <a:srgbClr val="FF0000"/>
                </a:solidFill>
                <a:latin typeface="华文楷体" panose="02010600040101010101" pitchFamily="2" charset="-122"/>
                <a:ea typeface="华文楷体" panose="02010600040101010101" pitchFamily="2" charset="-122"/>
              </a:rPr>
              <a:t>转让的权利种类、地域范围</a:t>
            </a:r>
            <a:endParaRPr lang="en-US" altLang="zh-CN"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rPr>
              <a:t>转让价金</a:t>
            </a:r>
            <a:endParaRPr lang="en-US" altLang="zh-CN" sz="20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rPr>
              <a:t>交付转让价金的日期和方式</a:t>
            </a:r>
            <a:endParaRPr lang="en-US" altLang="zh-CN" sz="20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rPr>
              <a:t>违约责任</a:t>
            </a:r>
            <a:endParaRPr lang="en-US" altLang="zh-CN" sz="20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rPr>
              <a:t>双方认为需要约定的其他内容 </a:t>
            </a:r>
            <a:endParaRPr lang="zh-CN" altLang="en-US" sz="20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2" name="圆角矩形 18434"/>
          <p:cNvSpPr/>
          <p:nvPr/>
        </p:nvSpPr>
        <p:spPr>
          <a:xfrm>
            <a:off x="984250" y="1285819"/>
            <a:ext cx="151511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合同内容</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3" name="图片 24582"/>
          <p:cNvPicPr>
            <a:picLocks noChangeAspect="1"/>
          </p:cNvPicPr>
          <p:nvPr/>
        </p:nvPicPr>
        <p:blipFill>
          <a:blip r:embed="rId1"/>
          <a:stretch>
            <a:fillRect/>
          </a:stretch>
        </p:blipFill>
        <p:spPr>
          <a:xfrm>
            <a:off x="5692035" y="4104640"/>
            <a:ext cx="3305279" cy="2383035"/>
          </a:xfrm>
          <a:prstGeom prst="rect">
            <a:avLst/>
          </a:prstGeom>
          <a:noFill/>
          <a:ln w="9525">
            <a:noFill/>
          </a:ln>
        </p:spPr>
      </p:pic>
      <p:sp>
        <p:nvSpPr>
          <p:cNvPr id="24578" name="标题 24577"/>
          <p:cNvSpPr>
            <a:spLocks noGrp="1"/>
          </p:cNvSpPr>
          <p:nvPr>
            <p:ph type="title"/>
          </p:nvPr>
        </p:nvSpPr>
        <p:spPr>
          <a:xfrm>
            <a:off x="123825" y="937578"/>
            <a:ext cx="8229600" cy="1143000"/>
          </a:xfrm>
        </p:spPr>
        <p:txBody>
          <a:bodyPr anchor="ctr"/>
          <a:lstStyle/>
          <a:p>
            <a:pPr algn="ctr" defTabSz="457200">
              <a:lnSpc>
                <a:spcPct val="100000"/>
              </a:lnSpc>
            </a:pPr>
            <a:r>
              <a:rPr lang="zh-CN" altLang="en-US" sz="2800" b="1" dirty="0">
                <a:latin typeface="+mn-lt"/>
                <a:ea typeface="黑体" panose="02010609060101010101" pitchFamily="49" charset="-122"/>
                <a:cs typeface="+mn-cs"/>
              </a:rPr>
              <a:t>二、著作权的继承</a:t>
            </a:r>
            <a:endParaRPr lang="zh-CN" altLang="en-US" sz="2800" b="1" dirty="0">
              <a:latin typeface="+mn-lt"/>
              <a:ea typeface="黑体" panose="02010609060101010101" pitchFamily="49" charset="-122"/>
              <a:cs typeface="+mn-cs"/>
            </a:endParaRPr>
          </a:p>
        </p:txBody>
      </p:sp>
      <p:grpSp>
        <p:nvGrpSpPr>
          <p:cNvPr id="24579" name="组合 24578"/>
          <p:cNvGrpSpPr/>
          <p:nvPr/>
        </p:nvGrpSpPr>
        <p:grpSpPr>
          <a:xfrm>
            <a:off x="516678" y="2078355"/>
            <a:ext cx="5549900" cy="3682820"/>
            <a:chOff x="0" y="0"/>
            <a:chExt cx="3744456" cy="3773411"/>
          </a:xfrm>
        </p:grpSpPr>
        <p:sp>
          <p:nvSpPr>
            <p:cNvPr id="24580" name="矩形​​ 3"/>
            <p:cNvSpPr/>
            <p:nvPr/>
          </p:nvSpPr>
          <p:spPr>
            <a:xfrm>
              <a:off x="0" y="626819"/>
              <a:ext cx="3682339" cy="3146592"/>
            </a:xfrm>
            <a:prstGeom prst="rect">
              <a:avLst/>
            </a:prstGeom>
            <a:gradFill rotWithShape="1">
              <a:gsLst>
                <a:gs pos="0">
                  <a:srgbClr val="F2F2F2">
                    <a:alpha val="100000"/>
                  </a:srgbClr>
                </a:gs>
                <a:gs pos="89000">
                  <a:srgbClr val="F2F2F2">
                    <a:alpha val="100000"/>
                  </a:srgbClr>
                </a:gs>
                <a:gs pos="100000">
                  <a:srgbClr val="A5A5A5">
                    <a:alpha val="100000"/>
                  </a:srgbClr>
                </a:gs>
              </a:gsLst>
              <a:lin ang="5400000" scaled="1"/>
              <a:tileRect/>
            </a:gradFill>
            <a:ln w="3175" cap="flat" cmpd="sng">
              <a:solidFill>
                <a:srgbClr val="BFBFBF"/>
              </a:solidFill>
              <a:prstDash val="solid"/>
              <a:miter/>
              <a:headEnd type="none" w="med" len="med"/>
              <a:tailEnd type="none" w="med" len="med"/>
            </a:ln>
          </p:spPr>
          <p:txBody>
            <a:bodyPr vert="horz" wrap="square" anchor="ctr"/>
            <a:lstStyle/>
            <a:p>
              <a:pPr algn="ctr"/>
              <a:endParaRPr>
                <a:solidFill>
                  <a:srgbClr val="FFFFFF"/>
                </a:solidFill>
                <a:latin typeface="Calibri" panose="020F0502020204030204" charset="0"/>
                <a:ea typeface="宋体" panose="02010600030101010101" pitchFamily="2" charset="-122"/>
                <a:sym typeface="Calibri" panose="020F0502020204030204" charset="0"/>
              </a:endParaRPr>
            </a:p>
          </p:txBody>
        </p:sp>
        <p:sp>
          <p:nvSpPr>
            <p:cNvPr id="24581" name="矩形​​ 4"/>
            <p:cNvSpPr/>
            <p:nvPr/>
          </p:nvSpPr>
          <p:spPr>
            <a:xfrm>
              <a:off x="1" y="0"/>
              <a:ext cx="3682339" cy="576262"/>
            </a:xfrm>
            <a:prstGeom prst="rect">
              <a:avLst/>
            </a:prstGeom>
            <a:solidFill>
              <a:srgbClr val="FF6600">
                <a:alpha val="100000"/>
              </a:srgbClr>
            </a:solidFill>
            <a:ln w="25400" cap="flat" cmpd="sng">
              <a:solidFill>
                <a:srgbClr val="D8D8D8"/>
              </a:solidFill>
              <a:prstDash val="solid"/>
              <a:miter/>
              <a:headEnd type="none" w="med" len="med"/>
              <a:tailEnd type="none" w="med" len="med"/>
            </a:ln>
          </p:spPr>
          <p:txBody>
            <a:bodyPr vert="horz" wrap="square" anchor="ctr"/>
            <a:lstStyle/>
            <a:p>
              <a:pPr algn="ctr"/>
              <a:r>
                <a:rPr lang="zh-CN" altLang="en-US" sz="2800" b="1" dirty="0">
                  <a:solidFill>
                    <a:srgbClr val="FFFFFF"/>
                  </a:solidFill>
                  <a:latin typeface="微软雅黑" panose="020B0503020204020204" charset="-122"/>
                  <a:ea typeface="黑体" panose="02010609060101010101" pitchFamily="49" charset="-122"/>
                  <a:sym typeface="微软雅黑" panose="020B0503020204020204" charset="-122"/>
                </a:rPr>
                <a:t>著作人身权</a:t>
              </a:r>
              <a:r>
                <a:rPr lang="zh-CN" altLang="en-US" dirty="0">
                  <a:solidFill>
                    <a:schemeClr val="bg1"/>
                  </a:solidFill>
                  <a:latin typeface="Arial" panose="020B0604020202020204" pitchFamily="34" charset="0"/>
                </a:rPr>
                <a:t>（除发表权）</a:t>
              </a:r>
              <a:endParaRPr lang="zh-CN" altLang="en-US" dirty="0">
                <a:solidFill>
                  <a:schemeClr val="bg1"/>
                </a:solidFill>
                <a:latin typeface="Arial" panose="020B0604020202020204" pitchFamily="34" charset="0"/>
              </a:endParaRPr>
            </a:p>
          </p:txBody>
        </p:sp>
        <p:sp>
          <p:nvSpPr>
            <p:cNvPr id="24582" name="TextBox 12"/>
            <p:cNvSpPr/>
            <p:nvPr/>
          </p:nvSpPr>
          <p:spPr>
            <a:xfrm>
              <a:off x="146522" y="629800"/>
              <a:ext cx="3597934" cy="2676000"/>
            </a:xfrm>
            <a:prstGeom prst="rect">
              <a:avLst/>
            </a:prstGeom>
            <a:noFill/>
            <a:ln w="9525">
              <a:noFill/>
            </a:ln>
          </p:spPr>
          <p:txBody>
            <a:bodyPr vert="horz" wrap="square" anchor="t">
              <a:spAutoFit/>
            </a:bodyPr>
            <a:lstStyle/>
            <a:p>
              <a:pPr>
                <a:lnSpc>
                  <a:spcPct val="120000"/>
                </a:lnSpc>
                <a:spcAft>
                  <a:spcPts val="600"/>
                </a:spcAft>
                <a:buChar char="•"/>
              </a:pPr>
              <a:r>
                <a:rPr lang="zh-CN" altLang="en-US" sz="2000" dirty="0">
                  <a:latin typeface="华文楷体" panose="02010600040101010101" pitchFamily="2" charset="-122"/>
                  <a:ea typeface="华文楷体" panose="02010600040101010101" pitchFamily="2" charset="-122"/>
                </a:rPr>
                <a:t>不能作为继承标的</a:t>
              </a:r>
              <a:endParaRPr lang="zh-CN" altLang="en-US" sz="2000" dirty="0">
                <a:latin typeface="华文楷体" panose="02010600040101010101" pitchFamily="2" charset="-122"/>
                <a:ea typeface="华文楷体" panose="02010600040101010101" pitchFamily="2" charset="-122"/>
              </a:endParaRPr>
            </a:p>
            <a:p>
              <a:pPr>
                <a:lnSpc>
                  <a:spcPct val="120000"/>
                </a:lnSpc>
                <a:spcAft>
                  <a:spcPts val="600"/>
                </a:spcAft>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作者死亡后，署名权、修改权、保护作品完整权由继承人或者受赠人保护</a:t>
              </a:r>
              <a:endParaRPr lang="zh-CN" altLang="en-US" sz="2000" dirty="0">
                <a:latin typeface="华文楷体" panose="02010600040101010101" pitchFamily="2" charset="-122"/>
                <a:ea typeface="华文楷体" panose="02010600040101010101" pitchFamily="2" charset="-122"/>
              </a:endParaRPr>
            </a:p>
            <a:p>
              <a:pPr>
                <a:lnSpc>
                  <a:spcPct val="120000"/>
                </a:lnSpc>
                <a:spcAft>
                  <a:spcPts val="600"/>
                </a:spcAft>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无继承人又无受赠人的，由著作权行政管理部门保护</a:t>
              </a:r>
              <a:endParaRPr lang="zh-CN" altLang="en-US" sz="2000" dirty="0">
                <a:latin typeface="华文楷体" panose="02010600040101010101" pitchFamily="2" charset="-122"/>
                <a:ea typeface="华文楷体" panose="02010600040101010101" pitchFamily="2" charset="-122"/>
              </a:endParaRPr>
            </a:p>
            <a:p>
              <a:pPr>
                <a:lnSpc>
                  <a:spcPct val="120000"/>
                </a:lnSpc>
                <a:spcAft>
                  <a:spcPts val="600"/>
                </a:spcAft>
              </a:pPr>
              <a:endParaRPr lang="zh-CN" altLang="en-US" sz="2400" dirty="0">
                <a:latin typeface="Arial" panose="020B0604020202020204" pitchFamily="34" charset="0"/>
              </a:endParaRPr>
            </a:p>
          </p:txBody>
        </p:sp>
      </p:grpSp>
      <p:pic>
        <p:nvPicPr>
          <p:cNvPr id="5" name="图片 4"/>
          <p:cNvPicPr>
            <a:picLocks noChangeAspect="1"/>
          </p:cNvPicPr>
          <p:nvPr/>
        </p:nvPicPr>
        <p:blipFill>
          <a:blip r:embed="rId2"/>
          <a:stretch>
            <a:fillRect/>
          </a:stretch>
        </p:blipFill>
        <p:spPr>
          <a:xfrm>
            <a:off x="-9525" y="2032"/>
            <a:ext cx="9144000" cy="110337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0"/>
            <a:ext cx="3293269" cy="110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filter="strips(downRight)">
                                      <p:cBhvr>
                                        <p:cTn id="7"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 name="组合 25602"/>
          <p:cNvGrpSpPr/>
          <p:nvPr/>
        </p:nvGrpSpPr>
        <p:grpSpPr>
          <a:xfrm>
            <a:off x="1500188" y="2137410"/>
            <a:ext cx="6046787" cy="3684270"/>
            <a:chOff x="0" y="0"/>
            <a:chExt cx="3960812" cy="4027470"/>
          </a:xfrm>
        </p:grpSpPr>
        <p:sp>
          <p:nvSpPr>
            <p:cNvPr id="25604" name="矩形​​ 3"/>
            <p:cNvSpPr/>
            <p:nvPr/>
          </p:nvSpPr>
          <p:spPr>
            <a:xfrm>
              <a:off x="0" y="627061"/>
              <a:ext cx="3960812" cy="3400409"/>
            </a:xfrm>
            <a:prstGeom prst="rect">
              <a:avLst/>
            </a:prstGeom>
            <a:gradFill rotWithShape="1">
              <a:gsLst>
                <a:gs pos="0">
                  <a:srgbClr val="F2F2F2">
                    <a:alpha val="100000"/>
                  </a:srgbClr>
                </a:gs>
                <a:gs pos="89000">
                  <a:srgbClr val="F2F2F2">
                    <a:alpha val="100000"/>
                  </a:srgbClr>
                </a:gs>
                <a:gs pos="100000">
                  <a:srgbClr val="A5A5A5">
                    <a:alpha val="100000"/>
                  </a:srgbClr>
                </a:gs>
              </a:gsLst>
              <a:lin ang="5400000" scaled="1"/>
              <a:tileRect/>
            </a:gradFill>
            <a:ln w="3175" cap="flat" cmpd="sng">
              <a:solidFill>
                <a:srgbClr val="BFBFBF"/>
              </a:solidFill>
              <a:prstDash val="solid"/>
              <a:miter/>
              <a:headEnd type="none" w="med" len="med"/>
              <a:tailEnd type="none" w="med" len="med"/>
            </a:ln>
          </p:spPr>
          <p:txBody>
            <a:bodyPr vert="horz" wrap="square" anchor="ctr"/>
            <a:lstStyle/>
            <a:p>
              <a:pPr algn="ctr"/>
              <a:endParaRPr>
                <a:solidFill>
                  <a:srgbClr val="FFFFFF"/>
                </a:solidFill>
                <a:latin typeface="Calibri" panose="020F0502020204030204" charset="0"/>
                <a:ea typeface="宋体" panose="02010600030101010101" pitchFamily="2" charset="-122"/>
                <a:sym typeface="Calibri" panose="020F0502020204030204" charset="0"/>
              </a:endParaRPr>
            </a:p>
          </p:txBody>
        </p:sp>
        <p:sp>
          <p:nvSpPr>
            <p:cNvPr id="25605" name="矩形​​ 4"/>
            <p:cNvSpPr/>
            <p:nvPr/>
          </p:nvSpPr>
          <p:spPr>
            <a:xfrm>
              <a:off x="0" y="0"/>
              <a:ext cx="3960812" cy="576262"/>
            </a:xfrm>
            <a:prstGeom prst="rect">
              <a:avLst/>
            </a:prstGeom>
            <a:solidFill>
              <a:srgbClr val="FF6600">
                <a:alpha val="100000"/>
              </a:srgbClr>
            </a:solidFill>
            <a:ln w="25400" cap="flat" cmpd="sng">
              <a:solidFill>
                <a:srgbClr val="D8D8D8"/>
              </a:solidFill>
              <a:prstDash val="solid"/>
              <a:miter/>
              <a:headEnd type="none" w="med" len="med"/>
              <a:tailEnd type="none" w="med" len="med"/>
            </a:ln>
          </p:spPr>
          <p:txBody>
            <a:bodyPr vert="horz" wrap="square" anchor="ctr"/>
            <a:lstStyle/>
            <a:p>
              <a:pPr algn="ctr"/>
              <a:r>
                <a:rPr lang="zh-CN" altLang="en-US" sz="2800" b="1" dirty="0">
                  <a:solidFill>
                    <a:srgbClr val="FFFFFF"/>
                  </a:solidFill>
                  <a:latin typeface="微软雅黑" panose="020B0503020204020204" charset="-122"/>
                  <a:ea typeface="黑体" panose="02010609060101010101" pitchFamily="49" charset="-122"/>
                  <a:sym typeface="微软雅黑" panose="020B0503020204020204" charset="-122"/>
                </a:rPr>
                <a:t>发表权</a:t>
              </a:r>
              <a:endParaRPr lang="zh-CN" altLang="en-US" dirty="0">
                <a:solidFill>
                  <a:schemeClr val="bg1"/>
                </a:solidFill>
                <a:latin typeface="Arial" panose="020B0604020202020204" pitchFamily="34" charset="0"/>
              </a:endParaRPr>
            </a:p>
          </p:txBody>
        </p:sp>
        <p:sp>
          <p:nvSpPr>
            <p:cNvPr id="25606" name="TextBox 12"/>
            <p:cNvSpPr/>
            <p:nvPr/>
          </p:nvSpPr>
          <p:spPr>
            <a:xfrm>
              <a:off x="146571" y="629402"/>
              <a:ext cx="3664079" cy="3113966"/>
            </a:xfrm>
            <a:prstGeom prst="rect">
              <a:avLst/>
            </a:prstGeom>
            <a:noFill/>
            <a:ln w="9525">
              <a:noFill/>
            </a:ln>
          </p:spPr>
          <p:txBody>
            <a:bodyPr vert="horz" wrap="square" anchor="t">
              <a:spAutoFit/>
            </a:bodyPr>
            <a:lstStyle/>
            <a:p>
              <a:pPr indent="-342900">
                <a:lnSpc>
                  <a:spcPct val="150000"/>
                </a:lnSpc>
                <a:spcAft>
                  <a:spcPts val="600"/>
                </a:spcAft>
                <a:buChar char="•"/>
              </a:pPr>
              <a:r>
                <a:rPr lang="zh-CN" altLang="en-US" sz="2000" dirty="0">
                  <a:latin typeface="华文楷体" panose="02010600040101010101" pitchFamily="2" charset="-122"/>
                  <a:ea typeface="华文楷体" panose="02010600040101010101" pitchFamily="2" charset="-122"/>
                </a:rPr>
                <a:t>作者生前未发表的作品，如果作者未明确表示不发表，作者死亡后50年内，发表权可由继承人或者受赠人行使</a:t>
              </a:r>
              <a:endParaRPr lang="zh-CN" altLang="en-US" sz="2000" dirty="0">
                <a:latin typeface="华文楷体" panose="02010600040101010101" pitchFamily="2" charset="-122"/>
                <a:ea typeface="华文楷体" panose="02010600040101010101" pitchFamily="2" charset="-122"/>
              </a:endParaRPr>
            </a:p>
            <a:p>
              <a:pPr indent="-342900">
                <a:lnSpc>
                  <a:spcPct val="150000"/>
                </a:lnSpc>
                <a:spcAft>
                  <a:spcPts val="600"/>
                </a:spcAft>
                <a:buChar char="•"/>
              </a:pPr>
              <a:r>
                <a:rPr lang="zh-CN" altLang="en-US" sz="2000" dirty="0">
                  <a:latin typeface="华文楷体" panose="02010600040101010101" pitchFamily="2" charset="-122"/>
                  <a:ea typeface="华文楷体" panose="02010600040101010101" pitchFamily="2" charset="-122"/>
                </a:rPr>
                <a:t>无继承人又无受赠人的，由作品原件所有人行使</a:t>
              </a:r>
              <a:endParaRPr lang="zh-CN" altLang="en-US" sz="2000" dirty="0">
                <a:latin typeface="华文楷体" panose="02010600040101010101" pitchFamily="2" charset="-122"/>
                <a:ea typeface="华文楷体" panose="02010600040101010101" pitchFamily="2" charset="-122"/>
              </a:endParaRPr>
            </a:p>
            <a:p>
              <a:pPr>
                <a:lnSpc>
                  <a:spcPct val="120000"/>
                </a:lnSpc>
                <a:spcAft>
                  <a:spcPts val="600"/>
                </a:spcAft>
              </a:pPr>
              <a:endParaRPr lang="zh-CN" altLang="en-US" sz="1600" dirty="0">
                <a:latin typeface="Arial" panose="020B0604020202020204" pitchFamily="34" charset="0"/>
              </a:endParaRPr>
            </a:p>
          </p:txBody>
        </p:sp>
      </p:grpSp>
      <p:sp>
        <p:nvSpPr>
          <p:cNvPr id="24578" name="标题 24577"/>
          <p:cNvSpPr>
            <a:spLocks noGrp="1"/>
          </p:cNvSpPr>
          <p:nvPr>
            <p:ph type="title"/>
          </p:nvPr>
        </p:nvSpPr>
        <p:spPr>
          <a:xfrm>
            <a:off x="123825" y="988378"/>
            <a:ext cx="8229600" cy="1143000"/>
          </a:xfrm>
        </p:spPr>
        <p:txBody>
          <a:bodyPr anchor="ctr"/>
          <a:lstStyle/>
          <a:p>
            <a:pPr algn="ctr" defTabSz="457200">
              <a:lnSpc>
                <a:spcPct val="100000"/>
              </a:lnSpc>
            </a:pPr>
            <a:r>
              <a:rPr lang="zh-CN" altLang="en-US" sz="2800" b="1" dirty="0">
                <a:latin typeface="+mn-lt"/>
                <a:ea typeface="黑体" panose="02010609060101010101" pitchFamily="49" charset="-122"/>
                <a:cs typeface="+mn-cs"/>
              </a:rPr>
              <a:t>二、著作权的继承</a:t>
            </a:r>
            <a:endParaRPr lang="zh-CN" altLang="en-US" sz="2800" b="1" dirty="0">
              <a:latin typeface="+mn-lt"/>
              <a:ea typeface="黑体" panose="02010609060101010101" pitchFamily="49" charset="-122"/>
              <a:cs typeface="+mn-cs"/>
            </a:endParaRPr>
          </a:p>
        </p:txBody>
      </p:sp>
      <p:pic>
        <p:nvPicPr>
          <p:cNvPr id="5" name="图片 4"/>
          <p:cNvPicPr>
            <a:picLocks noChangeAspect="1"/>
          </p:cNvPicPr>
          <p:nvPr/>
        </p:nvPicPr>
        <p:blipFill>
          <a:blip r:embed="rId1"/>
          <a:stretch>
            <a:fillRect/>
          </a:stretch>
        </p:blipFill>
        <p:spPr>
          <a:xfrm>
            <a:off x="-9525"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0"/>
            <a:ext cx="3293269" cy="110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filter="strips(downRight)">
                                      <p:cBhvr>
                                        <p:cTn id="7"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7" name="组合 26626"/>
          <p:cNvGrpSpPr/>
          <p:nvPr/>
        </p:nvGrpSpPr>
        <p:grpSpPr>
          <a:xfrm>
            <a:off x="1500188" y="2249170"/>
            <a:ext cx="6046787" cy="3899826"/>
            <a:chOff x="0" y="0"/>
            <a:chExt cx="3960812" cy="3883087"/>
          </a:xfrm>
        </p:grpSpPr>
        <p:sp>
          <p:nvSpPr>
            <p:cNvPr id="26628" name="矩形​​ 3"/>
            <p:cNvSpPr/>
            <p:nvPr/>
          </p:nvSpPr>
          <p:spPr>
            <a:xfrm>
              <a:off x="0" y="627061"/>
              <a:ext cx="3960812" cy="3256026"/>
            </a:xfrm>
            <a:prstGeom prst="rect">
              <a:avLst/>
            </a:prstGeom>
            <a:gradFill rotWithShape="1">
              <a:gsLst>
                <a:gs pos="0">
                  <a:srgbClr val="F2F2F2">
                    <a:alpha val="100000"/>
                  </a:srgbClr>
                </a:gs>
                <a:gs pos="89000">
                  <a:srgbClr val="F2F2F2">
                    <a:alpha val="100000"/>
                  </a:srgbClr>
                </a:gs>
                <a:gs pos="100000">
                  <a:srgbClr val="A5A5A5">
                    <a:alpha val="100000"/>
                  </a:srgbClr>
                </a:gs>
              </a:gsLst>
              <a:lin ang="5400000" scaled="1"/>
              <a:tileRect/>
            </a:gradFill>
            <a:ln w="3175" cap="flat" cmpd="sng">
              <a:solidFill>
                <a:srgbClr val="BFBFBF"/>
              </a:solidFill>
              <a:prstDash val="solid"/>
              <a:miter/>
              <a:headEnd type="none" w="med" len="med"/>
              <a:tailEnd type="none" w="med" len="med"/>
            </a:ln>
          </p:spPr>
          <p:txBody>
            <a:bodyPr vert="horz" wrap="square" anchor="ctr"/>
            <a:lstStyle/>
            <a:p>
              <a:pPr algn="ctr"/>
              <a:endParaRPr>
                <a:solidFill>
                  <a:srgbClr val="FFFFFF"/>
                </a:solidFill>
                <a:latin typeface="Calibri" panose="020F0502020204030204" charset="0"/>
                <a:ea typeface="宋体" panose="02010600030101010101" pitchFamily="2" charset="-122"/>
                <a:sym typeface="Calibri" panose="020F0502020204030204" charset="0"/>
              </a:endParaRPr>
            </a:p>
          </p:txBody>
        </p:sp>
        <p:sp>
          <p:nvSpPr>
            <p:cNvPr id="26629" name="矩形​​ 4"/>
            <p:cNvSpPr/>
            <p:nvPr/>
          </p:nvSpPr>
          <p:spPr>
            <a:xfrm>
              <a:off x="0" y="0"/>
              <a:ext cx="3960812" cy="576262"/>
            </a:xfrm>
            <a:prstGeom prst="rect">
              <a:avLst/>
            </a:prstGeom>
            <a:solidFill>
              <a:srgbClr val="FF6600">
                <a:alpha val="100000"/>
              </a:srgbClr>
            </a:solidFill>
            <a:ln w="25400" cap="flat" cmpd="sng">
              <a:solidFill>
                <a:srgbClr val="D8D8D8"/>
              </a:solidFill>
              <a:prstDash val="solid"/>
              <a:miter/>
              <a:headEnd type="none" w="med" len="med"/>
              <a:tailEnd type="none" w="med" len="med"/>
            </a:ln>
          </p:spPr>
          <p:txBody>
            <a:bodyPr vert="horz" wrap="square" anchor="ctr"/>
            <a:lstStyle/>
            <a:p>
              <a:pPr algn="ctr"/>
              <a:r>
                <a:rPr lang="zh-CN" altLang="en-US" sz="2800" b="1" dirty="0">
                  <a:solidFill>
                    <a:srgbClr val="FFFFFF"/>
                  </a:solidFill>
                  <a:latin typeface="微软雅黑" panose="020B0503020204020204" charset="-122"/>
                  <a:ea typeface="黑体" panose="02010609060101010101" pitchFamily="49" charset="-122"/>
                  <a:sym typeface="微软雅黑" panose="020B0503020204020204" charset="-122"/>
                </a:rPr>
                <a:t>著作财产权</a:t>
              </a:r>
              <a:endParaRPr lang="zh-CN" altLang="en-US" dirty="0">
                <a:solidFill>
                  <a:schemeClr val="bg1"/>
                </a:solidFill>
                <a:latin typeface="Arial" panose="020B0604020202020204" pitchFamily="34" charset="0"/>
              </a:endParaRPr>
            </a:p>
          </p:txBody>
        </p:sp>
        <p:sp>
          <p:nvSpPr>
            <p:cNvPr id="26630" name="TextBox 12"/>
            <p:cNvSpPr/>
            <p:nvPr/>
          </p:nvSpPr>
          <p:spPr>
            <a:xfrm>
              <a:off x="146571" y="629403"/>
              <a:ext cx="3664079" cy="2524040"/>
            </a:xfrm>
            <a:prstGeom prst="rect">
              <a:avLst/>
            </a:prstGeom>
            <a:noFill/>
            <a:ln w="9525">
              <a:noFill/>
            </a:ln>
          </p:spPr>
          <p:txBody>
            <a:bodyPr vert="horz" wrap="square" anchor="t">
              <a:spAutoFit/>
            </a:bodyPr>
            <a:lstStyle/>
            <a:p>
              <a:pPr indent="-342900">
                <a:lnSpc>
                  <a:spcPct val="150000"/>
                </a:lnSpc>
                <a:spcAft>
                  <a:spcPts val="600"/>
                </a:spcAft>
                <a:buChar char="•"/>
              </a:pPr>
              <a:r>
                <a:rPr lang="zh-CN" altLang="en-US" sz="2000" dirty="0">
                  <a:latin typeface="华文楷体" panose="02010600040101010101" pitchFamily="2" charset="-122"/>
                  <a:ea typeface="华文楷体" panose="02010600040101010101" pitchFamily="2" charset="-122"/>
                </a:rPr>
                <a:t>作者死亡后，其继承人或者受赠人可以继承著作财产权</a:t>
              </a:r>
              <a:endParaRPr lang="zh-CN" altLang="en-US" sz="2000" dirty="0">
                <a:latin typeface="华文楷体" panose="02010600040101010101" pitchFamily="2" charset="-122"/>
                <a:ea typeface="华文楷体" panose="02010600040101010101" pitchFamily="2" charset="-122"/>
              </a:endParaRPr>
            </a:p>
            <a:p>
              <a:pPr indent="-342900">
                <a:lnSpc>
                  <a:spcPct val="150000"/>
                </a:lnSpc>
                <a:spcAft>
                  <a:spcPts val="600"/>
                </a:spcAft>
                <a:buChar char="•"/>
              </a:pPr>
              <a:r>
                <a:rPr lang="zh-CN" altLang="en-US" sz="2000" dirty="0">
                  <a:latin typeface="华文楷体" panose="02010600040101010101" pitchFamily="2" charset="-122"/>
                  <a:ea typeface="华文楷体" panose="02010600040101010101" pitchFamily="2" charset="-122"/>
                </a:rPr>
                <a:t>关于合作作品，合作作者之一死亡，无继承人又无受赠人的，由其他合作作者享有</a:t>
              </a:r>
              <a:endParaRPr lang="zh-CN" altLang="en-US" sz="2000" dirty="0">
                <a:latin typeface="华文楷体" panose="02010600040101010101" pitchFamily="2" charset="-122"/>
                <a:ea typeface="华文楷体" panose="02010600040101010101" pitchFamily="2" charset="-122"/>
              </a:endParaRPr>
            </a:p>
            <a:p>
              <a:pPr>
                <a:lnSpc>
                  <a:spcPct val="120000"/>
                </a:lnSpc>
                <a:spcAft>
                  <a:spcPts val="600"/>
                </a:spcAft>
              </a:pPr>
              <a:endParaRPr lang="zh-CN" altLang="en-US" sz="2400" dirty="0">
                <a:latin typeface="Arial" panose="020B0604020202020204" pitchFamily="34" charset="0"/>
              </a:endParaRPr>
            </a:p>
          </p:txBody>
        </p:sp>
      </p:grpSp>
      <p:sp>
        <p:nvSpPr>
          <p:cNvPr id="24578" name="标题 24577"/>
          <p:cNvSpPr>
            <a:spLocks noGrp="1"/>
          </p:cNvSpPr>
          <p:nvPr>
            <p:ph type="title"/>
          </p:nvPr>
        </p:nvSpPr>
        <p:spPr>
          <a:xfrm>
            <a:off x="123825" y="1039178"/>
            <a:ext cx="8229600" cy="1143000"/>
          </a:xfrm>
        </p:spPr>
        <p:txBody>
          <a:bodyPr anchor="ctr"/>
          <a:lstStyle/>
          <a:p>
            <a:pPr algn="ctr" defTabSz="457200">
              <a:lnSpc>
                <a:spcPct val="100000"/>
              </a:lnSpc>
            </a:pPr>
            <a:r>
              <a:rPr lang="zh-CN" altLang="en-US" sz="2800" b="1" dirty="0">
                <a:latin typeface="+mn-lt"/>
                <a:ea typeface="黑体" panose="02010609060101010101" pitchFamily="49" charset="-122"/>
                <a:cs typeface="+mn-cs"/>
              </a:rPr>
              <a:t>二、著作权的继承</a:t>
            </a:r>
            <a:endParaRPr lang="zh-CN" altLang="en-US" sz="2800" b="1" dirty="0">
              <a:latin typeface="+mn-lt"/>
              <a:ea typeface="黑体" panose="02010609060101010101" pitchFamily="49" charset="-122"/>
              <a:cs typeface="+mn-cs"/>
            </a:endParaRPr>
          </a:p>
        </p:txBody>
      </p:sp>
      <p:pic>
        <p:nvPicPr>
          <p:cNvPr id="5" name="图片 4"/>
          <p:cNvPicPr>
            <a:picLocks noChangeAspect="1"/>
          </p:cNvPicPr>
          <p:nvPr/>
        </p:nvPicPr>
        <p:blipFill>
          <a:blip r:embed="rId1"/>
          <a:stretch>
            <a:fillRect/>
          </a:stretch>
        </p:blipFill>
        <p:spPr>
          <a:xfrm>
            <a:off x="-9525"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0"/>
            <a:ext cx="3293269" cy="110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filter="strips(downRight)">
                                      <p:cBhvr>
                                        <p:cTn id="7"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1836420" y="1282700"/>
            <a:ext cx="5199380" cy="561340"/>
          </a:xfrm>
        </p:spPr>
        <p:txBody>
          <a:bodyPr vert="horz" lIns="69056" tIns="34529" rIns="69056" bIns="34529" rtlCol="0" anchor="ctr">
            <a:normAutofit/>
          </a:bodyPr>
          <a:lstStyle/>
          <a:p>
            <a:pPr algn="ctr"/>
            <a:r>
              <a:rPr lang="zh-CN" altLang="en-US" sz="3200" dirty="0">
                <a:ea typeface="黑体" panose="02010609060101010101" pitchFamily="49" charset="-122"/>
              </a:rPr>
              <a:t>第一节  著作权许可</a:t>
            </a:r>
            <a:endParaRPr lang="zh-CN" altLang="en-US" sz="3200" dirty="0">
              <a:ea typeface="黑体" panose="02010609060101010101" pitchFamily="49" charset="-122"/>
            </a:endParaRPr>
          </a:p>
        </p:txBody>
      </p:sp>
      <p:sp>
        <p:nvSpPr>
          <p:cNvPr id="24579" name="文本占位符 24578"/>
          <p:cNvSpPr>
            <a:spLocks noGrp="1"/>
          </p:cNvSpPr>
          <p:nvPr/>
        </p:nvSpPr>
        <p:spPr>
          <a:xfrm>
            <a:off x="1708785" y="2021205"/>
            <a:ext cx="6344920" cy="4178300"/>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marL="215900" indent="-421005">
              <a:lnSpc>
                <a:spcPct val="150000"/>
              </a:lnSpc>
              <a:spcBef>
                <a:spcPts val="900"/>
              </a:spcBef>
              <a:spcAft>
                <a:spcPts val="900"/>
              </a:spcAft>
            </a:pPr>
            <a:r>
              <a:rPr lang="zh-CN" altLang="en-US" sz="2800" b="1" dirty="0">
                <a:effectLst/>
                <a:uFillTx/>
                <a:latin typeface="楷体" panose="02010609060101010101" pitchFamily="49" charset="-122"/>
                <a:ea typeface="楷体" panose="02010609060101010101" pitchFamily="49" charset="-122"/>
                <a:sym typeface="+mn-ea"/>
              </a:rPr>
              <a:t>著作权许可的概念与特征</a:t>
            </a:r>
            <a:endParaRPr lang="en-US" altLang="zh-CN" sz="2800" b="1" dirty="0">
              <a:effectLst/>
              <a:uFillTx/>
              <a:latin typeface="楷体" panose="02010609060101010101" pitchFamily="49" charset="-122"/>
              <a:ea typeface="楷体" panose="02010609060101010101" pitchFamily="49" charset="-122"/>
              <a:sym typeface="+mn-ea"/>
            </a:endParaRPr>
          </a:p>
          <a:p>
            <a:pPr marL="215900" indent="-421005">
              <a:lnSpc>
                <a:spcPct val="200000"/>
              </a:lnSpc>
              <a:spcBef>
                <a:spcPts val="0"/>
              </a:spcBef>
            </a:pPr>
            <a:r>
              <a:rPr lang="zh-CN" altLang="en-US" sz="2800" b="1" dirty="0">
                <a:solidFill>
                  <a:schemeClr val="tx1"/>
                </a:solidFill>
                <a:effectLst/>
                <a:latin typeface="楷体" panose="02010609060101010101" pitchFamily="49" charset="-122"/>
                <a:ea typeface="楷体" panose="02010609060101010101" pitchFamily="49" charset="-122"/>
                <a:sym typeface="+mn-ea"/>
              </a:rPr>
              <a:t>著作权许可合同的主要条款</a:t>
            </a:r>
            <a:endParaRPr lang="zh-CN" altLang="en-US" sz="2800" b="1" dirty="0">
              <a:solidFill>
                <a:schemeClr val="tx1"/>
              </a:solidFill>
              <a:effectLst/>
              <a:uFillTx/>
              <a:latin typeface="楷体" panose="02010609060101010101" pitchFamily="49" charset="-122"/>
              <a:ea typeface="楷体" panose="02010609060101010101" pitchFamily="49" charset="-122"/>
            </a:endParaRPr>
          </a:p>
          <a:p>
            <a:pPr marL="215900" indent="-421005">
              <a:lnSpc>
                <a:spcPct val="200000"/>
              </a:lnSpc>
              <a:spcBef>
                <a:spcPts val="0"/>
              </a:spcBef>
            </a:pPr>
            <a:r>
              <a:rPr lang="zh-CN" altLang="en-US" sz="2800" b="1" dirty="0">
                <a:solidFill>
                  <a:schemeClr val="tx1"/>
                </a:solidFill>
                <a:effectLst/>
                <a:uFillTx/>
                <a:latin typeface="楷体" panose="02010609060101010101" pitchFamily="49" charset="-122"/>
                <a:ea typeface="楷体" panose="02010609060101010101" pitchFamily="49" charset="-122"/>
              </a:rPr>
              <a:t>著作权许可合同类型</a:t>
            </a:r>
            <a:endParaRPr lang="en-US" altLang="zh-CN" sz="2800" b="1" dirty="0">
              <a:solidFill>
                <a:schemeClr val="tx1"/>
              </a:solidFill>
              <a:effectLst/>
              <a:uFillTx/>
              <a:latin typeface="楷体" panose="02010609060101010101" pitchFamily="49" charset="-122"/>
              <a:ea typeface="楷体" panose="02010609060101010101" pitchFamily="49" charset="-122"/>
            </a:endParaRPr>
          </a:p>
          <a:p>
            <a:pPr marL="215900" indent="-421005">
              <a:lnSpc>
                <a:spcPct val="200000"/>
              </a:lnSpc>
              <a:spcBef>
                <a:spcPts val="0"/>
              </a:spcBef>
            </a:pPr>
            <a:r>
              <a:rPr lang="zh-CN" altLang="en-US" sz="2800" b="1" dirty="0">
                <a:effectLst/>
                <a:latin typeface="楷体" panose="02010609060101010101" pitchFamily="49" charset="-122"/>
                <a:ea typeface="楷体" panose="02010609060101010101" pitchFamily="49" charset="-122"/>
              </a:rPr>
              <a:t>常见许可合同</a:t>
            </a:r>
            <a:endParaRPr lang="zh-CN" altLang="en-US" sz="2800" b="1" dirty="0">
              <a:solidFill>
                <a:schemeClr val="tx1"/>
              </a:solidFill>
              <a:effectLst/>
              <a:uFillTx/>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文本框 27651"/>
          <p:cNvSpPr txBox="1"/>
          <p:nvPr/>
        </p:nvSpPr>
        <p:spPr>
          <a:xfrm>
            <a:off x="1057275" y="1988820"/>
            <a:ext cx="1402080" cy="460375"/>
          </a:xfrm>
          <a:prstGeom prst="rect">
            <a:avLst/>
          </a:prstGeom>
          <a:noFill/>
          <a:ln w="9525">
            <a:noFill/>
          </a:ln>
        </p:spPr>
        <p:txBody>
          <a:bodyPr wrap="none" anchor="t">
            <a:spAutoFit/>
          </a:bodyPr>
          <a:lstStyle/>
          <a:p>
            <a:r>
              <a:rPr lang="zh-CN" altLang="en-US" sz="2400" dirty="0">
                <a:latin typeface="Arial" panose="020B0604020202020204" pitchFamily="34" charset="0"/>
                <a:ea typeface="黑体" panose="02010609060101010101" pitchFamily="49" charset="-122"/>
              </a:rPr>
              <a:t>设立质权</a:t>
            </a:r>
            <a:endParaRPr lang="zh-CN" altLang="en-US" sz="2400" dirty="0">
              <a:latin typeface="Arial" panose="020B0604020202020204" pitchFamily="34" charset="0"/>
              <a:ea typeface="黑体" panose="02010609060101010101" pitchFamily="49" charset="-122"/>
            </a:endParaRPr>
          </a:p>
        </p:txBody>
      </p:sp>
      <p:sp>
        <p:nvSpPr>
          <p:cNvPr id="27653" name="文本框 27652"/>
          <p:cNvSpPr txBox="1"/>
          <p:nvPr/>
        </p:nvSpPr>
        <p:spPr>
          <a:xfrm>
            <a:off x="1057274" y="2684463"/>
            <a:ext cx="7670165" cy="2861310"/>
          </a:xfrm>
          <a:prstGeom prst="rect">
            <a:avLst/>
          </a:prstGeom>
          <a:noFill/>
          <a:ln w="9525">
            <a:noFill/>
          </a:ln>
        </p:spPr>
        <p:txBody>
          <a:bodyPr wrap="square" anchor="t">
            <a:spAutoFit/>
          </a:bodyPr>
          <a:lstStyle/>
          <a:p>
            <a:pPr>
              <a:lnSpc>
                <a:spcPct val="150000"/>
              </a:lnSpc>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．债务人或者第三人依法将著作权中的财产权出质作为债务的担保</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．债务人不履行债务时，债权人有权依法以</a:t>
            </a:r>
            <a:r>
              <a:rPr lang="zh-CN" altLang="en-US" sz="2000" dirty="0">
                <a:solidFill>
                  <a:srgbClr val="FF3300"/>
                </a:solidFill>
                <a:latin typeface="华文楷体" panose="02010600040101010101" pitchFamily="2" charset="-122"/>
                <a:ea typeface="华文楷体" panose="02010600040101010101" pitchFamily="2" charset="-122"/>
              </a:rPr>
              <a:t>该财产权折价或者以拍卖、变卖该财产权的价款优先受偿</a:t>
            </a:r>
            <a:endParaRPr lang="en-US" altLang="zh-CN"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．以著作财产权出质的，应订立</a:t>
            </a:r>
            <a:r>
              <a:rPr lang="zh-CN" altLang="en-US" sz="2000" dirty="0">
                <a:solidFill>
                  <a:srgbClr val="FF3300"/>
                </a:solidFill>
                <a:latin typeface="华文楷体" panose="02010600040101010101" pitchFamily="2" charset="-122"/>
                <a:ea typeface="华文楷体" panose="02010600040101010101" pitchFamily="2" charset="-122"/>
              </a:rPr>
              <a:t>书面合同</a:t>
            </a:r>
            <a:r>
              <a:rPr lang="zh-CN" altLang="en-US" sz="2000" dirty="0">
                <a:latin typeface="华文楷体" panose="02010600040101010101" pitchFamily="2" charset="-122"/>
                <a:ea typeface="华文楷体" panose="02010600040101010101" pitchFamily="2" charset="-122"/>
              </a:rPr>
              <a:t>，并到登记机关</a:t>
            </a:r>
            <a:r>
              <a:rPr lang="zh-CN" altLang="en-US" sz="2000" dirty="0">
                <a:solidFill>
                  <a:srgbClr val="FF3300"/>
                </a:solidFill>
                <a:latin typeface="华文楷体" panose="02010600040101010101" pitchFamily="2" charset="-122"/>
                <a:ea typeface="华文楷体" panose="02010600040101010101" pitchFamily="2" charset="-122"/>
              </a:rPr>
              <a:t>登记</a:t>
            </a:r>
            <a:endParaRPr lang="en-US" altLang="zh-CN"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．著作财产权质权的设立、变更、转让和消灭，自记载于</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著作权质权登记簿</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时发生效力</a:t>
            </a:r>
            <a:endParaRPr lang="zh-CN" altLang="en-US" sz="2000" dirty="0">
              <a:latin typeface="华文楷体" panose="02010600040101010101" pitchFamily="2" charset="-122"/>
              <a:ea typeface="华文楷体" panose="02010600040101010101" pitchFamily="2" charset="-122"/>
            </a:endParaRPr>
          </a:p>
        </p:txBody>
      </p:sp>
      <p:sp>
        <p:nvSpPr>
          <p:cNvPr id="24578" name="标题 24577"/>
          <p:cNvSpPr>
            <a:spLocks noGrp="1"/>
          </p:cNvSpPr>
          <p:nvPr>
            <p:ph type="title"/>
          </p:nvPr>
        </p:nvSpPr>
        <p:spPr>
          <a:xfrm>
            <a:off x="123825" y="937578"/>
            <a:ext cx="8229600" cy="1143000"/>
          </a:xfrm>
        </p:spPr>
        <p:txBody>
          <a:bodyPr anchor="ctr"/>
          <a:lstStyle/>
          <a:p>
            <a:pPr algn="ctr" defTabSz="457200">
              <a:lnSpc>
                <a:spcPct val="100000"/>
              </a:lnSpc>
            </a:pPr>
            <a:r>
              <a:rPr lang="zh-CN" altLang="en-US" sz="2800" b="1" dirty="0">
                <a:latin typeface="+mn-lt"/>
                <a:ea typeface="黑体" panose="02010609060101010101" pitchFamily="49" charset="-122"/>
                <a:cs typeface="+mn-cs"/>
              </a:rPr>
              <a:t>三、其他利用行为</a:t>
            </a:r>
            <a:endParaRPr lang="zh-CN" altLang="en-US" sz="2800" b="1" dirty="0">
              <a:latin typeface="+mn-lt"/>
              <a:ea typeface="黑体" panose="02010609060101010101" pitchFamily="49" charset="-122"/>
              <a:cs typeface="+mn-cs"/>
            </a:endParaRPr>
          </a:p>
        </p:txBody>
      </p:sp>
      <p:pic>
        <p:nvPicPr>
          <p:cNvPr id="5" name="图片 4"/>
          <p:cNvPicPr>
            <a:picLocks noChangeAspect="1"/>
          </p:cNvPicPr>
          <p:nvPr/>
        </p:nvPicPr>
        <p:blipFill>
          <a:blip r:embed="rId1"/>
          <a:stretch>
            <a:fillRect/>
          </a:stretch>
        </p:blipFill>
        <p:spPr>
          <a:xfrm>
            <a:off x="-9525"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0"/>
            <a:ext cx="3293269" cy="110013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文本框 30723"/>
          <p:cNvSpPr txBox="1"/>
          <p:nvPr/>
        </p:nvSpPr>
        <p:spPr>
          <a:xfrm>
            <a:off x="828675" y="1603375"/>
            <a:ext cx="961390" cy="460375"/>
          </a:xfrm>
          <a:prstGeom prst="rect">
            <a:avLst/>
          </a:prstGeom>
          <a:noFill/>
          <a:ln w="9525">
            <a:noFill/>
          </a:ln>
        </p:spPr>
        <p:txBody>
          <a:bodyPr wrap="none">
            <a:spAutoFit/>
          </a:bodyPr>
          <a:lstStyle/>
          <a:p>
            <a:r>
              <a:rPr lang="zh-CN" altLang="en-US" sz="2400" dirty="0">
                <a:latin typeface="Arial" panose="020B0604020202020204" pitchFamily="34" charset="0"/>
                <a:ea typeface="黑体" panose="02010609060101010101" pitchFamily="49" charset="-122"/>
              </a:rPr>
              <a:t>信  托</a:t>
            </a:r>
            <a:endParaRPr lang="zh-CN" altLang="en-US" sz="2400" dirty="0">
              <a:latin typeface="Arial" panose="020B0604020202020204" pitchFamily="34" charset="0"/>
              <a:ea typeface="黑体" panose="02010609060101010101" pitchFamily="49" charset="-122"/>
            </a:endParaRPr>
          </a:p>
        </p:txBody>
      </p:sp>
      <p:sp>
        <p:nvSpPr>
          <p:cNvPr id="30725" name="文本框 30724"/>
          <p:cNvSpPr txBox="1"/>
          <p:nvPr/>
        </p:nvSpPr>
        <p:spPr>
          <a:xfrm>
            <a:off x="828675" y="2063750"/>
            <a:ext cx="7870825" cy="1014730"/>
          </a:xfrm>
          <a:prstGeom prst="rect">
            <a:avLst/>
          </a:prstGeom>
          <a:noFill/>
          <a:ln w="9525">
            <a:noFill/>
          </a:ln>
        </p:spPr>
        <p:txBody>
          <a:bodyPr wrap="square" anchor="t">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著作权人将著作权托付给被信托人，被信托人以自己的名义进行管理或者其他处分，信托人依约定取得一定的报酬</a:t>
            </a:r>
            <a:endParaRPr lang="zh-CN" altLang="en-US" sz="2000" dirty="0">
              <a:latin typeface="华文楷体" panose="02010600040101010101" pitchFamily="2" charset="-122"/>
              <a:ea typeface="华文楷体" panose="02010600040101010101" pitchFamily="2" charset="-122"/>
            </a:endParaRPr>
          </a:p>
        </p:txBody>
      </p:sp>
      <p:sp>
        <p:nvSpPr>
          <p:cNvPr id="30727" name="文本框 30726"/>
          <p:cNvSpPr txBox="1"/>
          <p:nvPr/>
        </p:nvSpPr>
        <p:spPr>
          <a:xfrm>
            <a:off x="711200" y="3370263"/>
            <a:ext cx="1694180" cy="461665"/>
          </a:xfrm>
          <a:prstGeom prst="rect">
            <a:avLst/>
          </a:prstGeom>
          <a:noFill/>
          <a:ln w="9525">
            <a:noFill/>
          </a:ln>
        </p:spPr>
        <p:txBody>
          <a:bodyPr wrap="square">
            <a:spAutoFit/>
          </a:bodyPr>
          <a:lstStyle/>
          <a:p>
            <a:pPr algn="ctr"/>
            <a:r>
              <a:rPr lang="zh-CN" altLang="en-US" sz="2400" dirty="0">
                <a:latin typeface="Arial" panose="020B0604020202020204" pitchFamily="34" charset="0"/>
                <a:ea typeface="黑体" panose="02010609060101010101" pitchFamily="49" charset="-122"/>
              </a:rPr>
              <a:t>强制执行</a:t>
            </a:r>
            <a:endParaRPr lang="zh-CN" altLang="en-US" sz="2400" dirty="0">
              <a:latin typeface="Arial" panose="020B0604020202020204" pitchFamily="34" charset="0"/>
              <a:ea typeface="黑体" panose="02010609060101010101" pitchFamily="49" charset="-122"/>
            </a:endParaRPr>
          </a:p>
        </p:txBody>
      </p:sp>
      <p:sp>
        <p:nvSpPr>
          <p:cNvPr id="30728" name="文本框 30727"/>
          <p:cNvSpPr txBox="1"/>
          <p:nvPr/>
        </p:nvSpPr>
        <p:spPr>
          <a:xfrm>
            <a:off x="942975" y="4035425"/>
            <a:ext cx="3484880" cy="398780"/>
          </a:xfrm>
          <a:prstGeom prst="rect">
            <a:avLst/>
          </a:prstGeom>
          <a:noFill/>
          <a:ln w="9525">
            <a:noFill/>
          </a:ln>
        </p:spPr>
        <p:txBody>
          <a:bodyPr wrap="none" anchor="t">
            <a:spAutoFit/>
          </a:bodyPr>
          <a:lstStyle/>
          <a:p>
            <a:r>
              <a:rPr lang="zh-CN" altLang="en-US" sz="2000" dirty="0">
                <a:latin typeface="华文楷体" panose="02010600040101010101" pitchFamily="2" charset="-122"/>
                <a:ea typeface="华文楷体" panose="02010600040101010101" pitchFamily="2" charset="-122"/>
              </a:rPr>
              <a:t>未发表的作品不得被强制执行</a:t>
            </a:r>
            <a:endParaRPr lang="zh-CN" altLang="en-US" sz="2000" dirty="0">
              <a:latin typeface="Arial" panose="020B0604020202020204" pitchFamily="34" charset="0"/>
            </a:endParaRPr>
          </a:p>
        </p:txBody>
      </p:sp>
      <p:sp>
        <p:nvSpPr>
          <p:cNvPr id="30730" name="文本框 30729"/>
          <p:cNvSpPr txBox="1"/>
          <p:nvPr/>
        </p:nvSpPr>
        <p:spPr>
          <a:xfrm>
            <a:off x="770254" y="4711065"/>
            <a:ext cx="1576705" cy="461665"/>
          </a:xfrm>
          <a:prstGeom prst="rect">
            <a:avLst/>
          </a:prstGeom>
          <a:noFill/>
          <a:ln w="9525">
            <a:noFill/>
          </a:ln>
        </p:spPr>
        <p:txBody>
          <a:bodyPr wrap="square" anchor="t">
            <a:spAutoFit/>
          </a:bodyPr>
          <a:lstStyle/>
          <a:p>
            <a:pPr algn="ctr"/>
            <a:r>
              <a:rPr lang="zh-CN" altLang="en-US" sz="2400" dirty="0">
                <a:latin typeface="Arial" panose="020B0604020202020204" pitchFamily="34" charset="0"/>
                <a:ea typeface="黑体" panose="02010609060101010101" pitchFamily="49" charset="-122"/>
              </a:rPr>
              <a:t>破产清算</a:t>
            </a:r>
            <a:endParaRPr lang="zh-CN" altLang="en-US" sz="2400" dirty="0">
              <a:latin typeface="Arial" panose="020B0604020202020204" pitchFamily="34" charset="0"/>
              <a:ea typeface="黑体" panose="02010609060101010101" pitchFamily="49" charset="-122"/>
            </a:endParaRPr>
          </a:p>
        </p:txBody>
      </p:sp>
      <p:sp>
        <p:nvSpPr>
          <p:cNvPr id="30731" name="文本框 30730"/>
          <p:cNvSpPr txBox="1"/>
          <p:nvPr/>
        </p:nvSpPr>
        <p:spPr>
          <a:xfrm>
            <a:off x="942975" y="5448618"/>
            <a:ext cx="8005762" cy="398780"/>
          </a:xfrm>
          <a:prstGeom prst="rect">
            <a:avLst/>
          </a:prstGeom>
          <a:noFill/>
          <a:ln w="9525">
            <a:noFill/>
          </a:ln>
        </p:spPr>
        <p:txBody>
          <a:bodyPr wrap="square" anchor="t">
            <a:spAutoFit/>
          </a:bodyPr>
          <a:lstStyle/>
          <a:p>
            <a:r>
              <a:rPr lang="zh-CN" altLang="en-US" sz="2000" dirty="0">
                <a:latin typeface="华文楷体" panose="02010600040101010101" pitchFamily="2" charset="-122"/>
                <a:ea typeface="华文楷体" panose="02010600040101010101" pitchFamily="2" charset="-122"/>
              </a:rPr>
              <a:t>著作权属于破产企业的，可以作为清偿标的转移给债权人</a:t>
            </a:r>
            <a:endParaRPr lang="zh-CN" altLang="en-US" sz="20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1"/>
          <a:stretch>
            <a:fillRect/>
          </a:stretch>
        </p:blipFill>
        <p:spPr>
          <a:xfrm>
            <a:off x="-9525"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 y="1905"/>
            <a:ext cx="3293269" cy="110013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2090102" y="1394618"/>
            <a:ext cx="4616768" cy="561023"/>
          </a:xfrm>
        </p:spPr>
        <p:txBody>
          <a:bodyPr vert="horz" lIns="69056" tIns="34529" rIns="69056" bIns="34529" rtlCol="0" anchor="ctr">
            <a:normAutofit/>
          </a:bodyPr>
          <a:lstStyle/>
          <a:p>
            <a:pPr algn="ctr"/>
            <a:r>
              <a:rPr lang="zh-CN" altLang="en-US" sz="3200" dirty="0">
                <a:ea typeface="黑体" panose="02010609060101010101" pitchFamily="49" charset="-122"/>
              </a:rPr>
              <a:t>第三节  著作权集体管理</a:t>
            </a:r>
            <a:endParaRPr lang="zh-CN" altLang="en-US" sz="3200" dirty="0">
              <a:ea typeface="黑体" panose="02010609060101010101" pitchFamily="49" charset="-122"/>
            </a:endParaRPr>
          </a:p>
        </p:txBody>
      </p:sp>
      <p:sp>
        <p:nvSpPr>
          <p:cNvPr id="24579" name="文本占位符 24578"/>
          <p:cNvSpPr>
            <a:spLocks noGrp="1"/>
          </p:cNvSpPr>
          <p:nvPr/>
        </p:nvSpPr>
        <p:spPr>
          <a:xfrm>
            <a:off x="1708785" y="2021205"/>
            <a:ext cx="6344920" cy="3566795"/>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marL="0" indent="0">
              <a:lnSpc>
                <a:spcPct val="0"/>
              </a:lnSpc>
              <a:spcBef>
                <a:spcPts val="900"/>
              </a:spcBef>
              <a:spcAft>
                <a:spcPts val="900"/>
              </a:spcAft>
              <a:buNone/>
            </a:pPr>
            <a:endParaRPr lang="zh-CN" altLang="en-US" sz="2100" b="1" dirty="0">
              <a:solidFill>
                <a:schemeClr val="bg2"/>
              </a:solidFill>
              <a:effectLst/>
              <a:latin typeface="幼圆" panose="02010509060101010101" charset="-122"/>
              <a:ea typeface="幼圆" panose="02010509060101010101" charset="-122"/>
            </a:endParaRPr>
          </a:p>
          <a:p>
            <a:pPr>
              <a:lnSpc>
                <a:spcPct val="200000"/>
              </a:lnSpc>
              <a:spcBef>
                <a:spcPts val="0"/>
              </a:spcBef>
            </a:pPr>
            <a:r>
              <a:rPr lang="zh-CN" altLang="en-US" sz="2800" b="1" dirty="0">
                <a:effectLst/>
                <a:latin typeface="楷体" panose="02010609060101010101" pitchFamily="49" charset="-122"/>
                <a:ea typeface="楷体" panose="02010609060101010101" pitchFamily="49" charset="-122"/>
                <a:sym typeface="+mn-ea"/>
              </a:rPr>
              <a:t>著作权集体管理概况</a:t>
            </a:r>
            <a:endParaRPr lang="en-US" altLang="zh-CN" sz="2800" b="1" dirty="0">
              <a:effectLst/>
              <a:uFillTx/>
              <a:latin typeface="楷体" panose="02010609060101010101" pitchFamily="49" charset="-122"/>
              <a:ea typeface="楷体" panose="02010609060101010101" pitchFamily="49" charset="-122"/>
              <a:sym typeface="+mn-ea"/>
            </a:endParaRPr>
          </a:p>
          <a:p>
            <a:pPr>
              <a:lnSpc>
                <a:spcPct val="200000"/>
              </a:lnSpc>
              <a:spcBef>
                <a:spcPts val="0"/>
              </a:spcBef>
            </a:pPr>
            <a:r>
              <a:rPr lang="zh-CN" altLang="en-US" sz="2800" b="1" dirty="0">
                <a:effectLst/>
                <a:latin typeface="楷体" panose="02010609060101010101" pitchFamily="49" charset="-122"/>
                <a:ea typeface="楷体" panose="02010609060101010101" pitchFamily="49" charset="-122"/>
              </a:rPr>
              <a:t>我国的著作权集体管理制度</a:t>
            </a:r>
            <a:endParaRPr lang="en-US" altLang="zh-CN" sz="2800" b="1" dirty="0">
              <a:effectLst/>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25" y="1701800"/>
            <a:ext cx="4762500" cy="2533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4654550"/>
            <a:ext cx="3760787"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4294188"/>
            <a:ext cx="2376488" cy="237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1628775"/>
            <a:ext cx="3671888" cy="300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图片 8"/>
          <p:cNvPicPr>
            <a:picLocks noChangeAspect="1"/>
          </p:cNvPicPr>
          <p:nvPr/>
        </p:nvPicPr>
        <p:blipFill>
          <a:blip r:embed="rId5"/>
          <a:stretch>
            <a:fillRect/>
          </a:stretch>
        </p:blipFill>
        <p:spPr>
          <a:xfrm>
            <a:off x="0" y="2032"/>
            <a:ext cx="9144000" cy="1103376"/>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628650" y="1873313"/>
            <a:ext cx="7886700" cy="4676775"/>
          </a:xfrm>
        </p:spPr>
        <p:txBody>
          <a:bodyPr>
            <a:normAutofit fontScale="85000" lnSpcReduction="10000"/>
          </a:bodyPr>
          <a:lstStyle/>
          <a:p>
            <a:pPr>
              <a:lnSpc>
                <a:spcPct val="150000"/>
              </a:lnSpc>
            </a:pPr>
            <a:r>
              <a:rPr lang="zh-CN" altLang="en-US" sz="2400" dirty="0">
                <a:latin typeface="华文楷体" panose="02010600040101010101" pitchFamily="2" charset="-122"/>
                <a:ea typeface="华文楷体" panose="02010600040101010101" pitchFamily="2" charset="-122"/>
              </a:rPr>
              <a:t>在著作权集体管理制度史上产生重大影响的事件，是发生在1847年法国两位作曲家因其乐曲被咖啡厅演奏而拒付饮料费的案例。当时法国的三名词曲家到巴黎一家咖啡馆喝饮料，发现咖啡馆正在演奏他们的音乐，而使用人事先没有获得他们的许可，也没有向他们支付过报酬。因此三人拒绝向咖啡馆付账，理由是既然咖啡馆靠他们的音乐作品招揽生意而没有向他们付费，他们也可以不付饮料费。于是咖啡馆向法院提起诉讼。</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1849年，法国法院判决这三名词曲作者胜诉。这件事使法国感到有必要成立著作权集体管理组织，以便于著作权人行使权利，也便于使用的人履行自己缴纳许可费的义务，并避免类似纠纷的发生。</a:t>
            </a:r>
            <a:endParaRPr lang="zh-CN" altLang="en-US" sz="2400"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圆角矩形 18434"/>
          <p:cNvSpPr/>
          <p:nvPr/>
        </p:nvSpPr>
        <p:spPr>
          <a:xfrm>
            <a:off x="781050" y="1283208"/>
            <a:ext cx="218567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引子：小故事</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AutoShape 3"/>
          <p:cNvSpPr>
            <a:spLocks noChangeArrowheads="1"/>
          </p:cNvSpPr>
          <p:nvPr/>
        </p:nvSpPr>
        <p:spPr bwMode="auto">
          <a:xfrm>
            <a:off x="958850" y="1999139"/>
            <a:ext cx="1584325" cy="574675"/>
          </a:xfrm>
          <a:prstGeom prst="roundRect">
            <a:avLst>
              <a:gd name="adj" fmla="val 16667"/>
            </a:avLst>
          </a:prstGeom>
          <a:solidFill>
            <a:schemeClr val="hlink"/>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solidFill>
                  <a:schemeClr val="bg1"/>
                </a:solidFill>
                <a:ea typeface="黑体" panose="02010609060101010101" pitchFamily="49" charset="-122"/>
              </a:rPr>
              <a:t>概 念</a:t>
            </a:r>
            <a:endParaRPr lang="zh-CN" altLang="en-US" sz="2800">
              <a:solidFill>
                <a:schemeClr val="bg1"/>
              </a:solidFill>
              <a:ea typeface="黑体" panose="02010609060101010101" pitchFamily="49" charset="-122"/>
            </a:endParaRPr>
          </a:p>
        </p:txBody>
      </p:sp>
      <p:sp>
        <p:nvSpPr>
          <p:cNvPr id="8196" name="AutoShape 4"/>
          <p:cNvSpPr>
            <a:spLocks noChangeArrowheads="1"/>
          </p:cNvSpPr>
          <p:nvPr/>
        </p:nvSpPr>
        <p:spPr bwMode="auto">
          <a:xfrm>
            <a:off x="1260475" y="2573815"/>
            <a:ext cx="7346950" cy="1561305"/>
          </a:xfrm>
          <a:prstGeom prst="roundRect">
            <a:avLst>
              <a:gd name="adj" fmla="val 16667"/>
            </a:avLst>
          </a:prstGeom>
          <a:solidFill>
            <a:schemeClr val="bg1"/>
          </a:solidFill>
          <a:ln w="9525" cap="flat" cmpd="sng">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197" name="Text Box 5"/>
          <p:cNvSpPr txBox="1">
            <a:spLocks noChangeArrowheads="1"/>
          </p:cNvSpPr>
          <p:nvPr/>
        </p:nvSpPr>
        <p:spPr bwMode="auto">
          <a:xfrm>
            <a:off x="1310641" y="2619693"/>
            <a:ext cx="7266304"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著作权集体管理：有关组织</a:t>
            </a:r>
            <a:r>
              <a:rPr lang="zh-CN" altLang="en-US" sz="2000" b="1" dirty="0">
                <a:latin typeface="华文楷体" panose="02010600040101010101" pitchFamily="2" charset="-122"/>
                <a:ea typeface="华文楷体" panose="02010600040101010101" pitchFamily="2" charset="-122"/>
              </a:rPr>
              <a:t>根据著作权人的授权</a:t>
            </a:r>
            <a:r>
              <a:rPr lang="zh-CN" altLang="en-US" sz="2000" dirty="0">
                <a:latin typeface="华文楷体" panose="02010600040101010101" pitchFamily="2" charset="-122"/>
                <a:ea typeface="华文楷体" panose="02010600040101010101" pitchFamily="2" charset="-122"/>
              </a:rPr>
              <a:t>，将著作权集中起来以自己的名义独立地进行著作权许可、收取使用费并向著作权人分配报酬的</a:t>
            </a:r>
            <a:r>
              <a:rPr lang="zh-CN" altLang="en-US" sz="2000" b="1" dirty="0">
                <a:latin typeface="华文楷体" panose="02010600040101010101" pitchFamily="2" charset="-122"/>
                <a:ea typeface="华文楷体" panose="02010600040101010101" pitchFamily="2" charset="-122"/>
              </a:rPr>
              <a:t>著作权行使模式</a:t>
            </a:r>
            <a:endParaRPr lang="zh-CN" altLang="en-US" sz="2000" dirty="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1"/>
          <a:stretch>
            <a:fillRect/>
          </a:stretch>
        </p:blipFill>
        <p:spPr>
          <a:xfrm>
            <a:off x="0" y="2032"/>
            <a:ext cx="9144000" cy="1103376"/>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标题 24577"/>
          <p:cNvSpPr txBox="1"/>
          <p:nvPr/>
        </p:nvSpPr>
        <p:spPr>
          <a:xfrm>
            <a:off x="123824" y="937578"/>
            <a:ext cx="8847455"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457200">
              <a:lnSpc>
                <a:spcPct val="100000"/>
              </a:lnSpc>
            </a:pPr>
            <a:r>
              <a:rPr lang="zh-CN" altLang="en-US" sz="2800" b="1" dirty="0">
                <a:latin typeface="+mn-lt"/>
                <a:ea typeface="黑体" panose="02010609060101010101" pitchFamily="49" charset="-122"/>
                <a:cs typeface="+mn-cs"/>
              </a:rPr>
              <a:t>一、著作权集体管理概念</a:t>
            </a:r>
            <a:endParaRPr lang="zh-CN" altLang="en-US" sz="2800" b="1" dirty="0">
              <a:latin typeface="+mn-lt"/>
              <a:ea typeface="黑体" panose="02010609060101010101" pitchFamily="49" charset="-122"/>
              <a:cs typeface="+mn-cs"/>
            </a:endParaRPr>
          </a:p>
        </p:txBody>
      </p:sp>
      <p:sp>
        <p:nvSpPr>
          <p:cNvPr id="11" name="AutoShape 4"/>
          <p:cNvSpPr>
            <a:spLocks noChangeArrowheads="1"/>
          </p:cNvSpPr>
          <p:nvPr/>
        </p:nvSpPr>
        <p:spPr bwMode="auto">
          <a:xfrm>
            <a:off x="1260475" y="4343727"/>
            <a:ext cx="7346950" cy="1927065"/>
          </a:xfrm>
          <a:prstGeom prst="roundRect">
            <a:avLst>
              <a:gd name="adj" fmla="val 16667"/>
            </a:avLst>
          </a:prstGeom>
          <a:solidFill>
            <a:schemeClr val="bg1"/>
          </a:solidFill>
          <a:ln w="9525" cap="flat" cmpd="sng">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2" name="Text Box 5"/>
          <p:cNvSpPr txBox="1">
            <a:spLocks noChangeArrowheads="1"/>
          </p:cNvSpPr>
          <p:nvPr/>
        </p:nvSpPr>
        <p:spPr bwMode="auto">
          <a:xfrm>
            <a:off x="1310641" y="4255453"/>
            <a:ext cx="7266304"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延伸性集体管理：著作权集体管理组织取得权利人授权并能在全国范围代表权利人利益的，可以向国务院著作权行政管理部门申请代表全体权利人行使著作权或者相关权，权利人书面声明不得集体管理的除外</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AutoShape 3"/>
          <p:cNvSpPr>
            <a:spLocks noChangeArrowheads="1"/>
          </p:cNvSpPr>
          <p:nvPr/>
        </p:nvSpPr>
        <p:spPr bwMode="auto">
          <a:xfrm>
            <a:off x="539751" y="1899732"/>
            <a:ext cx="7273925" cy="3434080"/>
          </a:xfrm>
          <a:prstGeom prst="roundRect">
            <a:avLst>
              <a:gd name="adj" fmla="val 16667"/>
            </a:avLst>
          </a:prstGeom>
          <a:solidFill>
            <a:schemeClr val="bg1"/>
          </a:solidFill>
          <a:ln w="9525" cap="flat" cmpd="sng">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9220" name="Text Box 4"/>
          <p:cNvSpPr txBox="1">
            <a:spLocks noChangeArrowheads="1"/>
          </p:cNvSpPr>
          <p:nvPr/>
        </p:nvSpPr>
        <p:spPr bwMode="auto">
          <a:xfrm>
            <a:off x="702628" y="2155311"/>
            <a:ext cx="7202488"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1．存在著作权人</a:t>
            </a:r>
            <a:r>
              <a:rPr lang="zh-CN" altLang="en-US" sz="2000" dirty="0">
                <a:solidFill>
                  <a:srgbClr val="FF0000"/>
                </a:solidFill>
                <a:latin typeface="华文楷体" panose="02010600040101010101" pitchFamily="2" charset="-122"/>
                <a:ea typeface="华文楷体" panose="02010600040101010101" pitchFamily="2" charset="-122"/>
              </a:rPr>
              <a:t>不便行使或难以实现的权利，也称小权利，主要是表演权、广播权等</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zh-CN" altLang="en-US" sz="2000" dirty="0">
                <a:latin typeface="华文楷体" panose="02010600040101010101" pitchFamily="2" charset="-122"/>
                <a:ea typeface="华文楷体" panose="02010600040101010101" pitchFamily="2" charset="-122"/>
              </a:rPr>
              <a:t>2．出于市场经济的实际需要：通过将著作权直接交易变成间接交易，并增加交易成本的方式实现法律赋予作者的权利</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zh-CN" altLang="en-US" sz="2000" dirty="0">
                <a:latin typeface="华文楷体" panose="02010600040101010101" pitchFamily="2" charset="-122"/>
                <a:ea typeface="华文楷体" panose="02010600040101010101" pitchFamily="2" charset="-122"/>
              </a:rPr>
              <a:t>3．便于著作权人和与著作权有关的权利人行使权利</a:t>
            </a:r>
            <a:endParaRPr lang="en-US" altLang="zh-CN"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．便于使用者使用作品</a:t>
            </a:r>
            <a:endParaRPr lang="zh-CN" altLang="en-US" sz="2000" dirty="0">
              <a:latin typeface="华文楷体" panose="02010600040101010101" pitchFamily="2" charset="-122"/>
              <a:ea typeface="华文楷体" panose="02010600040101010101" pitchFamily="2" charset="-122"/>
            </a:endParaRPr>
          </a:p>
        </p:txBody>
      </p:sp>
      <p:sp>
        <p:nvSpPr>
          <p:cNvPr id="9221" name="AutoShape 5"/>
          <p:cNvSpPr>
            <a:spLocks noChangeArrowheads="1"/>
          </p:cNvSpPr>
          <p:nvPr/>
        </p:nvSpPr>
        <p:spPr bwMode="auto">
          <a:xfrm>
            <a:off x="6390639" y="5098415"/>
            <a:ext cx="2062481" cy="793750"/>
          </a:xfrm>
          <a:prstGeom prst="roundRect">
            <a:avLst>
              <a:gd name="adj" fmla="val 16667"/>
            </a:avLst>
          </a:prstGeom>
          <a:solidFill>
            <a:schemeClr val="hlink"/>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dirty="0">
                <a:solidFill>
                  <a:schemeClr val="bg1"/>
                </a:solidFill>
                <a:ea typeface="黑体" panose="02010609060101010101" pitchFamily="49" charset="-122"/>
              </a:rPr>
              <a:t>产生原因</a:t>
            </a:r>
            <a:endParaRPr lang="zh-CN" altLang="en-US" sz="2400" dirty="0">
              <a:solidFill>
                <a:schemeClr val="bg1"/>
              </a:solidFill>
              <a:ea typeface="黑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898525" y="1569773"/>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solidFill>
                  <a:srgbClr val="777777"/>
                </a:solidFill>
                <a:ea typeface="黑体" panose="02010609060101010101" pitchFamily="49" charset="-122"/>
              </a:rPr>
              <a:t>产生与发展</a:t>
            </a:r>
            <a:endParaRPr lang="zh-CN" altLang="en-US" sz="2400" dirty="0">
              <a:solidFill>
                <a:srgbClr val="777777"/>
              </a:solidFill>
              <a:ea typeface="黑体" panose="02010609060101010101" pitchFamily="49" charset="-122"/>
            </a:endParaRPr>
          </a:p>
        </p:txBody>
      </p:sp>
      <p:sp>
        <p:nvSpPr>
          <p:cNvPr id="11268" name="AutoShape 4"/>
          <p:cNvSpPr>
            <a:spLocks noChangeArrowheads="1"/>
          </p:cNvSpPr>
          <p:nvPr/>
        </p:nvSpPr>
        <p:spPr bwMode="auto">
          <a:xfrm>
            <a:off x="898525" y="2565400"/>
            <a:ext cx="2232025" cy="2879725"/>
          </a:xfrm>
          <a:prstGeom prst="rightArrowCallout">
            <a:avLst>
              <a:gd name="adj1" fmla="val 22076"/>
              <a:gd name="adj2" fmla="val 64509"/>
              <a:gd name="adj3" fmla="val 20343"/>
              <a:gd name="adj4" fmla="val 79657"/>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69" name="Text Box 5"/>
          <p:cNvSpPr txBox="1">
            <a:spLocks noChangeArrowheads="1"/>
          </p:cNvSpPr>
          <p:nvPr/>
        </p:nvSpPr>
        <p:spPr bwMode="auto">
          <a:xfrm>
            <a:off x="1060450" y="2671763"/>
            <a:ext cx="1495425"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latin typeface="黑体" panose="02010609060101010101" pitchFamily="49" charset="-122"/>
                <a:ea typeface="黑体" panose="02010609060101010101" pitchFamily="49" charset="-122"/>
              </a:rPr>
              <a:t>1777</a:t>
            </a:r>
            <a:r>
              <a:rPr lang="zh-CN" altLang="en-US" sz="2400">
                <a:latin typeface="黑体" panose="02010609060101010101" pitchFamily="49" charset="-122"/>
                <a:ea typeface="黑体" panose="02010609060101010101" pitchFamily="49" charset="-122"/>
              </a:rPr>
              <a:t>年法国戏剧家博马歇倡导成立</a:t>
            </a:r>
            <a:r>
              <a:rPr lang="zh-CN" altLang="en-US" sz="2400">
                <a:ea typeface="黑体" panose="02010609060101010101" pitchFamily="49" charset="-122"/>
              </a:rPr>
              <a:t>“</a:t>
            </a:r>
            <a:r>
              <a:rPr lang="zh-CN" altLang="en-US" sz="2400">
                <a:latin typeface="黑体" panose="02010609060101010101" pitchFamily="49" charset="-122"/>
                <a:ea typeface="黑体" panose="02010609060101010101" pitchFamily="49" charset="-122"/>
              </a:rPr>
              <a:t>戏剧作者和作曲者协会</a:t>
            </a:r>
            <a:r>
              <a:rPr lang="zh-CN" altLang="en-US" sz="2400">
                <a:ea typeface="黑体" panose="02010609060101010101" pitchFamily="49" charset="-122"/>
              </a:rPr>
              <a:t>”</a:t>
            </a:r>
            <a:endParaRPr lang="zh-CN" altLang="en-US" sz="2400">
              <a:latin typeface="黑体" panose="02010609060101010101" pitchFamily="49" charset="-122"/>
              <a:ea typeface="黑体" panose="02010609060101010101" pitchFamily="49" charset="-122"/>
            </a:endParaRPr>
          </a:p>
        </p:txBody>
      </p:sp>
      <p:sp>
        <p:nvSpPr>
          <p:cNvPr id="11270" name="AutoShape 6"/>
          <p:cNvSpPr>
            <a:spLocks noChangeArrowheads="1"/>
          </p:cNvSpPr>
          <p:nvPr/>
        </p:nvSpPr>
        <p:spPr bwMode="auto">
          <a:xfrm>
            <a:off x="3419475" y="2565400"/>
            <a:ext cx="2230438" cy="2879725"/>
          </a:xfrm>
          <a:prstGeom prst="rightArrowCallout">
            <a:avLst>
              <a:gd name="adj1" fmla="val 22092"/>
              <a:gd name="adj2" fmla="val 64555"/>
              <a:gd name="adj3" fmla="val 20343"/>
              <a:gd name="adj4" fmla="val 79657"/>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71" name="Text Box 7"/>
          <p:cNvSpPr txBox="1">
            <a:spLocks noChangeArrowheads="1"/>
          </p:cNvSpPr>
          <p:nvPr/>
        </p:nvSpPr>
        <p:spPr bwMode="auto">
          <a:xfrm>
            <a:off x="3443288" y="2865438"/>
            <a:ext cx="177641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latin typeface="黑体" panose="02010609060101010101" pitchFamily="49" charset="-122"/>
                <a:ea typeface="黑体" panose="02010609060101010101" pitchFamily="49" charset="-122"/>
              </a:rPr>
              <a:t>185</a:t>
            </a:r>
            <a:r>
              <a:rPr lang="zh-CN" altLang="en-US" sz="2400">
                <a:latin typeface="黑体" panose="02010609060101010101" pitchFamily="49" charset="-122"/>
                <a:ea typeface="黑体" panose="02010609060101010101" pitchFamily="49" charset="-122"/>
              </a:rPr>
              <a:t>1年法国</a:t>
            </a:r>
            <a:r>
              <a:rPr lang="zh-CN" altLang="en-US" sz="2400">
                <a:ea typeface="黑体" panose="02010609060101010101" pitchFamily="49" charset="-122"/>
              </a:rPr>
              <a:t>“</a:t>
            </a:r>
            <a:r>
              <a:rPr lang="zh-CN" altLang="en-US" sz="2400">
                <a:latin typeface="黑体" panose="02010609060101010101" pitchFamily="49" charset="-122"/>
                <a:ea typeface="黑体" panose="02010609060101010101" pitchFamily="49" charset="-122"/>
              </a:rPr>
              <a:t>音乐作者作曲者出版者协会</a:t>
            </a:r>
            <a:r>
              <a:rPr lang="zh-CN" altLang="en-US" sz="2400">
                <a:ea typeface="黑体" panose="02010609060101010101" pitchFamily="49" charset="-122"/>
              </a:rPr>
              <a:t>”</a:t>
            </a:r>
            <a:r>
              <a:rPr lang="zh-CN" altLang="en-US" sz="2400">
                <a:latin typeface="黑体" panose="02010609060101010101" pitchFamily="49" charset="-122"/>
                <a:ea typeface="黑体" panose="02010609060101010101" pitchFamily="49" charset="-122"/>
              </a:rPr>
              <a:t>成立</a:t>
            </a:r>
            <a:endParaRPr lang="zh-CN" altLang="en-US" sz="2400">
              <a:latin typeface="黑体" panose="02010609060101010101" pitchFamily="49" charset="-122"/>
              <a:ea typeface="黑体" panose="02010609060101010101" pitchFamily="49" charset="-122"/>
            </a:endParaRPr>
          </a:p>
        </p:txBody>
      </p:sp>
      <p:sp>
        <p:nvSpPr>
          <p:cNvPr id="11272" name="AutoShape 8"/>
          <p:cNvSpPr>
            <a:spLocks noChangeArrowheads="1"/>
          </p:cNvSpPr>
          <p:nvPr/>
        </p:nvSpPr>
        <p:spPr bwMode="auto">
          <a:xfrm>
            <a:off x="5984875" y="2549525"/>
            <a:ext cx="2232025" cy="2879725"/>
          </a:xfrm>
          <a:prstGeom prst="rightArrowCallout">
            <a:avLst>
              <a:gd name="adj1" fmla="val 20476"/>
              <a:gd name="adj2" fmla="val 64509"/>
              <a:gd name="adj3" fmla="val 20343"/>
              <a:gd name="adj4" fmla="val 79657"/>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73" name="Text Box 9"/>
          <p:cNvSpPr txBox="1">
            <a:spLocks noChangeArrowheads="1"/>
          </p:cNvSpPr>
          <p:nvPr/>
        </p:nvSpPr>
        <p:spPr bwMode="auto">
          <a:xfrm>
            <a:off x="6022975" y="3025775"/>
            <a:ext cx="1789113"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latin typeface="黑体" panose="02010609060101010101" pitchFamily="49" charset="-122"/>
                <a:ea typeface="黑体" panose="02010609060101010101" pitchFamily="49" charset="-122"/>
              </a:rPr>
              <a:t>1926年国际作家作曲家协会联合会在巴黎成立</a:t>
            </a:r>
            <a:endParaRPr lang="zh-CN" altLang="en-US" sz="2400">
              <a:latin typeface="黑体" panose="02010609060101010101" pitchFamily="49" charset="-122"/>
              <a:ea typeface="黑体" panose="02010609060101010101" pitchFamily="49" charset="-122"/>
            </a:endParaRPr>
          </a:p>
        </p:txBody>
      </p:sp>
      <p:pic>
        <p:nvPicPr>
          <p:cNvPr id="13" name="图片 12"/>
          <p:cNvPicPr>
            <a:picLocks noChangeAspect="1"/>
          </p:cNvPicPr>
          <p:nvPr/>
        </p:nvPicPr>
        <p:blipFill>
          <a:blip r:embed="rId1"/>
          <a:stretch>
            <a:fillRect/>
          </a:stretch>
        </p:blipFill>
        <p:spPr>
          <a:xfrm>
            <a:off x="0" y="2032"/>
            <a:ext cx="9144000" cy="1103376"/>
          </a:xfrm>
          <a:prstGeom prst="rect">
            <a:avLst/>
          </a:prstGeom>
        </p:spPr>
      </p:pic>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825500" y="1821551"/>
            <a:ext cx="8691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solidFill>
                  <a:srgbClr val="777777"/>
                </a:solidFill>
                <a:ea typeface="黑体" panose="02010609060101010101" pitchFamily="49" charset="-122"/>
              </a:rPr>
              <a:t>意 义</a:t>
            </a:r>
            <a:endParaRPr lang="zh-CN" altLang="en-US" sz="2400" dirty="0">
              <a:solidFill>
                <a:srgbClr val="777777"/>
              </a:solidFill>
              <a:ea typeface="黑体" panose="02010609060101010101" pitchFamily="49" charset="-122"/>
            </a:endParaRPr>
          </a:p>
        </p:txBody>
      </p:sp>
      <p:sp>
        <p:nvSpPr>
          <p:cNvPr id="10244" name="AutoShape 4"/>
          <p:cNvSpPr>
            <a:spLocks noChangeArrowheads="1"/>
          </p:cNvSpPr>
          <p:nvPr/>
        </p:nvSpPr>
        <p:spPr bwMode="auto">
          <a:xfrm>
            <a:off x="825500" y="2781300"/>
            <a:ext cx="2016125" cy="18002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9525" cap="flat" cmpd="sng">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45" name="AutoShape 5"/>
          <p:cNvSpPr>
            <a:spLocks noChangeArrowheads="1"/>
          </p:cNvSpPr>
          <p:nvPr/>
        </p:nvSpPr>
        <p:spPr bwMode="auto">
          <a:xfrm rot="10800000">
            <a:off x="2625725" y="3213100"/>
            <a:ext cx="2006600" cy="1871663"/>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9525" cap="flat" cmpd="sng">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46" name="AutoShape 6"/>
          <p:cNvSpPr>
            <a:spLocks noChangeArrowheads="1"/>
          </p:cNvSpPr>
          <p:nvPr/>
        </p:nvSpPr>
        <p:spPr bwMode="auto">
          <a:xfrm>
            <a:off x="4425950" y="2779713"/>
            <a:ext cx="2006600" cy="18510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9525" cap="flat" cmpd="sng">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47" name="AutoShape 7"/>
          <p:cNvSpPr>
            <a:spLocks noChangeArrowheads="1"/>
          </p:cNvSpPr>
          <p:nvPr/>
        </p:nvSpPr>
        <p:spPr bwMode="auto">
          <a:xfrm rot="10800000">
            <a:off x="6156325" y="3213100"/>
            <a:ext cx="2230438" cy="187325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9525" cap="flat" cmpd="sng">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48" name="Text Box 8"/>
          <p:cNvSpPr txBox="1">
            <a:spLocks noChangeArrowheads="1"/>
          </p:cNvSpPr>
          <p:nvPr/>
        </p:nvSpPr>
        <p:spPr bwMode="auto">
          <a:xfrm>
            <a:off x="1192213" y="2860675"/>
            <a:ext cx="1363662"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t>维护著作权人的利益</a:t>
            </a:r>
            <a:endParaRPr lang="zh-CN" altLang="en-US" sz="2800" b="1"/>
          </a:p>
        </p:txBody>
      </p:sp>
      <p:sp>
        <p:nvSpPr>
          <p:cNvPr id="10249" name="Text Box 9"/>
          <p:cNvSpPr txBox="1">
            <a:spLocks noChangeArrowheads="1"/>
          </p:cNvSpPr>
          <p:nvPr/>
        </p:nvSpPr>
        <p:spPr bwMode="auto">
          <a:xfrm>
            <a:off x="2974975" y="3187700"/>
            <a:ext cx="145415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t>促进作品的传播与利用</a:t>
            </a:r>
            <a:endParaRPr lang="zh-CN" altLang="en-US" sz="2800" b="1"/>
          </a:p>
        </p:txBody>
      </p:sp>
      <p:sp>
        <p:nvSpPr>
          <p:cNvPr id="10250" name="Text Box 10"/>
          <p:cNvSpPr txBox="1">
            <a:spLocks noChangeArrowheads="1"/>
          </p:cNvSpPr>
          <p:nvPr/>
        </p:nvSpPr>
        <p:spPr bwMode="auto">
          <a:xfrm>
            <a:off x="4811713" y="2771775"/>
            <a:ext cx="1344612"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t>保障文化经济有序发展</a:t>
            </a:r>
            <a:endParaRPr lang="zh-CN" altLang="en-US" sz="2800" b="1"/>
          </a:p>
        </p:txBody>
      </p:sp>
      <p:sp>
        <p:nvSpPr>
          <p:cNvPr id="10251" name="Text Box 11"/>
          <p:cNvSpPr txBox="1">
            <a:spLocks noChangeArrowheads="1"/>
          </p:cNvSpPr>
          <p:nvPr/>
        </p:nvSpPr>
        <p:spPr bwMode="auto">
          <a:xfrm>
            <a:off x="6643688" y="3319463"/>
            <a:ext cx="138588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t>促进国际文化交流</a:t>
            </a:r>
            <a:endParaRPr lang="zh-CN" altLang="en-US" sz="2800" b="1"/>
          </a:p>
        </p:txBody>
      </p:sp>
      <p:pic>
        <p:nvPicPr>
          <p:cNvPr id="14" name="图片 13"/>
          <p:cNvPicPr>
            <a:picLocks noChangeAspect="1"/>
          </p:cNvPicPr>
          <p:nvPr/>
        </p:nvPicPr>
        <p:blipFill>
          <a:blip r:embed="rId1"/>
          <a:stretch>
            <a:fillRect/>
          </a:stretch>
        </p:blipFill>
        <p:spPr>
          <a:xfrm>
            <a:off x="0" y="2032"/>
            <a:ext cx="9144000" cy="1103376"/>
          </a:xfrm>
          <a:prstGeom prst="rect">
            <a:avLst/>
          </a:prstGeom>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ChangeArrowheads="1"/>
          </p:cNvSpPr>
          <p:nvPr/>
        </p:nvSpPr>
        <p:spPr bwMode="auto">
          <a:xfrm>
            <a:off x="832803" y="4000697"/>
            <a:ext cx="7705725" cy="935037"/>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2293" name="AutoShape 5"/>
          <p:cNvSpPr>
            <a:spLocks noChangeArrowheads="1"/>
          </p:cNvSpPr>
          <p:nvPr/>
        </p:nvSpPr>
        <p:spPr bwMode="auto">
          <a:xfrm>
            <a:off x="854075" y="2872422"/>
            <a:ext cx="7688263" cy="1057275"/>
          </a:xfrm>
          <a:prstGeom prst="downArrowCallout">
            <a:avLst>
              <a:gd name="adj1" fmla="val 41274"/>
              <a:gd name="adj2" fmla="val 44708"/>
              <a:gd name="adj3" fmla="val 15106"/>
              <a:gd name="adj4" fmla="val 77287"/>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2294" name="Text Box 6"/>
          <p:cNvSpPr txBox="1">
            <a:spLocks noChangeArrowheads="1"/>
          </p:cNvSpPr>
          <p:nvPr/>
        </p:nvSpPr>
        <p:spPr bwMode="auto">
          <a:xfrm>
            <a:off x="854075" y="2875002"/>
            <a:ext cx="751522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chemeClr val="bg1"/>
                </a:solidFill>
                <a:latin typeface="华文楷体" panose="02010600040101010101" pitchFamily="2" charset="-122"/>
                <a:ea typeface="华文楷体" panose="02010600040101010101" pitchFamily="2" charset="-122"/>
              </a:rPr>
              <a:t>2001年，新《著作权法》第8条对著作权集体管理制度进行了原则性规定</a:t>
            </a:r>
            <a:endParaRPr lang="zh-CN" altLang="en-US" sz="2400" dirty="0">
              <a:solidFill>
                <a:schemeClr val="bg1"/>
              </a:solidFill>
              <a:latin typeface="华文楷体" panose="02010600040101010101" pitchFamily="2" charset="-122"/>
              <a:ea typeface="华文楷体" panose="02010600040101010101" pitchFamily="2" charset="-122"/>
            </a:endParaRPr>
          </a:p>
          <a:p>
            <a:endParaRPr lang="zh-CN" altLang="en-US" dirty="0"/>
          </a:p>
        </p:txBody>
      </p:sp>
      <p:sp>
        <p:nvSpPr>
          <p:cNvPr id="12296" name="Text Box 8"/>
          <p:cNvSpPr txBox="1">
            <a:spLocks noChangeArrowheads="1"/>
          </p:cNvSpPr>
          <p:nvPr/>
        </p:nvSpPr>
        <p:spPr bwMode="auto">
          <a:xfrm>
            <a:off x="854075" y="4239616"/>
            <a:ext cx="543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chemeClr val="bg1"/>
                </a:solidFill>
                <a:latin typeface="华文楷体" panose="02010600040101010101" pitchFamily="2" charset="-122"/>
                <a:ea typeface="华文楷体" panose="02010600040101010101" pitchFamily="2" charset="-122"/>
              </a:rPr>
              <a:t>2004年，颁布《著作权集体管理条例》</a:t>
            </a:r>
            <a:endParaRPr lang="zh-CN" altLang="en-US" sz="2400" b="1" dirty="0">
              <a:solidFill>
                <a:schemeClr val="bg1"/>
              </a:solidFill>
              <a:latin typeface="华文楷体" panose="02010600040101010101" pitchFamily="2" charset="-122"/>
              <a:ea typeface="华文楷体" panose="02010600040101010101" pitchFamily="2" charset="-122"/>
            </a:endParaRPr>
          </a:p>
        </p:txBody>
      </p:sp>
      <p:pic>
        <p:nvPicPr>
          <p:cNvPr id="9" name="图片 8"/>
          <p:cNvPicPr>
            <a:picLocks noChangeAspect="1"/>
          </p:cNvPicPr>
          <p:nvPr/>
        </p:nvPicPr>
        <p:blipFill>
          <a:blip r:embed="rId1"/>
          <a:stretch>
            <a:fillRect/>
          </a:stretch>
        </p:blipFill>
        <p:spPr>
          <a:xfrm>
            <a:off x="0" y="2032"/>
            <a:ext cx="9144000" cy="1103376"/>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3" name="标题 24577"/>
          <p:cNvSpPr txBox="1"/>
          <p:nvPr/>
        </p:nvSpPr>
        <p:spPr>
          <a:xfrm>
            <a:off x="123824" y="937578"/>
            <a:ext cx="8908415"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457200">
              <a:lnSpc>
                <a:spcPct val="100000"/>
              </a:lnSpc>
            </a:pPr>
            <a:r>
              <a:rPr lang="zh-CN" altLang="en-US" sz="2800" b="1" dirty="0">
                <a:latin typeface="+mn-lt"/>
                <a:ea typeface="黑体" panose="02010609060101010101" pitchFamily="49" charset="-122"/>
                <a:cs typeface="+mn-cs"/>
              </a:rPr>
              <a:t>二、我国的著作权集体管理制度</a:t>
            </a:r>
            <a:endParaRPr lang="zh-CN" altLang="en-US" sz="2800" b="1" dirty="0">
              <a:latin typeface="+mn-lt"/>
              <a:ea typeface="黑体" panose="02010609060101010101" pitchFamily="49" charset="-122"/>
              <a:cs typeface="+mn-cs"/>
            </a:endParaRPr>
          </a:p>
        </p:txBody>
      </p:sp>
      <p:sp>
        <p:nvSpPr>
          <p:cNvPr id="14" name="AutoShape 3"/>
          <p:cNvSpPr>
            <a:spLocks noChangeArrowheads="1"/>
          </p:cNvSpPr>
          <p:nvPr/>
        </p:nvSpPr>
        <p:spPr bwMode="auto">
          <a:xfrm>
            <a:off x="854075" y="1976418"/>
            <a:ext cx="1814473" cy="574675"/>
          </a:xfrm>
          <a:prstGeom prst="roundRect">
            <a:avLst>
              <a:gd name="adj" fmla="val 16667"/>
            </a:avLst>
          </a:prstGeom>
          <a:solidFill>
            <a:schemeClr val="hlink"/>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dirty="0">
                <a:solidFill>
                  <a:schemeClr val="bg1"/>
                </a:solidFill>
                <a:ea typeface="黑体" panose="02010609060101010101" pitchFamily="49" charset="-122"/>
              </a:rPr>
              <a:t>法律依据</a:t>
            </a:r>
            <a:endParaRPr lang="zh-CN" altLang="en-US" sz="2800" dirty="0">
              <a:solidFill>
                <a:schemeClr val="bg1"/>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圆角矩形 6146"/>
          <p:cNvSpPr/>
          <p:nvPr/>
        </p:nvSpPr>
        <p:spPr>
          <a:xfrm>
            <a:off x="615950" y="1720533"/>
            <a:ext cx="1584325"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概 念</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149" name="文本框 6148"/>
          <p:cNvSpPr txBox="1"/>
          <p:nvPr/>
        </p:nvSpPr>
        <p:spPr>
          <a:xfrm>
            <a:off x="923290" y="2295525"/>
            <a:ext cx="7557135" cy="1476375"/>
          </a:xfrm>
          <a:prstGeom prst="rect">
            <a:avLst/>
          </a:prstGeom>
          <a:noFill/>
          <a:ln w="9525">
            <a:solidFill>
              <a:schemeClr val="accent1"/>
            </a:solidFill>
          </a:ln>
        </p:spPr>
        <p:txBody>
          <a:bodyPr wrap="square">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著作权许可：著作权人在保留著作权的前提下，在著作权保护期内，授权要求使用作品的人在一定期限、范围内以一定方式使用其作品的法律行为</a:t>
            </a:r>
            <a:endParaRPr lang="zh-CN" altLang="en-US" sz="2000" dirty="0">
              <a:latin typeface="华文楷体" panose="02010600040101010101" pitchFamily="2" charset="-122"/>
              <a:ea typeface="华文楷体" panose="02010600040101010101" pitchFamily="2" charset="-122"/>
            </a:endParaRPr>
          </a:p>
        </p:txBody>
      </p:sp>
      <p:sp>
        <p:nvSpPr>
          <p:cNvPr id="7" name="Text Box 4"/>
          <p:cNvSpPr txBox="1">
            <a:spLocks noChangeArrowheads="1"/>
          </p:cNvSpPr>
          <p:nvPr/>
        </p:nvSpPr>
        <p:spPr bwMode="auto">
          <a:xfrm>
            <a:off x="1483995" y="1105535"/>
            <a:ext cx="619823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一、著作权许可的概念与特征</a:t>
            </a:r>
            <a:endParaRPr lang="zh-CN" altLang="en-US" sz="2800" b="1" dirty="0">
              <a:ea typeface="黑体" panose="02010609060101010101" pitchFamily="49" charset="-122"/>
            </a:endParaRPr>
          </a:p>
        </p:txBody>
      </p:sp>
      <p:pic>
        <p:nvPicPr>
          <p:cNvPr id="10" name="图片 9"/>
          <p:cNvPicPr>
            <a:picLocks noChangeAspect="1"/>
          </p:cNvPicPr>
          <p:nvPr/>
        </p:nvPicPr>
        <p:blipFill>
          <a:blip r:embed="rId1"/>
          <a:stretch>
            <a:fillRect/>
          </a:stretch>
        </p:blipFill>
        <p:spPr>
          <a:xfrm>
            <a:off x="0" y="2032"/>
            <a:ext cx="9144000" cy="1103376"/>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4" name="圆角矩形 6"/>
          <p:cNvSpPr/>
          <p:nvPr/>
        </p:nvSpPr>
        <p:spPr>
          <a:xfrm>
            <a:off x="923290" y="4271010"/>
            <a:ext cx="7557135" cy="2162810"/>
          </a:xfrm>
          <a:prstGeom prst="rect">
            <a:avLst/>
          </a:prstGeom>
          <a:noFill/>
          <a:ln w="9525">
            <a:solidFill>
              <a:schemeClr val="accent1"/>
            </a:solidFill>
          </a:ln>
        </p:spPr>
        <p:txBody>
          <a:bodyPr vert="horz" wrap="square" lIns="106680" tIns="106680" rIns="106680" bIns="106680" anchor="t"/>
          <a:p>
            <a:pPr marL="0" lvl="1" indent="-114300">
              <a:lnSpc>
                <a:spcPct val="150000"/>
              </a:lnSpc>
              <a:spcAft>
                <a:spcPct val="15000"/>
              </a:spcAft>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以著作财产权（作品的使用权）为标的</a:t>
            </a:r>
            <a:endParaRPr lang="zh-CN" altLang="en-US" sz="2000" dirty="0">
              <a:latin typeface="华文楷体" panose="02010600040101010101" pitchFamily="2" charset="-122"/>
              <a:ea typeface="华文楷体" panose="02010600040101010101" pitchFamily="2" charset="-122"/>
            </a:endParaRPr>
          </a:p>
          <a:p>
            <a:pPr marL="0" lvl="1" indent="-114300">
              <a:lnSpc>
                <a:spcPct val="150000"/>
              </a:lnSpc>
              <a:spcAft>
                <a:spcPct val="15000"/>
              </a:spcAft>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双务、诺成、有偿合同</a:t>
            </a:r>
            <a:endParaRPr lang="en-US" altLang="zh-CN" sz="2000" dirty="0">
              <a:latin typeface="华文楷体" panose="02010600040101010101" pitchFamily="2" charset="-122"/>
              <a:ea typeface="华文楷体" panose="02010600040101010101" pitchFamily="2" charset="-122"/>
            </a:endParaRPr>
          </a:p>
          <a:p>
            <a:pPr marL="0" lvl="1" indent="-114300">
              <a:lnSpc>
                <a:spcPct val="150000"/>
              </a:lnSpc>
              <a:spcAft>
                <a:spcPct val="15000"/>
              </a:spcAft>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可以用非书面形式，但专有使用许可应当用书面形式（报社、杂志社刊用作品除外）</a:t>
            </a:r>
            <a:endParaRPr lang="zh-CN" altLang="en-US" sz="2000" dirty="0">
              <a:latin typeface="Arial" panose="020B0604020202020204" pitchFamily="34" charset="0"/>
            </a:endParaRPr>
          </a:p>
          <a:p>
            <a:pPr marL="114300" lvl="1" indent="-114300">
              <a:lnSpc>
                <a:spcPct val="90000"/>
              </a:lnSpc>
              <a:spcAft>
                <a:spcPct val="15000"/>
              </a:spcAft>
              <a:buFont typeface="Arial" panose="020B0604020202020204" pitchFamily="34" charset="0"/>
              <a:buChar char="•"/>
            </a:pPr>
            <a:endParaRPr lang="zh-CN" altLang="en-US" sz="2000" dirty="0">
              <a:latin typeface="Arial" panose="020B0604020202020204" pitchFamily="34" charset="0"/>
            </a:endParaRPr>
          </a:p>
        </p:txBody>
      </p:sp>
      <p:sp>
        <p:nvSpPr>
          <p:cNvPr id="12" name="圆角矩形 6146"/>
          <p:cNvSpPr/>
          <p:nvPr/>
        </p:nvSpPr>
        <p:spPr>
          <a:xfrm>
            <a:off x="610235" y="3884345"/>
            <a:ext cx="1584325"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p>
            <a:pPr algn="ctr"/>
            <a:r>
              <a:rPr lang="zh-CN" altLang="en-US" sz="2800" dirty="0">
                <a:solidFill>
                  <a:schemeClr val="bg1"/>
                </a:solidFill>
                <a:latin typeface="Arial" panose="020B0604020202020204" pitchFamily="34" charset="0"/>
                <a:ea typeface="黑体" panose="02010609060101010101" pitchFamily="49" charset="-122"/>
              </a:rPr>
              <a:t>特  征</a:t>
            </a:r>
            <a:endParaRPr lang="zh-CN" altLang="en-US" sz="28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0" y="2032"/>
            <a:ext cx="9144000" cy="110337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6" name="文本框 24"/>
          <p:cNvSpPr txBox="1"/>
          <p:nvPr/>
        </p:nvSpPr>
        <p:spPr>
          <a:xfrm>
            <a:off x="6790597" y="5600435"/>
            <a:ext cx="2216243" cy="978729"/>
          </a:xfrm>
          <a:prstGeom prst="rect">
            <a:avLst/>
          </a:prstGeom>
          <a:noFill/>
          <a:ln w="9525">
            <a:noFill/>
          </a:ln>
        </p:spPr>
        <p:txBody>
          <a:bodyPr wrap="square" anchor="t">
            <a:spAutoFit/>
          </a:bodyPr>
          <a:lstStyle/>
          <a:p>
            <a:pPr>
              <a:lnSpc>
                <a:spcPct val="120000"/>
              </a:lnSpc>
            </a:pPr>
            <a:r>
              <a:rPr lang="zh-CN" altLang="en-US" sz="1600" dirty="0">
                <a:latin typeface="华文楷体" panose="02010600040101010101" pitchFamily="2" charset="-122"/>
                <a:ea typeface="华文楷体" panose="02010600040101010101" pitchFamily="2" charset="-122"/>
              </a:rPr>
              <a:t>中国电影著作权协会（前身为</a:t>
            </a:r>
            <a:r>
              <a:rPr lang="en-US" altLang="zh-CN" sz="1600" dirty="0">
                <a:latin typeface="华文楷体" panose="02010600040101010101" pitchFamily="2" charset="-122"/>
                <a:ea typeface="华文楷体" panose="02010600040101010101" pitchFamily="2" charset="-122"/>
              </a:rPr>
              <a:t>2005</a:t>
            </a:r>
            <a:r>
              <a:rPr lang="zh-CN" altLang="en-US" sz="1600" dirty="0">
                <a:latin typeface="华文楷体" panose="02010600040101010101" pitchFamily="2" charset="-122"/>
                <a:ea typeface="华文楷体" panose="02010600040101010101" pitchFamily="2" charset="-122"/>
              </a:rPr>
              <a:t>年成立的中国电影版权协会）</a:t>
            </a:r>
            <a:endParaRPr lang="zh-CN" altLang="en-US" sz="1600" dirty="0">
              <a:latin typeface="华文楷体" panose="02010600040101010101" pitchFamily="2" charset="-122"/>
              <a:ea typeface="华文楷体" panose="02010600040101010101" pitchFamily="2" charset="-122"/>
            </a:endParaRPr>
          </a:p>
        </p:txBody>
      </p:sp>
      <p:cxnSp>
        <p:nvCxnSpPr>
          <p:cNvPr id="17" name="直线箭头连接符 4"/>
          <p:cNvCxnSpPr/>
          <p:nvPr/>
        </p:nvCxnSpPr>
        <p:spPr>
          <a:xfrm>
            <a:off x="0" y="5006658"/>
            <a:ext cx="9144000" cy="0"/>
          </a:xfrm>
          <a:prstGeom prst="straightConnector1">
            <a:avLst/>
          </a:prstGeom>
          <a:ln w="25400" cap="flat" cmpd="sng">
            <a:solidFill>
              <a:schemeClr val="tx2"/>
            </a:solidFill>
            <a:prstDash val="solid"/>
            <a:round/>
            <a:headEnd type="none" w="med" len="med"/>
            <a:tailEnd type="arrow" w="med" len="med"/>
          </a:ln>
          <a:effectLst>
            <a:outerShdw dist="20000" dir="5400000" rotWithShape="0">
              <a:srgbClr val="000000">
                <a:alpha val="37999"/>
              </a:srgbClr>
            </a:outerShdw>
          </a:effectLst>
        </p:spPr>
      </p:cxnSp>
      <p:sp>
        <p:nvSpPr>
          <p:cNvPr id="18" name="文本框 5"/>
          <p:cNvSpPr txBox="1"/>
          <p:nvPr/>
        </p:nvSpPr>
        <p:spPr>
          <a:xfrm>
            <a:off x="803910" y="5130384"/>
            <a:ext cx="595035" cy="338554"/>
          </a:xfrm>
          <a:prstGeom prst="rect">
            <a:avLst/>
          </a:prstGeom>
          <a:noFill/>
          <a:ln w="9525">
            <a:noFill/>
          </a:ln>
        </p:spPr>
        <p:txBody>
          <a:bodyPr wrap="none" anchor="t">
            <a:spAutoFit/>
          </a:bodyPr>
          <a:lstStyle/>
          <a:p>
            <a:r>
              <a:rPr lang="en-US" altLang="zh-CN" sz="1600" dirty="0">
                <a:solidFill>
                  <a:srgbClr val="336699"/>
                </a:solidFill>
                <a:latin typeface="黑体" panose="02010609060101010101" pitchFamily="49" charset="-122"/>
                <a:ea typeface="黑体" panose="02010609060101010101" pitchFamily="49" charset="-122"/>
              </a:rPr>
              <a:t>1992</a:t>
            </a:r>
            <a:endParaRPr lang="zh-CN" altLang="en-US" sz="1600" b="0" dirty="0">
              <a:solidFill>
                <a:srgbClr val="336699"/>
              </a:solidFill>
              <a:latin typeface="黑体" panose="02010609060101010101" pitchFamily="49" charset="-122"/>
              <a:ea typeface="黑体" panose="02010609060101010101" pitchFamily="49" charset="-122"/>
            </a:endParaRPr>
          </a:p>
        </p:txBody>
      </p:sp>
      <p:sp>
        <p:nvSpPr>
          <p:cNvPr id="19" name="文本框 22"/>
          <p:cNvSpPr txBox="1"/>
          <p:nvPr/>
        </p:nvSpPr>
        <p:spPr>
          <a:xfrm>
            <a:off x="4324611" y="5142179"/>
            <a:ext cx="679581" cy="338554"/>
          </a:xfrm>
          <a:prstGeom prst="rect">
            <a:avLst/>
          </a:prstGeom>
          <a:noFill/>
          <a:ln w="9525">
            <a:noFill/>
          </a:ln>
        </p:spPr>
        <p:txBody>
          <a:bodyPr wrap="square" anchor="t">
            <a:spAutoFit/>
          </a:bodyPr>
          <a:lstStyle/>
          <a:p>
            <a:r>
              <a:rPr lang="en-US" altLang="zh-CN" sz="1600" dirty="0">
                <a:solidFill>
                  <a:srgbClr val="336699"/>
                </a:solidFill>
                <a:latin typeface="黑体" panose="02010609060101010101" pitchFamily="49" charset="-122"/>
                <a:ea typeface="黑体" panose="02010609060101010101" pitchFamily="49" charset="-122"/>
              </a:rPr>
              <a:t>2008</a:t>
            </a:r>
            <a:endParaRPr lang="en-US" altLang="zh-CN" sz="1600" b="0" dirty="0">
              <a:solidFill>
                <a:srgbClr val="336699"/>
              </a:solidFill>
              <a:latin typeface="黑体" panose="02010609060101010101" pitchFamily="49" charset="-122"/>
              <a:ea typeface="黑体" panose="02010609060101010101" pitchFamily="49" charset="-122"/>
            </a:endParaRPr>
          </a:p>
        </p:txBody>
      </p:sp>
      <p:sp>
        <p:nvSpPr>
          <p:cNvPr id="20" name="Text Box 26"/>
          <p:cNvSpPr txBox="1"/>
          <p:nvPr/>
        </p:nvSpPr>
        <p:spPr>
          <a:xfrm>
            <a:off x="824230" y="4738370"/>
            <a:ext cx="546100" cy="366713"/>
          </a:xfrm>
          <a:prstGeom prst="rect">
            <a:avLst/>
          </a:prstGeom>
          <a:noFill/>
          <a:ln w="9525">
            <a:noFill/>
          </a:ln>
        </p:spPr>
        <p:txBody>
          <a:bodyPr anchor="t">
            <a:spAutoFit/>
          </a:bodyPr>
          <a:lstStyle/>
          <a:p>
            <a:pPr algn="ctr">
              <a:spcBef>
                <a:spcPct val="50000"/>
              </a:spcBef>
            </a:pPr>
            <a:r>
              <a:rPr lang="zh-CN" altLang="en-US" b="0" dirty="0">
                <a:solidFill>
                  <a:srgbClr val="336699"/>
                </a:solidFill>
                <a:latin typeface="Arial" panose="020B0604020202020204" pitchFamily="34" charset="0"/>
                <a:ea typeface="宋体" panose="02010600030101010101" pitchFamily="2" charset="-122"/>
              </a:rPr>
              <a:t>●</a:t>
            </a:r>
            <a:endParaRPr lang="zh-CN" altLang="en-US" b="0" dirty="0">
              <a:solidFill>
                <a:srgbClr val="336699"/>
              </a:solidFill>
              <a:latin typeface="Arial" panose="020B0604020202020204" pitchFamily="34" charset="0"/>
              <a:ea typeface="宋体" panose="02010600030101010101" pitchFamily="2" charset="-122"/>
            </a:endParaRPr>
          </a:p>
        </p:txBody>
      </p:sp>
      <p:sp>
        <p:nvSpPr>
          <p:cNvPr id="21" name="Text Box 31"/>
          <p:cNvSpPr txBox="1"/>
          <p:nvPr/>
        </p:nvSpPr>
        <p:spPr>
          <a:xfrm>
            <a:off x="7625398" y="4741252"/>
            <a:ext cx="546100" cy="366712"/>
          </a:xfrm>
          <a:prstGeom prst="rect">
            <a:avLst/>
          </a:prstGeom>
          <a:noFill/>
          <a:ln w="9525">
            <a:noFill/>
          </a:ln>
        </p:spPr>
        <p:txBody>
          <a:bodyPr anchor="t">
            <a:spAutoFit/>
          </a:bodyPr>
          <a:lstStyle/>
          <a:p>
            <a:pPr algn="ctr">
              <a:spcBef>
                <a:spcPct val="50000"/>
              </a:spcBef>
            </a:pPr>
            <a:r>
              <a:rPr lang="zh-CN" altLang="en-US" b="0" dirty="0">
                <a:solidFill>
                  <a:srgbClr val="336699"/>
                </a:solidFill>
                <a:latin typeface="Arial" panose="020B0604020202020204" pitchFamily="34" charset="0"/>
                <a:ea typeface="宋体" panose="02010600030101010101" pitchFamily="2" charset="-122"/>
              </a:rPr>
              <a:t>●</a:t>
            </a:r>
            <a:endParaRPr lang="zh-CN" altLang="en-US" b="0" dirty="0">
              <a:solidFill>
                <a:srgbClr val="336699"/>
              </a:solidFill>
              <a:latin typeface="Arial" panose="020B0604020202020204" pitchFamily="34" charset="0"/>
              <a:ea typeface="宋体" panose="02010600030101010101" pitchFamily="2" charset="-122"/>
            </a:endParaRPr>
          </a:p>
        </p:txBody>
      </p:sp>
      <p:sp>
        <p:nvSpPr>
          <p:cNvPr id="22" name="Text Box 29"/>
          <p:cNvSpPr txBox="1"/>
          <p:nvPr/>
        </p:nvSpPr>
        <p:spPr>
          <a:xfrm>
            <a:off x="4346575" y="4731703"/>
            <a:ext cx="546100" cy="366712"/>
          </a:xfrm>
          <a:prstGeom prst="rect">
            <a:avLst/>
          </a:prstGeom>
          <a:noFill/>
          <a:ln w="9525">
            <a:noFill/>
          </a:ln>
        </p:spPr>
        <p:txBody>
          <a:bodyPr anchor="t">
            <a:spAutoFit/>
          </a:bodyPr>
          <a:lstStyle/>
          <a:p>
            <a:pPr algn="ctr">
              <a:spcBef>
                <a:spcPct val="50000"/>
              </a:spcBef>
            </a:pPr>
            <a:r>
              <a:rPr lang="zh-CN" altLang="en-US" b="0" dirty="0">
                <a:solidFill>
                  <a:srgbClr val="336699"/>
                </a:solidFill>
                <a:latin typeface="Arial" panose="020B0604020202020204" pitchFamily="34" charset="0"/>
                <a:ea typeface="宋体" panose="02010600030101010101" pitchFamily="2" charset="-122"/>
              </a:rPr>
              <a:t>●</a:t>
            </a:r>
            <a:endParaRPr lang="zh-CN" altLang="en-US" b="0" dirty="0">
              <a:solidFill>
                <a:srgbClr val="336699"/>
              </a:solidFill>
              <a:latin typeface="Arial" panose="020B0604020202020204" pitchFamily="34" charset="0"/>
              <a:ea typeface="宋体" panose="02010600030101010101" pitchFamily="2" charset="-122"/>
            </a:endParaRPr>
          </a:p>
        </p:txBody>
      </p:sp>
      <p:sp>
        <p:nvSpPr>
          <p:cNvPr id="23" name="文本框 13"/>
          <p:cNvSpPr txBox="1"/>
          <p:nvPr/>
        </p:nvSpPr>
        <p:spPr>
          <a:xfrm>
            <a:off x="190140" y="5547991"/>
            <a:ext cx="2049901" cy="387798"/>
          </a:xfrm>
          <a:prstGeom prst="rect">
            <a:avLst/>
          </a:prstGeom>
          <a:noFill/>
          <a:ln w="9525">
            <a:noFill/>
          </a:ln>
        </p:spPr>
        <p:txBody>
          <a:bodyPr wrap="square" anchor="t">
            <a:spAutoFit/>
          </a:bodyPr>
          <a:lstStyle/>
          <a:p>
            <a:pPr>
              <a:lnSpc>
                <a:spcPct val="120000"/>
              </a:lnSpc>
            </a:pPr>
            <a:r>
              <a:rPr lang="zh-CN" altLang="en-US" sz="1600" dirty="0">
                <a:latin typeface="华文楷体" panose="02010600040101010101" pitchFamily="2" charset="-122"/>
                <a:ea typeface="华文楷体" panose="02010600040101010101" pitchFamily="2" charset="-122"/>
              </a:rPr>
              <a:t>中国音乐著作权协会</a:t>
            </a:r>
            <a:endParaRPr lang="zh-CN" altLang="en-US" sz="1600" dirty="0">
              <a:latin typeface="华文楷体" panose="02010600040101010101" pitchFamily="2" charset="-122"/>
              <a:ea typeface="华文楷体" panose="02010600040101010101" pitchFamily="2" charset="-122"/>
            </a:endParaRPr>
          </a:p>
        </p:txBody>
      </p:sp>
      <p:sp>
        <p:nvSpPr>
          <p:cNvPr id="24" name="文本框 22"/>
          <p:cNvSpPr txBox="1"/>
          <p:nvPr/>
        </p:nvSpPr>
        <p:spPr>
          <a:xfrm>
            <a:off x="7581964" y="5152855"/>
            <a:ext cx="643825" cy="338554"/>
          </a:xfrm>
          <a:prstGeom prst="rect">
            <a:avLst/>
          </a:prstGeom>
          <a:noFill/>
          <a:ln w="9525">
            <a:noFill/>
          </a:ln>
        </p:spPr>
        <p:txBody>
          <a:bodyPr wrap="square" anchor="t">
            <a:spAutoFit/>
          </a:bodyPr>
          <a:lstStyle/>
          <a:p>
            <a:r>
              <a:rPr lang="en-US" altLang="zh-CN" sz="1600" dirty="0">
                <a:solidFill>
                  <a:srgbClr val="336699"/>
                </a:solidFill>
                <a:latin typeface="黑体" panose="02010609060101010101" pitchFamily="49" charset="-122"/>
                <a:ea typeface="黑体" panose="02010609060101010101" pitchFamily="49" charset="-122"/>
              </a:rPr>
              <a:t>2009</a:t>
            </a:r>
            <a:endParaRPr lang="en-US" altLang="zh-CN" sz="1600" b="0" dirty="0">
              <a:solidFill>
                <a:srgbClr val="336699"/>
              </a:solidFill>
              <a:latin typeface="黑体" panose="02010609060101010101" pitchFamily="49" charset="-122"/>
              <a:ea typeface="黑体" panose="02010609060101010101" pitchFamily="49" charset="-122"/>
            </a:endParaRPr>
          </a:p>
        </p:txBody>
      </p:sp>
      <p:sp>
        <p:nvSpPr>
          <p:cNvPr id="25" name="文本框 24"/>
          <p:cNvSpPr txBox="1"/>
          <p:nvPr/>
        </p:nvSpPr>
        <p:spPr>
          <a:xfrm>
            <a:off x="2752834" y="5562644"/>
            <a:ext cx="1050671" cy="978729"/>
          </a:xfrm>
          <a:prstGeom prst="rect">
            <a:avLst/>
          </a:prstGeom>
          <a:noFill/>
          <a:ln w="9525">
            <a:noFill/>
          </a:ln>
        </p:spPr>
        <p:txBody>
          <a:bodyPr wrap="square" anchor="t">
            <a:spAutoFit/>
          </a:bodyPr>
          <a:lstStyle/>
          <a:p>
            <a:pPr>
              <a:lnSpc>
                <a:spcPct val="120000"/>
              </a:lnSpc>
            </a:pPr>
            <a:r>
              <a:rPr lang="zh-CN" altLang="en-US" sz="1600" dirty="0">
                <a:latin typeface="华文楷体" panose="02010600040101010101" pitchFamily="2" charset="-122"/>
                <a:ea typeface="华文楷体" panose="02010600040101010101" pitchFamily="2" charset="-122"/>
              </a:rPr>
              <a:t>中国音像集体管理协会</a:t>
            </a:r>
            <a:endParaRPr lang="zh-CN" altLang="en-US" sz="1600" dirty="0">
              <a:latin typeface="华文楷体" panose="02010600040101010101" pitchFamily="2" charset="-122"/>
              <a:ea typeface="华文楷体" panose="02010600040101010101" pitchFamily="2" charset="-122"/>
            </a:endParaRPr>
          </a:p>
        </p:txBody>
      </p:sp>
      <p:sp>
        <p:nvSpPr>
          <p:cNvPr id="26" name="内容占位符 2"/>
          <p:cNvSpPr txBox="1"/>
          <p:nvPr/>
        </p:nvSpPr>
        <p:spPr>
          <a:xfrm>
            <a:off x="530407" y="2174243"/>
            <a:ext cx="1166313" cy="2538826"/>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fontAlgn="base">
              <a:lnSpc>
                <a:spcPct val="100000"/>
              </a:lnSpc>
              <a:spcBef>
                <a:spcPct val="20000"/>
              </a:spcBef>
              <a:spcAft>
                <a:spcPct val="0"/>
              </a:spcAft>
              <a:buFont typeface="Wingdings" panose="05000000000000000000" pitchFamily="2" charset="2"/>
              <a:buChar char="Ø"/>
            </a:pPr>
            <a:r>
              <a:rPr lang="zh-CN" altLang="en-US" sz="1800" dirty="0">
                <a:latin typeface="楷体" panose="02010609060101010101" pitchFamily="49" charset="-122"/>
                <a:ea typeface="楷体" panose="02010609060101010101" pitchFamily="49" charset="-122"/>
              </a:rPr>
              <a:t>管理会员音乐作品的表演权、广播权、录制权</a:t>
            </a:r>
            <a:endParaRPr lang="en-US" altLang="zh-CN" sz="1800" dirty="0">
              <a:latin typeface="楷体" panose="02010609060101010101" pitchFamily="49" charset="-122"/>
              <a:ea typeface="楷体" panose="02010609060101010101" pitchFamily="49" charset="-122"/>
            </a:endParaRPr>
          </a:p>
        </p:txBody>
      </p:sp>
      <p:sp>
        <p:nvSpPr>
          <p:cNvPr id="27" name="内容占位符 2"/>
          <p:cNvSpPr txBox="1"/>
          <p:nvPr/>
        </p:nvSpPr>
        <p:spPr>
          <a:xfrm>
            <a:off x="7467600" y="2171674"/>
            <a:ext cx="873760" cy="2566692"/>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fontAlgn="base">
              <a:lnSpc>
                <a:spcPct val="100000"/>
              </a:lnSpc>
              <a:spcBef>
                <a:spcPct val="20000"/>
              </a:spcBef>
              <a:spcAft>
                <a:spcPct val="0"/>
              </a:spcAft>
              <a:buFont typeface="Wingdings" panose="05000000000000000000" pitchFamily="2" charset="2"/>
              <a:buChar char="Ø"/>
            </a:pPr>
            <a:r>
              <a:rPr lang="zh-CN" altLang="en-US" sz="1800" dirty="0">
                <a:latin typeface="楷体" panose="02010609060101010101" pitchFamily="49" charset="-122"/>
                <a:ea typeface="楷体" panose="02010609060101010101" pitchFamily="49" charset="-122"/>
              </a:rPr>
              <a:t>管理电影作品著作权</a:t>
            </a:r>
            <a:endParaRPr lang="en-US" altLang="zh-CN" sz="1800" dirty="0">
              <a:latin typeface="楷体" panose="02010609060101010101" pitchFamily="49" charset="-122"/>
              <a:ea typeface="楷体" panose="02010609060101010101" pitchFamily="49" charset="-122"/>
            </a:endParaRPr>
          </a:p>
        </p:txBody>
      </p:sp>
      <p:sp>
        <p:nvSpPr>
          <p:cNvPr id="29" name="内容占位符 2"/>
          <p:cNvSpPr txBox="1"/>
          <p:nvPr/>
        </p:nvSpPr>
        <p:spPr>
          <a:xfrm>
            <a:off x="2382522" y="2171674"/>
            <a:ext cx="1360408" cy="2538827"/>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fontAlgn="base">
              <a:lnSpc>
                <a:spcPct val="100000"/>
              </a:lnSpc>
              <a:spcBef>
                <a:spcPct val="20000"/>
              </a:spcBef>
              <a:spcAft>
                <a:spcPct val="0"/>
              </a:spcAft>
              <a:buFont typeface="Wingdings" panose="05000000000000000000" pitchFamily="2" charset="2"/>
              <a:buChar char="Ø"/>
            </a:pPr>
            <a:r>
              <a:rPr lang="zh-CN" altLang="en-US" sz="1800" dirty="0">
                <a:latin typeface="楷体" panose="02010609060101010101" pitchFamily="49" charset="-122"/>
                <a:ea typeface="楷体" panose="02010609060101010101" pitchFamily="49" charset="-122"/>
              </a:rPr>
              <a:t>管理音像表演权、广播权、放映权、信息网络传播权、出租权、复制权、发行权</a:t>
            </a:r>
            <a:endParaRPr lang="en-US" altLang="zh-CN" sz="1800" dirty="0">
              <a:latin typeface="楷体" panose="02010609060101010101" pitchFamily="49" charset="-122"/>
              <a:ea typeface="楷体" panose="02010609060101010101" pitchFamily="49" charset="-122"/>
            </a:endParaRPr>
          </a:p>
        </p:txBody>
      </p:sp>
      <p:sp>
        <p:nvSpPr>
          <p:cNvPr id="2" name="矩形 1"/>
          <p:cNvSpPr/>
          <p:nvPr/>
        </p:nvSpPr>
        <p:spPr>
          <a:xfrm>
            <a:off x="4236720" y="5562644"/>
            <a:ext cx="808263" cy="978729"/>
          </a:xfrm>
          <a:prstGeom prst="rect">
            <a:avLst/>
          </a:prstGeom>
        </p:spPr>
        <p:txBody>
          <a:bodyPr wrap="square">
            <a:spAutoFit/>
          </a:bodyPr>
          <a:lstStyle/>
          <a:p>
            <a:pPr>
              <a:lnSpc>
                <a:spcPct val="120000"/>
              </a:lnSpc>
            </a:pPr>
            <a:r>
              <a:rPr lang="zh-CN" altLang="en-US" sz="1600" dirty="0">
                <a:latin typeface="华文楷体" panose="02010600040101010101" pitchFamily="2" charset="-122"/>
                <a:ea typeface="华文楷体" panose="02010600040101010101" pitchFamily="2" charset="-122"/>
              </a:rPr>
              <a:t>中国文字著作权协会</a:t>
            </a:r>
            <a:endParaRPr lang="zh-CN" altLang="en-US" sz="1600" dirty="0">
              <a:latin typeface="华文楷体" panose="02010600040101010101" pitchFamily="2" charset="-122"/>
              <a:ea typeface="华文楷体" panose="02010600040101010101" pitchFamily="2" charset="-122"/>
            </a:endParaRPr>
          </a:p>
        </p:txBody>
      </p:sp>
      <p:sp>
        <p:nvSpPr>
          <p:cNvPr id="3" name="矩形 2"/>
          <p:cNvSpPr/>
          <p:nvPr/>
        </p:nvSpPr>
        <p:spPr>
          <a:xfrm>
            <a:off x="5533877" y="5590886"/>
            <a:ext cx="808263" cy="830997"/>
          </a:xfrm>
          <a:prstGeom prst="rect">
            <a:avLst/>
          </a:prstGeom>
        </p:spPr>
        <p:txBody>
          <a:bodyPr wrap="square">
            <a:spAutoFit/>
          </a:bodyPr>
          <a:lstStyle/>
          <a:p>
            <a:r>
              <a:rPr lang="zh-CN" altLang="en-US" sz="1600" dirty="0">
                <a:latin typeface="华文楷体" panose="02010600040101010101" pitchFamily="2" charset="-122"/>
                <a:ea typeface="华文楷体" panose="02010600040101010101" pitchFamily="2" charset="-122"/>
              </a:rPr>
              <a:t>中国摄影著作权协会</a:t>
            </a:r>
            <a:endParaRPr lang="zh-CN" altLang="en-US" sz="1600" dirty="0">
              <a:latin typeface="华文楷体" panose="02010600040101010101" pitchFamily="2" charset="-122"/>
              <a:ea typeface="华文楷体" panose="02010600040101010101" pitchFamily="2" charset="-122"/>
            </a:endParaRPr>
          </a:p>
        </p:txBody>
      </p:sp>
      <p:sp>
        <p:nvSpPr>
          <p:cNvPr id="30" name="内容占位符 2"/>
          <p:cNvSpPr txBox="1"/>
          <p:nvPr/>
        </p:nvSpPr>
        <p:spPr>
          <a:xfrm>
            <a:off x="4013382" y="2171672"/>
            <a:ext cx="1166313" cy="2538827"/>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fontAlgn="base">
              <a:lnSpc>
                <a:spcPct val="100000"/>
              </a:lnSpc>
              <a:spcBef>
                <a:spcPct val="20000"/>
              </a:spcBef>
              <a:spcAft>
                <a:spcPct val="0"/>
              </a:spcAft>
              <a:buFont typeface="Wingdings" panose="05000000000000000000" pitchFamily="2" charset="2"/>
              <a:buChar char="Ø"/>
            </a:pPr>
            <a:r>
              <a:rPr lang="zh-CN" altLang="en-US" sz="1800" dirty="0">
                <a:latin typeface="楷体" panose="02010609060101010101" pitchFamily="49" charset="-122"/>
                <a:ea typeface="楷体" panose="02010609060101010101" pitchFamily="49" charset="-122"/>
              </a:rPr>
              <a:t>管理文字作品的复制权、信息网络传播权、广播权、表演权</a:t>
            </a:r>
            <a:endParaRPr lang="en-US" altLang="zh-CN" sz="1800" dirty="0">
              <a:latin typeface="楷体" panose="02010609060101010101" pitchFamily="49" charset="-122"/>
              <a:ea typeface="楷体" panose="02010609060101010101" pitchFamily="49" charset="-122"/>
            </a:endParaRPr>
          </a:p>
        </p:txBody>
      </p:sp>
      <p:sp>
        <p:nvSpPr>
          <p:cNvPr id="31" name="内容占位符 2"/>
          <p:cNvSpPr txBox="1"/>
          <p:nvPr/>
        </p:nvSpPr>
        <p:spPr>
          <a:xfrm>
            <a:off x="5434824" y="2171672"/>
            <a:ext cx="1360408" cy="2566697"/>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fontAlgn="base">
              <a:lnSpc>
                <a:spcPct val="100000"/>
              </a:lnSpc>
              <a:spcBef>
                <a:spcPct val="20000"/>
              </a:spcBef>
              <a:spcAft>
                <a:spcPct val="0"/>
              </a:spcAft>
              <a:buFont typeface="Wingdings" panose="05000000000000000000" pitchFamily="2" charset="2"/>
              <a:buChar char="Ø"/>
            </a:pPr>
            <a:r>
              <a:rPr lang="zh-CN" altLang="en-US" sz="1800" dirty="0">
                <a:latin typeface="楷体" panose="02010609060101010101" pitchFamily="49" charset="-122"/>
                <a:ea typeface="楷体" panose="02010609060101010101" pitchFamily="49" charset="-122"/>
              </a:rPr>
              <a:t>管理摄影作品复制权、发行权、展览权、放映权、广播权、信息网络传播权等</a:t>
            </a:r>
            <a:endParaRPr lang="en-US" altLang="zh-CN" sz="1800" dirty="0">
              <a:latin typeface="楷体" panose="02010609060101010101" pitchFamily="49" charset="-122"/>
              <a:ea typeface="楷体" panose="02010609060101010101" pitchFamily="49" charset="-122"/>
            </a:endParaRPr>
          </a:p>
        </p:txBody>
      </p:sp>
      <p:sp>
        <p:nvSpPr>
          <p:cNvPr id="32" name="AutoShape 3"/>
          <p:cNvSpPr>
            <a:spLocks noChangeArrowheads="1"/>
          </p:cNvSpPr>
          <p:nvPr/>
        </p:nvSpPr>
        <p:spPr bwMode="auto">
          <a:xfrm>
            <a:off x="533857" y="1272704"/>
            <a:ext cx="1730176" cy="574675"/>
          </a:xfrm>
          <a:prstGeom prst="roundRect">
            <a:avLst>
              <a:gd name="adj" fmla="val 16667"/>
            </a:avLst>
          </a:prstGeom>
          <a:solidFill>
            <a:schemeClr val="hlink"/>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dirty="0">
                <a:solidFill>
                  <a:schemeClr val="bg1"/>
                </a:solidFill>
                <a:ea typeface="黑体" panose="02010609060101010101" pitchFamily="49" charset="-122"/>
              </a:rPr>
              <a:t>设立概况</a:t>
            </a:r>
            <a:endParaRPr lang="zh-CN" altLang="en-US" sz="2800" dirty="0">
              <a:solidFill>
                <a:schemeClr val="bg1"/>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heel(1)">
                                      <p:cBhvr>
                                        <p:cTn id="29" dur="2000"/>
                                        <p:tgtEl>
                                          <p:spTgt spid="22"/>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heel(1)">
                                      <p:cBhvr>
                                        <p:cTn id="32" dur="2000"/>
                                        <p:tgtEl>
                                          <p:spTgt spid="19"/>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heel(1)">
                                      <p:cBhvr>
                                        <p:cTn id="35" dur="2000"/>
                                        <p:tgtEl>
                                          <p:spTgt spid="25"/>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heel(1)">
                                      <p:cBhvr>
                                        <p:cTn id="38" dur="2000"/>
                                        <p:tgtEl>
                                          <p:spTgt spid="27"/>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heel(1)">
                                      <p:cBhvr>
                                        <p:cTn id="41" dur="2000"/>
                                        <p:tgtEl>
                                          <p:spTgt spid="21"/>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heel(1)">
                                      <p:cBhvr>
                                        <p:cTn id="44" dur="2000"/>
                                        <p:tgtEl>
                                          <p:spTgt spid="24"/>
                                        </p:tgtEl>
                                      </p:cBhvr>
                                    </p:animEffect>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2000"/>
                                        <p:tgtEl>
                                          <p:spTgt spid="16"/>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cBhvr>
                                        <p:cTn id="50" dur="500" fill="hold"/>
                                        <p:tgtEl>
                                          <p:spTgt spid="29"/>
                                        </p:tgtEl>
                                        <p:attrNameLst>
                                          <p:attrName>ppt_w</p:attrName>
                                        </p:attrNameLst>
                                      </p:cBhvr>
                                      <p:tavLst>
                                        <p:tav tm="0">
                                          <p:val>
                                            <p:fltVal val="0"/>
                                          </p:val>
                                        </p:tav>
                                        <p:tav tm="100000">
                                          <p:val>
                                            <p:strVal val="#ppt_w"/>
                                          </p:val>
                                        </p:tav>
                                      </p:tavLst>
                                    </p:anim>
                                    <p:anim calcmode="lin" valueType="num">
                                      <p:cBhvr>
                                        <p:cTn id="51" dur="500" fill="hold"/>
                                        <p:tgtEl>
                                          <p:spTgt spid="29"/>
                                        </p:tgtEl>
                                        <p:attrNameLst>
                                          <p:attrName>ppt_h</p:attrName>
                                        </p:attrNameLst>
                                      </p:cBhvr>
                                      <p:tavLst>
                                        <p:tav tm="0">
                                          <p:val>
                                            <p:fltVal val="0"/>
                                          </p:val>
                                        </p:tav>
                                        <p:tav tm="100000">
                                          <p:val>
                                            <p:strVal val="#ppt_h"/>
                                          </p:val>
                                        </p:tav>
                                      </p:tavLst>
                                    </p:anim>
                                    <p:animEffect transition="in" filter="fade">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p:cTn id="60" dur="500" fill="hold"/>
                                        <p:tgtEl>
                                          <p:spTgt spid="31"/>
                                        </p:tgtEl>
                                        <p:attrNameLst>
                                          <p:attrName>ppt_w</p:attrName>
                                        </p:attrNameLst>
                                      </p:cBhvr>
                                      <p:tavLst>
                                        <p:tav tm="0">
                                          <p:val>
                                            <p:fltVal val="0"/>
                                          </p:val>
                                        </p:tav>
                                        <p:tav tm="100000">
                                          <p:val>
                                            <p:strVal val="#ppt_w"/>
                                          </p:val>
                                        </p:tav>
                                      </p:tavLst>
                                    </p:anim>
                                    <p:anim calcmode="lin" valueType="num">
                                      <p:cBhvr>
                                        <p:cTn id="61" dur="500" fill="hold"/>
                                        <p:tgtEl>
                                          <p:spTgt spid="31"/>
                                        </p:tgtEl>
                                        <p:attrNameLst>
                                          <p:attrName>ppt_h</p:attrName>
                                        </p:attrNameLst>
                                      </p:cBhvr>
                                      <p:tavLst>
                                        <p:tav tm="0">
                                          <p:val>
                                            <p:fltVal val="0"/>
                                          </p:val>
                                        </p:tav>
                                        <p:tav tm="100000">
                                          <p:val>
                                            <p:strVal val="#ppt_h"/>
                                          </p:val>
                                        </p:tav>
                                      </p:tavLst>
                                    </p:anim>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P spid="21" grpId="0"/>
      <p:bldP spid="22" grpId="0"/>
      <p:bldP spid="23" grpId="0"/>
      <p:bldP spid="24" grpId="0"/>
      <p:bldP spid="25" grpId="0"/>
      <p:bldP spid="26" grpId="0" bldLvl="0" animBg="1"/>
      <p:bldP spid="27" grpId="0" bldLvl="0" animBg="1"/>
      <p:bldP spid="29" grpId="0" bldLvl="0" animBg="1"/>
      <p:bldP spid="30" grpId="0" bldLvl="0" animBg="1"/>
      <p:bldP spid="31" grpId="0" bldLvl="0" animBg="1"/>
      <p:bldP spid="3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AutoShape 3"/>
          <p:cNvSpPr>
            <a:spLocks noChangeArrowheads="1"/>
          </p:cNvSpPr>
          <p:nvPr/>
        </p:nvSpPr>
        <p:spPr bwMode="auto">
          <a:xfrm>
            <a:off x="958850" y="1460659"/>
            <a:ext cx="3613150" cy="574675"/>
          </a:xfrm>
          <a:prstGeom prst="roundRect">
            <a:avLst>
              <a:gd name="adj" fmla="val 16667"/>
            </a:avLst>
          </a:prstGeom>
          <a:solidFill>
            <a:schemeClr val="hlink"/>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dirty="0">
                <a:solidFill>
                  <a:schemeClr val="bg1"/>
                </a:solidFill>
                <a:ea typeface="黑体" panose="02010609060101010101" pitchFamily="49" charset="-122"/>
              </a:rPr>
              <a:t>著作权集体管理组织</a:t>
            </a:r>
            <a:endParaRPr lang="zh-CN" altLang="en-US" sz="2800" dirty="0">
              <a:solidFill>
                <a:schemeClr val="bg1"/>
              </a:solidFill>
              <a:ea typeface="黑体" panose="02010609060101010101" pitchFamily="49" charset="-122"/>
            </a:endParaRPr>
          </a:p>
        </p:txBody>
      </p:sp>
      <p:sp>
        <p:nvSpPr>
          <p:cNvPr id="8196" name="AutoShape 4"/>
          <p:cNvSpPr>
            <a:spLocks noChangeArrowheads="1"/>
          </p:cNvSpPr>
          <p:nvPr/>
        </p:nvSpPr>
        <p:spPr bwMode="auto">
          <a:xfrm>
            <a:off x="1310641" y="2000265"/>
            <a:ext cx="7467598" cy="1103376"/>
          </a:xfrm>
          <a:prstGeom prst="roundRect">
            <a:avLst>
              <a:gd name="adj" fmla="val 16667"/>
            </a:avLst>
          </a:prstGeom>
          <a:solidFill>
            <a:schemeClr val="bg1"/>
          </a:solidFill>
          <a:ln w="9525" cap="flat" cmpd="sng">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197" name="Text Box 5"/>
          <p:cNvSpPr txBox="1">
            <a:spLocks noChangeArrowheads="1"/>
          </p:cNvSpPr>
          <p:nvPr/>
        </p:nvSpPr>
        <p:spPr bwMode="auto">
          <a:xfrm>
            <a:off x="1391286" y="2052716"/>
            <a:ext cx="746759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著作权集体管理组织：由作者或著作权人组成的，不以营利为目的，旨在维护精神权利并管理创作作品的经济利益的非营利法人</a:t>
            </a:r>
            <a:endParaRPr lang="zh-CN" altLang="en-US" sz="2000" dirty="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1"/>
          <a:stretch>
            <a:fillRect/>
          </a:stretch>
        </p:blipFill>
        <p:spPr>
          <a:xfrm>
            <a:off x="0" y="2032"/>
            <a:ext cx="9144000" cy="1103376"/>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9" name="AutoShape 3"/>
          <p:cNvSpPr>
            <a:spLocks noChangeArrowheads="1"/>
          </p:cNvSpPr>
          <p:nvPr/>
        </p:nvSpPr>
        <p:spPr bwMode="auto">
          <a:xfrm>
            <a:off x="962025" y="3418979"/>
            <a:ext cx="1584325" cy="574675"/>
          </a:xfrm>
          <a:prstGeom prst="roundRect">
            <a:avLst>
              <a:gd name="adj" fmla="val 16667"/>
            </a:avLst>
          </a:prstGeom>
          <a:solidFill>
            <a:schemeClr val="hlink"/>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dirty="0">
                <a:solidFill>
                  <a:schemeClr val="bg1"/>
                </a:solidFill>
                <a:ea typeface="黑体" panose="02010609060101010101" pitchFamily="49" charset="-122"/>
              </a:rPr>
              <a:t>特 征</a:t>
            </a:r>
            <a:endParaRPr lang="zh-CN" altLang="en-US" sz="2800" dirty="0">
              <a:solidFill>
                <a:schemeClr val="bg1"/>
              </a:solidFill>
              <a:ea typeface="黑体" panose="02010609060101010101" pitchFamily="49" charset="-122"/>
            </a:endParaRPr>
          </a:p>
        </p:txBody>
      </p:sp>
      <p:sp>
        <p:nvSpPr>
          <p:cNvPr id="10" name="AutoShape 4"/>
          <p:cNvSpPr>
            <a:spLocks noChangeArrowheads="1"/>
          </p:cNvSpPr>
          <p:nvPr/>
        </p:nvSpPr>
        <p:spPr bwMode="auto">
          <a:xfrm>
            <a:off x="1310640" y="3984270"/>
            <a:ext cx="7467599" cy="1929624"/>
          </a:xfrm>
          <a:prstGeom prst="roundRect">
            <a:avLst>
              <a:gd name="adj" fmla="val 16667"/>
            </a:avLst>
          </a:prstGeom>
          <a:solidFill>
            <a:schemeClr val="bg1"/>
          </a:solidFill>
          <a:ln w="9525" cap="flat" cmpd="sng">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50000"/>
              </a:lnSpc>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．批准并登记设立：著作权管理部门批准</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民政部门登记</a:t>
            </a:r>
            <a:endParaRPr lang="en-US" altLang="zh-CN"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．按作品的种类设立：音乐作品、文字作品、音像制品</a:t>
            </a:r>
            <a:endParaRPr lang="en-US" altLang="zh-CN"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．事实垄断：不得与已依法登记的集体管理组织的业务交叉重合</a:t>
            </a:r>
            <a:endParaRPr lang="en-US" altLang="zh-CN"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．非营利性：不得挪作他用</a:t>
            </a:r>
            <a:endParaRPr lang="zh-CN" altLang="zh-CN" sz="20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3" name="Group 3"/>
          <p:cNvGrpSpPr/>
          <p:nvPr/>
        </p:nvGrpSpPr>
        <p:grpSpPr bwMode="auto">
          <a:xfrm>
            <a:off x="611189" y="2420938"/>
            <a:ext cx="1502091" cy="3471862"/>
            <a:chOff x="0" y="0"/>
            <a:chExt cx="1281198" cy="2769573"/>
          </a:xfrm>
        </p:grpSpPr>
        <p:sp>
          <p:nvSpPr>
            <p:cNvPr id="15364" name="圆角矩形 48"/>
            <p:cNvSpPr>
              <a:spLocks noChangeArrowheads="1"/>
            </p:cNvSpPr>
            <p:nvPr/>
          </p:nvSpPr>
          <p:spPr bwMode="auto">
            <a:xfrm>
              <a:off x="0" y="0"/>
              <a:ext cx="1281198" cy="2769573"/>
            </a:xfrm>
            <a:prstGeom prst="roundRect">
              <a:avLst>
                <a:gd name="adj" fmla="val 10000"/>
              </a:avLst>
            </a:prstGeom>
            <a:solidFill>
              <a:srgbClr val="FFFFFF">
                <a:alpha val="89000"/>
              </a:srgbClr>
            </a:solidFill>
            <a:ln w="25400" cap="flat" cmpd="sng">
              <a:solidFill>
                <a:srgbClr val="438ACB"/>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65" name="圆角矩形 6"/>
            <p:cNvSpPr>
              <a:spLocks noChangeArrowheads="1"/>
            </p:cNvSpPr>
            <p:nvPr/>
          </p:nvSpPr>
          <p:spPr bwMode="auto">
            <a:xfrm>
              <a:off x="38102" y="37286"/>
              <a:ext cx="1121773" cy="269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6680" tIns="106680" rIns="106680" bIns="106680"/>
            <a:lstStyle>
              <a:lvl1pPr>
                <a:defRPr>
                  <a:solidFill>
                    <a:schemeClr val="tx1"/>
                  </a:solidFill>
                  <a:latin typeface="Arial" panose="020B0604020202020204" pitchFamily="34" charset="0"/>
                  <a:ea typeface="宋体" panose="02010600030101010101" pitchFamily="2" charset="-122"/>
                </a:defRPr>
              </a:lvl1pPr>
              <a:lvl2pPr marL="114300" indent="-1143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lnSpc>
                  <a:spcPct val="110000"/>
                </a:lnSpc>
                <a:spcAft>
                  <a:spcPct val="15000"/>
                </a:spcAft>
              </a:pPr>
              <a:r>
                <a:rPr lang="zh-CN" altLang="en-US" sz="2400" dirty="0">
                  <a:solidFill>
                    <a:srgbClr val="FF0000"/>
                  </a:solidFill>
                </a:rPr>
                <a:t>a</a:t>
              </a:r>
              <a:endParaRPr lang="zh-CN" altLang="en-US" sz="2400" dirty="0">
                <a:solidFill>
                  <a:srgbClr val="FF0000"/>
                </a:solidFill>
              </a:endParaRPr>
            </a:p>
            <a:p>
              <a:pPr lvl="1">
                <a:lnSpc>
                  <a:spcPct val="110000"/>
                </a:lnSpc>
                <a:spcAft>
                  <a:spcPct val="15000"/>
                </a:spcAft>
              </a:pPr>
              <a:r>
                <a:rPr lang="zh-CN" altLang="en-US" sz="2400" dirty="0">
                  <a:solidFill>
                    <a:srgbClr val="FF0000"/>
                  </a:solidFill>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取得权利人的授权：</a:t>
              </a:r>
              <a:r>
                <a:rPr lang="zh-CN" altLang="en-US" sz="2400" dirty="0">
                  <a:solidFill>
                    <a:srgbClr val="FF0000"/>
                  </a:solidFill>
                  <a:latin typeface="华文楷体" panose="02010600040101010101" pitchFamily="2" charset="-122"/>
                  <a:ea typeface="华文楷体" panose="02010600040101010101" pitchFamily="2" charset="-122"/>
                </a:rPr>
                <a:t>信托</a:t>
              </a:r>
              <a:endParaRPr lang="zh-CN" altLang="en-US" sz="2400" dirty="0">
                <a:solidFill>
                  <a:srgbClr val="FF0000"/>
                </a:solidFill>
                <a:latin typeface="华文楷体" panose="02010600040101010101" pitchFamily="2" charset="-122"/>
                <a:ea typeface="华文楷体" panose="02010600040101010101" pitchFamily="2" charset="-122"/>
              </a:endParaRPr>
            </a:p>
          </p:txBody>
        </p:sp>
      </p:grpSp>
      <p:grpSp>
        <p:nvGrpSpPr>
          <p:cNvPr id="15366" name="Group 6"/>
          <p:cNvGrpSpPr/>
          <p:nvPr/>
        </p:nvGrpSpPr>
        <p:grpSpPr bwMode="auto">
          <a:xfrm>
            <a:off x="2495867" y="2416970"/>
            <a:ext cx="2076133" cy="3475830"/>
            <a:chOff x="-257416" y="0"/>
            <a:chExt cx="1538615" cy="2968399"/>
          </a:xfrm>
        </p:grpSpPr>
        <p:sp>
          <p:nvSpPr>
            <p:cNvPr id="15367" name="圆角矩形 48"/>
            <p:cNvSpPr>
              <a:spLocks noChangeArrowheads="1"/>
            </p:cNvSpPr>
            <p:nvPr/>
          </p:nvSpPr>
          <p:spPr bwMode="auto">
            <a:xfrm>
              <a:off x="-257415" y="0"/>
              <a:ext cx="1538614" cy="2965010"/>
            </a:xfrm>
            <a:prstGeom prst="roundRect">
              <a:avLst>
                <a:gd name="adj" fmla="val 10000"/>
              </a:avLst>
            </a:prstGeom>
            <a:solidFill>
              <a:srgbClr val="FFFFFF">
                <a:alpha val="89000"/>
              </a:srgbClr>
            </a:solidFill>
            <a:ln w="25400" cap="flat" cmpd="sng">
              <a:solidFill>
                <a:srgbClr val="438ACB"/>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68" name="圆角矩形 6"/>
            <p:cNvSpPr>
              <a:spLocks noChangeArrowheads="1"/>
            </p:cNvSpPr>
            <p:nvPr/>
          </p:nvSpPr>
          <p:spPr bwMode="auto">
            <a:xfrm>
              <a:off x="-257416" y="37286"/>
              <a:ext cx="1500512" cy="2931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6680" tIns="106680" rIns="106680" bIns="106680"/>
            <a:lstStyle>
              <a:lvl1pPr>
                <a:defRPr>
                  <a:solidFill>
                    <a:schemeClr val="tx1"/>
                  </a:solidFill>
                  <a:latin typeface="Arial" panose="020B0604020202020204" pitchFamily="34" charset="0"/>
                  <a:ea typeface="宋体" panose="02010600030101010101" pitchFamily="2" charset="-122"/>
                </a:defRPr>
              </a:lvl1pPr>
              <a:lvl2pPr marL="114300" indent="-1143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lnSpc>
                  <a:spcPct val="110000"/>
                </a:lnSpc>
                <a:spcAft>
                  <a:spcPct val="15000"/>
                </a:spcAft>
              </a:pPr>
              <a:r>
                <a:rPr lang="zh-CN" altLang="en-US" sz="2400" dirty="0">
                  <a:solidFill>
                    <a:srgbClr val="FF0000"/>
                  </a:solidFill>
                </a:rPr>
                <a:t>b</a:t>
              </a:r>
              <a:endParaRPr lang="zh-CN" altLang="en-US" sz="2400" dirty="0">
                <a:solidFill>
                  <a:srgbClr val="FF0000"/>
                </a:solidFill>
              </a:endParaRPr>
            </a:p>
            <a:p>
              <a:pPr lvl="1">
                <a:lnSpc>
                  <a:spcPct val="110000"/>
                </a:lnSpc>
                <a:spcAft>
                  <a:spcPct val="15000"/>
                </a:spcAft>
              </a:pPr>
              <a:r>
                <a:rPr lang="zh-CN" altLang="en-US" sz="2400" dirty="0">
                  <a:latin typeface="华文楷体" panose="02010600040101010101" pitchFamily="2" charset="-122"/>
                  <a:ea typeface="华文楷体" panose="02010600040101010101" pitchFamily="2" charset="-122"/>
                </a:rPr>
                <a:t>与使用者签订著作权或与著作权有关的权利许可使用合同，向使用者收取使用费</a:t>
              </a:r>
              <a:endParaRPr lang="zh-CN" altLang="en-US" sz="2400" dirty="0">
                <a:latin typeface="华文楷体" panose="02010600040101010101" pitchFamily="2" charset="-122"/>
                <a:ea typeface="华文楷体" panose="02010600040101010101" pitchFamily="2" charset="-122"/>
              </a:endParaRPr>
            </a:p>
          </p:txBody>
        </p:sp>
      </p:grpSp>
      <p:grpSp>
        <p:nvGrpSpPr>
          <p:cNvPr id="15369" name="Group 9"/>
          <p:cNvGrpSpPr/>
          <p:nvPr/>
        </p:nvGrpSpPr>
        <p:grpSpPr bwMode="auto">
          <a:xfrm>
            <a:off x="4954588" y="2387600"/>
            <a:ext cx="1631950" cy="3505200"/>
            <a:chOff x="0" y="0"/>
            <a:chExt cx="1281198" cy="2769573"/>
          </a:xfrm>
        </p:grpSpPr>
        <p:sp>
          <p:nvSpPr>
            <p:cNvPr id="15370" name="圆角矩形 48"/>
            <p:cNvSpPr>
              <a:spLocks noChangeArrowheads="1"/>
            </p:cNvSpPr>
            <p:nvPr/>
          </p:nvSpPr>
          <p:spPr bwMode="auto">
            <a:xfrm>
              <a:off x="0" y="0"/>
              <a:ext cx="1281198" cy="2769573"/>
            </a:xfrm>
            <a:prstGeom prst="roundRect">
              <a:avLst>
                <a:gd name="adj" fmla="val 10000"/>
              </a:avLst>
            </a:prstGeom>
            <a:solidFill>
              <a:srgbClr val="FFFFFF">
                <a:alpha val="89000"/>
              </a:srgbClr>
            </a:solidFill>
            <a:ln w="25400" cap="flat" cmpd="sng">
              <a:solidFill>
                <a:srgbClr val="438ACB"/>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1" name="圆角矩形 6"/>
            <p:cNvSpPr>
              <a:spLocks noChangeArrowheads="1"/>
            </p:cNvSpPr>
            <p:nvPr/>
          </p:nvSpPr>
          <p:spPr bwMode="auto">
            <a:xfrm>
              <a:off x="38103" y="37286"/>
              <a:ext cx="1204993" cy="269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6680" tIns="106680" rIns="106680" bIns="106680"/>
            <a:lstStyle>
              <a:lvl1pPr>
                <a:defRPr>
                  <a:solidFill>
                    <a:schemeClr val="tx1"/>
                  </a:solidFill>
                  <a:latin typeface="Arial" panose="020B0604020202020204" pitchFamily="34" charset="0"/>
                  <a:ea typeface="宋体" panose="02010600030101010101" pitchFamily="2" charset="-122"/>
                </a:defRPr>
              </a:lvl1pPr>
              <a:lvl2pPr marL="114300" indent="-1143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lnSpc>
                  <a:spcPct val="110000"/>
                </a:lnSpc>
                <a:spcAft>
                  <a:spcPct val="15000"/>
                </a:spcAft>
              </a:pPr>
              <a:r>
                <a:rPr lang="zh-CN" altLang="en-US" sz="2400" dirty="0">
                  <a:solidFill>
                    <a:srgbClr val="FF0000"/>
                  </a:solidFill>
                </a:rPr>
                <a:t>c</a:t>
              </a:r>
              <a:endParaRPr lang="zh-CN" altLang="en-US" sz="2400" dirty="0">
                <a:solidFill>
                  <a:srgbClr val="FF0000"/>
                </a:solidFill>
              </a:endParaRPr>
            </a:p>
            <a:p>
              <a:pPr lvl="1">
                <a:lnSpc>
                  <a:spcPct val="110000"/>
                </a:lnSpc>
                <a:spcAft>
                  <a:spcPct val="15000"/>
                </a:spcAft>
              </a:pPr>
              <a:r>
                <a:rPr lang="zh-CN" altLang="en-US" sz="2400" dirty="0">
                  <a:latin typeface="华文楷体" panose="02010600040101010101" pitchFamily="2" charset="-122"/>
                  <a:ea typeface="华文楷体" panose="02010600040101010101" pitchFamily="2" charset="-122"/>
                </a:rPr>
                <a:t>向权利者转付使用费</a:t>
              </a:r>
              <a:endParaRPr lang="zh-CN" altLang="en-US" sz="2400" dirty="0">
                <a:latin typeface="华文楷体" panose="02010600040101010101" pitchFamily="2" charset="-122"/>
                <a:ea typeface="华文楷体" panose="02010600040101010101" pitchFamily="2" charset="-122"/>
              </a:endParaRPr>
            </a:p>
          </p:txBody>
        </p:sp>
      </p:grpSp>
      <p:grpSp>
        <p:nvGrpSpPr>
          <p:cNvPr id="15372" name="Group 12"/>
          <p:cNvGrpSpPr/>
          <p:nvPr/>
        </p:nvGrpSpPr>
        <p:grpSpPr bwMode="auto">
          <a:xfrm>
            <a:off x="6877050" y="2371724"/>
            <a:ext cx="1870075" cy="3517107"/>
            <a:chOff x="0" y="0"/>
            <a:chExt cx="1281198" cy="2769573"/>
          </a:xfrm>
        </p:grpSpPr>
        <p:sp>
          <p:nvSpPr>
            <p:cNvPr id="15373" name="圆角矩形 48"/>
            <p:cNvSpPr>
              <a:spLocks noChangeArrowheads="1"/>
            </p:cNvSpPr>
            <p:nvPr/>
          </p:nvSpPr>
          <p:spPr bwMode="auto">
            <a:xfrm>
              <a:off x="0" y="0"/>
              <a:ext cx="1281198" cy="2769573"/>
            </a:xfrm>
            <a:prstGeom prst="roundRect">
              <a:avLst>
                <a:gd name="adj" fmla="val 10000"/>
              </a:avLst>
            </a:prstGeom>
            <a:solidFill>
              <a:srgbClr val="FFFFFF">
                <a:alpha val="89000"/>
              </a:srgbClr>
            </a:solidFill>
            <a:ln w="25400" cap="flat" cmpd="sng">
              <a:solidFill>
                <a:srgbClr val="438ACB"/>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4" name="圆角矩形 6"/>
            <p:cNvSpPr>
              <a:spLocks noChangeArrowheads="1"/>
            </p:cNvSpPr>
            <p:nvPr/>
          </p:nvSpPr>
          <p:spPr bwMode="auto">
            <a:xfrm>
              <a:off x="38103" y="37286"/>
              <a:ext cx="1204993" cy="269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6680" tIns="106680" rIns="106680" bIns="106680"/>
            <a:lstStyle>
              <a:lvl1pPr>
                <a:defRPr>
                  <a:solidFill>
                    <a:schemeClr val="tx1"/>
                  </a:solidFill>
                  <a:latin typeface="Arial" panose="020B0604020202020204" pitchFamily="34" charset="0"/>
                  <a:ea typeface="宋体" panose="02010600030101010101" pitchFamily="2" charset="-122"/>
                </a:defRPr>
              </a:lvl1pPr>
              <a:lvl2pPr marL="114300" indent="-1143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lnSpc>
                  <a:spcPct val="110000"/>
                </a:lnSpc>
                <a:spcAft>
                  <a:spcPct val="15000"/>
                </a:spcAft>
              </a:pPr>
              <a:r>
                <a:rPr lang="zh-CN" altLang="en-US" sz="2400" dirty="0">
                  <a:solidFill>
                    <a:srgbClr val="FF0000"/>
                  </a:solidFill>
                </a:rPr>
                <a:t>d</a:t>
              </a:r>
              <a:endParaRPr lang="zh-CN" altLang="en-US" sz="2400" dirty="0">
                <a:solidFill>
                  <a:srgbClr val="FF0000"/>
                </a:solidFill>
              </a:endParaRPr>
            </a:p>
            <a:p>
              <a:pPr lvl="1">
                <a:lnSpc>
                  <a:spcPct val="110000"/>
                </a:lnSpc>
                <a:spcAft>
                  <a:spcPct val="15000"/>
                </a:spcAft>
              </a:pPr>
              <a:r>
                <a:rPr lang="zh-CN" altLang="en-US" sz="2400" dirty="0">
                  <a:latin typeface="华文楷体" panose="02010600040101010101" pitchFamily="2" charset="-122"/>
                  <a:ea typeface="华文楷体" panose="02010600040101010101" pitchFamily="2" charset="-122"/>
                </a:rPr>
                <a:t>进行涉及著作权或与著作权有关的权利的诉讼、仲裁、调解活动</a:t>
              </a:r>
              <a:endParaRPr lang="zh-CN" altLang="en-US" sz="2400" dirty="0">
                <a:latin typeface="华文楷体" panose="02010600040101010101" pitchFamily="2" charset="-122"/>
                <a:ea typeface="华文楷体" panose="02010600040101010101" pitchFamily="2" charset="-122"/>
              </a:endParaRPr>
            </a:p>
          </p:txBody>
        </p:sp>
      </p:grpSp>
      <p:pic>
        <p:nvPicPr>
          <p:cNvPr id="18" name="图片 17"/>
          <p:cNvPicPr>
            <a:picLocks noChangeAspect="1"/>
          </p:cNvPicPr>
          <p:nvPr/>
        </p:nvPicPr>
        <p:blipFill>
          <a:blip r:embed="rId1"/>
          <a:stretch>
            <a:fillRect/>
          </a:stretch>
        </p:blipFill>
        <p:spPr>
          <a:xfrm>
            <a:off x="0" y="2032"/>
            <a:ext cx="9144000" cy="1103376"/>
          </a:xfrm>
          <a:prstGeom prst="rect">
            <a:avLst/>
          </a:prstGeom>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7" name="AutoShape 3"/>
          <p:cNvSpPr>
            <a:spLocks noChangeArrowheads="1"/>
          </p:cNvSpPr>
          <p:nvPr/>
        </p:nvSpPr>
        <p:spPr bwMode="auto">
          <a:xfrm>
            <a:off x="611189" y="1453896"/>
            <a:ext cx="2682080" cy="574675"/>
          </a:xfrm>
          <a:prstGeom prst="roundRect">
            <a:avLst>
              <a:gd name="adj" fmla="val 16667"/>
            </a:avLst>
          </a:prstGeom>
          <a:solidFill>
            <a:schemeClr val="hlink"/>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dirty="0">
                <a:solidFill>
                  <a:schemeClr val="bg1"/>
                </a:solidFill>
                <a:ea typeface="黑体" panose="02010609060101010101" pitchFamily="49" charset="-122"/>
              </a:rPr>
              <a:t>管理范围</a:t>
            </a:r>
            <a:endParaRPr lang="zh-CN" altLang="en-US" sz="2800" dirty="0">
              <a:solidFill>
                <a:schemeClr val="bg1"/>
              </a:solidFill>
              <a:ea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466725" y="2282826"/>
            <a:ext cx="8229600" cy="1486534"/>
          </a:xfrm>
        </p:spPr>
        <p:txBody>
          <a:bodyPr>
            <a:normAutofit/>
          </a:bodyPr>
          <a:lstStyle/>
          <a:p>
            <a:pPr>
              <a:lnSpc>
                <a:spcPct val="150000"/>
              </a:lnSpc>
            </a:pPr>
            <a:r>
              <a:rPr lang="zh-CN" altLang="en-US" sz="2000" dirty="0">
                <a:latin typeface="华文楷体" panose="02010600040101010101" pitchFamily="2" charset="-122"/>
                <a:ea typeface="华文楷体" panose="02010600040101010101" pitchFamily="2" charset="-122"/>
              </a:rPr>
              <a:t>著作权法规定的</a:t>
            </a:r>
            <a:r>
              <a:rPr lang="zh-CN" altLang="en-US" sz="2000" dirty="0">
                <a:solidFill>
                  <a:srgbClr val="FF0000"/>
                </a:solidFill>
                <a:latin typeface="华文楷体" panose="02010600040101010101" pitchFamily="2" charset="-122"/>
                <a:ea typeface="华文楷体" panose="02010600040101010101" pitchFamily="2" charset="-122"/>
              </a:rPr>
              <a:t>表演权、</a:t>
            </a:r>
            <a:r>
              <a:rPr lang="zh-CN" altLang="en-US" sz="2000" dirty="0">
                <a:latin typeface="华文楷体" panose="02010600040101010101" pitchFamily="2" charset="-122"/>
                <a:ea typeface="华文楷体" panose="02010600040101010101" pitchFamily="2" charset="-122"/>
              </a:rPr>
              <a:t>放映权、</a:t>
            </a:r>
            <a:r>
              <a:rPr lang="zh-CN" altLang="en-US" sz="2000" dirty="0">
                <a:solidFill>
                  <a:srgbClr val="FF0000"/>
                </a:solidFill>
                <a:latin typeface="华文楷体" panose="02010600040101010101" pitchFamily="2" charset="-122"/>
                <a:ea typeface="华文楷体" panose="02010600040101010101" pitchFamily="2" charset="-122"/>
              </a:rPr>
              <a:t>广播权、出租权、</a:t>
            </a:r>
            <a:r>
              <a:rPr lang="zh-CN" altLang="en-US" sz="2000" dirty="0">
                <a:latin typeface="华文楷体" panose="02010600040101010101" pitchFamily="2" charset="-122"/>
                <a:ea typeface="华文楷体" panose="02010600040101010101" pitchFamily="2" charset="-122"/>
              </a:rPr>
              <a:t>信息网络传播权、复制权</a:t>
            </a:r>
            <a:r>
              <a:rPr lang="zh-CN" altLang="en-US" sz="2000" dirty="0">
                <a:solidFill>
                  <a:srgbClr val="FF0000"/>
                </a:solidFill>
                <a:latin typeface="华文楷体" panose="02010600040101010101" pitchFamily="2" charset="-122"/>
                <a:ea typeface="华文楷体" panose="02010600040101010101" pitchFamily="2" charset="-122"/>
              </a:rPr>
              <a:t>等</a:t>
            </a:r>
            <a:r>
              <a:rPr lang="zh-CN" altLang="en-US" sz="2000" dirty="0">
                <a:latin typeface="华文楷体" panose="02010600040101010101" pitchFamily="2" charset="-122"/>
                <a:ea typeface="华文楷体" panose="02010600040101010101" pitchFamily="2" charset="-122"/>
              </a:rPr>
              <a:t>权利人自己难以有效行使的权利，可以由著作权集体管理组织进行集体管理</a:t>
            </a:r>
            <a:endParaRPr lang="zh-CN" altLang="en-US" sz="2000" dirty="0">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4" name="矩形 3"/>
          <p:cNvSpPr/>
          <p:nvPr/>
        </p:nvSpPr>
        <p:spPr>
          <a:xfrm>
            <a:off x="457200" y="3886836"/>
            <a:ext cx="8229600" cy="1938020"/>
          </a:xfrm>
          <a:prstGeom prst="rect">
            <a:avLst/>
          </a:prstGeom>
        </p:spPr>
        <p:txBody>
          <a:bodyPr wrap="square">
            <a:spAutoFit/>
          </a:bodyPr>
          <a:lstStyle/>
          <a:p>
            <a:pPr marL="228600" indent="-228600" defTabSz="914400">
              <a:lnSpc>
                <a:spcPct val="150000"/>
              </a:lnSpc>
              <a:spcBef>
                <a:spcPts val="1000"/>
              </a:spcBef>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依据</a:t>
            </a:r>
            <a:r>
              <a:rPr lang="zh-CN" altLang="en-US" sz="2000" dirty="0">
                <a:solidFill>
                  <a:srgbClr val="FF0000"/>
                </a:solidFill>
                <a:latin typeface="华文楷体" panose="02010600040101010101" pitchFamily="2" charset="-122"/>
                <a:ea typeface="华文楷体" panose="02010600040101010101" pitchFamily="2" charset="-122"/>
              </a:rPr>
              <a:t>编写出版教科书法定许可、报刊转载法定许可、制作录音制品法定许可</a:t>
            </a:r>
            <a:r>
              <a:rPr lang="zh-CN" altLang="en-US" sz="2000" dirty="0">
                <a:latin typeface="华文楷体" panose="02010600040101010101" pitchFamily="2" charset="-122"/>
                <a:ea typeface="华文楷体" panose="02010600040101010101" pitchFamily="2" charset="-122"/>
              </a:rPr>
              <a:t>的规定使用他人作品，未能向权利人支付</a:t>
            </a:r>
            <a:r>
              <a:rPr lang="zh-CN" altLang="en-US" sz="2000" dirty="0">
                <a:solidFill>
                  <a:srgbClr val="FF0000"/>
                </a:solidFill>
                <a:latin typeface="华文楷体" panose="02010600040101010101" pitchFamily="2" charset="-122"/>
                <a:ea typeface="华文楷体" panose="02010600040101010101" pitchFamily="2" charset="-122"/>
              </a:rPr>
              <a:t>使用费</a:t>
            </a:r>
            <a:r>
              <a:rPr lang="zh-CN" altLang="en-US" sz="2000" dirty="0">
                <a:latin typeface="华文楷体" panose="02010600040101010101" pitchFamily="2" charset="-122"/>
                <a:ea typeface="华文楷体" panose="02010600040101010101" pitchFamily="2" charset="-122"/>
              </a:rPr>
              <a:t>的，应当将使用费连同邮资以及使用作品的有关情况送交管理相关权利的著作权集体管理组织，由该著作权集体管理组织将使用费转付给权利人</a:t>
            </a:r>
            <a:endParaRPr lang="zh-CN" altLang="en-US" sz="2000" dirty="0">
              <a:latin typeface="华文楷体" panose="02010600040101010101" pitchFamily="2" charset="-122"/>
              <a:ea typeface="华文楷体" panose="02010600040101010101" pitchFamily="2" charset="-122"/>
            </a:endParaRPr>
          </a:p>
        </p:txBody>
      </p:sp>
      <p:sp>
        <p:nvSpPr>
          <p:cNvPr id="9" name="AutoShape 3"/>
          <p:cNvSpPr>
            <a:spLocks noChangeArrowheads="1"/>
          </p:cNvSpPr>
          <p:nvPr/>
        </p:nvSpPr>
        <p:spPr bwMode="auto">
          <a:xfrm>
            <a:off x="466725" y="1401509"/>
            <a:ext cx="2601595" cy="574675"/>
          </a:xfrm>
          <a:prstGeom prst="roundRect">
            <a:avLst>
              <a:gd name="adj" fmla="val 16667"/>
            </a:avLst>
          </a:prstGeom>
          <a:solidFill>
            <a:schemeClr val="hlink"/>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dirty="0">
                <a:solidFill>
                  <a:schemeClr val="bg1"/>
                </a:solidFill>
                <a:ea typeface="黑体" panose="02010609060101010101" pitchFamily="49" charset="-122"/>
              </a:rPr>
              <a:t>管理的权利</a:t>
            </a:r>
            <a:endParaRPr lang="zh-CN" altLang="en-US" sz="2800" dirty="0">
              <a:solidFill>
                <a:schemeClr val="bg1"/>
              </a:solidFill>
              <a:ea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294640" y="2010093"/>
            <a:ext cx="8229600" cy="4525962"/>
          </a:xfrm>
        </p:spPr>
        <p:txBody>
          <a:bodyPr>
            <a:normAutofit/>
          </a:bodyPr>
          <a:lstStyle/>
          <a:p>
            <a:pPr>
              <a:lnSpc>
                <a:spcPct val="120000"/>
              </a:lnSpc>
              <a:buFont typeface="Wingdings" panose="05000000000000000000" charset="0"/>
              <a:buChar char="u"/>
            </a:pPr>
            <a:r>
              <a:rPr lang="zh-CN" altLang="en-US" sz="2000" dirty="0">
                <a:latin typeface="华文楷体" panose="02010600040101010101" pitchFamily="2" charset="-122"/>
                <a:ea typeface="华文楷体" panose="02010600040101010101" pitchFamily="2" charset="-122"/>
              </a:rPr>
              <a:t>使用费的确定：收取标准由著作权集体管理组织和使用者代表协商确定；协商不成的，可以向国家著作权主管部门申请裁决，对裁决不服的，可以向人民法院提起诉讼；也可以直接向人民法院提起诉讼</a:t>
            </a:r>
            <a:endParaRPr lang="zh-CN" altLang="en-US" sz="2000" dirty="0">
              <a:latin typeface="华文楷体" panose="02010600040101010101" pitchFamily="2" charset="-122"/>
              <a:ea typeface="华文楷体" panose="02010600040101010101" pitchFamily="2" charset="-122"/>
            </a:endParaRPr>
          </a:p>
          <a:p>
            <a:pPr>
              <a:lnSpc>
                <a:spcPct val="120000"/>
              </a:lnSpc>
              <a:buFont typeface="Wingdings" panose="05000000000000000000" charset="0"/>
              <a:buChar char="u"/>
            </a:pPr>
            <a:r>
              <a:rPr lang="zh-CN" altLang="en-US" sz="2000" dirty="0">
                <a:latin typeface="华文楷体" panose="02010600040101010101" pitchFamily="2" charset="-122"/>
                <a:ea typeface="华文楷体" panose="02010600040101010101" pitchFamily="2" charset="-122"/>
              </a:rPr>
              <a:t>可以从收取的使用费中</a:t>
            </a:r>
            <a:r>
              <a:rPr lang="zh-CN" altLang="en-US" sz="2000" dirty="0">
                <a:solidFill>
                  <a:srgbClr val="FF0000"/>
                </a:solidFill>
                <a:latin typeface="华文楷体" panose="02010600040101010101" pitchFamily="2" charset="-122"/>
                <a:ea typeface="华文楷体" panose="02010600040101010101" pitchFamily="2" charset="-122"/>
              </a:rPr>
              <a:t>提取一定比例作为管理费</a:t>
            </a:r>
            <a:r>
              <a:rPr lang="zh-CN" altLang="en-US" sz="2000" dirty="0">
                <a:latin typeface="华文楷体" panose="02010600040101010101" pitchFamily="2" charset="-122"/>
                <a:ea typeface="华文楷体" panose="02010600040101010101" pitchFamily="2" charset="-122"/>
              </a:rPr>
              <a:t>，用于维持其正常的业务活动。</a:t>
            </a:r>
            <a:endParaRPr lang="zh-CN" altLang="en-US" sz="2000" dirty="0">
              <a:latin typeface="华文楷体" panose="02010600040101010101" pitchFamily="2" charset="-122"/>
              <a:ea typeface="华文楷体" panose="02010600040101010101" pitchFamily="2" charset="-122"/>
            </a:endParaRPr>
          </a:p>
          <a:p>
            <a:pPr>
              <a:lnSpc>
                <a:spcPct val="120000"/>
              </a:lnSpc>
              <a:buFont typeface="Wingdings" panose="05000000000000000000" charset="0"/>
              <a:buChar char="u"/>
            </a:pPr>
            <a:r>
              <a:rPr lang="zh-CN" altLang="en-US" sz="2000" dirty="0">
                <a:latin typeface="华文楷体" panose="02010600040101010101" pitchFamily="2" charset="-122"/>
                <a:ea typeface="华文楷体" panose="02010600040101010101" pitchFamily="2" charset="-122"/>
              </a:rPr>
              <a:t>提取管理费的比例应当</a:t>
            </a:r>
            <a:r>
              <a:rPr lang="zh-CN" altLang="en-US" sz="2000" dirty="0">
                <a:solidFill>
                  <a:srgbClr val="FF0000"/>
                </a:solidFill>
                <a:latin typeface="华文楷体" panose="02010600040101010101" pitchFamily="2" charset="-122"/>
                <a:ea typeface="华文楷体" panose="02010600040101010101" pitchFamily="2" charset="-122"/>
              </a:rPr>
              <a:t>随着使用费收入的增加而逐步降低</a:t>
            </a:r>
            <a:r>
              <a:rPr lang="zh-CN" altLang="en-US"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a:p>
            <a:pPr>
              <a:lnSpc>
                <a:spcPct val="120000"/>
              </a:lnSpc>
              <a:buFont typeface="Wingdings" panose="05000000000000000000" charset="0"/>
              <a:buChar char="u"/>
            </a:pPr>
            <a:r>
              <a:rPr lang="zh-CN" altLang="en-US" sz="2000" dirty="0">
                <a:latin typeface="华文楷体" panose="02010600040101010101" pitchFamily="2" charset="-122"/>
                <a:ea typeface="华文楷体" panose="02010600040101010101" pitchFamily="2" charset="-122"/>
              </a:rPr>
              <a:t>在提取管理费后，应当</a:t>
            </a:r>
            <a:r>
              <a:rPr lang="zh-CN" altLang="en-US" sz="2000" dirty="0">
                <a:solidFill>
                  <a:srgbClr val="FF0000"/>
                </a:solidFill>
                <a:latin typeface="华文楷体" panose="02010600040101010101" pitchFamily="2" charset="-122"/>
                <a:ea typeface="华文楷体" panose="02010600040101010101" pitchFamily="2" charset="-122"/>
              </a:rPr>
              <a:t>全部转付给权利人，不得挪作他用</a:t>
            </a:r>
            <a:r>
              <a:rPr lang="zh-CN" altLang="en-US"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p:txBody>
      </p:sp>
      <p:pic>
        <p:nvPicPr>
          <p:cNvPr id="1843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3180" y="5068570"/>
            <a:ext cx="2233930" cy="15506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图片 7"/>
          <p:cNvPicPr>
            <a:picLocks noChangeAspect="1"/>
          </p:cNvPicPr>
          <p:nvPr/>
        </p:nvPicPr>
        <p:blipFill>
          <a:blip r:embed="rId2"/>
          <a:stretch>
            <a:fillRect/>
          </a:stretch>
        </p:blipFill>
        <p:spPr>
          <a:xfrm>
            <a:off x="0" y="2032"/>
            <a:ext cx="9144000" cy="1103376"/>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7" name="AutoShape 3"/>
          <p:cNvSpPr>
            <a:spLocks noChangeArrowheads="1"/>
          </p:cNvSpPr>
          <p:nvPr/>
        </p:nvSpPr>
        <p:spPr bwMode="auto">
          <a:xfrm>
            <a:off x="457200" y="1302449"/>
            <a:ext cx="3613150" cy="574675"/>
          </a:xfrm>
          <a:prstGeom prst="roundRect">
            <a:avLst>
              <a:gd name="adj" fmla="val 16667"/>
            </a:avLst>
          </a:prstGeom>
          <a:solidFill>
            <a:schemeClr val="hlink"/>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dirty="0">
                <a:solidFill>
                  <a:schemeClr val="bg1"/>
                </a:solidFill>
                <a:ea typeface="黑体" panose="02010609060101010101" pitchFamily="49" charset="-122"/>
              </a:rPr>
              <a:t>使用费的收取和转付</a:t>
            </a:r>
            <a:endParaRPr lang="zh-CN" altLang="en-US" sz="2800" dirty="0">
              <a:solidFill>
                <a:schemeClr val="bg1"/>
              </a:solidFill>
              <a:ea typeface="黑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ext Box 5"/>
          <p:cNvSpPr txBox="1">
            <a:spLocks noChangeArrowheads="1"/>
          </p:cNvSpPr>
          <p:nvPr/>
        </p:nvSpPr>
        <p:spPr bwMode="auto">
          <a:xfrm>
            <a:off x="492125" y="2947988"/>
            <a:ext cx="8112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
        <p:nvSpPr>
          <p:cNvPr id="19462" name="Text Box 6"/>
          <p:cNvSpPr txBox="1">
            <a:spLocks noChangeArrowheads="1"/>
          </p:cNvSpPr>
          <p:nvPr/>
        </p:nvSpPr>
        <p:spPr bwMode="auto">
          <a:xfrm>
            <a:off x="492125" y="2050098"/>
            <a:ext cx="81121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sym typeface="宋体" panose="02010600030101010101" pitchFamily="2" charset="-122"/>
              </a:rPr>
              <a:t>强制缔约义务：</a:t>
            </a:r>
            <a:r>
              <a:rPr lang="zh-CN" altLang="zh-CN" sz="2000" dirty="0">
                <a:latin typeface="华文楷体" panose="02010600040101010101" pitchFamily="2" charset="-122"/>
                <a:ea typeface="华文楷体" panose="02010600040101010101" pitchFamily="2" charset="-122"/>
                <a:sym typeface="宋体" panose="02010600030101010101" pitchFamily="2" charset="-122"/>
              </a:rPr>
              <a:t>对于符合加入条件的权利人，应当与其订立著作权集体管理合同，不得拒绝；</a:t>
            </a:r>
            <a:r>
              <a:rPr lang="zh-CN" altLang="en-US" sz="2000" dirty="0">
                <a:latin typeface="华文楷体" panose="02010600040101010101" pitchFamily="2" charset="-122"/>
                <a:ea typeface="华文楷体" panose="02010600040101010101" pitchFamily="2" charset="-122"/>
                <a:sym typeface="宋体" panose="02010600030101010101" pitchFamily="2" charset="-122"/>
              </a:rPr>
              <a:t>使用者以合理的条件要求与集体管理组织订立许可使用合同，集体管理组织不得拒绝</a:t>
            </a:r>
            <a:endParaRPr lang="en-US" altLang="zh-CN" sz="2000" dirty="0">
              <a:latin typeface="华文楷体" panose="02010600040101010101" pitchFamily="2" charset="-122"/>
              <a:ea typeface="华文楷体" panose="02010600040101010101" pitchFamily="2" charset="-122"/>
              <a:sym typeface="宋体" panose="02010600030101010101" pitchFamily="2" charset="-122"/>
            </a:endParaRPr>
          </a:p>
          <a:p>
            <a:pPr marL="342900" indent="-342900">
              <a:lnSpc>
                <a:spcPct val="150000"/>
              </a:lnSpc>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sym typeface="宋体" panose="02010600030101010101" pitchFamily="2" charset="-122"/>
              </a:rPr>
              <a:t>信息披露义务：著作权集体管理组织应当将使用费的收取和转付、管理费的提取和使用、使用费的未分配部分等总体情况定期向社会公布；</a:t>
            </a:r>
            <a:r>
              <a:rPr lang="zh-CN" altLang="zh-CN" sz="2000" dirty="0">
                <a:latin typeface="华文楷体" panose="02010600040101010101" pitchFamily="2" charset="-122"/>
                <a:ea typeface="华文楷体" panose="02010600040101010101" pitchFamily="2" charset="-122"/>
                <a:sym typeface="宋体" panose="02010600030101010101" pitchFamily="2" charset="-122"/>
              </a:rPr>
              <a:t>应当建立权利信息查询系统，供权利人和使用者查询；对使用费的转付作出记录；</a:t>
            </a:r>
            <a:r>
              <a:rPr lang="zh-CN" altLang="en-US" sz="2000" dirty="0">
                <a:latin typeface="华文楷体" panose="02010600040101010101" pitchFamily="2" charset="-122"/>
                <a:ea typeface="华文楷体" panose="02010600040101010101" pitchFamily="2" charset="-122"/>
                <a:sym typeface="宋体" panose="02010600030101010101" pitchFamily="2" charset="-122"/>
              </a:rPr>
              <a:t>应当在每个会计年度结束时制作财务会计报告，委托会计师事务所依法进行审计，并公布审计结果</a:t>
            </a:r>
            <a:endParaRPr lang="en-US" altLang="zh-CN" sz="2000" dirty="0">
              <a:latin typeface="华文楷体" panose="02010600040101010101" pitchFamily="2" charset="-122"/>
              <a:ea typeface="华文楷体" panose="02010600040101010101" pitchFamily="2" charset="-122"/>
              <a:sym typeface="宋体" panose="02010600030101010101" pitchFamily="2" charset="-122"/>
            </a:endParaRPr>
          </a:p>
        </p:txBody>
      </p:sp>
      <p:pic>
        <p:nvPicPr>
          <p:cNvPr id="9" name="图片 8"/>
          <p:cNvPicPr>
            <a:picLocks noChangeAspect="1"/>
          </p:cNvPicPr>
          <p:nvPr/>
        </p:nvPicPr>
        <p:blipFill>
          <a:blip r:embed="rId1"/>
          <a:stretch>
            <a:fillRect/>
          </a:stretch>
        </p:blipFill>
        <p:spPr>
          <a:xfrm>
            <a:off x="0" y="2032"/>
            <a:ext cx="9144000" cy="1103376"/>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7" name="AutoShape 3"/>
          <p:cNvSpPr>
            <a:spLocks noChangeArrowheads="1"/>
          </p:cNvSpPr>
          <p:nvPr/>
        </p:nvSpPr>
        <p:spPr bwMode="auto">
          <a:xfrm>
            <a:off x="492125" y="1268611"/>
            <a:ext cx="3613150" cy="574675"/>
          </a:xfrm>
          <a:prstGeom prst="roundRect">
            <a:avLst>
              <a:gd name="adj" fmla="val 16667"/>
            </a:avLst>
          </a:prstGeom>
          <a:solidFill>
            <a:schemeClr val="hlink"/>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dirty="0">
                <a:solidFill>
                  <a:schemeClr val="bg1"/>
                </a:solidFill>
                <a:ea typeface="黑体" panose="02010609060101010101" pitchFamily="49" charset="-122"/>
              </a:rPr>
              <a:t>集体管理组织的义务</a:t>
            </a:r>
            <a:endParaRPr lang="zh-CN" altLang="en-US" sz="2800" dirty="0">
              <a:solidFill>
                <a:schemeClr val="bg1"/>
              </a:solidFill>
              <a:ea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ext Box 5"/>
          <p:cNvSpPr txBox="1">
            <a:spLocks noChangeArrowheads="1"/>
          </p:cNvSpPr>
          <p:nvPr/>
        </p:nvSpPr>
        <p:spPr bwMode="auto">
          <a:xfrm>
            <a:off x="492125" y="2947988"/>
            <a:ext cx="8112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
        <p:nvSpPr>
          <p:cNvPr id="19462" name="Text Box 6"/>
          <p:cNvSpPr txBox="1">
            <a:spLocks noChangeArrowheads="1"/>
          </p:cNvSpPr>
          <p:nvPr/>
        </p:nvSpPr>
        <p:spPr bwMode="auto">
          <a:xfrm>
            <a:off x="492125" y="2050098"/>
            <a:ext cx="8275955"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sym typeface="宋体" panose="02010600030101010101" pitchFamily="2" charset="-122"/>
              </a:rPr>
              <a:t>依法授权义务：应当与使用者以书面形式订立许可使用合同；不得与使用者订立专有许可使用合同；许可使用合同的期限不得超过</a:t>
            </a:r>
            <a:r>
              <a:rPr lang="en-US" altLang="zh-CN" sz="2000" dirty="0">
                <a:latin typeface="华文楷体" panose="02010600040101010101" pitchFamily="2" charset="-122"/>
                <a:ea typeface="华文楷体" panose="02010600040101010101" pitchFamily="2" charset="-122"/>
                <a:sym typeface="宋体" panose="02010600030101010101" pitchFamily="2" charset="-122"/>
              </a:rPr>
              <a:t>2</a:t>
            </a:r>
            <a:r>
              <a:rPr lang="zh-CN" altLang="en-US" sz="2000" dirty="0">
                <a:latin typeface="华文楷体" panose="02010600040101010101" pitchFamily="2" charset="-122"/>
                <a:ea typeface="华文楷体" panose="02010600040101010101" pitchFamily="2" charset="-122"/>
                <a:sym typeface="宋体" panose="02010600030101010101" pitchFamily="2" charset="-122"/>
              </a:rPr>
              <a:t>年，合同期限届满可以续订；根据国务院著作权管理部门公告的使用费收取标准，同使用者约定收取使用费的具体数额</a:t>
            </a:r>
            <a:endParaRPr lang="en-US" altLang="zh-CN" sz="2000" dirty="0">
              <a:latin typeface="华文楷体" panose="02010600040101010101" pitchFamily="2" charset="-122"/>
              <a:ea typeface="华文楷体" panose="02010600040101010101" pitchFamily="2" charset="-122"/>
              <a:sym typeface="宋体" panose="02010600030101010101" pitchFamily="2" charset="-122"/>
            </a:endParaRPr>
          </a:p>
          <a:p>
            <a:pPr marL="342900" indent="-342900">
              <a:lnSpc>
                <a:spcPct val="150000"/>
              </a:lnSpc>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sym typeface="宋体" panose="02010600030101010101" pitchFamily="2" charset="-122"/>
              </a:rPr>
              <a:t>接受监督的义务：</a:t>
            </a:r>
            <a:r>
              <a:rPr lang="zh-CN" altLang="zh-CN" sz="2000" dirty="0">
                <a:latin typeface="华文楷体" panose="02010600040101010101" pitchFamily="2" charset="-122"/>
                <a:ea typeface="华文楷体" panose="02010600040101010101" pitchFamily="2" charset="-122"/>
                <a:sym typeface="宋体" panose="02010600030101010101" pitchFamily="2" charset="-122"/>
              </a:rPr>
              <a:t>权利人可以向国务院著作权管理部门检举集体管理组织损害权利人权益的行为</a:t>
            </a:r>
            <a:r>
              <a:rPr lang="zh-CN" altLang="en-US" sz="2000" dirty="0">
                <a:latin typeface="华文楷体" panose="02010600040101010101" pitchFamily="2" charset="-122"/>
                <a:ea typeface="华文楷体" panose="02010600040101010101" pitchFamily="2" charset="-122"/>
                <a:sym typeface="宋体" panose="02010600030101010101" pitchFamily="2" charset="-122"/>
              </a:rPr>
              <a:t>；社会公众认为著作权集体管理组织有违法行为的，可以向国务院著作权管理部门举报；国务院著作权管理部门可以检查著作权集体管理组织的业务活动，核查账簿、预算和决算报告，列席会员大会、理事会等</a:t>
            </a:r>
            <a:endParaRPr lang="en-US" altLang="zh-CN" sz="2000" dirty="0">
              <a:latin typeface="华文楷体" panose="02010600040101010101" pitchFamily="2" charset="-122"/>
              <a:ea typeface="华文楷体" panose="02010600040101010101" pitchFamily="2" charset="-122"/>
              <a:sym typeface="宋体" panose="02010600030101010101" pitchFamily="2" charset="-122"/>
            </a:endParaRPr>
          </a:p>
        </p:txBody>
      </p:sp>
      <p:pic>
        <p:nvPicPr>
          <p:cNvPr id="9" name="图片 8"/>
          <p:cNvPicPr>
            <a:picLocks noChangeAspect="1"/>
          </p:cNvPicPr>
          <p:nvPr/>
        </p:nvPicPr>
        <p:blipFill>
          <a:blip r:embed="rId1"/>
          <a:stretch>
            <a:fillRect/>
          </a:stretch>
        </p:blipFill>
        <p:spPr>
          <a:xfrm>
            <a:off x="0" y="2032"/>
            <a:ext cx="9144000" cy="1103376"/>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AutoShape 3"/>
          <p:cNvSpPr>
            <a:spLocks noChangeArrowheads="1"/>
          </p:cNvSpPr>
          <p:nvPr/>
        </p:nvSpPr>
        <p:spPr bwMode="auto">
          <a:xfrm>
            <a:off x="492125" y="1268611"/>
            <a:ext cx="3613150" cy="574675"/>
          </a:xfrm>
          <a:prstGeom prst="roundRect">
            <a:avLst>
              <a:gd name="adj" fmla="val 16667"/>
            </a:avLst>
          </a:prstGeom>
          <a:solidFill>
            <a:schemeClr val="hlink"/>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dirty="0">
                <a:solidFill>
                  <a:schemeClr val="bg1"/>
                </a:solidFill>
                <a:ea typeface="黑体" panose="02010609060101010101" pitchFamily="49" charset="-122"/>
              </a:rPr>
              <a:t>集体管理组织的义务</a:t>
            </a:r>
            <a:endParaRPr lang="zh-CN" altLang="en-US" sz="2800" dirty="0">
              <a:solidFill>
                <a:schemeClr val="bg1"/>
              </a:solidFill>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11266"/>
          <p:cNvSpPr>
            <a:spLocks noGrp="1"/>
          </p:cNvSpPr>
          <p:nvPr>
            <p:ph type="body" idx="1"/>
          </p:nvPr>
        </p:nvSpPr>
        <p:spPr>
          <a:xfrm>
            <a:off x="753110" y="1764030"/>
            <a:ext cx="7752080" cy="4015105"/>
          </a:xfrm>
          <a:ln>
            <a:solidFill>
              <a:schemeClr val="accent1"/>
            </a:solidFill>
          </a:ln>
        </p:spPr>
        <p:txBody>
          <a:bodyPr>
            <a:normAutofit lnSpcReduction="20000"/>
          </a:bodyPr>
          <a:lstStyle/>
          <a:p>
            <a:pPr fontAlgn="auto">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1．</a:t>
            </a:r>
            <a:r>
              <a:rPr lang="zh-CN" altLang="en-US" sz="2000" dirty="0">
                <a:solidFill>
                  <a:srgbClr val="FF0000"/>
                </a:solidFill>
                <a:latin typeface="华文楷体" panose="02010600040101010101" pitchFamily="2" charset="-122"/>
                <a:ea typeface="华文楷体" panose="02010600040101010101" pitchFamily="2" charset="-122"/>
              </a:rPr>
              <a:t>许可使用的权利种类：</a:t>
            </a:r>
            <a:r>
              <a:rPr lang="zh-CN" altLang="en-US" sz="2000" dirty="0">
                <a:latin typeface="华文楷体" panose="02010600040101010101" pitchFamily="2" charset="-122"/>
                <a:ea typeface="华文楷体" panose="02010600040101010101" pitchFamily="2" charset="-122"/>
              </a:rPr>
              <a:t>许可使用作品的方式，如授权翻译的，应明确授权何种文字的翻译使用权。在中国大陆、台湾和港澳地区，还应当将汉字的简体字和繁体字版本分别明确授权</a:t>
            </a:r>
            <a:endParaRPr lang="zh-CN" altLang="en-US" sz="2000" dirty="0">
              <a:latin typeface="华文楷体" panose="02010600040101010101" pitchFamily="2" charset="-122"/>
              <a:ea typeface="华文楷体" panose="02010600040101010101" pitchFamily="2" charset="-122"/>
            </a:endParaRPr>
          </a:p>
          <a:p>
            <a:pPr fontAlgn="auto">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2．</a:t>
            </a:r>
            <a:r>
              <a:rPr lang="zh-CN" altLang="en-US" sz="2000" dirty="0">
                <a:solidFill>
                  <a:srgbClr val="FF3300"/>
                </a:solidFill>
                <a:latin typeface="华文楷体" panose="02010600040101010101" pitchFamily="2" charset="-122"/>
                <a:ea typeface="华文楷体" panose="02010600040101010101" pitchFamily="2" charset="-122"/>
              </a:rPr>
              <a:t>作品使用人的权利范围</a:t>
            </a:r>
            <a:r>
              <a:rPr lang="zh-CN" altLang="en-US" sz="2000" dirty="0">
                <a:latin typeface="华文楷体" panose="02010600040101010101" pitchFamily="2" charset="-122"/>
                <a:ea typeface="华文楷体" panose="02010600040101010101" pitchFamily="2" charset="-122"/>
              </a:rPr>
              <a:t>：许可使用的是专有使用权还是非专有使用权。这一内容不是合同的必要条款，如果当事人</a:t>
            </a:r>
            <a:r>
              <a:rPr lang="zh-CN" altLang="en-US" sz="2000" dirty="0">
                <a:solidFill>
                  <a:srgbClr val="FF3300"/>
                </a:solidFill>
                <a:latin typeface="华文楷体" panose="02010600040101010101" pitchFamily="2" charset="-122"/>
                <a:ea typeface="华文楷体" panose="02010600040101010101" pitchFamily="2" charset="-122"/>
              </a:rPr>
              <a:t>没有在合同中约定</a:t>
            </a:r>
            <a:r>
              <a:rPr lang="zh-CN" altLang="en-US" sz="2000" dirty="0">
                <a:latin typeface="华文楷体" panose="02010600040101010101" pitchFamily="2" charset="-122"/>
                <a:ea typeface="华文楷体" panose="02010600040101010101" pitchFamily="2" charset="-122"/>
              </a:rPr>
              <a:t>，被许可人获得</a:t>
            </a:r>
            <a:r>
              <a:rPr lang="zh-CN" altLang="en-US" sz="2000" dirty="0">
                <a:solidFill>
                  <a:srgbClr val="FF3300"/>
                </a:solidFill>
                <a:latin typeface="华文楷体" panose="02010600040101010101" pitchFamily="2" charset="-122"/>
                <a:ea typeface="华文楷体" panose="02010600040101010101" pitchFamily="2" charset="-122"/>
              </a:rPr>
              <a:t>专有使用权，计算机软件许可除外（《条例》第</a:t>
            </a:r>
            <a:r>
              <a:rPr lang="en-US" altLang="zh-CN" sz="2000" dirty="0">
                <a:solidFill>
                  <a:srgbClr val="FF3300"/>
                </a:solidFill>
                <a:latin typeface="华文楷体" panose="02010600040101010101" pitchFamily="2" charset="-122"/>
                <a:ea typeface="华文楷体" panose="02010600040101010101" pitchFamily="2" charset="-122"/>
              </a:rPr>
              <a:t>24</a:t>
            </a:r>
            <a:r>
              <a:rPr lang="zh-CN" altLang="en-US" sz="2000" dirty="0">
                <a:solidFill>
                  <a:srgbClr val="FF3300"/>
                </a:solidFill>
                <a:latin typeface="华文楷体" panose="02010600040101010101" pitchFamily="2" charset="-122"/>
                <a:ea typeface="华文楷体" panose="02010600040101010101" pitchFamily="2" charset="-122"/>
              </a:rPr>
              <a:t>条、《计算机软件保护条例》第</a:t>
            </a:r>
            <a:r>
              <a:rPr lang="en-US" altLang="zh-CN" sz="2000" dirty="0">
                <a:solidFill>
                  <a:srgbClr val="FF3300"/>
                </a:solidFill>
                <a:latin typeface="华文楷体" panose="02010600040101010101" pitchFamily="2" charset="-122"/>
                <a:ea typeface="华文楷体" panose="02010600040101010101" pitchFamily="2" charset="-122"/>
              </a:rPr>
              <a:t>19</a:t>
            </a:r>
            <a:r>
              <a:rPr lang="zh-CN" altLang="en-US" sz="2000" dirty="0">
                <a:solidFill>
                  <a:srgbClr val="FF3300"/>
                </a:solidFill>
                <a:latin typeface="华文楷体" panose="02010600040101010101" pitchFamily="2" charset="-122"/>
                <a:ea typeface="华文楷体" panose="02010600040101010101" pitchFamily="2" charset="-122"/>
              </a:rPr>
              <a:t>条第</a:t>
            </a:r>
            <a:r>
              <a:rPr lang="en-US" altLang="zh-CN" sz="2000" dirty="0">
                <a:solidFill>
                  <a:srgbClr val="FF3300"/>
                </a:solidFill>
                <a:latin typeface="华文楷体" panose="02010600040101010101" pitchFamily="2" charset="-122"/>
                <a:ea typeface="华文楷体" panose="02010600040101010101" pitchFamily="2" charset="-122"/>
              </a:rPr>
              <a:t>2</a:t>
            </a:r>
            <a:r>
              <a:rPr lang="zh-CN" altLang="en-US" sz="2000" dirty="0">
                <a:solidFill>
                  <a:srgbClr val="FF3300"/>
                </a:solidFill>
                <a:latin typeface="华文楷体" panose="02010600040101010101" pitchFamily="2" charset="-122"/>
                <a:ea typeface="华文楷体" panose="02010600040101010101" pitchFamily="2" charset="-122"/>
              </a:rPr>
              <a:t>款）</a:t>
            </a:r>
            <a:endParaRPr lang="zh-CN" altLang="en-US" sz="2000" dirty="0">
              <a:latin typeface="华文楷体" panose="02010600040101010101" pitchFamily="2" charset="-122"/>
              <a:ea typeface="华文楷体" panose="02010600040101010101" pitchFamily="2" charset="-122"/>
            </a:endParaRPr>
          </a:p>
          <a:p>
            <a:pPr fontAlgn="auto">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3．许可使用的地域范围、期限</a:t>
            </a:r>
            <a:endParaRPr lang="zh-CN" altLang="en-US" sz="2000" dirty="0">
              <a:latin typeface="华文楷体" panose="02010600040101010101" pitchFamily="2" charset="-122"/>
              <a:ea typeface="华文楷体" panose="02010600040101010101" pitchFamily="2" charset="-122"/>
            </a:endParaRPr>
          </a:p>
        </p:txBody>
      </p:sp>
      <p:sp>
        <p:nvSpPr>
          <p:cNvPr id="7" name="Text Box 4"/>
          <p:cNvSpPr txBox="1">
            <a:spLocks noChangeArrowheads="1"/>
          </p:cNvSpPr>
          <p:nvPr/>
        </p:nvSpPr>
        <p:spPr bwMode="auto">
          <a:xfrm>
            <a:off x="897890" y="1105535"/>
            <a:ext cx="70764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二、著作权许可合同的主要条款</a:t>
            </a:r>
            <a:endParaRPr lang="zh-CN" altLang="en-US" sz="2800" b="1" dirty="0">
              <a:ea typeface="黑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628650" y="2187642"/>
            <a:ext cx="7886700" cy="3894455"/>
          </a:xfrm>
          <a:ln>
            <a:solidFill>
              <a:schemeClr val="accent1"/>
            </a:solidFill>
          </a:ln>
        </p:spPr>
        <p:txBody>
          <a:bodyPr>
            <a:normAutofit/>
          </a:bodyPr>
          <a:lstStyle/>
          <a:p>
            <a:pPr fontAlgn="auto">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4．</a:t>
            </a:r>
            <a:r>
              <a:rPr lang="zh-CN" altLang="en-US" sz="2000" dirty="0">
                <a:solidFill>
                  <a:srgbClr val="FF0000"/>
                </a:solidFill>
                <a:latin typeface="华文楷体" panose="02010600040101010101" pitchFamily="2" charset="-122"/>
                <a:ea typeface="华文楷体" panose="02010600040101010101" pitchFamily="2" charset="-122"/>
              </a:rPr>
              <a:t>付酬标准和办法</a:t>
            </a:r>
            <a:r>
              <a:rPr lang="zh-CN" altLang="en-US" sz="2000" dirty="0">
                <a:latin typeface="华文楷体" panose="02010600040101010101" pitchFamily="2" charset="-122"/>
                <a:ea typeface="华文楷体" panose="02010600040101010101" pitchFamily="2" charset="-122"/>
              </a:rPr>
              <a:t>：固定报酬制、稿酬制与版税制；约定优先，当事人约定不明确的，按照国务院著作权行政管理部门会同有关部门制定的付酬标准支付报酬</a:t>
            </a:r>
            <a:endParaRPr lang="en-US" altLang="zh-CN" sz="2000" dirty="0">
              <a:latin typeface="华文楷体" panose="02010600040101010101" pitchFamily="2" charset="-122"/>
              <a:ea typeface="华文楷体" panose="02010600040101010101" pitchFamily="2" charset="-122"/>
            </a:endParaRPr>
          </a:p>
          <a:p>
            <a:pPr fontAlgn="auto">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5．</a:t>
            </a:r>
            <a:r>
              <a:rPr lang="zh-CN" altLang="en-US" sz="2000" dirty="0">
                <a:solidFill>
                  <a:srgbClr val="FF0000"/>
                </a:solidFill>
                <a:latin typeface="华文楷体" panose="02010600040101010101" pitchFamily="2" charset="-122"/>
                <a:ea typeface="华文楷体" panose="02010600040101010101" pitchFamily="2" charset="-122"/>
              </a:rPr>
              <a:t>违约责任、纠纷处理办法：</a:t>
            </a:r>
            <a:r>
              <a:rPr lang="zh-CN" altLang="en-US" sz="2000" dirty="0">
                <a:latin typeface="华文楷体" panose="02010600040101010101" pitchFamily="2" charset="-122"/>
                <a:ea typeface="华文楷体" panose="02010600040101010101" pitchFamily="2" charset="-122"/>
              </a:rPr>
              <a:t>管辖地的约定</a:t>
            </a:r>
            <a:endParaRPr lang="en-US" altLang="zh-CN" sz="2000" dirty="0">
              <a:solidFill>
                <a:srgbClr val="FF0000"/>
              </a:solidFill>
              <a:latin typeface="华文楷体" panose="02010600040101010101" pitchFamily="2" charset="-122"/>
              <a:ea typeface="华文楷体" panose="02010600040101010101" pitchFamily="2" charset="-122"/>
            </a:endParaRPr>
          </a:p>
          <a:p>
            <a:pPr fontAlgn="auto">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6．</a:t>
            </a:r>
            <a:r>
              <a:rPr lang="zh-CN" altLang="en-US" sz="2000" dirty="0">
                <a:solidFill>
                  <a:srgbClr val="FF0000"/>
                </a:solidFill>
                <a:latin typeface="华文楷体" panose="02010600040101010101" pitchFamily="2" charset="-122"/>
                <a:ea typeface="华文楷体" panose="02010600040101010101" pitchFamily="2" charset="-122"/>
              </a:rPr>
              <a:t>双方认为需要约定的其他内容</a:t>
            </a:r>
            <a:r>
              <a:rPr lang="zh-CN" altLang="en-US" sz="2000" dirty="0">
                <a:latin typeface="华文楷体" panose="02010600040101010101" pitchFamily="2" charset="-122"/>
                <a:ea typeface="华文楷体" panose="02010600040101010101" pitchFamily="2" charset="-122"/>
              </a:rPr>
              <a:t>：兜底条款，只要双方约定或者一方要求必须订立而另一方接受的条款，都可以纳入到合同之中</a:t>
            </a:r>
            <a:endParaRPr lang="zh-CN" altLang="en-US" sz="2000" dirty="0">
              <a:latin typeface="华文楷体" panose="02010600040101010101" pitchFamily="2" charset="-122"/>
              <a:ea typeface="华文楷体" panose="02010600040101010101" pitchFamily="2" charset="-122"/>
            </a:endParaRPr>
          </a:p>
        </p:txBody>
      </p:sp>
      <p:sp>
        <p:nvSpPr>
          <p:cNvPr id="6" name="Text Box 4"/>
          <p:cNvSpPr txBox="1">
            <a:spLocks noChangeArrowheads="1"/>
          </p:cNvSpPr>
          <p:nvPr/>
        </p:nvSpPr>
        <p:spPr bwMode="auto">
          <a:xfrm>
            <a:off x="1809530" y="1384915"/>
            <a:ext cx="523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二、著作权许可合同的主要条款</a:t>
            </a:r>
            <a:endParaRPr lang="zh-CN" altLang="en-US" sz="2800" b="1" dirty="0">
              <a:ea typeface="黑体" panose="02010609060101010101" pitchFamily="49" charset="-122"/>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7170"/>
          <p:cNvGrpSpPr/>
          <p:nvPr/>
        </p:nvGrpSpPr>
        <p:grpSpPr>
          <a:xfrm>
            <a:off x="858520" y="1976894"/>
            <a:ext cx="2605897" cy="717550"/>
            <a:chOff x="0" y="0"/>
            <a:chExt cx="1451072" cy="869848"/>
          </a:xfrm>
        </p:grpSpPr>
        <p:sp>
          <p:nvSpPr>
            <p:cNvPr id="7172" name="圆角矩形 50"/>
            <p:cNvSpPr/>
            <p:nvPr/>
          </p:nvSpPr>
          <p:spPr>
            <a:xfrm>
              <a:off x="0" y="0"/>
              <a:ext cx="1451072" cy="869848"/>
            </a:xfrm>
            <a:prstGeom prst="roundRect">
              <a:avLst>
                <a:gd name="adj" fmla="val 10000"/>
              </a:avLst>
            </a:prstGeom>
            <a:solidFill>
              <a:srgbClr val="438ACB">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7173" name="圆角矩形 4"/>
            <p:cNvSpPr/>
            <p:nvPr/>
          </p:nvSpPr>
          <p:spPr>
            <a:xfrm>
              <a:off x="17464" y="17461"/>
              <a:ext cx="1416144" cy="546036"/>
            </a:xfrm>
            <a:prstGeom prst="rect">
              <a:avLst/>
            </a:prstGeom>
            <a:noFill/>
            <a:ln w="9525">
              <a:noFill/>
            </a:ln>
          </p:spPr>
          <p:txBody>
            <a:bodyPr vert="horz" wrap="square" lIns="128016" tIns="128016" rIns="128016" bIns="68580" anchor="t"/>
            <a:lstStyle/>
            <a:p>
              <a:pPr algn="ctr">
                <a:lnSpc>
                  <a:spcPct val="90000"/>
                </a:lnSpc>
                <a:spcAft>
                  <a:spcPct val="35000"/>
                </a:spcAft>
              </a:pPr>
              <a:r>
                <a:rPr lang="zh-CN" altLang="en-US" sz="2800" b="1" dirty="0">
                  <a:solidFill>
                    <a:srgbClr val="FFFFFF"/>
                  </a:solidFill>
                  <a:latin typeface="Arial Unicode MS" pitchFamily="2" charset="-122"/>
                  <a:ea typeface="黑体" panose="02010609060101010101" pitchFamily="49" charset="-122"/>
                  <a:sym typeface="Arial Unicode MS" pitchFamily="2" charset="-122"/>
                </a:rPr>
                <a:t>专有许可合同</a:t>
              </a:r>
              <a:endParaRPr lang="zh-CN" altLang="en-US" sz="2800" b="1" dirty="0">
                <a:solidFill>
                  <a:srgbClr val="FFFFFF"/>
                </a:solidFill>
                <a:latin typeface="Arial Unicode MS" pitchFamily="2" charset="-122"/>
                <a:ea typeface="黑体" panose="02010609060101010101" pitchFamily="49" charset="-122"/>
                <a:sym typeface="Arial Unicode MS" pitchFamily="2" charset="-122"/>
              </a:endParaRPr>
            </a:p>
          </p:txBody>
        </p:sp>
      </p:grpSp>
      <p:grpSp>
        <p:nvGrpSpPr>
          <p:cNvPr id="7174" name="组合 7173"/>
          <p:cNvGrpSpPr/>
          <p:nvPr/>
        </p:nvGrpSpPr>
        <p:grpSpPr>
          <a:xfrm>
            <a:off x="676593" y="2673350"/>
            <a:ext cx="2955607" cy="3133725"/>
            <a:chOff x="0" y="0"/>
            <a:chExt cx="1281198" cy="2769573"/>
          </a:xfrm>
        </p:grpSpPr>
        <p:sp>
          <p:nvSpPr>
            <p:cNvPr id="7175" name="圆角矩形 48"/>
            <p:cNvSpPr/>
            <p:nvPr/>
          </p:nvSpPr>
          <p:spPr>
            <a:xfrm>
              <a:off x="0" y="0"/>
              <a:ext cx="1281198" cy="2769573"/>
            </a:xfrm>
            <a:prstGeom prst="roundRect">
              <a:avLst>
                <a:gd name="adj" fmla="val 10000"/>
              </a:avLst>
            </a:prstGeom>
            <a:solidFill>
              <a:srgbClr val="FFFFFF">
                <a:alpha val="89000"/>
              </a:srgbClr>
            </a:solidFill>
            <a:ln w="25400" cap="flat" cmpd="sng">
              <a:solidFill>
                <a:srgbClr val="438ACB"/>
              </a:solidFill>
              <a:prstDash val="solid"/>
              <a:headEnd type="none" w="med" len="med"/>
              <a:tailEnd type="none" w="med" len="med"/>
            </a:ln>
          </p:spPr>
          <p:txBody>
            <a:bodyPr/>
            <a:lstStyle/>
            <a:p>
              <a:endParaRPr lang="zh-CN" altLang="en-US"/>
            </a:p>
          </p:txBody>
        </p:sp>
        <p:sp>
          <p:nvSpPr>
            <p:cNvPr id="7176" name="圆角矩形 6"/>
            <p:cNvSpPr/>
            <p:nvPr/>
          </p:nvSpPr>
          <p:spPr>
            <a:xfrm>
              <a:off x="38103" y="37286"/>
              <a:ext cx="1243095" cy="2695000"/>
            </a:xfrm>
            <a:prstGeom prst="rect">
              <a:avLst/>
            </a:prstGeom>
            <a:noFill/>
            <a:ln w="9525">
              <a:noFill/>
            </a:ln>
          </p:spPr>
          <p:txBody>
            <a:bodyPr vert="horz" wrap="square" lIns="106680" tIns="106680" rIns="106680" bIns="106680" anchor="t"/>
            <a:lstStyle/>
            <a:p>
              <a:pPr marL="114300" lvl="1" indent="-114300">
                <a:lnSpc>
                  <a:spcPct val="110000"/>
                </a:lnSpc>
                <a:spcAft>
                  <a:spcPct val="15000"/>
                </a:spcAft>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著作权人给被许可人发放的、在一定时间范围内使用其作品的权利</a:t>
              </a:r>
              <a:r>
                <a:rPr lang="zh-CN" altLang="en-US" sz="2000" dirty="0">
                  <a:solidFill>
                    <a:srgbClr val="FF0000"/>
                  </a:solidFill>
                  <a:latin typeface="华文楷体" panose="02010600040101010101" pitchFamily="2" charset="-122"/>
                  <a:ea typeface="华文楷体" panose="02010600040101010101" pitchFamily="2" charset="-122"/>
                </a:rPr>
                <a:t>具有排他性</a:t>
              </a:r>
              <a:r>
                <a:rPr lang="zh-CN" altLang="en-US" sz="2000" dirty="0">
                  <a:latin typeface="华文楷体" panose="02010600040101010101" pitchFamily="2" charset="-122"/>
                  <a:ea typeface="华文楷体" panose="02010600040101010101" pitchFamily="2" charset="-122"/>
                </a:rPr>
                <a:t>，除另有明确约定外，被许可人有权排除包括著作权人在内的任何人以同样方式使用作品</a:t>
              </a:r>
              <a:endParaRPr lang="zh-CN" altLang="en-US" sz="2000" dirty="0">
                <a:latin typeface="华文楷体" panose="02010600040101010101" pitchFamily="2" charset="-122"/>
                <a:ea typeface="华文楷体" panose="02010600040101010101" pitchFamily="2" charset="-122"/>
              </a:endParaRPr>
            </a:p>
          </p:txBody>
        </p:sp>
      </p:grpSp>
      <p:sp>
        <p:nvSpPr>
          <p:cNvPr id="7177" name="文本框 7176"/>
          <p:cNvSpPr txBox="1"/>
          <p:nvPr/>
        </p:nvSpPr>
        <p:spPr>
          <a:xfrm>
            <a:off x="3857625" y="2020570"/>
            <a:ext cx="4900295" cy="4323080"/>
          </a:xfrm>
          <a:prstGeom prst="rect">
            <a:avLst/>
          </a:prstGeom>
          <a:noFill/>
          <a:ln w="9525">
            <a:noFill/>
          </a:ln>
        </p:spPr>
        <p:txBody>
          <a:bodyPr wrap="square">
            <a:spAutoFit/>
          </a:bodyPr>
          <a:lstStyle/>
          <a:p>
            <a:pPr>
              <a:lnSpc>
                <a:spcPct val="125000"/>
              </a:lnSpc>
            </a:pPr>
            <a:r>
              <a:rPr lang="en-US" altLang="zh-CN" sz="2000" dirty="0">
                <a:latin typeface="华文楷体" panose="02010600040101010101" pitchFamily="2" charset="-122"/>
                <a:ea typeface="华文楷体" panose="02010600040101010101" pitchFamily="2" charset="-122"/>
              </a:rPr>
              <a:t>1.</a:t>
            </a:r>
            <a:r>
              <a:rPr lang="zh-CN" altLang="en-US" sz="2000" dirty="0">
                <a:solidFill>
                  <a:srgbClr val="FF0000"/>
                </a:solidFill>
                <a:latin typeface="华文楷体" panose="02010600040101010101" pitchFamily="2" charset="-122"/>
                <a:ea typeface="华文楷体" panose="02010600040101010101" pitchFamily="2" charset="-122"/>
              </a:rPr>
              <a:t>要式法律行为</a:t>
            </a:r>
            <a:r>
              <a:rPr lang="zh-CN" altLang="en-US" sz="2000" dirty="0">
                <a:latin typeface="华文楷体" panose="02010600040101010101" pitchFamily="2" charset="-122"/>
                <a:ea typeface="华文楷体" panose="02010600040101010101" pitchFamily="2" charset="-122"/>
              </a:rPr>
              <a:t>：必须采取书面形式，但是如果这种专有许可使用是报社或者期刊社对作品的刊登，则无须采用书面形式</a:t>
            </a:r>
            <a:endParaRPr lang="en-US" altLang="zh-CN" sz="2000" dirty="0">
              <a:latin typeface="华文楷体" panose="02010600040101010101" pitchFamily="2" charset="-122"/>
              <a:ea typeface="华文楷体" panose="02010600040101010101" pitchFamily="2" charset="-122"/>
            </a:endParaRPr>
          </a:p>
          <a:p>
            <a:pPr>
              <a:lnSpc>
                <a:spcPct val="125000"/>
              </a:lnSpc>
            </a:pPr>
            <a:r>
              <a:rPr lang="en-US" altLang="zh-CN" sz="2000" dirty="0">
                <a:latin typeface="华文楷体" panose="02010600040101010101" pitchFamily="2" charset="-122"/>
                <a:ea typeface="华文楷体" panose="02010600040101010101" pitchFamily="2" charset="-122"/>
              </a:rPr>
              <a:t>2.</a:t>
            </a:r>
            <a:r>
              <a:rPr lang="zh-CN" altLang="en-US" sz="2000" dirty="0">
                <a:solidFill>
                  <a:srgbClr val="FF0000"/>
                </a:solidFill>
                <a:latin typeface="华文楷体" panose="02010600040101010101" pitchFamily="2" charset="-122"/>
                <a:ea typeface="华文楷体" panose="02010600040101010101" pitchFamily="2" charset="-122"/>
              </a:rPr>
              <a:t>分许可的禁止</a:t>
            </a:r>
            <a:r>
              <a:rPr lang="zh-CN" altLang="en-US" sz="2000" dirty="0">
                <a:latin typeface="华文楷体" panose="02010600040101010101" pitchFamily="2" charset="-122"/>
                <a:ea typeface="华文楷体" panose="02010600040101010101" pitchFamily="2" charset="-122"/>
              </a:rPr>
              <a:t>：除合同另有约定外，被许可人许可第三人行使同一权利，必须取得著作权人的许可</a:t>
            </a:r>
            <a:endParaRPr lang="en-US" altLang="zh-CN" sz="2000" dirty="0">
              <a:latin typeface="华文楷体" panose="02010600040101010101" pitchFamily="2" charset="-122"/>
              <a:ea typeface="华文楷体" panose="02010600040101010101" pitchFamily="2" charset="-122"/>
            </a:endParaRPr>
          </a:p>
          <a:p>
            <a:pPr>
              <a:lnSpc>
                <a:spcPct val="125000"/>
              </a:lnSpc>
            </a:pPr>
            <a:r>
              <a:rPr lang="en-US" altLang="zh-CN" sz="2000" dirty="0">
                <a:latin typeface="华文楷体" panose="02010600040101010101" pitchFamily="2" charset="-122"/>
                <a:ea typeface="华文楷体" panose="02010600040101010101" pitchFamily="2" charset="-122"/>
              </a:rPr>
              <a:t>3.</a:t>
            </a:r>
            <a:r>
              <a:rPr lang="zh-CN" altLang="en-US" sz="2000" dirty="0">
                <a:solidFill>
                  <a:srgbClr val="FF0000"/>
                </a:solidFill>
                <a:latin typeface="华文楷体" panose="02010600040101010101" pitchFamily="2" charset="-122"/>
                <a:ea typeface="华文楷体" panose="02010600040101010101" pitchFamily="2" charset="-122"/>
              </a:rPr>
              <a:t>许可费高</a:t>
            </a:r>
            <a:r>
              <a:rPr lang="zh-CN" altLang="en-US" sz="2000" dirty="0">
                <a:latin typeface="华文楷体" panose="02010600040101010101" pitchFamily="2" charset="-122"/>
                <a:ea typeface="华文楷体" panose="02010600040101010101" pitchFamily="2" charset="-122"/>
              </a:rPr>
              <a:t>：专有许可与其他使用方式相比，要支付给著作权人更高的费用</a:t>
            </a:r>
            <a:endParaRPr lang="en-US" altLang="zh-CN" sz="2000" dirty="0">
              <a:latin typeface="华文楷体" panose="02010600040101010101" pitchFamily="2" charset="-122"/>
              <a:ea typeface="华文楷体" panose="02010600040101010101" pitchFamily="2" charset="-122"/>
            </a:endParaRPr>
          </a:p>
          <a:p>
            <a:pPr>
              <a:lnSpc>
                <a:spcPct val="125000"/>
              </a:lnSpc>
            </a:pPr>
            <a:r>
              <a:rPr lang="en-US" altLang="zh-CN" sz="2000" dirty="0">
                <a:latin typeface="华文楷体" panose="02010600040101010101" pitchFamily="2" charset="-122"/>
                <a:ea typeface="华文楷体" panose="02010600040101010101" pitchFamily="2" charset="-122"/>
              </a:rPr>
              <a:t>4.</a:t>
            </a:r>
            <a:r>
              <a:rPr lang="zh-CN" altLang="en-US" sz="2000" dirty="0">
                <a:solidFill>
                  <a:srgbClr val="FF0000"/>
                </a:solidFill>
                <a:latin typeface="华文楷体" panose="02010600040101010101" pitchFamily="2" charset="-122"/>
                <a:ea typeface="华文楷体" panose="02010600040101010101" pitchFamily="2" charset="-122"/>
              </a:rPr>
              <a:t>独立诉讼：</a:t>
            </a:r>
            <a:r>
              <a:rPr lang="zh-CN" altLang="en-US" sz="2000" dirty="0">
                <a:latin typeface="华文楷体" panose="02010600040101010101" pitchFamily="2" charset="-122"/>
                <a:ea typeface="华文楷体" panose="02010600040101010101" pitchFamily="2" charset="-122"/>
              </a:rPr>
              <a:t>在著作权人不提起诉讼的情况下，专有被许可人可以以自己的名义独立提起诉讼</a:t>
            </a:r>
            <a:endParaRPr lang="zh-CN" altLang="en-US" sz="2000" dirty="0">
              <a:latin typeface="华文楷体" panose="02010600040101010101" pitchFamily="2" charset="-122"/>
              <a:ea typeface="华文楷体" panose="02010600040101010101" pitchFamily="2" charset="-122"/>
            </a:endParaRPr>
          </a:p>
        </p:txBody>
      </p:sp>
      <p:sp>
        <p:nvSpPr>
          <p:cNvPr id="12" name="Text Box 4"/>
          <p:cNvSpPr txBox="1">
            <a:spLocks noChangeArrowheads="1"/>
          </p:cNvSpPr>
          <p:nvPr/>
        </p:nvSpPr>
        <p:spPr bwMode="auto">
          <a:xfrm>
            <a:off x="2350543" y="1293475"/>
            <a:ext cx="41520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三、著作权许可合同类型</a:t>
            </a:r>
            <a:endParaRPr lang="zh-CN" altLang="en-US" sz="2800" b="1" dirty="0">
              <a:ea typeface="黑体" panose="02010609060101010101" pitchFamily="49" charset="-122"/>
            </a:endParaRPr>
          </a:p>
        </p:txBody>
      </p:sp>
      <p:pic>
        <p:nvPicPr>
          <p:cNvPr id="13" name="图片 12"/>
          <p:cNvPicPr>
            <a:picLocks noChangeAspect="1"/>
          </p:cNvPicPr>
          <p:nvPr/>
        </p:nvPicPr>
        <p:blipFill>
          <a:blip r:embed="rId1"/>
          <a:stretch>
            <a:fillRect/>
          </a:stretch>
        </p:blipFill>
        <p:spPr>
          <a:xfrm>
            <a:off x="0" y="2032"/>
            <a:ext cx="9144000" cy="1103376"/>
          </a:xfrm>
          <a:prstGeom prst="rect">
            <a:avLst/>
          </a:prstGeom>
        </p:spPr>
      </p:pic>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wipe(down)">
                                      <p:cBhvr>
                                        <p:cTn id="7"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9" name="组合 9218"/>
          <p:cNvGrpSpPr/>
          <p:nvPr/>
        </p:nvGrpSpPr>
        <p:grpSpPr>
          <a:xfrm>
            <a:off x="903287" y="1968684"/>
            <a:ext cx="3024187" cy="717550"/>
            <a:chOff x="0" y="0"/>
            <a:chExt cx="1451072" cy="869848"/>
          </a:xfrm>
        </p:grpSpPr>
        <p:sp>
          <p:nvSpPr>
            <p:cNvPr id="9220" name="圆角矩形 50"/>
            <p:cNvSpPr/>
            <p:nvPr/>
          </p:nvSpPr>
          <p:spPr>
            <a:xfrm>
              <a:off x="0" y="0"/>
              <a:ext cx="1451072" cy="869848"/>
            </a:xfrm>
            <a:prstGeom prst="roundRect">
              <a:avLst>
                <a:gd name="adj" fmla="val 10000"/>
              </a:avLst>
            </a:prstGeom>
            <a:solidFill>
              <a:srgbClr val="438ACB">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9221" name="圆角矩形 4"/>
            <p:cNvSpPr/>
            <p:nvPr/>
          </p:nvSpPr>
          <p:spPr>
            <a:xfrm>
              <a:off x="17464" y="17461"/>
              <a:ext cx="1416144" cy="546036"/>
            </a:xfrm>
            <a:prstGeom prst="rect">
              <a:avLst/>
            </a:prstGeom>
            <a:noFill/>
            <a:ln w="9525">
              <a:noFill/>
            </a:ln>
          </p:spPr>
          <p:txBody>
            <a:bodyPr vert="horz" wrap="square" lIns="128016" tIns="128016" rIns="128016" bIns="68580" anchor="t"/>
            <a:lstStyle/>
            <a:p>
              <a:pPr algn="ctr">
                <a:lnSpc>
                  <a:spcPct val="90000"/>
                </a:lnSpc>
                <a:spcAft>
                  <a:spcPct val="35000"/>
                </a:spcAft>
              </a:pPr>
              <a:r>
                <a:rPr lang="zh-CN" altLang="en-US" sz="2800" b="1" dirty="0">
                  <a:solidFill>
                    <a:srgbClr val="FFFFFF"/>
                  </a:solidFill>
                  <a:latin typeface="Arial Unicode MS" pitchFamily="2" charset="-122"/>
                  <a:ea typeface="黑体" panose="02010609060101010101" pitchFamily="49" charset="-122"/>
                  <a:sym typeface="Arial Unicode MS" pitchFamily="2" charset="-122"/>
                </a:rPr>
                <a:t>非专有许可合同</a:t>
              </a:r>
              <a:endParaRPr lang="zh-CN" altLang="en-US" sz="2800" b="1" dirty="0">
                <a:solidFill>
                  <a:srgbClr val="FFFFFF"/>
                </a:solidFill>
                <a:latin typeface="Arial Unicode MS" pitchFamily="2" charset="-122"/>
                <a:ea typeface="黑体" panose="02010609060101010101" pitchFamily="49" charset="-122"/>
                <a:sym typeface="Arial Unicode MS" pitchFamily="2" charset="-122"/>
              </a:endParaRPr>
            </a:p>
          </p:txBody>
        </p:sp>
      </p:grpSp>
      <p:grpSp>
        <p:nvGrpSpPr>
          <p:cNvPr id="9222" name="组合 9221"/>
          <p:cNvGrpSpPr/>
          <p:nvPr/>
        </p:nvGrpSpPr>
        <p:grpSpPr>
          <a:xfrm>
            <a:off x="977900" y="2673350"/>
            <a:ext cx="2874963" cy="3349625"/>
            <a:chOff x="0" y="0"/>
            <a:chExt cx="1281198" cy="2769573"/>
          </a:xfrm>
        </p:grpSpPr>
        <p:sp>
          <p:nvSpPr>
            <p:cNvPr id="9223" name="圆角矩形 48"/>
            <p:cNvSpPr/>
            <p:nvPr/>
          </p:nvSpPr>
          <p:spPr>
            <a:xfrm>
              <a:off x="0" y="0"/>
              <a:ext cx="1281198" cy="2769573"/>
            </a:xfrm>
            <a:prstGeom prst="roundRect">
              <a:avLst>
                <a:gd name="adj" fmla="val 10000"/>
              </a:avLst>
            </a:prstGeom>
            <a:solidFill>
              <a:srgbClr val="FFFFFF">
                <a:alpha val="89000"/>
              </a:srgbClr>
            </a:solidFill>
            <a:ln w="25400" cap="flat" cmpd="sng">
              <a:solidFill>
                <a:srgbClr val="438ACB"/>
              </a:solidFill>
              <a:prstDash val="solid"/>
              <a:headEnd type="none" w="med" len="med"/>
              <a:tailEnd type="none" w="med" len="med"/>
            </a:ln>
          </p:spPr>
          <p:txBody>
            <a:bodyPr/>
            <a:lstStyle/>
            <a:p>
              <a:endParaRPr lang="zh-CN" altLang="en-US"/>
            </a:p>
          </p:txBody>
        </p:sp>
        <p:sp>
          <p:nvSpPr>
            <p:cNvPr id="9224" name="圆角矩形 6"/>
            <p:cNvSpPr/>
            <p:nvPr/>
          </p:nvSpPr>
          <p:spPr>
            <a:xfrm>
              <a:off x="38103" y="37286"/>
              <a:ext cx="1204993" cy="2695000"/>
            </a:xfrm>
            <a:prstGeom prst="rect">
              <a:avLst/>
            </a:prstGeom>
            <a:noFill/>
            <a:ln w="9525">
              <a:noFill/>
            </a:ln>
          </p:spPr>
          <p:txBody>
            <a:bodyPr vert="horz" wrap="square" lIns="106680" tIns="106680" rIns="106680" bIns="106680" anchor="t"/>
            <a:lstStyle/>
            <a:p>
              <a:pPr marL="114300" lvl="1" indent="-114300">
                <a:lnSpc>
                  <a:spcPct val="110000"/>
                </a:lnSpc>
                <a:spcAft>
                  <a:spcPct val="15000"/>
                </a:spcAft>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著作权人授权作品使用者在一定期限和地域范围内以特定方式使用作品，同时，</a:t>
              </a:r>
              <a:r>
                <a:rPr lang="zh-CN" altLang="en-US" sz="2000" dirty="0">
                  <a:solidFill>
                    <a:srgbClr val="FF3300"/>
                  </a:solidFill>
                  <a:latin typeface="华文楷体" panose="02010600040101010101" pitchFamily="2" charset="-122"/>
                  <a:ea typeface="华文楷体" panose="02010600040101010101" pitchFamily="2" charset="-122"/>
                </a:rPr>
                <a:t>著作权人可以</a:t>
              </a:r>
              <a:r>
                <a:rPr lang="zh-CN" altLang="en-US" sz="2000" dirty="0">
                  <a:latin typeface="华文楷体" panose="02010600040101010101" pitchFamily="2" charset="-122"/>
                  <a:ea typeface="华文楷体" panose="02010600040101010101" pitchFamily="2" charset="-122"/>
                </a:rPr>
                <a:t>以同样的方式在该时间和地域范围内</a:t>
              </a:r>
              <a:r>
                <a:rPr lang="zh-CN" altLang="en-US" sz="2000" dirty="0">
                  <a:solidFill>
                    <a:srgbClr val="FF3300"/>
                  </a:solidFill>
                  <a:latin typeface="华文楷体" panose="02010600040101010101" pitchFamily="2" charset="-122"/>
                  <a:ea typeface="华文楷体" panose="02010600040101010101" pitchFamily="2" charset="-122"/>
                </a:rPr>
                <a:t>使用</a:t>
              </a:r>
              <a:r>
                <a:rPr lang="zh-CN" altLang="en-US" sz="2000" dirty="0">
                  <a:latin typeface="华文楷体" panose="02010600040101010101" pitchFamily="2" charset="-122"/>
                  <a:ea typeface="华文楷体" panose="02010600040101010101" pitchFamily="2" charset="-122"/>
                </a:rPr>
                <a:t>，</a:t>
              </a:r>
              <a:r>
                <a:rPr lang="zh-CN" altLang="en-US" sz="2000" dirty="0">
                  <a:solidFill>
                    <a:srgbClr val="FF3300"/>
                  </a:solidFill>
                  <a:latin typeface="华文楷体" panose="02010600040101010101" pitchFamily="2" charset="-122"/>
                  <a:ea typeface="华文楷体" panose="02010600040101010101" pitchFamily="2" charset="-122"/>
                </a:rPr>
                <a:t>也可以许可他人</a:t>
              </a:r>
              <a:r>
                <a:rPr lang="zh-CN" altLang="en-US" sz="2000" dirty="0">
                  <a:latin typeface="华文楷体" panose="02010600040101010101" pitchFamily="2" charset="-122"/>
                  <a:ea typeface="华文楷体" panose="02010600040101010101" pitchFamily="2" charset="-122"/>
                </a:rPr>
                <a:t>进行同样的使用</a:t>
              </a:r>
              <a:endParaRPr lang="zh-CN" altLang="en-US" sz="2000" dirty="0">
                <a:latin typeface="华文楷体" panose="02010600040101010101" pitchFamily="2" charset="-122"/>
                <a:ea typeface="华文楷体" panose="02010600040101010101" pitchFamily="2" charset="-122"/>
              </a:endParaRPr>
            </a:p>
          </p:txBody>
        </p:sp>
      </p:grpSp>
      <p:sp>
        <p:nvSpPr>
          <p:cNvPr id="9225" name="文本框 9224"/>
          <p:cNvSpPr txBox="1"/>
          <p:nvPr/>
        </p:nvSpPr>
        <p:spPr>
          <a:xfrm>
            <a:off x="4185285" y="2008505"/>
            <a:ext cx="4418965" cy="4246245"/>
          </a:xfrm>
          <a:prstGeom prst="rect">
            <a:avLst/>
          </a:prstGeom>
          <a:noFill/>
          <a:ln w="9525">
            <a:noFill/>
          </a:ln>
        </p:spPr>
        <p:txBody>
          <a:bodyPr wrap="square">
            <a:spAutoFit/>
          </a:bodyPr>
          <a:lstStyle/>
          <a:p>
            <a:pPr>
              <a:lnSpc>
                <a:spcPct val="150000"/>
              </a:lnSpc>
            </a:pPr>
            <a:r>
              <a:rPr lang="en-US" altLang="zh-CN" sz="2000" dirty="0">
                <a:latin typeface="华文楷体" panose="02010600040101010101" pitchFamily="2" charset="-122"/>
                <a:ea typeface="华文楷体" panose="02010600040101010101" pitchFamily="2" charset="-122"/>
              </a:rPr>
              <a:t>1.</a:t>
            </a:r>
            <a:r>
              <a:rPr lang="zh-CN" altLang="en-US" sz="2000" dirty="0">
                <a:solidFill>
                  <a:srgbClr val="FF0000"/>
                </a:solidFill>
                <a:latin typeface="华文楷体" panose="02010600040101010101" pitchFamily="2" charset="-122"/>
                <a:ea typeface="华文楷体" panose="02010600040101010101" pitchFamily="2" charset="-122"/>
              </a:rPr>
              <a:t>非要式法律行为</a:t>
            </a:r>
            <a:r>
              <a:rPr lang="zh-CN" altLang="en-US" sz="2000" dirty="0">
                <a:latin typeface="华文楷体" panose="02010600040101010101" pitchFamily="2" charset="-122"/>
                <a:ea typeface="华文楷体" panose="02010600040101010101" pitchFamily="2" charset="-122"/>
              </a:rPr>
              <a:t>：无论书面或者口头、明示或者默示均发生法律效力，但单纯的沉默不构成默示的许可</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2.</a:t>
            </a:r>
            <a:r>
              <a:rPr lang="zh-CN" altLang="en-US" sz="2000" dirty="0">
                <a:solidFill>
                  <a:srgbClr val="FF0000"/>
                </a:solidFill>
                <a:latin typeface="华文楷体" panose="02010600040101010101" pitchFamily="2" charset="-122"/>
                <a:ea typeface="华文楷体" panose="02010600040101010101" pitchFamily="2" charset="-122"/>
              </a:rPr>
              <a:t>分许可的禁止</a:t>
            </a:r>
            <a:r>
              <a:rPr lang="zh-CN" altLang="en-US" sz="2000" dirty="0">
                <a:latin typeface="华文楷体" panose="02010600040101010101" pitchFamily="2" charset="-122"/>
                <a:ea typeface="华文楷体" panose="02010600040101010101" pitchFamily="2" charset="-122"/>
              </a:rPr>
              <a:t>：除合同另有约定外，被许可人许可第三人行使同一权利，必须取得著作权人的许可</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3.</a:t>
            </a:r>
            <a:r>
              <a:rPr lang="zh-CN" altLang="en-US" sz="2000" dirty="0">
                <a:solidFill>
                  <a:srgbClr val="FF0000"/>
                </a:solidFill>
                <a:latin typeface="华文楷体" panose="02010600040101010101" pitchFamily="2" charset="-122"/>
                <a:ea typeface="华文楷体" panose="02010600040101010101" pitchFamily="2" charset="-122"/>
              </a:rPr>
              <a:t>不得单独起诉</a:t>
            </a:r>
            <a:r>
              <a:rPr lang="zh-CN" altLang="en-US" sz="2000" dirty="0">
                <a:latin typeface="华文楷体" panose="02010600040101010101" pitchFamily="2" charset="-122"/>
                <a:ea typeface="华文楷体" panose="02010600040101010101" pitchFamily="2" charset="-122"/>
              </a:rPr>
              <a:t>：在发生侵权行为时，被许可人原则上不能提起诉讼，但经著作权人明确授权，可以提起诉讼</a:t>
            </a:r>
            <a:endParaRPr lang="zh-CN" altLang="en-US" sz="2000" dirty="0">
              <a:latin typeface="华文楷体" panose="02010600040101010101" pitchFamily="2" charset="-122"/>
              <a:ea typeface="华文楷体" panose="02010600040101010101" pitchFamily="2" charset="-122"/>
            </a:endParaRPr>
          </a:p>
        </p:txBody>
      </p:sp>
      <p:pic>
        <p:nvPicPr>
          <p:cNvPr id="10" name="图片 9"/>
          <p:cNvPicPr>
            <a:picLocks noChangeAspect="1"/>
          </p:cNvPicPr>
          <p:nvPr/>
        </p:nvPicPr>
        <p:blipFill>
          <a:blip r:embed="rId1"/>
          <a:stretch>
            <a:fillRect/>
          </a:stretch>
        </p:blipFill>
        <p:spPr>
          <a:xfrm>
            <a:off x="0" y="2032"/>
            <a:ext cx="9144000" cy="1103376"/>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2" name="Text Box 4"/>
          <p:cNvSpPr txBox="1">
            <a:spLocks noChangeArrowheads="1"/>
          </p:cNvSpPr>
          <p:nvPr/>
        </p:nvSpPr>
        <p:spPr bwMode="auto">
          <a:xfrm>
            <a:off x="2350543" y="1293475"/>
            <a:ext cx="41520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三、著作权许可合同类型</a:t>
            </a:r>
            <a:endParaRPr lang="zh-CN" altLang="en-US" sz="2800" b="1"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225"/>
                                        </p:tgtEl>
                                        <p:attrNameLst>
                                          <p:attrName>style.visibility</p:attrName>
                                        </p:attrNameLst>
                                      </p:cBhvr>
                                      <p:to>
                                        <p:strVal val="visible"/>
                                      </p:to>
                                    </p:set>
                                    <p:anim calcmode="lin" valueType="num">
                                      <p:cBhvr>
                                        <p:cTn id="7" dur="500" fill="hold"/>
                                        <p:tgtEl>
                                          <p:spTgt spid="9225"/>
                                        </p:tgtEl>
                                        <p:attrNameLst>
                                          <p:attrName>ppt_w</p:attrName>
                                        </p:attrNameLst>
                                      </p:cBhvr>
                                      <p:tavLst>
                                        <p:tav tm="0">
                                          <p:val>
                                            <p:fltVal val="0"/>
                                          </p:val>
                                        </p:tav>
                                        <p:tav tm="100000">
                                          <p:val>
                                            <p:strVal val="#ppt_w"/>
                                          </p:val>
                                        </p:tav>
                                      </p:tavLst>
                                    </p:anim>
                                    <p:anim calcmode="lin" valueType="num">
                                      <p:cBhvr>
                                        <p:cTn id="8" dur="500" fill="hold"/>
                                        <p:tgtEl>
                                          <p:spTgt spid="9225"/>
                                        </p:tgtEl>
                                        <p:attrNameLst>
                                          <p:attrName>ppt_h</p:attrName>
                                        </p:attrNameLst>
                                      </p:cBhvr>
                                      <p:tavLst>
                                        <p:tav tm="0">
                                          <p:val>
                                            <p:fltVal val="0"/>
                                          </p:val>
                                        </p:tav>
                                        <p:tav tm="100000">
                                          <p:val>
                                            <p:strVal val="#ppt_h"/>
                                          </p:val>
                                        </p:tav>
                                      </p:tavLst>
                                    </p:anim>
                                    <p:animEffect transition="in" filter="fade">
                                      <p:cBhvr>
                                        <p:cTn id="9" dur="500"/>
                                        <p:tgtEl>
                                          <p:spTgt spid="9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圆角矩形 13314"/>
          <p:cNvSpPr/>
          <p:nvPr/>
        </p:nvSpPr>
        <p:spPr>
          <a:xfrm>
            <a:off x="623570" y="2353945"/>
            <a:ext cx="2440305" cy="532765"/>
          </a:xfrm>
          <a:prstGeom prst="roundRect">
            <a:avLst>
              <a:gd name="adj" fmla="val 16667"/>
            </a:avLst>
          </a:prstGeom>
          <a:noFill/>
          <a:ln w="9525" cap="flat" cmpd="sng">
            <a:solidFill>
              <a:schemeClr val="tx1"/>
            </a:solidFill>
            <a:prstDash val="lgDash"/>
            <a:headEnd type="none" w="med" len="med"/>
            <a:tailEnd type="none" w="med" len="med"/>
          </a:ln>
        </p:spPr>
        <p:txBody>
          <a:bodyPr/>
          <a:lstStyle/>
          <a:p>
            <a:endParaRPr lang="zh-CN" altLang="en-US"/>
          </a:p>
        </p:txBody>
      </p:sp>
      <p:sp>
        <p:nvSpPr>
          <p:cNvPr id="13316" name="文本框 13315"/>
          <p:cNvSpPr txBox="1"/>
          <p:nvPr/>
        </p:nvSpPr>
        <p:spPr>
          <a:xfrm>
            <a:off x="781050" y="2389505"/>
            <a:ext cx="2118360" cy="460375"/>
          </a:xfrm>
          <a:prstGeom prst="rect">
            <a:avLst/>
          </a:prstGeom>
          <a:noFill/>
          <a:ln w="9525">
            <a:noFill/>
          </a:ln>
        </p:spPr>
        <p:txBody>
          <a:bodyPr vert="horz" wrap="square" anchor="t">
            <a:spAutoFit/>
          </a:bodyPr>
          <a:lstStyle/>
          <a:p>
            <a:r>
              <a:rPr lang="zh-CN" altLang="en-US" sz="2400" dirty="0">
                <a:latin typeface="华文楷体" panose="02010600040101010101" pitchFamily="2" charset="-122"/>
                <a:ea typeface="华文楷体" panose="02010600040101010101" pitchFamily="2" charset="-122"/>
              </a:rPr>
              <a:t>图书出版合同</a:t>
            </a:r>
            <a:endParaRPr lang="zh-CN" altLang="en-US" sz="2400" dirty="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1"/>
          <a:stretch>
            <a:fillRect/>
          </a:stretch>
        </p:blipFill>
        <p:spPr>
          <a:xfrm>
            <a:off x="0" y="2032"/>
            <a:ext cx="9144000" cy="1103376"/>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Text Box 4"/>
          <p:cNvSpPr txBox="1">
            <a:spLocks noChangeArrowheads="1"/>
          </p:cNvSpPr>
          <p:nvPr/>
        </p:nvSpPr>
        <p:spPr bwMode="auto">
          <a:xfrm>
            <a:off x="2891558" y="1293475"/>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四、常见许可合同</a:t>
            </a:r>
            <a:endParaRPr lang="zh-CN" altLang="en-US" sz="2800" b="1" dirty="0">
              <a:ea typeface="黑体" panose="02010609060101010101" pitchFamily="49" charset="-122"/>
            </a:endParaRPr>
          </a:p>
        </p:txBody>
      </p:sp>
      <p:sp>
        <p:nvSpPr>
          <p:cNvPr id="9" name="矩形 5"/>
          <p:cNvSpPr/>
          <p:nvPr/>
        </p:nvSpPr>
        <p:spPr>
          <a:xfrm>
            <a:off x="1113155" y="3219450"/>
            <a:ext cx="6538595" cy="899795"/>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pPr>
            <a:r>
              <a:rPr lang="zh-CN" altLang="en-US" sz="2000" dirty="0">
                <a:latin typeface="华文楷体" panose="02010600040101010101" pitchFamily="2" charset="-122"/>
                <a:ea typeface="华文楷体" panose="02010600040101010101" pitchFamily="2" charset="-122"/>
              </a:rPr>
              <a:t>1.出版者是经国家有关部门批准登记领取出版许可证的正式出版单位</a:t>
            </a:r>
            <a:endParaRPr lang="zh-CN" altLang="en-US" sz="2000" dirty="0">
              <a:latin typeface="华文楷体" panose="02010600040101010101" pitchFamily="2" charset="-122"/>
              <a:ea typeface="华文楷体" panose="02010600040101010101" pitchFamily="2" charset="-122"/>
            </a:endParaRPr>
          </a:p>
        </p:txBody>
      </p:sp>
      <p:sp>
        <p:nvSpPr>
          <p:cNvPr id="2" name="矩形 5"/>
          <p:cNvSpPr/>
          <p:nvPr/>
        </p:nvSpPr>
        <p:spPr>
          <a:xfrm>
            <a:off x="1113155" y="4543425"/>
            <a:ext cx="6538595" cy="87249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pPr>
            <a:r>
              <a:rPr lang="zh-CN" altLang="en-US" sz="2000" dirty="0">
                <a:latin typeface="华文楷体" panose="02010600040101010101" pitchFamily="2" charset="-122"/>
                <a:ea typeface="华文楷体" panose="02010600040101010101" pitchFamily="2" charset="-122"/>
              </a:rPr>
              <a:t>2.出版包括复制发行，作者向出版者交付出版的作品，出版者</a:t>
            </a:r>
            <a:r>
              <a:rPr lang="zh-CN" altLang="en-US" sz="2000" b="1" dirty="0">
                <a:solidFill>
                  <a:srgbClr val="FF0000"/>
                </a:solidFill>
                <a:latin typeface="华文楷体" panose="02010600040101010101" pitchFamily="2" charset="-122"/>
                <a:ea typeface="华文楷体" panose="02010600040101010101" pitchFamily="2" charset="-122"/>
              </a:rPr>
              <a:t>自负盈亏</a:t>
            </a:r>
            <a:r>
              <a:rPr lang="zh-CN" altLang="en-US" sz="2000" dirty="0">
                <a:latin typeface="华文楷体" panose="02010600040101010101" pitchFamily="2" charset="-122"/>
                <a:ea typeface="华文楷体" panose="02010600040101010101" pitchFamily="2" charset="-122"/>
              </a:rPr>
              <a:t>地从事制作、发行和销售复制品</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占位符 15362"/>
          <p:cNvSpPr>
            <a:spLocks noGrp="1"/>
          </p:cNvSpPr>
          <p:nvPr>
            <p:ph type="body" idx="1"/>
          </p:nvPr>
        </p:nvSpPr>
        <p:spPr>
          <a:xfrm>
            <a:off x="572135" y="2068830"/>
            <a:ext cx="7886700" cy="3889375"/>
          </a:xfrm>
        </p:spPr>
        <p:txBody>
          <a:bodyPr>
            <a:noAutofit/>
          </a:bodyPr>
          <a:lstStyle/>
          <a:p>
            <a:pPr>
              <a:lnSpc>
                <a:spcPct val="130000"/>
              </a:lnSpc>
              <a:buFont typeface="Wingdings" panose="05000000000000000000" charset="0"/>
              <a:buChar char="Ø"/>
            </a:pPr>
            <a:r>
              <a:rPr lang="en-US" altLang="zh-CN" sz="2000" dirty="0">
                <a:latin typeface="华文楷体" panose="02010600040101010101" pitchFamily="2" charset="-122"/>
                <a:ea typeface="华文楷体" panose="02010600040101010101" pitchFamily="2" charset="-122"/>
              </a:rPr>
              <a:t>1．著作权人有获得报酬权</a:t>
            </a:r>
            <a:endParaRPr lang="en-US" altLang="zh-CN" sz="2000" dirty="0">
              <a:latin typeface="华文楷体" panose="02010600040101010101" pitchFamily="2" charset="-122"/>
              <a:ea typeface="华文楷体" panose="02010600040101010101" pitchFamily="2" charset="-122"/>
            </a:endParaRPr>
          </a:p>
          <a:p>
            <a:pPr algn="l">
              <a:lnSpc>
                <a:spcPct val="150000"/>
              </a:lnSpc>
              <a:buFont typeface="Wingdings" panose="05000000000000000000" charset="0"/>
              <a:buChar char="Ø"/>
            </a:pPr>
            <a:r>
              <a:rPr lang="en-US" altLang="zh-CN" sz="2000" dirty="0">
                <a:latin typeface="华文楷体" panose="02010600040101010101" pitchFamily="2" charset="-122"/>
                <a:ea typeface="华文楷体" panose="02010600040101010101" pitchFamily="2" charset="-122"/>
              </a:rPr>
              <a:t>2．图书出版者可以按照约定享有专有出版权</a:t>
            </a:r>
            <a:r>
              <a:rPr lang="zh-CN" altLang="en-US"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a:p>
            <a:pPr marL="374650" algn="l" fontAlgn="auto">
              <a:lnSpc>
                <a:spcPct val="150000"/>
              </a:lnSpc>
              <a:buFont typeface="Wingdings" panose="05000000000000000000" charset="0"/>
              <a:buChar char="p"/>
            </a:pPr>
            <a:r>
              <a:rPr lang="en-US" altLang="zh-CN" sz="2000" dirty="0">
                <a:latin typeface="华文楷体" panose="02010600040101010101" pitchFamily="2" charset="-122"/>
                <a:ea typeface="华文楷体" panose="02010600040101010101" pitchFamily="2" charset="-122"/>
              </a:rPr>
              <a:t>图书出版者对著作权人交付出版的作品，按照合同约定享有的专有出版权受法律保护，他人不得出版该作品</a:t>
            </a:r>
            <a:endParaRPr lang="en-US" altLang="zh-CN" sz="2000" dirty="0">
              <a:latin typeface="华文楷体" panose="02010600040101010101" pitchFamily="2" charset="-122"/>
              <a:ea typeface="华文楷体" panose="02010600040101010101" pitchFamily="2" charset="-122"/>
            </a:endParaRPr>
          </a:p>
          <a:p>
            <a:pPr marL="374650" algn="l" fontAlgn="auto">
              <a:lnSpc>
                <a:spcPct val="150000"/>
              </a:lnSpc>
              <a:buFont typeface="Wingdings" panose="05000000000000000000" charset="0"/>
              <a:buChar char="p"/>
            </a:pPr>
            <a:r>
              <a:rPr lang="en-US" altLang="zh-CN" sz="2000" dirty="0">
                <a:latin typeface="华文楷体" panose="02010600040101010101" pitchFamily="2" charset="-122"/>
                <a:ea typeface="华文楷体" panose="02010600040101010101" pitchFamily="2" charset="-122"/>
              </a:rPr>
              <a:t>图书出版合同约定的专有出版权如果没有明确具体内容，那么，应认为图书出版者享有在合同有效期限内和在合同约定的地域范围内以同种文字的原版、修订版出版图书的专有权利</a:t>
            </a:r>
            <a:endParaRPr lang="en-US" altLang="zh-CN" sz="2000"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3316" name="文本框 13315"/>
          <p:cNvSpPr txBox="1"/>
          <p:nvPr/>
        </p:nvSpPr>
        <p:spPr>
          <a:xfrm>
            <a:off x="730250" y="1435100"/>
            <a:ext cx="1931670" cy="460375"/>
          </a:xfrm>
          <a:prstGeom prst="rect">
            <a:avLst/>
          </a:prstGeom>
          <a:noFill/>
          <a:ln w="9525">
            <a:noFill/>
          </a:ln>
        </p:spPr>
        <p:txBody>
          <a:bodyPr vert="horz" wrap="square" anchor="t">
            <a:spAutoFit/>
          </a:bodyPr>
          <a:lstStyle/>
          <a:p>
            <a:r>
              <a:rPr lang="zh-CN" altLang="en-US" sz="2400" dirty="0">
                <a:latin typeface="华文楷体" panose="02010600040101010101" pitchFamily="2" charset="-122"/>
                <a:ea typeface="华文楷体" panose="02010600040101010101" pitchFamily="2" charset="-122"/>
              </a:rPr>
              <a:t>权利规则</a:t>
            </a:r>
            <a:endParaRPr lang="zh-CN" altLang="en-US" sz="2400" dirty="0">
              <a:latin typeface="华文楷体" panose="02010600040101010101" pitchFamily="2" charset="-122"/>
              <a:ea typeface="华文楷体" panose="02010600040101010101" pitchFamily="2" charset="-122"/>
            </a:endParaRPr>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diagram303_4*i*0"/>
  <p:tag name="KSO_WM_TEMPLATE_CATEGORY" val="diagram"/>
  <p:tag name="KSO_WM_TEMPLATE_INDEX" val="303"/>
  <p:tag name="KSO_WM_UNIT_INDEX" val="0"/>
</p:tagLst>
</file>

<file path=ppt/tags/tag10.xml><?xml version="1.0" encoding="utf-8"?>
<p:tagLst xmlns:p="http://schemas.openxmlformats.org/presentationml/2006/main">
  <p:tag name="KSO_WM_TAG_VERSION" val="1.0"/>
  <p:tag name="KSO_WM_TEMPLATE_CATEGORY" val="diagram"/>
  <p:tag name="KSO_WM_TEMPLATE_INDEX" val="303"/>
  <p:tag name="KSO_WM_UNIT_TYPE" val="l_h_f"/>
  <p:tag name="KSO_WM_UNIT_INDEX" val="1_3_1"/>
  <p:tag name="KSO_WM_UNIT_ID" val="259*l_h_f*1_3_1"/>
  <p:tag name="KSO_WM_UNIT_CLEAR" val="1"/>
  <p:tag name="KSO_WM_UNIT_LAYERLEVEL" val="1_1_1"/>
  <p:tag name="KSO_WM_UNIT_VALUE" val="40"/>
  <p:tag name="KSO_WM_UNIT_HIGHLIGHT" val="0"/>
  <p:tag name="KSO_WM_UNIT_COMPATIBLE" val="0"/>
  <p:tag name="KSO_WM_UNIT_PRESET_TEXT" val="LOREM"/>
  <p:tag name="KSO_WM_BEAUTIFY_FLAG" val="#wm#"/>
  <p:tag name="KSO_WM_DIAGRAM_GROUP_CODE" val="l1-1"/>
  <p:tag name="KSO_WM_UNIT_FILL_FORE_SCHEMECOLOR_INDEX" val="5"/>
  <p:tag name="KSO_WM_UNIT_FILL_TYPE" val="1"/>
  <p:tag name="KSO_WM_UNIT_TEXT_FILL_FORE_SCHEMECOLOR_INDEX" val="5"/>
  <p:tag name="KSO_WM_UNIT_TEXT_FILL_TYPE" val="1"/>
  <p:tag name="KSO_WM_UNIT_USESOURCEFORMAT_APPLY" val="0"/>
</p:tagLst>
</file>

<file path=ppt/tags/tag11.xml><?xml version="1.0" encoding="utf-8"?>
<p:tagLst xmlns:p="http://schemas.openxmlformats.org/presentationml/2006/main">
  <p:tag name="KSO_WM_TAG_VERSION" val="1.0"/>
  <p:tag name="KSO_WM_TEMPLATE_CATEGORY" val="diagram"/>
  <p:tag name="KSO_WM_TEMPLATE_INDEX" val="303"/>
  <p:tag name="KSO_WM_UNIT_TYPE" val="l_i"/>
  <p:tag name="KSO_WM_UNIT_INDEX" val="1_5"/>
  <p:tag name="KSO_WM_UNIT_ID" val="259*l_i*1_5"/>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12.xml><?xml version="1.0" encoding="utf-8"?>
<p:tagLst xmlns:p="http://schemas.openxmlformats.org/presentationml/2006/main">
  <p:tag name="KSO_WM_TAG_VERSION" val="1.0"/>
  <p:tag name="KSO_WM_TEMPLATE_CATEGORY" val="diagram"/>
  <p:tag name="KSO_WM_TEMPLATE_INDEX" val="303"/>
  <p:tag name="KSO_WM_UNIT_TYPE" val="l_i"/>
  <p:tag name="KSO_WM_UNIT_INDEX" val="1_6"/>
  <p:tag name="KSO_WM_UNIT_ID" val="259*l_i*1_6"/>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6"/>
  <p:tag name="KSO_WM_UNIT_TEXT_FILL_TYPE" val="1"/>
  <p:tag name="KSO_WM_UNIT_USESOURCEFORMAT_APPLY" val="0"/>
</p:tagLst>
</file>

<file path=ppt/tags/tag13.xml><?xml version="1.0" encoding="utf-8"?>
<p:tagLst xmlns:p="http://schemas.openxmlformats.org/presentationml/2006/main">
  <p:tag name="KSO_WM_TAG_VERSION" val="1.0"/>
  <p:tag name="KSO_WM_BEAUTIFY_FLAG" val="#wm#"/>
  <p:tag name="KSO_WM_UNIT_TYPE" val="i"/>
  <p:tag name="KSO_WM_UNIT_ID" val="diagram303_4*i*21"/>
  <p:tag name="KSO_WM_TEMPLATE_CATEGORY" val="diagram"/>
  <p:tag name="KSO_WM_TEMPLATE_INDEX" val="303"/>
  <p:tag name="KSO_WM_UNIT_INDEX" val="21"/>
</p:tagLst>
</file>

<file path=ppt/tags/tag14.xml><?xml version="1.0" encoding="utf-8"?>
<p:tagLst xmlns:p="http://schemas.openxmlformats.org/presentationml/2006/main">
  <p:tag name="KSO_WM_TAG_VERSION" val="1.0"/>
  <p:tag name="KSO_WM_TEMPLATE_CATEGORY" val="diagram"/>
  <p:tag name="KSO_WM_TEMPLATE_INDEX" val="303"/>
  <p:tag name="KSO_WM_UNIT_TYPE" val="l_h_f"/>
  <p:tag name="KSO_WM_UNIT_INDEX" val="1_4_1"/>
  <p:tag name="KSO_WM_UNIT_ID" val="259*l_h_f*1_4_1"/>
  <p:tag name="KSO_WM_UNIT_CLEAR" val="1"/>
  <p:tag name="KSO_WM_UNIT_LAYERLEVEL" val="1_1_1"/>
  <p:tag name="KSO_WM_UNIT_VALUE" val="40"/>
  <p:tag name="KSO_WM_UNIT_HIGHLIGHT" val="0"/>
  <p:tag name="KSO_WM_UNIT_COMPATIBLE" val="0"/>
  <p:tag name="KSO_WM_UNIT_PRESET_TEXT" val="LOREM"/>
  <p:tag name="KSO_WM_BEAUTIFY_FLAG" val="#wm#"/>
  <p:tag name="KSO_WM_DIAGRAM_GROUP_CODE" val="l1-1"/>
  <p:tag name="KSO_WM_UNIT_FILL_FORE_SCHEMECOLOR_INDEX" val="5"/>
  <p:tag name="KSO_WM_UNIT_FILL_TYPE" val="1"/>
  <p:tag name="KSO_WM_UNIT_TEXT_FILL_FORE_SCHEMECOLOR_INDEX" val="5"/>
  <p:tag name="KSO_WM_UNIT_TEXT_FILL_TYPE" val="1"/>
  <p:tag name="KSO_WM_UNIT_USESOURCEFORMAT_APPLY" val="0"/>
</p:tagLst>
</file>

<file path=ppt/tags/tag15.xml><?xml version="1.0" encoding="utf-8"?>
<p:tagLst xmlns:p="http://schemas.openxmlformats.org/presentationml/2006/main">
  <p:tag name="KSO_WM_TAG_VERSION" val="1.0"/>
  <p:tag name="KSO_WM_TEMPLATE_CATEGORY" val="diagram"/>
  <p:tag name="KSO_WM_TEMPLATE_INDEX" val="303"/>
  <p:tag name="KSO_WM_UNIT_TYPE" val="l_i"/>
  <p:tag name="KSO_WM_UNIT_INDEX" val="1_7"/>
  <p:tag name="KSO_WM_UNIT_ID" val="259*l_i*1_7"/>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16.xml><?xml version="1.0" encoding="utf-8"?>
<p:tagLst xmlns:p="http://schemas.openxmlformats.org/presentationml/2006/main">
  <p:tag name="KSO_WM_TAG_VERSION" val="1.0"/>
  <p:tag name="KSO_WM_TEMPLATE_CATEGORY" val="diagram"/>
  <p:tag name="KSO_WM_TEMPLATE_INDEX" val="303"/>
  <p:tag name="KSO_WM_UNIT_TYPE" val="l_i"/>
  <p:tag name="KSO_WM_UNIT_INDEX" val="1_8"/>
  <p:tag name="KSO_WM_UNIT_ID" val="259*l_i*1_8"/>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6"/>
  <p:tag name="KSO_WM_UNIT_TEXT_FILL_TYPE" val="1"/>
  <p:tag name="KSO_WM_UNIT_USESOURCEFORMAT_APPLY" val="0"/>
</p:tagLst>
</file>

<file path=ppt/tags/tag2.xml><?xml version="1.0" encoding="utf-8"?>
<p:tagLst xmlns:p="http://schemas.openxmlformats.org/presentationml/2006/main">
  <p:tag name="KSO_WM_TAG_VERSION" val="1.0"/>
  <p:tag name="KSO_WM_TEMPLATE_CATEGORY" val="diagram"/>
  <p:tag name="KSO_WM_TEMPLATE_INDEX" val="303"/>
  <p:tag name="KSO_WM_UNIT_TYPE" val="l_h_f"/>
  <p:tag name="KSO_WM_UNIT_INDEX" val="1_1_1"/>
  <p:tag name="KSO_WM_UNIT_ID" val="259*l_h_f*1_1_1"/>
  <p:tag name="KSO_WM_UNIT_CLEAR" val="1"/>
  <p:tag name="KSO_WM_UNIT_LAYERLEVEL" val="1_1_1"/>
  <p:tag name="KSO_WM_UNIT_VALUE" val="40"/>
  <p:tag name="KSO_WM_UNIT_HIGHLIGHT" val="0"/>
  <p:tag name="KSO_WM_UNIT_COMPATIBLE" val="0"/>
  <p:tag name="KSO_WM_UNIT_PRESET_TEXT" val="LOREM"/>
  <p:tag name="KSO_WM_BEAUTIFY_FLAG" val="#wm#"/>
  <p:tag name="KSO_WM_DIAGRAM_GROUP_CODE" val="l1-1"/>
  <p:tag name="KSO_WM_UNIT_FILL_FORE_SCHEMECOLOR_INDEX" val="5"/>
  <p:tag name="KSO_WM_UNIT_FILL_TYPE" val="1"/>
  <p:tag name="KSO_WM_UNIT_TEXT_FILL_FORE_SCHEMECOLOR_INDEX" val="5"/>
  <p:tag name="KSO_WM_UNIT_TEXT_FILL_TYPE" val="1"/>
  <p:tag name="KSO_WM_UNIT_USESOURCEFORMAT_APPLY" val="0"/>
</p:tagLst>
</file>

<file path=ppt/tags/tag3.xml><?xml version="1.0" encoding="utf-8"?>
<p:tagLst xmlns:p="http://schemas.openxmlformats.org/presentationml/2006/main">
  <p:tag name="KSO_WM_TAG_VERSION" val="1.0"/>
  <p:tag name="KSO_WM_TEMPLATE_CATEGORY" val="diagram"/>
  <p:tag name="KSO_WM_TEMPLATE_INDEX" val="303"/>
  <p:tag name="KSO_WM_UNIT_TYPE" val="l_i"/>
  <p:tag name="KSO_WM_UNIT_INDEX" val="1_1"/>
  <p:tag name="KSO_WM_UNIT_ID" val="259*l_i*1_1"/>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4.xml><?xml version="1.0" encoding="utf-8"?>
<p:tagLst xmlns:p="http://schemas.openxmlformats.org/presentationml/2006/main">
  <p:tag name="KSO_WM_TAG_VERSION" val="1.0"/>
  <p:tag name="KSO_WM_TEMPLATE_CATEGORY" val="diagram"/>
  <p:tag name="KSO_WM_TEMPLATE_INDEX" val="303"/>
  <p:tag name="KSO_WM_UNIT_TYPE" val="l_i"/>
  <p:tag name="KSO_WM_UNIT_INDEX" val="1_2"/>
  <p:tag name="KSO_WM_UNIT_ID" val="259*l_i*1_2"/>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6"/>
  <p:tag name="KSO_WM_UNIT_TEXT_FILL_TYPE" val="1"/>
  <p:tag name="KSO_WM_UNIT_USESOURCEFORMAT_APPLY" val="0"/>
</p:tagLst>
</file>

<file path=ppt/tags/tag5.xml><?xml version="1.0" encoding="utf-8"?>
<p:tagLst xmlns:p="http://schemas.openxmlformats.org/presentationml/2006/main">
  <p:tag name="KSO_WM_TAG_VERSION" val="1.0"/>
  <p:tag name="KSO_WM_BEAUTIFY_FLAG" val="#wm#"/>
  <p:tag name="KSO_WM_UNIT_TYPE" val="i"/>
  <p:tag name="KSO_WM_UNIT_ID" val="diagram303_4*i*7"/>
  <p:tag name="KSO_WM_TEMPLATE_CATEGORY" val="diagram"/>
  <p:tag name="KSO_WM_TEMPLATE_INDEX" val="303"/>
  <p:tag name="KSO_WM_UNIT_INDEX" val="7"/>
</p:tagLst>
</file>

<file path=ppt/tags/tag6.xml><?xml version="1.0" encoding="utf-8"?>
<p:tagLst xmlns:p="http://schemas.openxmlformats.org/presentationml/2006/main">
  <p:tag name="KSO_WM_TAG_VERSION" val="1.0"/>
  <p:tag name="KSO_WM_TEMPLATE_CATEGORY" val="diagram"/>
  <p:tag name="KSO_WM_TEMPLATE_INDEX" val="303"/>
  <p:tag name="KSO_WM_UNIT_TYPE" val="l_h_f"/>
  <p:tag name="KSO_WM_UNIT_INDEX" val="1_2_1"/>
  <p:tag name="KSO_WM_UNIT_ID" val="259*l_h_f*1_2_1"/>
  <p:tag name="KSO_WM_UNIT_CLEAR" val="1"/>
  <p:tag name="KSO_WM_UNIT_LAYERLEVEL" val="1_1_1"/>
  <p:tag name="KSO_WM_UNIT_VALUE" val="40"/>
  <p:tag name="KSO_WM_UNIT_HIGHLIGHT" val="0"/>
  <p:tag name="KSO_WM_UNIT_COMPATIBLE" val="0"/>
  <p:tag name="KSO_WM_UNIT_PRESET_TEXT" val="LOREM"/>
  <p:tag name="KSO_WM_BEAUTIFY_FLAG" val="#wm#"/>
  <p:tag name="KSO_WM_DIAGRAM_GROUP_CODE" val="l1-1"/>
  <p:tag name="KSO_WM_UNIT_FILL_FORE_SCHEMECOLOR_INDEX" val="5"/>
  <p:tag name="KSO_WM_UNIT_FILL_TYPE" val="1"/>
  <p:tag name="KSO_WM_UNIT_TEXT_FILL_FORE_SCHEMECOLOR_INDEX" val="5"/>
  <p:tag name="KSO_WM_UNIT_TEXT_FILL_TYPE" val="1"/>
  <p:tag name="KSO_WM_UNIT_USESOURCEFORMAT_APPLY" val="0"/>
</p:tagLst>
</file>

<file path=ppt/tags/tag7.xml><?xml version="1.0" encoding="utf-8"?>
<p:tagLst xmlns:p="http://schemas.openxmlformats.org/presentationml/2006/main">
  <p:tag name="KSO_WM_TAG_VERSION" val="1.0"/>
  <p:tag name="KSO_WM_TEMPLATE_CATEGORY" val="diagram"/>
  <p:tag name="KSO_WM_TEMPLATE_INDEX" val="303"/>
  <p:tag name="KSO_WM_UNIT_TYPE" val="l_i"/>
  <p:tag name="KSO_WM_UNIT_INDEX" val="1_3"/>
  <p:tag name="KSO_WM_UNIT_ID" val="259*l_i*1_3"/>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8.xml><?xml version="1.0" encoding="utf-8"?>
<p:tagLst xmlns:p="http://schemas.openxmlformats.org/presentationml/2006/main">
  <p:tag name="KSO_WM_TAG_VERSION" val="1.0"/>
  <p:tag name="KSO_WM_TEMPLATE_CATEGORY" val="diagram"/>
  <p:tag name="KSO_WM_TEMPLATE_INDEX" val="303"/>
  <p:tag name="KSO_WM_UNIT_TYPE" val="l_i"/>
  <p:tag name="KSO_WM_UNIT_INDEX" val="1_4"/>
  <p:tag name="KSO_WM_UNIT_ID" val="259*l_i*1_4"/>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6"/>
  <p:tag name="KSO_WM_UNIT_TEXT_FILL_TYPE" val="1"/>
  <p:tag name="KSO_WM_UNIT_USESOURCEFORMAT_APPLY" val="0"/>
</p:tagLst>
</file>

<file path=ppt/tags/tag9.xml><?xml version="1.0" encoding="utf-8"?>
<p:tagLst xmlns:p="http://schemas.openxmlformats.org/presentationml/2006/main">
  <p:tag name="KSO_WM_TAG_VERSION" val="1.0"/>
  <p:tag name="KSO_WM_BEAUTIFY_FLAG" val="#wm#"/>
  <p:tag name="KSO_WM_UNIT_TYPE" val="i"/>
  <p:tag name="KSO_WM_UNIT_ID" val="diagram303_4*i*14"/>
  <p:tag name="KSO_WM_TEMPLATE_CATEGORY" val="diagram"/>
  <p:tag name="KSO_WM_TEMPLATE_INDEX" val="303"/>
  <p:tag name="KSO_WM_UNIT_INDEX" val="14"/>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defTabSz="342900" fontAlgn="base">
          <a:lnSpc>
            <a:spcPct val="150000"/>
          </a:lnSpc>
          <a:spcBef>
            <a:spcPct val="20000"/>
          </a:spcBef>
          <a:spcAft>
            <a:spcPct val="0"/>
          </a:spcAft>
          <a:buNone/>
          <a:defRPr sz="2400" b="1" dirty="0" smtClean="0">
            <a:latin typeface="楷体" panose="02010609060101010101" pitchFamily="49" charset="-122"/>
            <a:ea typeface="楷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5081</Words>
  <Application>WPS 演示</Application>
  <PresentationFormat>全屏显示(4:3)</PresentationFormat>
  <Paragraphs>319</Paragraphs>
  <Slides>36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36</vt:i4>
      </vt:variant>
    </vt:vector>
  </HeadingPairs>
  <TitlesOfParts>
    <vt:vector size="52" baseType="lpstr">
      <vt:lpstr>Arial</vt:lpstr>
      <vt:lpstr>宋体</vt:lpstr>
      <vt:lpstr>Wingdings</vt:lpstr>
      <vt:lpstr>楷体</vt:lpstr>
      <vt:lpstr>黑体</vt:lpstr>
      <vt:lpstr>华文楷体</vt:lpstr>
      <vt:lpstr>Wingdings</vt:lpstr>
      <vt:lpstr>Arial Unicode MS</vt:lpstr>
      <vt:lpstr>Calibri Light</vt:lpstr>
      <vt:lpstr>微软雅黑</vt:lpstr>
      <vt:lpstr>Arial Unicode MS</vt:lpstr>
      <vt:lpstr>等线 Light</vt:lpstr>
      <vt:lpstr>等线</vt:lpstr>
      <vt:lpstr>Calibri</vt:lpstr>
      <vt:lpstr>幼圆</vt:lpstr>
      <vt:lpstr>Office 主题​​</vt:lpstr>
      <vt:lpstr>第七章    著作权的行使</vt:lpstr>
      <vt:lpstr>第一节  著作权许可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著作权转移</vt:lpstr>
      <vt:lpstr>PowerPoint 演示文稿</vt:lpstr>
      <vt:lpstr>PowerPoint 演示文稿</vt:lpstr>
      <vt:lpstr>PowerPoint 演示文稿</vt:lpstr>
      <vt:lpstr>PowerPoint 演示文稿</vt:lpstr>
      <vt:lpstr>二、著作权的继承</vt:lpstr>
      <vt:lpstr>二、著作权的继承</vt:lpstr>
      <vt:lpstr>二、著作权的继承</vt:lpstr>
      <vt:lpstr>三、其他利用行为</vt:lpstr>
      <vt:lpstr>PowerPoint 演示文稿</vt:lpstr>
      <vt:lpstr>第三节  著作权集体管理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与子泛舟</cp:lastModifiedBy>
  <cp:revision>624</cp:revision>
  <dcterms:created xsi:type="dcterms:W3CDTF">2017-06-15T12:42:00Z</dcterms:created>
  <dcterms:modified xsi:type="dcterms:W3CDTF">2021-04-18T16:30:40Z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18999D396D314E319727986C7C2A435A</vt:lpwstr>
  </property>
</Properties>
</file>