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7"/>
  </p:notesMasterIdLst>
  <p:sldIdLst>
    <p:sldId id="313" r:id="rId2"/>
    <p:sldId id="695" r:id="rId3"/>
    <p:sldId id="365" r:id="rId4"/>
    <p:sldId id="978" r:id="rId5"/>
    <p:sldId id="1028" r:id="rId6"/>
    <p:sldId id="979" r:id="rId7"/>
    <p:sldId id="994" r:id="rId8"/>
    <p:sldId id="366" r:id="rId9"/>
    <p:sldId id="367" r:id="rId10"/>
    <p:sldId id="369" r:id="rId11"/>
    <p:sldId id="970" r:id="rId12"/>
    <p:sldId id="372" r:id="rId13"/>
    <p:sldId id="995" r:id="rId14"/>
    <p:sldId id="373" r:id="rId15"/>
    <p:sldId id="374" r:id="rId16"/>
    <p:sldId id="377" r:id="rId17"/>
    <p:sldId id="378" r:id="rId18"/>
    <p:sldId id="379" r:id="rId19"/>
    <p:sldId id="1030" r:id="rId20"/>
    <p:sldId id="980" r:id="rId21"/>
    <p:sldId id="988" r:id="rId22"/>
    <p:sldId id="984" r:id="rId23"/>
    <p:sldId id="381" r:id="rId24"/>
    <p:sldId id="989" r:id="rId25"/>
    <p:sldId id="382" r:id="rId26"/>
    <p:sldId id="986" r:id="rId27"/>
    <p:sldId id="1008" r:id="rId28"/>
    <p:sldId id="1009" r:id="rId29"/>
    <p:sldId id="1010" r:id="rId30"/>
    <p:sldId id="1011" r:id="rId31"/>
    <p:sldId id="1012" r:id="rId32"/>
    <p:sldId id="1013" r:id="rId33"/>
    <p:sldId id="1014" r:id="rId34"/>
    <p:sldId id="1015" r:id="rId35"/>
    <p:sldId id="1016" r:id="rId36"/>
    <p:sldId id="1017" r:id="rId37"/>
    <p:sldId id="1018" r:id="rId38"/>
    <p:sldId id="1019" r:id="rId39"/>
    <p:sldId id="1020" r:id="rId40"/>
    <p:sldId id="1021" r:id="rId41"/>
    <p:sldId id="1022" r:id="rId42"/>
    <p:sldId id="1023" r:id="rId43"/>
    <p:sldId id="1024" r:id="rId44"/>
    <p:sldId id="1025" r:id="rId45"/>
    <p:sldId id="1026" r:id="rId46"/>
    <p:sldId id="1027" r:id="rId47"/>
    <p:sldId id="388" r:id="rId48"/>
    <p:sldId id="389" r:id="rId49"/>
    <p:sldId id="390" r:id="rId50"/>
    <p:sldId id="391" r:id="rId51"/>
    <p:sldId id="392" r:id="rId52"/>
    <p:sldId id="393" r:id="rId53"/>
    <p:sldId id="394" r:id="rId54"/>
    <p:sldId id="396" r:id="rId55"/>
    <p:sldId id="974" r:id="rId5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632" autoAdjust="0"/>
    <p:restoredTop sz="86423" autoAdjust="0"/>
  </p:normalViewPr>
  <p:slideViewPr>
    <p:cSldViewPr snapToGrid="0" snapToObjects="1">
      <p:cViewPr>
        <p:scale>
          <a:sx n="105" d="100"/>
          <a:sy n="105" d="100"/>
        </p:scale>
        <p:origin x="-192" y="-144"/>
      </p:cViewPr>
      <p:guideLst/>
    </p:cSldViewPr>
  </p:slideViewPr>
  <p:outlineViewPr>
    <p:cViewPr>
      <p:scale>
        <a:sx n="33" d="100"/>
        <a:sy n="33" d="100"/>
      </p:scale>
      <p:origin x="0" y="-108787"/>
    </p:cViewPr>
    <p:sldLst>
      <p:sld r:id="rId1" collapse="1"/>
      <p:sld r:id="rId2" collapse="1"/>
      <p:sld r:id="rId3" collapse="1"/>
      <p:sld r:id="rId4" collapse="1"/>
      <p:sld r:id="rId5"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slide" Target="slides/slide26.xml"/><Relationship Id="rId1" Type="http://schemas.openxmlformats.org/officeDocument/2006/relationships/slide" Target="slides/slide13.xml"/><Relationship Id="rId5" Type="http://schemas.openxmlformats.org/officeDocument/2006/relationships/slide" Target="slides/slide46.xml"/><Relationship Id="rId4" Type="http://schemas.openxmlformats.org/officeDocument/2006/relationships/slide" Target="slides/slide4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2025/5/19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t>2025/5/19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t>2025/5/19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t>2025/5/19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7705" y="873125"/>
            <a:ext cx="7886700" cy="1325563"/>
          </a:xfrm>
        </p:spPr>
        <p:txBody>
          <a:bodyPr/>
          <a:lstStyle/>
          <a:p>
            <a:r>
              <a:rPr kumimoji="1" lang="zh-CN" altLang="en-US"/>
              <a:t>单击此处编辑母版标题样式</a:t>
            </a:r>
          </a:p>
        </p:txBody>
      </p:sp>
      <p:sp>
        <p:nvSpPr>
          <p:cNvPr id="3" name="内容占位符 2"/>
          <p:cNvSpPr>
            <a:spLocks noGrp="1"/>
          </p:cNvSpPr>
          <p:nvPr>
            <p:ph idx="1"/>
          </p:nvPr>
        </p:nvSpPr>
        <p:spPr>
          <a:xfrm>
            <a:off x="628650" y="2146935"/>
            <a:ext cx="7886700" cy="4055745"/>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t>2025/5/19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t>2025/5/19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29150" y="1825625"/>
            <a:ext cx="38862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814B2E38-542A-674E-B74A-AB105D08629F}" type="datetimeFigureOut">
              <a:rPr kumimoji="1" lang="zh-CN" altLang="en-US" smtClean="0"/>
              <a:t>2025/5/19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814B2E38-542A-674E-B74A-AB105D08629F}" type="datetimeFigureOut">
              <a:rPr kumimoji="1" lang="zh-CN" altLang="en-US" smtClean="0"/>
              <a:t>2025/5/19</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814B2E38-542A-674E-B74A-AB105D08629F}" type="datetimeFigureOut">
              <a:rPr kumimoji="1" lang="zh-CN" altLang="en-US" smtClean="0"/>
              <a:t>2025/5/19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14B2E38-542A-674E-B74A-AB105D08629F}" type="datetimeFigureOut">
              <a:rPr kumimoji="1" lang="zh-CN" altLang="en-US" smtClean="0"/>
              <a:t>2025/5/19</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814B2E38-542A-674E-B74A-AB105D08629F}" type="datetimeFigureOut">
              <a:rPr kumimoji="1" lang="zh-CN" altLang="en-US" smtClean="0"/>
              <a:t>2025/5/19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814B2E38-542A-674E-B74A-AB105D08629F}" type="datetimeFigureOut">
              <a:rPr kumimoji="1" lang="zh-CN" altLang="en-US" smtClean="0"/>
              <a:t>2025/5/19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4B2E38-542A-674E-B74A-AB105D08629F}" type="datetimeFigureOut">
              <a:rPr kumimoji="1" lang="zh-CN" altLang="en-US" smtClean="0"/>
              <a:t>2025/5/19</a:t>
            </a:fld>
            <a:endParaRPr kumimoji="1"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AA4916-D474-1F4B-A4E8-75351B963E5C}" type="slidenum">
              <a:rPr kumimoji="1" lang="zh-CN" altLang="en-US" smtClean="0"/>
              <a:t>‹#›</a:t>
            </a:fld>
            <a:endParaRPr kumimoji="1" lang="zh-CN" altLang="en-US"/>
          </a:p>
        </p:txBody>
      </p:sp>
      <p:pic>
        <p:nvPicPr>
          <p:cNvPr id="7" name="图片 6" descr="title"/>
          <p:cNvPicPr>
            <a:picLocks noChangeAspect="1"/>
          </p:cNvPicPr>
          <p:nvPr userDrawn="1"/>
        </p:nvPicPr>
        <p:blipFill>
          <a:blip r:embed="rId13"/>
          <a:stretch>
            <a:fillRect/>
          </a:stretch>
        </p:blipFill>
        <p:spPr>
          <a:xfrm>
            <a:off x="0" y="0"/>
            <a:ext cx="9159240" cy="916305"/>
          </a:xfrm>
          <a:prstGeom prst="rect">
            <a:avLst/>
          </a:prstGeom>
        </p:spPr>
      </p:pic>
      <p:pic>
        <p:nvPicPr>
          <p:cNvPr id="8" name="图片 7" descr="玉兰花"/>
          <p:cNvPicPr>
            <a:picLocks noChangeAspect="1"/>
          </p:cNvPicPr>
          <p:nvPr userDrawn="1"/>
        </p:nvPicPr>
        <p:blipFill>
          <a:blip r:embed="rId14"/>
          <a:stretch>
            <a:fillRect/>
          </a:stretch>
        </p:blipFill>
        <p:spPr>
          <a:xfrm>
            <a:off x="4714240" y="3253740"/>
            <a:ext cx="5734050" cy="36042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368935" y="955675"/>
            <a:ext cx="8405495" cy="855345"/>
          </a:xfrm>
        </p:spPr>
        <p:txBody>
          <a:bodyPr>
            <a:normAutofit/>
          </a:bodyPr>
          <a:lstStyle/>
          <a:p>
            <a:pPr algn="ctr">
              <a:lnSpc>
                <a:spcPct val="150000"/>
              </a:lnSpc>
              <a:buClrTx/>
              <a:buSzTx/>
              <a:buFontTx/>
            </a:pPr>
            <a:r>
              <a:rPr kumimoji="1" lang="zh-CN" altLang="en-US" sz="3200" dirty="0">
                <a:latin typeface="华文楷体" panose="02010600040101010101" charset="-122"/>
                <a:ea typeface="黑体" panose="02010609060101010101" pitchFamily="49" charset="-122"/>
                <a:sym typeface="+mn-ea"/>
              </a:rPr>
              <a:t>第七章 </a:t>
            </a:r>
            <a:r>
              <a:rPr kumimoji="1" lang="en-US" altLang="zh-CN" sz="3200" dirty="0">
                <a:latin typeface="华文楷体" panose="02010600040101010101" charset="-122"/>
                <a:ea typeface="黑体" panose="02010609060101010101" pitchFamily="49" charset="-122"/>
                <a:sym typeface="+mn-ea"/>
              </a:rPr>
              <a:t> </a:t>
            </a:r>
            <a:r>
              <a:rPr kumimoji="1" lang="zh-CN" altLang="en-US" sz="3200" dirty="0">
                <a:latin typeface="华文楷体" panose="02010600040101010101" charset="-122"/>
                <a:ea typeface="黑体" panose="02010609060101010101" pitchFamily="49" charset="-122"/>
                <a:sym typeface="+mn-ea"/>
              </a:rPr>
              <a:t>专利权的保护</a:t>
            </a:r>
            <a:endParaRPr kumimoji="1" lang="zh-CN" altLang="en-US" sz="3200" dirty="0">
              <a:latin typeface="华文楷体" panose="02010600040101010101" charset="-122"/>
              <a:ea typeface="黑体" panose="02010609060101010101" pitchFamily="49" charset="-122"/>
            </a:endParaRPr>
          </a:p>
        </p:txBody>
      </p:sp>
      <p:sp>
        <p:nvSpPr>
          <p:cNvPr id="6" name="内容占位符 5"/>
          <p:cNvSpPr>
            <a:spLocks noGrp="1"/>
          </p:cNvSpPr>
          <p:nvPr>
            <p:ph idx="1"/>
          </p:nvPr>
        </p:nvSpPr>
        <p:spPr>
          <a:xfrm>
            <a:off x="1677035" y="1854200"/>
            <a:ext cx="5945505" cy="4626610"/>
          </a:xfrm>
          <a:ln w="6350">
            <a:solidFill>
              <a:schemeClr val="tx1"/>
            </a:solidFill>
          </a:ln>
        </p:spPr>
        <p:txBody>
          <a:bodyPr>
            <a:noAutofit/>
          </a:bodyPr>
          <a:lstStyle/>
          <a:p>
            <a:pPr marL="342900" indent="-342900" algn="l" defTabSz="342900" fontAlgn="base">
              <a:lnSpc>
                <a:spcPct val="200000"/>
              </a:lnSpc>
              <a:spcBef>
                <a:spcPts val="0"/>
              </a:spcBef>
              <a:buClrTx/>
              <a:buSzTx/>
              <a:buFont typeface="Wingdings" panose="05000000000000000000" pitchFamily="2" charset="2"/>
              <a:buChar char="Ø"/>
            </a:pPr>
            <a:r>
              <a:rPr lang="zh-CN" altLang="en-US" sz="2800" b="1" dirty="0">
                <a:latin typeface="楷体" panose="02010609060101010101" pitchFamily="49" charset="-122"/>
                <a:ea typeface="楷体" panose="02010609060101010101" pitchFamily="49" charset="-122"/>
              </a:rPr>
              <a:t>专利权的保护范围</a:t>
            </a:r>
          </a:p>
          <a:p>
            <a:pPr marL="342900" indent="-342900" algn="l" defTabSz="342900" fontAlgn="base">
              <a:lnSpc>
                <a:spcPct val="220000"/>
              </a:lnSpc>
              <a:spcBef>
                <a:spcPct val="20000"/>
              </a:spcBef>
              <a:spcAft>
                <a:spcPct val="0"/>
              </a:spcAft>
              <a:buFont typeface="Wingdings" panose="05000000000000000000" pitchFamily="2" charset="2"/>
              <a:buChar char="Ø"/>
            </a:pPr>
            <a:r>
              <a:rPr lang="zh-CN" altLang="en-US" sz="2800" b="1" dirty="0">
                <a:latin typeface="楷体" panose="02010609060101010101" pitchFamily="49" charset="-122"/>
                <a:ea typeface="楷体" panose="02010609060101010101" pitchFamily="49" charset="-122"/>
                <a:sym typeface="+mn-ea"/>
              </a:rPr>
              <a:t>专利侵权行为及其判定</a:t>
            </a:r>
          </a:p>
          <a:p>
            <a:pPr marL="342900" indent="-342900" algn="l" defTabSz="342900" fontAlgn="base">
              <a:lnSpc>
                <a:spcPct val="220000"/>
              </a:lnSpc>
              <a:spcBef>
                <a:spcPct val="20000"/>
              </a:spcBef>
              <a:spcAft>
                <a:spcPct val="0"/>
              </a:spcAft>
              <a:buFont typeface="Wingdings" panose="05000000000000000000" pitchFamily="2" charset="2"/>
              <a:buChar char="Ø"/>
            </a:pPr>
            <a:r>
              <a:rPr lang="zh-CN" altLang="en-US" sz="2800" b="1" dirty="0">
                <a:latin typeface="楷体" panose="02010609060101010101" pitchFamily="49" charset="-122"/>
                <a:ea typeface="楷体" panose="02010609060101010101" pitchFamily="49" charset="-122"/>
              </a:rPr>
              <a:t>专利侵权抗辩</a:t>
            </a:r>
          </a:p>
          <a:p>
            <a:pPr marL="342900" indent="-342900" algn="l" defTabSz="342900" fontAlgn="base">
              <a:lnSpc>
                <a:spcPct val="200000"/>
              </a:lnSpc>
              <a:spcBef>
                <a:spcPts val="0"/>
              </a:spcBef>
              <a:spcAft>
                <a:spcPct val="0"/>
              </a:spcAft>
              <a:buFont typeface="Wingdings" panose="05000000000000000000" pitchFamily="2" charset="2"/>
              <a:buChar char="Ø"/>
            </a:pPr>
            <a:r>
              <a:rPr lang="zh-CN" altLang="en-US" sz="2800" b="1" dirty="0">
                <a:latin typeface="楷体" panose="02010609060101010101" pitchFamily="49" charset="-122"/>
                <a:ea typeface="楷体" panose="02010609060101010101" pitchFamily="49" charset="-122"/>
              </a:rPr>
              <a:t>专利侵权的法律责任</a:t>
            </a:r>
          </a:p>
          <a:p>
            <a:pPr marL="342900" indent="-342900" algn="l" defTabSz="342900" fontAlgn="base">
              <a:lnSpc>
                <a:spcPct val="200000"/>
              </a:lnSpc>
              <a:spcBef>
                <a:spcPts val="0"/>
              </a:spcBef>
              <a:spcAft>
                <a:spcPct val="0"/>
              </a:spcAft>
              <a:buFont typeface="Wingdings" panose="05000000000000000000" pitchFamily="2" charset="2"/>
              <a:buChar char="Ø"/>
            </a:pPr>
            <a:r>
              <a:rPr lang="zh-CN" altLang="en-US" sz="2800" b="1" dirty="0">
                <a:latin typeface="楷体" panose="02010609060101010101" pitchFamily="49" charset="-122"/>
                <a:ea typeface="楷体" panose="02010609060101010101" pitchFamily="49" charset="-122"/>
              </a:rPr>
              <a:t>专利侵权诉讼</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2280" y="923290"/>
            <a:ext cx="8224520" cy="5476875"/>
          </a:xfrm>
        </p:spPr>
        <p:txBody>
          <a:bodyPr>
            <a:noAutofit/>
          </a:bodyPr>
          <a:lstStyle/>
          <a:p>
            <a:pPr algn="l">
              <a:lnSpc>
                <a:spcPct val="150000"/>
              </a:lnSpc>
              <a:spcBef>
                <a:spcPts val="0"/>
              </a:spcBef>
              <a:buClrTx/>
              <a:buSzTx/>
              <a:buFont typeface="Wingdings" panose="05000000000000000000" charset="0"/>
              <a:buChar char="Ø"/>
            </a:pP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rPr>
              <a:t>3、</a:t>
            </a: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sym typeface="+mn-ea"/>
              </a:rPr>
              <a:t>折衷原则：主题内容限定原则，发明或实用新型专利权保护范围的确定以权利要求书的内容为准，说明书和附图可用于解释权利要求，外观设计专利权的保护范围以表示在图片或者照片中的该产品的外观设计为准，简要说明可以用于解释图片或者照片所表示的该产品的外观设计</a:t>
            </a:r>
          </a:p>
          <a:p>
            <a:pPr marL="704850" indent="-342900" algn="l" fontAlgn="auto">
              <a:lnSpc>
                <a:spcPct val="150000"/>
              </a:lnSpc>
              <a:spcBef>
                <a:spcPts val="0"/>
              </a:spcBef>
              <a:buClrTx/>
              <a:buSzTx/>
              <a:buFont typeface="Wingdings" panose="05000000000000000000" charset="0"/>
              <a:buChar char="p"/>
            </a:pP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sym typeface="+mn-ea"/>
              </a:rPr>
              <a:t>以《欧洲专利公约》及各参加国、我国《专利法》为代表</a:t>
            </a:r>
            <a:endPar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115" y="942340"/>
            <a:ext cx="7976235" cy="5049520"/>
          </a:xfrm>
        </p:spPr>
        <p:txBody>
          <a:bodyPr>
            <a:normAutofit/>
          </a:bodyPr>
          <a:lstStyle/>
          <a:p>
            <a:pPr fontAlgn="auto">
              <a:lnSpc>
                <a:spcPct val="150000"/>
              </a:lnSpc>
              <a:spcBef>
                <a:spcPts val="0"/>
              </a:spcBef>
              <a:buFont typeface="Wingdings" panose="05000000000000000000" charset="0"/>
              <a:buChar char="Ø"/>
            </a:pPr>
            <a:r>
              <a:rPr kumimoji="1" lang="en-US" altLang="zh-CN" sz="2000" dirty="0">
                <a:latin typeface="Times New Roman" panose="02020603050405020304" pitchFamily="18" charset="0"/>
                <a:ea typeface="楷体" panose="02010609060101010101" pitchFamily="49" charset="-122"/>
                <a:cs typeface="Times New Roman" panose="02020603050405020304" pitchFamily="18" charset="0"/>
              </a:rPr>
              <a:t>4</a:t>
            </a: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rPr>
              <a:t>、三个原则的对比</a:t>
            </a:r>
          </a:p>
          <a:p>
            <a:pPr marL="590550" fontAlgn="auto">
              <a:lnSpc>
                <a:spcPct val="150000"/>
              </a:lnSpc>
              <a:spcBef>
                <a:spcPts val="0"/>
              </a:spcBef>
              <a:buFont typeface="Wingdings" panose="05000000000000000000" charset="0"/>
              <a:buChar char="p"/>
            </a:pP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rPr>
              <a:t>周边限定原则有利于确保专利权保护范围的法律确定性，但是</a:t>
            </a:r>
            <a:r>
              <a:rPr kumimoji="1" lang="en-US" altLang="zh-CN" sz="2000" dirty="0">
                <a:latin typeface="Times New Roman" panose="02020603050405020304" pitchFamily="18" charset="0"/>
                <a:ea typeface="楷体" panose="02010609060101010101" pitchFamily="49" charset="-122"/>
                <a:cs typeface="Times New Roman" panose="02020603050405020304" pitchFamily="18" charset="0"/>
                <a:sym typeface="+mn-ea"/>
              </a:rPr>
              <a:t>权利要求书的撰写要求高</a:t>
            </a: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sym typeface="+mn-ea"/>
              </a:rPr>
              <a:t>，</a:t>
            </a: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rPr>
              <a:t>不利于为专利权人提供灵活而有效保护</a:t>
            </a:r>
            <a:endParaRPr kumimoji="1" lang="en-US" altLang="zh-CN" sz="2000" dirty="0">
              <a:latin typeface="Times New Roman" panose="02020603050405020304" pitchFamily="18" charset="0"/>
              <a:ea typeface="楷体" panose="02010609060101010101" pitchFamily="49" charset="-122"/>
              <a:cs typeface="Times New Roman" panose="02020603050405020304" pitchFamily="18" charset="0"/>
            </a:endParaRPr>
          </a:p>
          <a:p>
            <a:pPr marL="590550" fontAlgn="auto">
              <a:lnSpc>
                <a:spcPct val="150000"/>
              </a:lnSpc>
              <a:spcBef>
                <a:spcPts val="0"/>
              </a:spcBef>
              <a:buFont typeface="Wingdings" panose="05000000000000000000" charset="0"/>
              <a:buChar char="p"/>
            </a:pP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rPr>
              <a:t>中心限定原则能</a:t>
            </a: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sym typeface="+mn-ea"/>
              </a:rPr>
              <a:t>较好地覆盖专利方案的实质特征，</a:t>
            </a: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rPr>
              <a:t>确保给专利权人提供有效保护，但是</a:t>
            </a:r>
            <a:r>
              <a:rPr kumimoji="1" lang="en-US" altLang="zh-CN" sz="2000" dirty="0">
                <a:latin typeface="Times New Roman" panose="02020603050405020304" pitchFamily="18" charset="0"/>
                <a:ea typeface="楷体" panose="02010609060101010101" pitchFamily="49" charset="-122"/>
                <a:cs typeface="Times New Roman" panose="02020603050405020304" pitchFamily="18" charset="0"/>
                <a:sym typeface="+mn-ea"/>
              </a:rPr>
              <a:t>专利权边界模糊、不确定</a:t>
            </a: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rPr>
              <a:t>，不利于公众确切地预知专利权的保护范围</a:t>
            </a:r>
          </a:p>
          <a:p>
            <a:pPr marL="590550" fontAlgn="auto">
              <a:lnSpc>
                <a:spcPct val="150000"/>
              </a:lnSpc>
              <a:spcBef>
                <a:spcPts val="0"/>
              </a:spcBef>
              <a:buFont typeface="Wingdings" panose="05000000000000000000" charset="0"/>
              <a:buChar char="p"/>
            </a:pP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rPr>
              <a:t>折衷原则</a:t>
            </a:r>
            <a:r>
              <a:rPr kumimoji="1" lang="en-US" altLang="zh-CN" sz="2000" dirty="0">
                <a:latin typeface="Times New Roman" panose="02020603050405020304" pitchFamily="18" charset="0"/>
                <a:ea typeface="楷体" panose="02010609060101010101" pitchFamily="49" charset="-122"/>
                <a:cs typeface="Times New Roman" panose="02020603050405020304" pitchFamily="18" charset="0"/>
              </a:rPr>
              <a:t>既照顾了专利权人的利益，又兼顾了社会公众的利益</a:t>
            </a:r>
          </a:p>
          <a:p>
            <a:pPr marL="590550" algn="l" fontAlgn="auto">
              <a:lnSpc>
                <a:spcPct val="150000"/>
              </a:lnSpc>
              <a:spcBef>
                <a:spcPts val="0"/>
              </a:spcBef>
              <a:buClrTx/>
              <a:buSzTx/>
              <a:buFont typeface="Wingdings" panose="05000000000000000000" charset="0"/>
              <a:buChar char="p"/>
            </a:pP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rPr>
              <a:t>前两个解释原则存在严重缺陷，妨碍专利制度的正常运作与其优势的发挥</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9575" y="1604645"/>
            <a:ext cx="8282940" cy="5029200"/>
          </a:xfrm>
        </p:spPr>
        <p:txBody>
          <a:bodyPr>
            <a:normAutofit fontScale="27500" lnSpcReduction="10000"/>
          </a:bodyPr>
          <a:lstStyle/>
          <a:p>
            <a:pPr marL="1905" indent="-273685">
              <a:lnSpc>
                <a:spcPct val="150000"/>
              </a:lnSpc>
              <a:spcBef>
                <a:spcPts val="0"/>
              </a:spcBef>
              <a:buNone/>
            </a:pPr>
            <a:r>
              <a:rPr lang="zh-CN" altLang="en-US" sz="8700" dirty="0">
                <a:latin typeface="+mn-ea"/>
                <a:sym typeface="+mn-ea"/>
              </a:rPr>
              <a:t>一、专利侵权行为的概念</a:t>
            </a:r>
            <a:endParaRPr lang="zh-CN" altLang="en-US" sz="8700" noProof="1">
              <a:latin typeface="+mn-ea"/>
            </a:endParaRPr>
          </a:p>
          <a:p>
            <a:pPr marL="342265" indent="-342900" fontAlgn="auto">
              <a:lnSpc>
                <a:spcPct val="150000"/>
              </a:lnSpc>
              <a:spcBef>
                <a:spcPts val="0"/>
              </a:spcBef>
              <a:buFont typeface="Wingdings" panose="05000000000000000000" charset="0"/>
              <a:buChar char="Ø"/>
            </a:pPr>
            <a:r>
              <a:rPr lang="zh-CN" altLang="en-US" sz="7300" dirty="0">
                <a:latin typeface="+mn-ea"/>
                <a:sym typeface="+mn-ea"/>
              </a:rPr>
              <a:t>侵犯专利权的行为，它表现为侵权人未经专利权人许可，也没有其他法定依据，以生产经营为目的而实施其专利权的违法行为</a:t>
            </a:r>
            <a:endParaRPr lang="en-US" altLang="zh-CN" sz="7300" dirty="0">
              <a:latin typeface="+mn-ea"/>
              <a:sym typeface="+mn-ea"/>
            </a:endParaRPr>
          </a:p>
          <a:p>
            <a:pPr marL="1905" indent="-273685" algn="l">
              <a:lnSpc>
                <a:spcPct val="150000"/>
              </a:lnSpc>
              <a:spcBef>
                <a:spcPts val="0"/>
              </a:spcBef>
              <a:buClrTx/>
              <a:buSzTx/>
              <a:buNone/>
            </a:pPr>
            <a:r>
              <a:rPr lang="zh-CN" altLang="en-US" sz="8700" dirty="0">
                <a:latin typeface="+mn-ea"/>
                <a:sym typeface="+mn-ea"/>
              </a:rPr>
              <a:t>二、专利侵权行为的构成要件</a:t>
            </a:r>
          </a:p>
          <a:p>
            <a:pPr marL="342265" indent="-342900" algn="l">
              <a:lnSpc>
                <a:spcPct val="150000"/>
              </a:lnSpc>
              <a:spcBef>
                <a:spcPts val="0"/>
              </a:spcBef>
              <a:buClrTx/>
              <a:buSzTx/>
              <a:buFont typeface="Wingdings" panose="05000000000000000000" charset="0"/>
              <a:buChar char="Ø"/>
            </a:pPr>
            <a:r>
              <a:rPr lang="zh-CN" altLang="en-US" sz="7300" dirty="0">
                <a:latin typeface="Times New Roman" panose="02020603050405020304" pitchFamily="18" charset="0"/>
                <a:cs typeface="Times New Roman" panose="02020603050405020304" pitchFamily="18" charset="0"/>
                <a:sym typeface="+mn-ea"/>
              </a:rPr>
              <a:t>价值：对侵犯专利权的行为进行有效制裁，同时又要维持专利权人利益和公共利益之间的合理平衡，根据构成要件作出正确判断是维持平衡的关键</a:t>
            </a:r>
          </a:p>
          <a:p>
            <a:pPr marL="342265" indent="-342900" algn="l">
              <a:lnSpc>
                <a:spcPct val="150000"/>
              </a:lnSpc>
              <a:spcBef>
                <a:spcPts val="0"/>
              </a:spcBef>
              <a:buClrTx/>
              <a:buSzTx/>
              <a:buFont typeface="Wingdings" panose="05000000000000000000" charset="0"/>
              <a:buChar char="Ø"/>
            </a:pPr>
            <a:r>
              <a:rPr lang="zh-CN" altLang="en-US" sz="7300" dirty="0">
                <a:latin typeface="Times New Roman" panose="02020603050405020304" pitchFamily="18" charset="0"/>
                <a:cs typeface="Times New Roman" panose="02020603050405020304" pitchFamily="18" charset="0"/>
                <a:sym typeface="+mn-ea"/>
              </a:rPr>
              <a:t>有效存在的专利权</a:t>
            </a:r>
            <a:r>
              <a:rPr lang="en-US" altLang="zh-CN" sz="7300" dirty="0">
                <a:latin typeface="Times New Roman" panose="02020603050405020304" pitchFamily="18" charset="0"/>
                <a:cs typeface="Times New Roman" panose="02020603050405020304" pitchFamily="18" charset="0"/>
                <a:sym typeface="+mn-ea"/>
              </a:rPr>
              <a:t> &amp; </a:t>
            </a:r>
            <a:r>
              <a:rPr kumimoji="1" lang="zh-CN" altLang="en-US" sz="7300" dirty="0">
                <a:latin typeface="Times New Roman" panose="02020603050405020304" pitchFamily="18" charset="0"/>
                <a:cs typeface="Times New Roman" panose="02020603050405020304" pitchFamily="18" charset="0"/>
                <a:sym typeface="+mn-ea"/>
              </a:rPr>
              <a:t>实施行为</a:t>
            </a:r>
            <a:r>
              <a:rPr lang="en-US" altLang="zh-CN" sz="7300" dirty="0">
                <a:latin typeface="Times New Roman" panose="02020603050405020304" pitchFamily="18" charset="0"/>
                <a:cs typeface="Times New Roman" panose="02020603050405020304" pitchFamily="18" charset="0"/>
                <a:sym typeface="+mn-ea"/>
              </a:rPr>
              <a:t> &amp; </a:t>
            </a:r>
            <a:r>
              <a:rPr kumimoji="1" lang="zh-CN" altLang="en-US" sz="7300" dirty="0">
                <a:latin typeface="Times New Roman" panose="02020603050405020304" pitchFamily="18" charset="0"/>
                <a:cs typeface="Times New Roman" panose="02020603050405020304" pitchFamily="18" charset="0"/>
                <a:sym typeface="+mn-ea"/>
              </a:rPr>
              <a:t>实施行为违反专利法的规定（</a:t>
            </a:r>
            <a:r>
              <a:rPr kumimoji="1" lang="zh-CN" altLang="en-US" sz="7300" dirty="0">
                <a:latin typeface="Times New Roman" panose="02020603050405020304" pitchFamily="18" charset="0"/>
                <a:cs typeface="Times New Roman" panose="02020603050405020304" pitchFamily="18" charset="0"/>
              </a:rPr>
              <a:t>以生产经营为目的、未经专利权人许可也未获得法律特别授权）</a:t>
            </a:r>
            <a:r>
              <a:rPr kumimoji="1" lang="en-US" altLang="zh-CN" sz="7300" dirty="0">
                <a:latin typeface="Times New Roman" panose="02020603050405020304" pitchFamily="18" charset="0"/>
                <a:cs typeface="Times New Roman" panose="02020603050405020304" pitchFamily="18" charset="0"/>
              </a:rPr>
              <a:t>&amp; </a:t>
            </a:r>
            <a:r>
              <a:rPr kumimoji="1" lang="zh-CN" altLang="en-US" sz="7300" dirty="0">
                <a:latin typeface="Times New Roman" panose="02020603050405020304" pitchFamily="18" charset="0"/>
                <a:cs typeface="Times New Roman" panose="02020603050405020304" pitchFamily="18" charset="0"/>
              </a:rPr>
              <a:t>侵害行为和专利权人的损害有因果关系</a:t>
            </a:r>
          </a:p>
        </p:txBody>
      </p:sp>
      <p:sp>
        <p:nvSpPr>
          <p:cNvPr id="13314" name="标题 13313"/>
          <p:cNvSpPr>
            <a:spLocks noGrp="1"/>
          </p:cNvSpPr>
          <p:nvPr/>
        </p:nvSpPr>
        <p:spPr>
          <a:xfrm>
            <a:off x="656590" y="1024255"/>
            <a:ext cx="8091805" cy="561340"/>
          </a:xfrm>
          <a:prstGeom prst="rect">
            <a:avLst/>
          </a:prstGeom>
        </p:spPr>
        <p:txBody>
          <a:bodyPr vert="horz" lIns="69056" tIns="34529" rIns="69056" bIns="34529" rtlCol="0" anchor="ctr">
            <a:noAutofit/>
          </a:bodyPr>
          <a:lstStyle>
            <a:lvl1pPr algn="l" defTabSz="914400" rtl="0" eaLnBrk="1" latinLnBrk="0" hangingPunct="1">
              <a:lnSpc>
                <a:spcPct val="90000"/>
              </a:lnSpc>
              <a:spcBef>
                <a:spcPct val="0"/>
              </a:spcBef>
              <a:buNone/>
              <a:defRPr sz="3200" kern="1200">
                <a:solidFill>
                  <a:schemeClr val="tx1"/>
                </a:solidFill>
                <a:latin typeface="华文楷体" panose="02010600040101010101" charset="-122"/>
                <a:ea typeface="华文楷体" panose="02010600040101010101" charset="-122"/>
                <a:cs typeface="+mn-ea"/>
              </a:defRPr>
            </a:lvl1pPr>
          </a:lstStyle>
          <a:p>
            <a:pPr algn="ctr"/>
            <a:r>
              <a:rPr lang="zh-CN" altLang="en-US" sz="2800" dirty="0">
                <a:ea typeface="黑体" panose="02010609060101010101" pitchFamily="49" charset="-122"/>
              </a:rPr>
              <a:t>第二节  专利侵权行为及其判定</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nvSpPr>
        <p:spPr>
          <a:xfrm>
            <a:off x="1130875" y="1006406"/>
            <a:ext cx="7819161" cy="446593"/>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charset="-122"/>
                <a:ea typeface="微软雅黑" panose="020B0503020204020204" charset="-122"/>
                <a:cs typeface="+mj-cs"/>
              </a:defRPr>
            </a:lvl1pPr>
          </a:lstStyle>
          <a:p>
            <a:r>
              <a:rPr lang="zh-CN" altLang="en-US" sz="2400" b="1">
                <a:latin typeface="华文楷体" panose="02010600040101010101" charset="-122"/>
                <a:ea typeface="华文楷体" panose="02010600040101010101" charset="-122"/>
              </a:rPr>
              <a:t>侵害专利权行为的构成和认定</a:t>
            </a:r>
          </a:p>
        </p:txBody>
      </p:sp>
      <p:sp>
        <p:nvSpPr>
          <p:cNvPr id="2" name="文本框 1"/>
          <p:cNvSpPr txBox="1"/>
          <p:nvPr/>
        </p:nvSpPr>
        <p:spPr>
          <a:xfrm>
            <a:off x="682783" y="1006316"/>
            <a:ext cx="7485592" cy="3322955"/>
          </a:xfrm>
          <a:prstGeom prst="rect">
            <a:avLst/>
          </a:prstGeom>
          <a:noFill/>
        </p:spPr>
        <p:txBody>
          <a:bodyPr wrap="square" rtlCol="0">
            <a:spAutoFit/>
          </a:bodyPr>
          <a:lstStyle/>
          <a:p>
            <a:pPr fontAlgn="auto">
              <a:lnSpc>
                <a:spcPct val="150000"/>
              </a:lnSpc>
            </a:pPr>
            <a:r>
              <a:rPr lang="zh-CN" altLang="en-US" sz="2000" dirty="0">
                <a:latin typeface="华文楷体" panose="02010600040101010101" charset="-122"/>
                <a:ea typeface="华文楷体" panose="02010600040101010101" charset="-122"/>
                <a:cs typeface="华文楷体" panose="02010600040101010101" charset="-122"/>
              </a:rPr>
              <a:t>争议：</a:t>
            </a:r>
            <a:r>
              <a:rPr lang="zh-CN" altLang="en-US" sz="2000" b="1" dirty="0">
                <a:latin typeface="华文楷体" panose="02010600040101010101" charset="-122"/>
                <a:ea typeface="华文楷体" panose="02010600040101010101" charset="-122"/>
                <a:cs typeface="华文楷体" panose="02010600040101010101" charset="-122"/>
                <a:sym typeface="+mn-ea"/>
              </a:rPr>
              <a:t>行为人主观错误</a:t>
            </a:r>
            <a:endParaRPr lang="en-US" sz="2000" dirty="0">
              <a:latin typeface="华文楷体" panose="02010600040101010101" charset="-122"/>
              <a:ea typeface="华文楷体" panose="02010600040101010101" charset="-122"/>
              <a:cs typeface="华文楷体" panose="02010600040101010101" charset="-122"/>
            </a:endParaRPr>
          </a:p>
          <a:p>
            <a:pPr marL="342900" indent="-342900" fontAlgn="auto">
              <a:lnSpc>
                <a:spcPct val="150000"/>
              </a:lnSpc>
              <a:buFont typeface="Wingdings" panose="05000000000000000000" charset="0"/>
              <a:buChar char="Ø"/>
            </a:pPr>
            <a:r>
              <a:rPr lang="zh-CN" sz="2000" dirty="0">
                <a:latin typeface="华文楷体" panose="02010600040101010101" charset="-122"/>
                <a:ea typeface="华文楷体" panose="02010600040101010101" charset="-122"/>
                <a:cs typeface="华文楷体" panose="02010600040101010101" charset="-122"/>
              </a:rPr>
              <a:t>直接侵权不考虑过错</a:t>
            </a:r>
            <a:endParaRPr sz="2000" dirty="0">
              <a:latin typeface="华文楷体" panose="02010600040101010101" charset="-122"/>
              <a:ea typeface="华文楷体" panose="02010600040101010101" charset="-122"/>
              <a:cs typeface="华文楷体" panose="02010600040101010101" charset="-122"/>
            </a:endParaRPr>
          </a:p>
          <a:p>
            <a:pPr marL="342900" indent="-342900" fontAlgn="auto">
              <a:lnSpc>
                <a:spcPct val="150000"/>
              </a:lnSpc>
              <a:buFont typeface="Wingdings" panose="05000000000000000000" charset="0"/>
              <a:buChar char="Ø"/>
            </a:pPr>
            <a:r>
              <a:rPr sz="2000" dirty="0">
                <a:latin typeface="华文楷体" panose="02010600040101010101" charset="-122"/>
                <a:ea typeface="华文楷体" panose="02010600040101010101" charset="-122"/>
                <a:cs typeface="华文楷体" panose="02010600040101010101" charset="-122"/>
                <a:sym typeface="+mn-ea"/>
              </a:rPr>
              <a:t>采用推定的方法确定过错</a:t>
            </a:r>
            <a:r>
              <a:rPr lang="zh-CN" sz="2000" dirty="0">
                <a:latin typeface="华文楷体" panose="02010600040101010101" charset="-122"/>
                <a:ea typeface="华文楷体" panose="02010600040101010101" charset="-122"/>
                <a:cs typeface="华文楷体" panose="02010600040101010101" charset="-122"/>
                <a:sym typeface="+mn-ea"/>
              </a:rPr>
              <a:t>：</a:t>
            </a:r>
            <a:r>
              <a:rPr sz="2000" dirty="0">
                <a:latin typeface="华文楷体" panose="02010600040101010101" charset="-122"/>
                <a:ea typeface="华文楷体" panose="02010600040101010101" charset="-122"/>
                <a:cs typeface="华文楷体" panose="02010600040101010101" charset="-122"/>
              </a:rPr>
              <a:t>有的侵权行为只能由故意构成，比如使用和销售专利产品的行为，只有在使用和销售者明知是侵权产品而使用和销售时才构成侵权，仅仅过失并不构成侵权</a:t>
            </a:r>
            <a:r>
              <a:rPr lang="zh-CN" sz="2000" dirty="0">
                <a:latin typeface="华文楷体" panose="02010600040101010101" charset="-122"/>
                <a:ea typeface="华文楷体" panose="02010600040101010101" charset="-122"/>
                <a:cs typeface="华文楷体" panose="02010600040101010101" charset="-122"/>
              </a:rPr>
              <a:t>，</a:t>
            </a:r>
            <a:r>
              <a:rPr sz="2000" dirty="0">
                <a:latin typeface="华文楷体" panose="02010600040101010101" charset="-122"/>
                <a:ea typeface="华文楷体" panose="02010600040101010101" charset="-122"/>
                <a:cs typeface="华文楷体" panose="02010600040101010101" charset="-122"/>
              </a:rPr>
              <a:t>而制造、进口他人的专利产品，无论是故意还是过失都会构成侵害专利权的行为</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0215" y="924560"/>
            <a:ext cx="8164195" cy="5000625"/>
          </a:xfrm>
        </p:spPr>
        <p:txBody>
          <a:bodyPr/>
          <a:lstStyle/>
          <a:p>
            <a:pPr marL="1905" indent="-273685">
              <a:lnSpc>
                <a:spcPct val="150000"/>
              </a:lnSpc>
              <a:spcBef>
                <a:spcPts val="0"/>
              </a:spcBef>
              <a:buNone/>
            </a:pPr>
            <a:r>
              <a:rPr lang="zh-CN" altLang="en-US" sz="2400" noProof="1">
                <a:latin typeface="+mn-ea"/>
                <a:sym typeface="+mn-ea"/>
              </a:rPr>
              <a:t>三、专利侵权行为的种类</a:t>
            </a:r>
            <a:endParaRPr lang="en-US" altLang="zh-CN" sz="1650" noProof="1">
              <a:latin typeface="+mn-ea"/>
              <a:sym typeface="+mn-ea"/>
            </a:endParaRPr>
          </a:p>
          <a:p>
            <a:pPr marL="1905" indent="-273685">
              <a:lnSpc>
                <a:spcPct val="150000"/>
              </a:lnSpc>
              <a:spcBef>
                <a:spcPts val="0"/>
              </a:spcBef>
              <a:buNone/>
            </a:pPr>
            <a:r>
              <a:rPr lang="zh-CN" altLang="en-US" sz="2000" noProof="1">
                <a:latin typeface="+mn-ea"/>
                <a:sym typeface="+mn-ea"/>
              </a:rPr>
              <a:t>（一）直接侵权行为</a:t>
            </a:r>
            <a:endParaRPr lang="en-US" altLang="zh-CN" sz="2000" noProof="1">
              <a:latin typeface="+mn-ea"/>
              <a:sym typeface="+mn-ea"/>
            </a:endParaRPr>
          </a:p>
          <a:p>
            <a:pPr marL="342265" indent="-342900" fontAlgn="auto">
              <a:lnSpc>
                <a:spcPct val="150000"/>
              </a:lnSpc>
              <a:spcBef>
                <a:spcPts val="0"/>
              </a:spcBef>
              <a:buFont typeface="Wingdings" panose="05000000000000000000" charset="0"/>
              <a:buChar char="Ø"/>
            </a:pPr>
            <a:r>
              <a:rPr lang="en-US" altLang="zh-CN" sz="2000" noProof="1">
                <a:latin typeface="+mn-ea"/>
                <a:sym typeface="+mn-ea"/>
              </a:rPr>
              <a:t>1.</a:t>
            </a:r>
            <a:r>
              <a:rPr lang="zh-CN" altLang="en-US" sz="2000" noProof="1">
                <a:latin typeface="+mn-ea"/>
                <a:sym typeface="+mn-ea"/>
              </a:rPr>
              <a:t> 对发明和实用新型专利的侵权行为：</a:t>
            </a:r>
            <a:r>
              <a:rPr lang="zh-CN" altLang="en-US" sz="2000" dirty="0">
                <a:latin typeface="+mn-ea"/>
                <a:sym typeface="+mn-ea"/>
              </a:rPr>
              <a:t>侵权人未经许可直接实施了产品的制造、使用、许诺销售、销售或进口行为；对于方法专利，是指侵权人未经许可使用专利方法以及对依照该专利方法直接获得的产品的使用、许诺销售、销售和进口行为</a:t>
            </a:r>
            <a:endParaRPr lang="en-US" altLang="zh-CN" sz="2000" dirty="0">
              <a:latin typeface="+mn-ea"/>
              <a:sym typeface="+mn-ea"/>
            </a:endParaRPr>
          </a:p>
          <a:p>
            <a:pPr marL="342265" indent="-342900" fontAlgn="auto">
              <a:lnSpc>
                <a:spcPct val="150000"/>
              </a:lnSpc>
              <a:spcBef>
                <a:spcPts val="0"/>
              </a:spcBef>
              <a:buFont typeface="Wingdings" panose="05000000000000000000" charset="0"/>
              <a:buChar char="Ø"/>
            </a:pPr>
            <a:r>
              <a:rPr lang="en-US" altLang="zh-CN" sz="2000" noProof="1">
                <a:latin typeface="+mn-ea"/>
                <a:sym typeface="+mn-ea"/>
              </a:rPr>
              <a:t>2.</a:t>
            </a:r>
            <a:r>
              <a:rPr lang="zh-CN" altLang="en-US" sz="2000" noProof="1">
                <a:latin typeface="+mn-ea"/>
                <a:sym typeface="+mn-ea"/>
              </a:rPr>
              <a:t> 对外观设计专利的侵权行为：侵权人未经许可直接实施了外观设计产品的制造、许诺销售、销售和进口行为</a:t>
            </a:r>
            <a:endParaRPr kumimoji="1"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8800" y="933450"/>
            <a:ext cx="8025765" cy="5240655"/>
          </a:xfrm>
        </p:spPr>
        <p:txBody>
          <a:bodyPr>
            <a:normAutofit/>
          </a:bodyPr>
          <a:lstStyle/>
          <a:p>
            <a:pPr marL="1905" indent="-273685">
              <a:lnSpc>
                <a:spcPct val="150000"/>
              </a:lnSpc>
              <a:spcBef>
                <a:spcPts val="0"/>
              </a:spcBef>
              <a:buNone/>
            </a:pPr>
            <a:r>
              <a:rPr lang="zh-CN" altLang="en-US" sz="2000" noProof="1">
                <a:latin typeface="+mn-ea"/>
                <a:sym typeface="+mn-ea"/>
              </a:rPr>
              <a:t>（二）间接侵权行为</a:t>
            </a:r>
          </a:p>
          <a:p>
            <a:pPr marL="342265" indent="-342900" fontAlgn="auto">
              <a:lnSpc>
                <a:spcPct val="150000"/>
              </a:lnSpc>
              <a:spcBef>
                <a:spcPts val="0"/>
              </a:spcBef>
              <a:buFont typeface="Wingdings" panose="05000000000000000000" charset="0"/>
              <a:buChar char="Ø"/>
            </a:pPr>
            <a:r>
              <a:rPr lang="zh-CN" altLang="en-US" sz="2000" dirty="0">
                <a:latin typeface="+mn-ea"/>
                <a:sym typeface="+mn-ea"/>
              </a:rPr>
              <a:t>间接侵权：为直接侵权行为提供帮助和条件等，包括引诱、教唆侵权、帮助侵权与替代侵权</a:t>
            </a:r>
            <a:endParaRPr lang="en-US" altLang="zh-CN" sz="2000" dirty="0">
              <a:latin typeface="+mn-ea"/>
              <a:sym typeface="+mn-ea"/>
            </a:endParaRPr>
          </a:p>
          <a:p>
            <a:pPr marL="342265" indent="-342900" fontAlgn="auto">
              <a:lnSpc>
                <a:spcPct val="150000"/>
              </a:lnSpc>
              <a:spcBef>
                <a:spcPts val="0"/>
              </a:spcBef>
              <a:buFont typeface="Wingdings" panose="05000000000000000000" charset="0"/>
              <a:buChar char="Ø"/>
            </a:pPr>
            <a:r>
              <a:rPr lang="zh-CN" altLang="en-US" sz="2000" noProof="1">
                <a:latin typeface="+mn-ea"/>
                <a:sym typeface="+mn-ea"/>
              </a:rPr>
              <a:t>我国</a:t>
            </a:r>
            <a:r>
              <a:rPr lang="en-US" altLang="zh-CN" sz="2000" noProof="1">
                <a:latin typeface="+mn-ea"/>
                <a:sym typeface="+mn-ea"/>
              </a:rPr>
              <a:t>《</a:t>
            </a:r>
            <a:r>
              <a:rPr lang="zh-CN" altLang="en-US" sz="2000" noProof="1">
                <a:latin typeface="+mn-ea"/>
                <a:sym typeface="+mn-ea"/>
              </a:rPr>
              <a:t>专利法</a:t>
            </a:r>
            <a:r>
              <a:rPr lang="en-US" altLang="zh-CN" sz="2000" noProof="1">
                <a:latin typeface="+mn-ea"/>
                <a:sym typeface="+mn-ea"/>
              </a:rPr>
              <a:t>》</a:t>
            </a:r>
            <a:r>
              <a:rPr lang="zh-CN" altLang="en-US" sz="2000" noProof="1">
                <a:latin typeface="+mn-ea"/>
                <a:sym typeface="+mn-ea"/>
              </a:rPr>
              <a:t>没有明确规定专利间接侵权，但实务中对专利间接侵权行为是与直接侵权行为作为共同侵权行为进行处理的</a:t>
            </a:r>
          </a:p>
          <a:p>
            <a:pPr marL="71120" indent="-342900">
              <a:lnSpc>
                <a:spcPct val="150000"/>
              </a:lnSpc>
              <a:spcBef>
                <a:spcPts val="0"/>
              </a:spcBef>
              <a:buNone/>
            </a:pPr>
            <a:r>
              <a:rPr lang="zh-CN" altLang="en-US" sz="2000" noProof="1">
                <a:latin typeface="+mn-ea"/>
                <a:sym typeface="+mn-ea"/>
              </a:rPr>
              <a:t>（三）假冒专利行为</a:t>
            </a:r>
          </a:p>
          <a:p>
            <a:pPr marL="342265" indent="-342900" algn="l">
              <a:lnSpc>
                <a:spcPct val="150000"/>
              </a:lnSpc>
              <a:spcBef>
                <a:spcPts val="0"/>
              </a:spcBef>
              <a:buClrTx/>
              <a:buSzTx/>
              <a:buFont typeface="Wingdings" panose="05000000000000000000" charset="0"/>
              <a:buChar char="Ø"/>
            </a:pPr>
            <a:r>
              <a:rPr lang="zh-CN" altLang="en-US" sz="2000" noProof="1">
                <a:latin typeface="+mn-ea"/>
              </a:rPr>
              <a:t>专利侵权行为不一定构成假冒专利行为，假冒专利行为一定是专利侵权行为</a:t>
            </a:r>
          </a:p>
          <a:p>
            <a:pPr marL="342265" indent="-342900" algn="l">
              <a:lnSpc>
                <a:spcPct val="150000"/>
              </a:lnSpc>
              <a:spcBef>
                <a:spcPts val="0"/>
              </a:spcBef>
              <a:buClrTx/>
              <a:buSzTx/>
              <a:buFont typeface="Wingdings" panose="05000000000000000000" charset="0"/>
              <a:buChar char="Ø"/>
            </a:pPr>
            <a:r>
              <a:rPr lang="zh-CN" altLang="en-US" sz="2000" noProof="1">
                <a:latin typeface="+mn-ea"/>
              </a:rPr>
              <a:t> 假冒专利是比较严重的专利侵权行为，不仅应承担民事责任，还要承担行政责任，构成犯罪的，还要承担刑事责任</a:t>
            </a:r>
            <a:endParaRPr kumimoji="1"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8950" y="919480"/>
            <a:ext cx="8134350" cy="5747385"/>
          </a:xfrm>
        </p:spPr>
        <p:txBody>
          <a:bodyPr>
            <a:noAutofit/>
          </a:bodyPr>
          <a:lstStyle/>
          <a:p>
            <a:pPr marL="342265" indent="-342900" fontAlgn="auto">
              <a:lnSpc>
                <a:spcPct val="150000"/>
              </a:lnSpc>
              <a:spcBef>
                <a:spcPts val="0"/>
              </a:spcBef>
              <a:buFont typeface="Wingdings" panose="05000000000000000000" charset="0"/>
              <a:buChar char="Ø"/>
            </a:pPr>
            <a:r>
              <a:rPr lang="zh-CN" altLang="en-US" sz="2000" dirty="0">
                <a:latin typeface="+mn-ea"/>
                <a:sym typeface="+mn-ea"/>
              </a:rPr>
              <a:t>在未被授予专利权的产品或其包装上标注专利标识，专利权被宣告无效后或者终止后继续在产品或其包装上标注专利标识，或者未经许可在产品或产品包装上标注他人的专利号，或者销售上述产品</a:t>
            </a:r>
          </a:p>
          <a:p>
            <a:pPr marL="702310" indent="-342900" fontAlgn="auto">
              <a:lnSpc>
                <a:spcPct val="150000"/>
              </a:lnSpc>
              <a:spcBef>
                <a:spcPts val="0"/>
              </a:spcBef>
              <a:buFont typeface="Wingdings" panose="05000000000000000000" charset="0"/>
              <a:buChar char="p"/>
            </a:pPr>
            <a:r>
              <a:rPr lang="zh-CN" altLang="en-US" sz="2000" dirty="0">
                <a:latin typeface="+mn-ea"/>
                <a:sym typeface="+mn-ea"/>
              </a:rPr>
              <a:t>专利权终止前依法在专利产品、依照专利方法直接获得的产品或其包装上标注专利标识，在专利权终止后许诺销售、销售该产品的，不属于假冒专利行为</a:t>
            </a:r>
          </a:p>
          <a:p>
            <a:pPr marL="342265" indent="-342900" fontAlgn="auto">
              <a:lnSpc>
                <a:spcPct val="150000"/>
              </a:lnSpc>
              <a:spcBef>
                <a:spcPts val="0"/>
              </a:spcBef>
              <a:buFont typeface="Wingdings" panose="05000000000000000000" charset="0"/>
              <a:buChar char="Ø"/>
            </a:pPr>
            <a:r>
              <a:rPr lang="zh-CN" altLang="en-US" sz="2000" dirty="0">
                <a:latin typeface="+mn-ea"/>
                <a:sym typeface="+mn-ea"/>
              </a:rPr>
              <a:t>在产品说明上等材料中将未被授予专利权的技术或设计称为专利技术或专利设计，将专利申请称为专利，或者未经许可使用他人的专利号，使公众将所涉及的技术或设计误认为是专利技术或专利设计</a:t>
            </a:r>
            <a:endParaRPr lang="en-US" altLang="zh-CN" sz="2000" dirty="0">
              <a:latin typeface="+mn-ea"/>
              <a:sym typeface="+mn-ea"/>
            </a:endParaRPr>
          </a:p>
          <a:p>
            <a:pPr marL="342265" indent="-342900" fontAlgn="auto">
              <a:lnSpc>
                <a:spcPct val="150000"/>
              </a:lnSpc>
              <a:spcBef>
                <a:spcPts val="0"/>
              </a:spcBef>
              <a:buFont typeface="Wingdings" panose="05000000000000000000" charset="0"/>
              <a:buChar char="Ø"/>
            </a:pPr>
            <a:r>
              <a:rPr lang="zh-CN" altLang="en-US" sz="2000" dirty="0">
                <a:latin typeface="+mn-ea"/>
                <a:sym typeface="+mn-ea"/>
              </a:rPr>
              <a:t>伪造或变造专利证书、专利文件或者专利申请文件</a:t>
            </a:r>
            <a:endParaRPr lang="en-US" altLang="zh-CN" sz="2000" dirty="0">
              <a:latin typeface="+mn-ea"/>
              <a:sym typeface="+mn-ea"/>
            </a:endParaRPr>
          </a:p>
          <a:p>
            <a:pPr marL="342265" indent="-342900" fontAlgn="auto">
              <a:lnSpc>
                <a:spcPct val="150000"/>
              </a:lnSpc>
              <a:spcBef>
                <a:spcPts val="0"/>
              </a:spcBef>
              <a:buFont typeface="Wingdings" panose="05000000000000000000" charset="0"/>
              <a:buChar char="Ø"/>
            </a:pPr>
            <a:r>
              <a:rPr lang="zh-CN" altLang="en-US" sz="2000" dirty="0">
                <a:latin typeface="+mn-ea"/>
                <a:sym typeface="+mn-ea"/>
              </a:rPr>
              <a:t>其他使公众混淆、将未被受益于专利权的技术或设计误认为是专利技术或专利设计的行为</a:t>
            </a:r>
            <a:endParaRPr kumimoji="1" lang="zh-CN" altLang="en-US" sz="2000" dirty="0">
              <a:latin typeface="+mn-ea"/>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9265" y="918210"/>
            <a:ext cx="8224520" cy="5711190"/>
          </a:xfrm>
        </p:spPr>
        <p:txBody>
          <a:bodyPr>
            <a:noAutofit/>
          </a:bodyPr>
          <a:lstStyle/>
          <a:p>
            <a:pPr marL="1905" indent="-1905">
              <a:lnSpc>
                <a:spcPct val="150000"/>
              </a:lnSpc>
              <a:spcBef>
                <a:spcPts val="0"/>
              </a:spcBef>
              <a:buNone/>
            </a:pPr>
            <a:r>
              <a:rPr lang="zh-CN" altLang="en-US" sz="2400" dirty="0">
                <a:latin typeface="+mn-ea"/>
                <a:sym typeface="+mn-ea"/>
              </a:rPr>
              <a:t>四、侵权判定原则：</a:t>
            </a:r>
            <a:r>
              <a:rPr lang="zh-CN" altLang="en-US" sz="2000" dirty="0">
                <a:latin typeface="+mn-ea"/>
                <a:sym typeface="+mn-ea"/>
              </a:rPr>
              <a:t>发明和实用新型专利侵权判定</a:t>
            </a:r>
            <a:endParaRPr lang="en-US" altLang="zh-CN" sz="2400" dirty="0">
              <a:latin typeface="+mn-ea"/>
              <a:sym typeface="+mn-ea"/>
            </a:endParaRPr>
          </a:p>
          <a:p>
            <a:pPr fontAlgn="auto">
              <a:lnSpc>
                <a:spcPct val="150000"/>
              </a:lnSpc>
              <a:spcBef>
                <a:spcPts val="0"/>
              </a:spcBef>
              <a:buFont typeface="Wingdings" panose="05000000000000000000" charset="0"/>
              <a:buChar char="Ø"/>
            </a:pPr>
            <a:r>
              <a:rPr lang="en-US" altLang="zh-CN" sz="2000" dirty="0">
                <a:latin typeface="+mn-ea"/>
                <a:sym typeface="+mn-ea"/>
              </a:rPr>
              <a:t>1.</a:t>
            </a:r>
            <a:r>
              <a:rPr lang="zh-CN" altLang="en-US" sz="2000" dirty="0">
                <a:latin typeface="+mn-ea"/>
                <a:sym typeface="+mn-ea"/>
              </a:rPr>
              <a:t> 全面覆盖原则：</a:t>
            </a:r>
            <a:r>
              <a:rPr lang="zh-CN" altLang="en-US" sz="2000" dirty="0">
                <a:highlight>
                  <a:srgbClr val="FFFF00"/>
                </a:highlight>
                <a:latin typeface="+mn-ea"/>
                <a:sym typeface="+mn-ea"/>
              </a:rPr>
              <a:t>经过比较，如果被控侵权技术方案包含了专利权利要求中记载的全部技术特征，则落入专利权的保护范围</a:t>
            </a:r>
          </a:p>
          <a:p>
            <a:pPr marL="704850" indent="-342900" algn="l" fontAlgn="auto">
              <a:lnSpc>
                <a:spcPts val="3000"/>
              </a:lnSpc>
              <a:spcBef>
                <a:spcPts val="0"/>
              </a:spcBef>
              <a:buClrTx/>
              <a:buSzTx/>
              <a:buFont typeface="Wingdings" panose="05000000000000000000" charset="0"/>
              <a:buChar char="p"/>
            </a:pPr>
            <a:r>
              <a:rPr kumimoji="1" lang="zh-CN" altLang="en-US" sz="2000" dirty="0">
                <a:sym typeface="+mn-ea"/>
              </a:rPr>
              <a:t>侵权物的技术特征</a:t>
            </a:r>
            <a:r>
              <a:rPr kumimoji="1" lang="zh-CN" altLang="en-US" sz="2000" dirty="0">
                <a:latin typeface="Times New Roman" panose="02020603050405020304" pitchFamily="18" charset="0"/>
                <a:cs typeface="Times New Roman" panose="02020603050405020304" pitchFamily="18" charset="0"/>
                <a:sym typeface="+mn-ea"/>
              </a:rPr>
              <a:t>≥</a:t>
            </a:r>
            <a:r>
              <a:rPr kumimoji="1" lang="zh-CN" altLang="en-US" sz="2000" dirty="0">
                <a:sym typeface="+mn-ea"/>
              </a:rPr>
              <a:t>权利要求书的技术特征（字面侵权、覆盖）</a:t>
            </a:r>
          </a:p>
          <a:p>
            <a:pPr marL="704850" indent="-342900" algn="l" fontAlgn="auto">
              <a:lnSpc>
                <a:spcPts val="3000"/>
              </a:lnSpc>
              <a:spcBef>
                <a:spcPts val="0"/>
              </a:spcBef>
              <a:buClrTx/>
              <a:buSzTx/>
              <a:buFont typeface="Wingdings" panose="05000000000000000000" charset="0"/>
              <a:buChar char="p"/>
            </a:pPr>
            <a:r>
              <a:rPr kumimoji="1" lang="zh-CN" altLang="en-US" sz="2000" dirty="0">
                <a:sym typeface="+mn-ea"/>
              </a:rPr>
              <a:t>侵权物的技术特征为独立权利要求中的概括性技术特征的解释</a:t>
            </a:r>
          </a:p>
          <a:p>
            <a:pPr>
              <a:lnSpc>
                <a:spcPct val="150000"/>
              </a:lnSpc>
              <a:spcBef>
                <a:spcPts val="0"/>
              </a:spcBef>
              <a:buFont typeface="Wingdings" panose="05000000000000000000" charset="0"/>
              <a:buChar char="Ø"/>
            </a:pPr>
            <a:r>
              <a:rPr lang="en-US" altLang="zh-CN" sz="2000" dirty="0">
                <a:latin typeface="+mn-ea"/>
                <a:sym typeface="+mn-ea"/>
              </a:rPr>
              <a:t>2.</a:t>
            </a:r>
            <a:r>
              <a:rPr lang="zh-CN" altLang="en-US" sz="2000" dirty="0">
                <a:latin typeface="+mn-ea"/>
                <a:sym typeface="+mn-ea"/>
              </a:rPr>
              <a:t> </a:t>
            </a:r>
            <a:r>
              <a:rPr lang="zh-CN" altLang="en-US" sz="2000" dirty="0">
                <a:highlight>
                  <a:srgbClr val="FFFF00"/>
                </a:highlight>
                <a:latin typeface="+mn-ea"/>
                <a:sym typeface="+mn-ea"/>
              </a:rPr>
              <a:t>等同侵权原则：为了弥补因相同侵权容易规避而产生的保护不足，被控侵权技术方案有一个或者一个以上技术特征与权利要求中的相应技术特征，从字面上看不相同，但是属于等同特征，应当认定被控侵权技术方案落入专利权保护范围</a:t>
            </a:r>
          </a:p>
          <a:p>
            <a:pPr marL="590550" lvl="8" algn="l" fontAlgn="auto">
              <a:lnSpc>
                <a:spcPts val="3000"/>
              </a:lnSpc>
              <a:spcBef>
                <a:spcPts val="0"/>
              </a:spcBef>
              <a:buClrTx/>
              <a:buSzTx/>
              <a:buFont typeface="Wingdings" panose="05000000000000000000" charset="0"/>
              <a:buChar char="p"/>
            </a:pPr>
            <a:r>
              <a:rPr lang="zh-CN" altLang="en-US" sz="2000" dirty="0">
                <a:latin typeface="Times New Roman" panose="02020603050405020304" pitchFamily="18" charset="0"/>
                <a:cs typeface="Times New Roman" panose="02020603050405020304" pitchFamily="18" charset="0"/>
                <a:sym typeface="+mn-ea"/>
              </a:rPr>
              <a:t>（</a:t>
            </a:r>
            <a:r>
              <a:rPr lang="en-US" altLang="zh-CN" sz="2000" dirty="0">
                <a:latin typeface="Times New Roman" panose="02020603050405020304" pitchFamily="18" charset="0"/>
                <a:cs typeface="Times New Roman" panose="02020603050405020304" pitchFamily="18" charset="0"/>
                <a:sym typeface="+mn-ea"/>
              </a:rPr>
              <a:t>1</a:t>
            </a:r>
            <a:r>
              <a:rPr lang="zh-CN" altLang="en-US" sz="2000" dirty="0">
                <a:latin typeface="Times New Roman" panose="02020603050405020304" pitchFamily="18" charset="0"/>
                <a:cs typeface="Times New Roman" panose="02020603050405020304" pitchFamily="18" charset="0"/>
                <a:sym typeface="+mn-ea"/>
              </a:rPr>
              <a:t>）</a:t>
            </a:r>
            <a:r>
              <a:rPr lang="en-US" altLang="zh-CN" sz="2000" dirty="0">
                <a:latin typeface="+mn-ea"/>
                <a:sym typeface="+mn-ea"/>
              </a:rPr>
              <a:t>理论基础：公平正义论、利益平衡论</a:t>
            </a:r>
          </a:p>
          <a:p>
            <a:pPr marL="590550" lvl="8" algn="l" fontAlgn="auto">
              <a:lnSpc>
                <a:spcPts val="3000"/>
              </a:lnSpc>
              <a:spcBef>
                <a:spcPts val="0"/>
              </a:spcBef>
              <a:buClrTx/>
              <a:buSzTx/>
              <a:buFont typeface="Wingdings" panose="05000000000000000000" charset="0"/>
              <a:buChar char="p"/>
            </a:pPr>
            <a:r>
              <a:rPr lang="zh-CN" altLang="en-US" sz="2000" dirty="0">
                <a:latin typeface="Times New Roman" panose="02020603050405020304" pitchFamily="18" charset="0"/>
                <a:cs typeface="Times New Roman" panose="02020603050405020304" pitchFamily="18" charset="0"/>
                <a:sym typeface="+mn-ea"/>
              </a:rPr>
              <a:t>（</a:t>
            </a:r>
            <a:r>
              <a:rPr lang="en-US" altLang="zh-CN" sz="2000" dirty="0">
                <a:latin typeface="Times New Roman" panose="02020603050405020304" pitchFamily="18" charset="0"/>
                <a:cs typeface="Times New Roman" panose="02020603050405020304" pitchFamily="18" charset="0"/>
                <a:sym typeface="+mn-ea"/>
              </a:rPr>
              <a:t>2</a:t>
            </a:r>
            <a:r>
              <a:rPr lang="zh-CN" altLang="en-US" sz="2000" dirty="0">
                <a:latin typeface="Times New Roman" panose="02020603050405020304" pitchFamily="18" charset="0"/>
                <a:cs typeface="Times New Roman" panose="02020603050405020304" pitchFamily="18" charset="0"/>
                <a:sym typeface="+mn-ea"/>
              </a:rPr>
              <a:t>）</a:t>
            </a:r>
            <a:r>
              <a:rPr lang="en-US" altLang="zh-CN" sz="2000" dirty="0">
                <a:latin typeface="+mn-ea"/>
                <a:sym typeface="+mn-ea"/>
              </a:rPr>
              <a:t>等同原则本质：</a:t>
            </a:r>
            <a:r>
              <a:rPr lang="zh-CN" altLang="en-US" sz="2000" dirty="0">
                <a:latin typeface="+mn-ea"/>
                <a:sym typeface="+mn-ea"/>
              </a:rPr>
              <a:t>将</a:t>
            </a:r>
            <a:r>
              <a:rPr lang="en-US" altLang="zh-CN" sz="2000" dirty="0">
                <a:latin typeface="+mn-ea"/>
                <a:sym typeface="+mn-ea"/>
              </a:rPr>
              <a:t>符合专利技术特征的实施例扩展到所属技术领域普通技术人员不经创造性构思就可以设想的范围，即使没有记载在专利文件中</a:t>
            </a:r>
            <a:r>
              <a:rPr lang="zh-CN" altLang="en-US" sz="2000" dirty="0">
                <a:latin typeface="+mn-ea"/>
                <a:sym typeface="+mn-ea"/>
              </a:rPr>
              <a:t>，以防止他人盗用专利发明的成果，类似创造性</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2600" y="965835"/>
            <a:ext cx="8297545" cy="5660390"/>
          </a:xfrm>
        </p:spPr>
        <p:txBody>
          <a:bodyPr>
            <a:noAutofit/>
          </a:bodyPr>
          <a:lstStyle/>
          <a:p>
            <a:pPr marL="590550" lvl="8" algn="l">
              <a:lnSpc>
                <a:spcPct val="150000"/>
              </a:lnSpc>
              <a:spcBef>
                <a:spcPts val="0"/>
              </a:spcBef>
              <a:buClrTx/>
              <a:buSzTx/>
              <a:buFont typeface="Wingdings" panose="05000000000000000000" charset="0"/>
              <a:buChar char="p"/>
            </a:pPr>
            <a:r>
              <a:rPr lang="zh-CN" altLang="en-US" sz="2000" dirty="0">
                <a:latin typeface="+mn-ea"/>
                <a:sym typeface="+mn-ea"/>
              </a:rPr>
              <a:t>（</a:t>
            </a:r>
            <a:r>
              <a:rPr lang="en-US" altLang="zh-CN" sz="2000" dirty="0">
                <a:latin typeface="+mn-ea"/>
                <a:sym typeface="+mn-ea"/>
              </a:rPr>
              <a:t>3</a:t>
            </a:r>
            <a:r>
              <a:rPr lang="zh-CN" altLang="en-US" sz="2000" dirty="0">
                <a:latin typeface="+mn-ea"/>
                <a:sym typeface="+mn-ea"/>
              </a:rPr>
              <a:t>）</a:t>
            </a:r>
            <a:r>
              <a:rPr lang="en-US" altLang="zh-CN" sz="2000" dirty="0">
                <a:latin typeface="+mn-ea"/>
                <a:sym typeface="+mn-ea"/>
              </a:rPr>
              <a:t>判定标准：非实质性差异和“功能、方式和效果”三要素</a:t>
            </a:r>
          </a:p>
          <a:p>
            <a:pPr marL="921385" lvl="8" indent="-342900" algn="l" fontAlgn="auto">
              <a:lnSpc>
                <a:spcPct val="150000"/>
              </a:lnSpc>
              <a:spcBef>
                <a:spcPts val="0"/>
              </a:spcBef>
              <a:buClrTx/>
              <a:buSzTx/>
              <a:buFont typeface="Arial" panose="020B0604020202020204" pitchFamily="34" charset="0"/>
              <a:buChar char="•"/>
            </a:pPr>
            <a:r>
              <a:rPr kumimoji="1" lang="zh-CN" altLang="en-US" sz="2000" dirty="0">
                <a:sym typeface="+mn-ea"/>
              </a:rPr>
              <a:t>等同特征：与权利要求的技术特征以基本相同的</a:t>
            </a:r>
            <a:r>
              <a:rPr kumimoji="1" lang="zh-CN" altLang="en-US" sz="2000" dirty="0">
                <a:solidFill>
                  <a:srgbClr val="FF0000"/>
                </a:solidFill>
                <a:sym typeface="+mn-ea"/>
              </a:rPr>
              <a:t>手段</a:t>
            </a:r>
            <a:r>
              <a:rPr kumimoji="1" lang="zh-CN" altLang="en-US" sz="2000" dirty="0">
                <a:sym typeface="+mn-ea"/>
              </a:rPr>
              <a:t>，实现基本相同的</a:t>
            </a:r>
            <a:r>
              <a:rPr kumimoji="1" lang="zh-CN" altLang="en-US" sz="2000" dirty="0">
                <a:solidFill>
                  <a:srgbClr val="FF0000"/>
                </a:solidFill>
                <a:sym typeface="+mn-ea"/>
              </a:rPr>
              <a:t>功能</a:t>
            </a:r>
            <a:r>
              <a:rPr kumimoji="1" lang="zh-CN" altLang="en-US" sz="2000" dirty="0">
                <a:sym typeface="+mn-ea"/>
              </a:rPr>
              <a:t>，达到基本相同的</a:t>
            </a:r>
            <a:r>
              <a:rPr kumimoji="1" lang="zh-CN" altLang="en-US" sz="2000" dirty="0">
                <a:solidFill>
                  <a:srgbClr val="FF0000"/>
                </a:solidFill>
                <a:sym typeface="+mn-ea"/>
              </a:rPr>
              <a:t>效果</a:t>
            </a:r>
            <a:r>
              <a:rPr kumimoji="1" lang="zh-CN" altLang="en-US" sz="2000" dirty="0">
                <a:sym typeface="+mn-ea"/>
              </a:rPr>
              <a:t>，并且</a:t>
            </a:r>
            <a:r>
              <a:rPr kumimoji="1" lang="zh-CN" altLang="en-US" sz="2000" dirty="0">
                <a:solidFill>
                  <a:srgbClr val="FF0000"/>
                </a:solidFill>
                <a:sym typeface="+mn-ea"/>
              </a:rPr>
              <a:t>本领域的普通技术人员</a:t>
            </a:r>
            <a:r>
              <a:rPr kumimoji="1" lang="zh-CN" altLang="en-US" sz="2000" dirty="0">
                <a:sym typeface="+mn-ea"/>
              </a:rPr>
              <a:t>无需经过创造性劳动就能联想到或者是</a:t>
            </a:r>
            <a:r>
              <a:rPr kumimoji="1" lang="zh-CN" altLang="en-US" sz="2000" dirty="0">
                <a:solidFill>
                  <a:srgbClr val="FF0000"/>
                </a:solidFill>
                <a:sym typeface="+mn-ea"/>
              </a:rPr>
              <a:t>显而易见</a:t>
            </a:r>
            <a:r>
              <a:rPr kumimoji="1" lang="zh-CN" altLang="en-US" sz="2000" dirty="0">
                <a:sym typeface="+mn-ea"/>
              </a:rPr>
              <a:t>的特征</a:t>
            </a:r>
          </a:p>
          <a:p>
            <a:pPr marL="921385" lvl="8" indent="-342900" algn="l" fontAlgn="auto">
              <a:lnSpc>
                <a:spcPct val="150000"/>
              </a:lnSpc>
              <a:spcBef>
                <a:spcPts val="0"/>
              </a:spcBef>
              <a:buClrTx/>
              <a:buSzTx/>
              <a:buFont typeface="Arial" panose="020B0604020202020204" pitchFamily="34" charset="0"/>
              <a:buChar char="•"/>
            </a:pPr>
            <a:r>
              <a:rPr lang="en-US" altLang="zh-CN" sz="2000" dirty="0">
                <a:latin typeface="+mn-ea"/>
                <a:sym typeface="+mn-ea"/>
              </a:rPr>
              <a:t>对应技术特征之间的等同，而非整体技术方案等同</a:t>
            </a:r>
            <a:r>
              <a:rPr lang="zh-CN" altLang="en-US" sz="2000" dirty="0">
                <a:latin typeface="+mn-ea"/>
                <a:sym typeface="+mn-ea"/>
              </a:rPr>
              <a:t>：一种用于运煤的轨道车，具有圆锥形的车身结构，   被控侵权人将圆锥形车身机构改为八角棱锥形车身（</a:t>
            </a:r>
            <a:r>
              <a:rPr lang="zh-CN" altLang="en-US" sz="2000" dirty="0">
                <a:latin typeface="Times New Roman" panose="02020603050405020304" pitchFamily="18" charset="0"/>
                <a:cs typeface="Times New Roman" panose="02020603050405020304" pitchFamily="18" charset="0"/>
                <a:sym typeface="+mn-ea"/>
              </a:rPr>
              <a:t>1953年Winans v. Denmead</a:t>
            </a:r>
            <a:r>
              <a:rPr lang="zh-CN" altLang="en-US" sz="2000" dirty="0">
                <a:latin typeface="+mn-ea"/>
                <a:sym typeface="+mn-ea"/>
              </a:rPr>
              <a:t>）</a:t>
            </a:r>
          </a:p>
          <a:p>
            <a:pPr marL="921385" lvl="8" indent="-342900" algn="l" fontAlgn="auto">
              <a:lnSpc>
                <a:spcPct val="150000"/>
              </a:lnSpc>
              <a:spcBef>
                <a:spcPts val="0"/>
              </a:spcBef>
              <a:buClrTx/>
              <a:buSzTx/>
              <a:buFont typeface="Arial" panose="020B0604020202020204" pitchFamily="34" charset="0"/>
              <a:buChar char="•"/>
            </a:pPr>
            <a:r>
              <a:rPr lang="en-US" altLang="zh-CN" sz="2000" dirty="0">
                <a:latin typeface="+mn-ea"/>
                <a:sym typeface="+mn-ea"/>
              </a:rPr>
              <a:t>发明的目的、效果和有益性只能通过说明书和附图才能确认</a:t>
            </a:r>
          </a:p>
          <a:p>
            <a:pPr marL="921385" lvl="8" indent="-342900" algn="l" fontAlgn="auto">
              <a:lnSpc>
                <a:spcPct val="150000"/>
              </a:lnSpc>
              <a:spcBef>
                <a:spcPts val="0"/>
              </a:spcBef>
              <a:buClrTx/>
              <a:buSzTx/>
              <a:buFont typeface="Arial" panose="020B0604020202020204" pitchFamily="34" charset="0"/>
              <a:buChar char="•"/>
            </a:pPr>
            <a:r>
              <a:rPr lang="zh-CN" altLang="en-US" sz="2000" dirty="0">
                <a:latin typeface="+mn-ea"/>
                <a:sym typeface="+mn-ea"/>
              </a:rPr>
              <a:t>判定替代手段、方式和被替代的必要技术特征是否等效，还应当考虑所属技术领域、技术解决方案、技术经济效果等方面</a:t>
            </a:r>
          </a:p>
          <a:p>
            <a:pPr marL="921385" lvl="8" indent="-342900" algn="l" fontAlgn="auto">
              <a:lnSpc>
                <a:spcPct val="150000"/>
              </a:lnSpc>
              <a:spcBef>
                <a:spcPts val="0"/>
              </a:spcBef>
              <a:buClrTx/>
              <a:buSzTx/>
              <a:buFont typeface="Arial" panose="020B0604020202020204" pitchFamily="34" charset="0"/>
              <a:buChar char="•"/>
            </a:pPr>
            <a:r>
              <a:rPr lang="zh-CN" altLang="en-US" sz="2000" dirty="0">
                <a:latin typeface="+mn-ea"/>
              </a:rPr>
              <a:t>将被控侵权技术方案与权利要求的技术方案、</a:t>
            </a:r>
            <a:r>
              <a:rPr lang="zh-CN" altLang="en-US" sz="2000" dirty="0">
                <a:latin typeface="+mn-ea"/>
                <a:sym typeface="+mn-ea"/>
              </a:rPr>
              <a:t>最接近的现有技术</a:t>
            </a:r>
            <a:r>
              <a:rPr lang="zh-CN" altLang="en-US" sz="2000" dirty="0">
                <a:latin typeface="+mn-ea"/>
              </a:rPr>
              <a:t>进行比较，判断是更为接近专利技术还是更为接近现有技术</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3395" y="935990"/>
            <a:ext cx="8121015" cy="5631180"/>
          </a:xfrm>
          <a:prstGeom prst="rect">
            <a:avLst/>
          </a:prstGeom>
          <a:noFill/>
        </p:spPr>
        <p:txBody>
          <a:bodyPr wrap="square" rtlCol="0">
            <a:spAutoFit/>
          </a:bodyPr>
          <a:lstStyle/>
          <a:p>
            <a:pPr indent="0" fontAlgn="auto">
              <a:lnSpc>
                <a:spcPct val="150000"/>
              </a:lnSpc>
              <a:buFont typeface="Wingdings" panose="05000000000000000000" charset="0"/>
              <a:buNone/>
            </a:pPr>
            <a:r>
              <a:rPr lang="zh-CN" sz="2000" dirty="0">
                <a:latin typeface="华文楷体" panose="02010600040101010101" charset="-122"/>
                <a:ea typeface="华文楷体" panose="02010600040101010101" charset="-122"/>
                <a:cs typeface="华文楷体" panose="02010600040101010101" charset="-122"/>
              </a:rPr>
              <a:t>三要素：</a:t>
            </a:r>
            <a:endParaRPr sz="2000" dirty="0">
              <a:latin typeface="华文楷体" panose="02010600040101010101" charset="-122"/>
              <a:ea typeface="华文楷体" panose="02010600040101010101" charset="-122"/>
              <a:cs typeface="华文楷体" panose="02010600040101010101" charset="-122"/>
            </a:endParaRPr>
          </a:p>
          <a:p>
            <a:pPr marL="342900" indent="-342900" fontAlgn="auto">
              <a:lnSpc>
                <a:spcPct val="150000"/>
              </a:lnSpc>
              <a:buFont typeface="Wingdings" panose="05000000000000000000" charset="0"/>
              <a:buChar char="Ø"/>
            </a:pPr>
            <a:r>
              <a:rPr sz="2000" dirty="0">
                <a:latin typeface="华文楷体" panose="02010600040101010101" charset="-122"/>
                <a:ea typeface="华文楷体" panose="02010600040101010101" charset="-122"/>
                <a:cs typeface="华文楷体" panose="02010600040101010101" charset="-122"/>
              </a:rPr>
              <a:t>基本相同的手段</a:t>
            </a:r>
            <a:r>
              <a:rPr lang="zh-CN" sz="2000" dirty="0">
                <a:latin typeface="华文楷体" panose="02010600040101010101" charset="-122"/>
                <a:ea typeface="华文楷体" panose="02010600040101010101" charset="-122"/>
                <a:cs typeface="华文楷体" panose="02010600040101010101" charset="-122"/>
              </a:rPr>
              <a:t>：</a:t>
            </a:r>
            <a:r>
              <a:rPr sz="2000" dirty="0">
                <a:latin typeface="华文楷体" panose="02010600040101010101" charset="-122"/>
                <a:ea typeface="华文楷体" panose="02010600040101010101" charset="-122"/>
                <a:cs typeface="华文楷体" panose="02010600040101010101" charset="-122"/>
              </a:rPr>
              <a:t>在被诉侵权行为发生日前专利所属技术领域惯常替换的技术特征以及工作原理基本相同的技术特征。申请日后出现的、工作原理与专利技术特征不同的技术特征，属于被诉侵权行为发生日所属技术领域普通技术人员容易想到的替换特征，可以认定为基本相同的手段</a:t>
            </a:r>
          </a:p>
          <a:p>
            <a:pPr marL="342900" indent="-342900" fontAlgn="auto">
              <a:lnSpc>
                <a:spcPct val="150000"/>
              </a:lnSpc>
              <a:buFont typeface="Wingdings" panose="05000000000000000000" charset="0"/>
              <a:buChar char="Ø"/>
            </a:pPr>
            <a:r>
              <a:rPr sz="2000" dirty="0">
                <a:latin typeface="华文楷体" panose="02010600040101010101" charset="-122"/>
                <a:ea typeface="华文楷体" panose="02010600040101010101" charset="-122"/>
                <a:cs typeface="华文楷体" panose="02010600040101010101" charset="-122"/>
              </a:rPr>
              <a:t>基本相同的功能</a:t>
            </a:r>
            <a:r>
              <a:rPr lang="zh-CN" sz="2000" dirty="0">
                <a:latin typeface="华文楷体" panose="02010600040101010101" charset="-122"/>
                <a:ea typeface="华文楷体" panose="02010600040101010101" charset="-122"/>
                <a:cs typeface="华文楷体" panose="02010600040101010101" charset="-122"/>
              </a:rPr>
              <a:t>：</a:t>
            </a:r>
            <a:r>
              <a:rPr sz="2000" dirty="0">
                <a:latin typeface="华文楷体" panose="02010600040101010101" charset="-122"/>
                <a:ea typeface="华文楷体" panose="02010600040101010101" charset="-122"/>
                <a:cs typeface="华文楷体" panose="02010600040101010101" charset="-122"/>
              </a:rPr>
              <a:t>被诉侵权技术方案中的替换手段所起的作用与权利要求对应技术特征在专利技术方案中所起的作用基本上是相同的</a:t>
            </a:r>
          </a:p>
          <a:p>
            <a:pPr marL="342900" indent="-342900" fontAlgn="auto">
              <a:lnSpc>
                <a:spcPct val="150000"/>
              </a:lnSpc>
              <a:buFont typeface="Wingdings" panose="05000000000000000000" charset="0"/>
              <a:buChar char="Ø"/>
            </a:pPr>
            <a:r>
              <a:rPr sz="2000" dirty="0">
                <a:latin typeface="华文楷体" panose="02010600040101010101" charset="-122"/>
                <a:ea typeface="华文楷体" panose="02010600040101010101" charset="-122"/>
                <a:cs typeface="华文楷体" panose="02010600040101010101" charset="-122"/>
              </a:rPr>
              <a:t>基本相同的效果</a:t>
            </a:r>
            <a:r>
              <a:rPr lang="zh-CN" sz="2000" dirty="0">
                <a:latin typeface="华文楷体" panose="02010600040101010101" charset="-122"/>
                <a:ea typeface="华文楷体" panose="02010600040101010101" charset="-122"/>
                <a:cs typeface="华文楷体" panose="02010600040101010101" charset="-122"/>
              </a:rPr>
              <a:t>：</a:t>
            </a:r>
            <a:r>
              <a:rPr sz="2000" dirty="0">
                <a:latin typeface="华文楷体" panose="02010600040101010101" charset="-122"/>
                <a:ea typeface="华文楷体" panose="02010600040101010101" charset="-122"/>
                <a:cs typeface="华文楷体" panose="02010600040101010101" charset="-122"/>
              </a:rPr>
              <a:t>被诉侵权技术方案中的替换手段所达到的效果与权利要求对应技术特征的技术效果无实质性差异，只要被诉侵权技术方案中的替换手段相对于权利要求对应的技术特征在技术效果上不属于明显提高或者降低的，就应当认为属于无实质性差异</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628650" y="1181100"/>
            <a:ext cx="7886700" cy="5021580"/>
          </a:xfrm>
        </p:spPr>
        <p:txBody>
          <a:bodyPr>
            <a:normAutofit/>
          </a:bodyPr>
          <a:lstStyle/>
          <a:p>
            <a:pPr fontAlgn="auto">
              <a:lnSpc>
                <a:spcPct val="150000"/>
              </a:lnSpc>
              <a:spcBef>
                <a:spcPts val="0"/>
              </a:spcBef>
              <a:buFont typeface="Wingdings" panose="05000000000000000000" charset="0"/>
              <a:buChar char="Ø"/>
            </a:pPr>
            <a:r>
              <a:rPr lang="zh-CN" altLang="en-US" sz="2400"/>
              <a:t>引子：侵犯专利权的条件</a:t>
            </a:r>
          </a:p>
          <a:p>
            <a:pPr marL="590550" algn="l" fontAlgn="auto">
              <a:lnSpc>
                <a:spcPct val="150000"/>
              </a:lnSpc>
              <a:spcBef>
                <a:spcPts val="0"/>
              </a:spcBef>
              <a:buClrTx/>
              <a:buSzTx/>
              <a:buFont typeface="Wingdings" panose="05000000000000000000" charset="0"/>
              <a:buChar char="p"/>
            </a:pPr>
            <a:r>
              <a:rPr lang="zh-CN" altLang="en-US" sz="2000"/>
              <a:t>形式条件</a:t>
            </a:r>
          </a:p>
          <a:p>
            <a:pPr marL="950595" fontAlgn="auto">
              <a:lnSpc>
                <a:spcPct val="150000"/>
              </a:lnSpc>
              <a:spcBef>
                <a:spcPts val="0"/>
              </a:spcBef>
              <a:buFont typeface="Arial" panose="020B0604020202020204" pitchFamily="34" charset="0"/>
              <a:buChar char="•"/>
            </a:pPr>
            <a:r>
              <a:rPr lang="zh-CN" altLang="en-US" sz="2000"/>
              <a:t>在专利权被授予之后</a:t>
            </a:r>
          </a:p>
          <a:p>
            <a:pPr marL="950595" fontAlgn="auto">
              <a:lnSpc>
                <a:spcPct val="150000"/>
              </a:lnSpc>
              <a:spcBef>
                <a:spcPts val="0"/>
              </a:spcBef>
              <a:buFont typeface="Arial" panose="020B0604020202020204" pitchFamily="34" charset="0"/>
              <a:buChar char="•"/>
            </a:pPr>
            <a:r>
              <a:rPr lang="zh-CN" altLang="en-US" sz="2000"/>
              <a:t>未经专利权人许可</a:t>
            </a:r>
          </a:p>
          <a:p>
            <a:pPr marL="950595" fontAlgn="auto">
              <a:lnSpc>
                <a:spcPct val="150000"/>
              </a:lnSpc>
              <a:spcBef>
                <a:spcPts val="0"/>
              </a:spcBef>
              <a:buFont typeface="Arial" panose="020B0604020202020204" pitchFamily="34" charset="0"/>
              <a:buChar char="•"/>
            </a:pPr>
            <a:r>
              <a:rPr lang="zh-CN" altLang="en-US" sz="2000"/>
              <a:t>为生产经营目的</a:t>
            </a:r>
          </a:p>
          <a:p>
            <a:pPr marL="950595" fontAlgn="auto">
              <a:lnSpc>
                <a:spcPct val="150000"/>
              </a:lnSpc>
              <a:spcBef>
                <a:spcPts val="0"/>
              </a:spcBef>
              <a:buFont typeface="Arial" panose="020B0604020202020204" pitchFamily="34" charset="0"/>
              <a:buChar char="•"/>
            </a:pPr>
            <a:r>
              <a:rPr lang="zh-CN" altLang="en-US" sz="2000"/>
              <a:t>制造、使用、许诺销售、销售或者进口行为</a:t>
            </a:r>
            <a:endParaRPr lang="zh-CN" altLang="en-US" sz="2000">
              <a:latin typeface="Times New Roman" panose="02020603050405020304" pitchFamily="18" charset="0"/>
              <a:cs typeface="Times New Roman" panose="02020603050405020304" pitchFamily="18" charset="0"/>
            </a:endParaRPr>
          </a:p>
          <a:p>
            <a:pPr marL="704850" indent="-342900" algn="l" fontAlgn="auto">
              <a:lnSpc>
                <a:spcPct val="150000"/>
              </a:lnSpc>
              <a:spcBef>
                <a:spcPts val="0"/>
              </a:spcBef>
              <a:buClrTx/>
              <a:buSzTx/>
              <a:buFont typeface="Wingdings" panose="05000000000000000000" charset="0"/>
              <a:buChar char="p"/>
            </a:pPr>
            <a:r>
              <a:rPr lang="zh-CN" altLang="en-US" sz="2000"/>
              <a:t>实质条件</a:t>
            </a:r>
          </a:p>
          <a:p>
            <a:pPr marL="950595" algn="l" fontAlgn="auto">
              <a:lnSpc>
                <a:spcPct val="150000"/>
              </a:lnSpc>
              <a:spcBef>
                <a:spcPts val="0"/>
              </a:spcBef>
              <a:buClrTx/>
              <a:buSzTx/>
              <a:buChar char="•"/>
            </a:pPr>
            <a:r>
              <a:rPr lang="zh-CN" altLang="en-US" sz="2000">
                <a:sym typeface="+mn-ea"/>
              </a:rPr>
              <a:t>上述行为涉及的是“其专利产品”“其专利方法”或者“依照其专利方法所直接获得的产品”</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3700" y="918210"/>
            <a:ext cx="8386445" cy="5691505"/>
          </a:xfrm>
        </p:spPr>
        <p:txBody>
          <a:bodyPr>
            <a:noAutofit/>
          </a:bodyPr>
          <a:lstStyle/>
          <a:p>
            <a:pPr algn="l">
              <a:lnSpc>
                <a:spcPct val="150000"/>
              </a:lnSpc>
              <a:spcBef>
                <a:spcPts val="0"/>
              </a:spcBef>
              <a:buClrTx/>
              <a:buSzTx/>
              <a:buFont typeface="Wingdings" panose="05000000000000000000" charset="0"/>
              <a:buChar char="Ø"/>
            </a:pPr>
            <a:r>
              <a:rPr lang="en-US" altLang="zh-CN" sz="2000" dirty="0">
                <a:latin typeface="+mn-ea"/>
                <a:sym typeface="+mn-ea"/>
              </a:rPr>
              <a:t>3. 禁止反悔原则：如果在专利申请、审查或专利权无效宣告程序中，专利权人为保证发明创造具有可专利性，主动对权利要求范围作出调整或限制，那么在其后的侵权诉讼中，专利权人不得再要求享有他已放弃的权利内容，即使该内容符合等同特征</a:t>
            </a:r>
          </a:p>
          <a:p>
            <a:pPr marL="590550" algn="l" fontAlgn="auto">
              <a:lnSpc>
                <a:spcPct val="150000"/>
              </a:lnSpc>
              <a:spcBef>
                <a:spcPts val="0"/>
              </a:spcBef>
              <a:buClrTx/>
              <a:buSzTx/>
              <a:buFont typeface="Wingdings" panose="05000000000000000000" charset="0"/>
              <a:buChar char="p"/>
            </a:pPr>
            <a:r>
              <a:rPr lang="en-US" altLang="zh-CN" sz="2000" dirty="0">
                <a:latin typeface="+mn-ea"/>
                <a:sym typeface="+mn-ea"/>
              </a:rPr>
              <a:t>禁止反悔原则是诚信原则在专利制度中的反映，</a:t>
            </a:r>
            <a:r>
              <a:rPr lang="zh-CN" altLang="en-US" sz="2000" dirty="0">
                <a:latin typeface="+mn-ea"/>
                <a:sym typeface="+mn-ea"/>
              </a:rPr>
              <a:t>防止专利权人将其在审批过程中通过修改或意见陈述所表明的不属于专利保护范围内的权利内容重新纳入专利保护范围</a:t>
            </a:r>
          </a:p>
          <a:p>
            <a:pPr marL="590550" algn="l" fontAlgn="auto">
              <a:lnSpc>
                <a:spcPct val="150000"/>
              </a:lnSpc>
              <a:spcBef>
                <a:spcPts val="0"/>
              </a:spcBef>
              <a:buClrTx/>
              <a:buSzTx/>
              <a:buFont typeface="Wingdings" panose="05000000000000000000" charset="0"/>
              <a:buChar char="p"/>
            </a:pPr>
            <a:r>
              <a:rPr lang="en-US" altLang="zh-CN" sz="2000" dirty="0">
                <a:latin typeface="+mn-ea"/>
                <a:sym typeface="+mn-ea"/>
              </a:rPr>
              <a:t>该原则的</a:t>
            </a:r>
            <a:r>
              <a:rPr lang="zh-CN" altLang="en-US" sz="2000" dirty="0">
                <a:latin typeface="+mn-ea"/>
                <a:sym typeface="+mn-ea"/>
              </a:rPr>
              <a:t>适用条件：</a:t>
            </a:r>
          </a:p>
          <a:p>
            <a:pPr marL="921385" indent="-342900" algn="l" fontAlgn="auto">
              <a:lnSpc>
                <a:spcPct val="150000"/>
              </a:lnSpc>
              <a:spcBef>
                <a:spcPts val="0"/>
              </a:spcBef>
              <a:buClrTx/>
              <a:buSzTx/>
              <a:buFont typeface="Arial" panose="020B0604020202020204" pitchFamily="34" charset="0"/>
              <a:buChar char="•"/>
            </a:pPr>
            <a:r>
              <a:rPr lang="zh-CN" altLang="en-US" sz="2000" dirty="0">
                <a:latin typeface="+mn-ea"/>
                <a:sym typeface="+mn-ea"/>
              </a:rPr>
              <a:t>适用于</a:t>
            </a:r>
            <a:r>
              <a:rPr lang="en-US" altLang="zh-CN" sz="2000" dirty="0">
                <a:latin typeface="+mn-ea"/>
                <a:sym typeface="+mn-ea"/>
              </a:rPr>
              <a:t>等同原则，</a:t>
            </a:r>
            <a:r>
              <a:rPr lang="zh-CN" altLang="en-US" sz="2000" dirty="0">
                <a:latin typeface="+mn-ea"/>
                <a:sym typeface="+mn-ea"/>
              </a:rPr>
              <a:t>且</a:t>
            </a:r>
            <a:r>
              <a:rPr lang="en-US" altLang="zh-CN" sz="2000" dirty="0">
                <a:latin typeface="+mn-ea"/>
                <a:sym typeface="+mn-ea"/>
              </a:rPr>
              <a:t>优先适用禁止反悔原则</a:t>
            </a:r>
            <a:endParaRPr lang="zh-CN" altLang="en-US" sz="2000" dirty="0">
              <a:latin typeface="+mn-ea"/>
              <a:sym typeface="+mn-ea"/>
            </a:endParaRPr>
          </a:p>
          <a:p>
            <a:pPr marL="921385" indent="-342900" algn="l" fontAlgn="auto">
              <a:lnSpc>
                <a:spcPct val="150000"/>
              </a:lnSpc>
              <a:spcBef>
                <a:spcPts val="0"/>
              </a:spcBef>
              <a:buClrTx/>
              <a:buSzTx/>
              <a:buFont typeface="Arial" panose="020B0604020202020204" pitchFamily="34" charset="0"/>
              <a:buChar char="•"/>
            </a:pPr>
            <a:r>
              <a:rPr lang="zh-CN" altLang="en-US" sz="2000" dirty="0">
                <a:latin typeface="+mn-ea"/>
                <a:sym typeface="+mn-ea"/>
              </a:rPr>
              <a:t>为了克服实质性缺陷，例如缺乏必要技术特征、未充分公开等</a:t>
            </a:r>
          </a:p>
          <a:p>
            <a:pPr marL="921385" indent="-342900" algn="l" fontAlgn="auto">
              <a:lnSpc>
                <a:spcPct val="150000"/>
              </a:lnSpc>
              <a:spcBef>
                <a:spcPts val="0"/>
              </a:spcBef>
              <a:buClrTx/>
              <a:buSzTx/>
              <a:buFont typeface="Arial" panose="020B0604020202020204" pitchFamily="34" charset="0"/>
              <a:buChar char="•"/>
            </a:pPr>
            <a:r>
              <a:rPr lang="zh-CN" altLang="en-US" sz="2000" dirty="0">
                <a:latin typeface="+mn-ea"/>
                <a:sym typeface="+mn-ea"/>
              </a:rPr>
              <a:t>明示放弃，并记载于书面陈述、专利审查档案、生效法律文书中</a:t>
            </a:r>
          </a:p>
          <a:p>
            <a:pPr marL="921385" indent="-342900" algn="l" fontAlgn="auto">
              <a:lnSpc>
                <a:spcPct val="150000"/>
              </a:lnSpc>
              <a:spcBef>
                <a:spcPts val="0"/>
              </a:spcBef>
              <a:buClrTx/>
              <a:buSzTx/>
              <a:buFont typeface="Arial" panose="020B0604020202020204" pitchFamily="34" charset="0"/>
              <a:buChar char="•"/>
            </a:pPr>
            <a:r>
              <a:rPr lang="zh-CN" altLang="en-US" sz="2000" dirty="0">
                <a:latin typeface="+mn-ea"/>
                <a:sym typeface="+mn-ea"/>
              </a:rPr>
              <a:t>被诉侵权人提出请求并提供相关证据</a:t>
            </a:r>
            <a:endParaRPr kumimoji="1" lang="zh-CN" alt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3"/>
          <p:cNvSpPr>
            <a:spLocks noGrp="1"/>
          </p:cNvSpPr>
          <p:nvPr>
            <p:ph idx="1"/>
          </p:nvPr>
        </p:nvSpPr>
        <p:spPr>
          <a:xfrm>
            <a:off x="457200" y="939165"/>
            <a:ext cx="8229600" cy="5833110"/>
          </a:xfrm>
        </p:spPr>
        <p:txBody>
          <a:bodyPr vert="horz" wrap="square" lIns="91440" tIns="45720" rIns="91440" bIns="45720" anchor="t">
            <a:normAutofit/>
          </a:bodyPr>
          <a:lstStyle/>
          <a:p>
            <a:pPr algn="l" eaLnBrk="1" hangingPunct="1">
              <a:lnSpc>
                <a:spcPct val="150000"/>
              </a:lnSpc>
              <a:spcBef>
                <a:spcPts val="0"/>
              </a:spcBef>
              <a:buClrTx/>
              <a:buSzTx/>
              <a:buFont typeface="Wingdings" panose="05000000000000000000" charset="0"/>
              <a:buChar char="Ø"/>
            </a:pPr>
            <a:r>
              <a:rPr lang="en-US" altLang="zh-CN" sz="2000" dirty="0">
                <a:latin typeface="+mn-ea"/>
              </a:rPr>
              <a:t>4、捐献原则：</a:t>
            </a:r>
            <a:r>
              <a:rPr lang="en-US" altLang="zh-CN" sz="2000" dirty="0">
                <a:latin typeface="+mn-ea"/>
                <a:sym typeface="+mn-ea"/>
              </a:rPr>
              <a:t>如果专利权人仅在说明书及其实施例中描述了一项技术方案，但权利要求书并未记载，则在他人使用该项技术方案时，不能适用等同原则认定该项技术方案与在权利要求书中记载的一项技术方案等同</a:t>
            </a:r>
            <a:r>
              <a:rPr lang="zh-CN" altLang="en-US" sz="2000" dirty="0">
                <a:latin typeface="+mn-ea"/>
                <a:sym typeface="+mn-ea"/>
              </a:rPr>
              <a:t>，</a:t>
            </a:r>
            <a:r>
              <a:rPr lang="en-US" altLang="zh-CN" sz="2000" dirty="0">
                <a:latin typeface="+mn-ea"/>
                <a:sym typeface="+mn-ea"/>
              </a:rPr>
              <a:t>这项技术方案被视为由专利权人自愿捐献给了公众</a:t>
            </a:r>
            <a:endParaRPr lang="en-US" altLang="zh-CN" sz="2000" dirty="0">
              <a:latin typeface="+mn-ea"/>
            </a:endParaRPr>
          </a:p>
          <a:p>
            <a:pPr marL="590550" algn="l" eaLnBrk="1" hangingPunct="1">
              <a:lnSpc>
                <a:spcPct val="150000"/>
              </a:lnSpc>
              <a:spcBef>
                <a:spcPts val="0"/>
              </a:spcBef>
              <a:buClrTx/>
              <a:buSzTx/>
              <a:buFont typeface="Wingdings" panose="05000000000000000000" charset="0"/>
              <a:buChar char="p"/>
            </a:pPr>
            <a:r>
              <a:rPr lang="en-US" altLang="zh-CN" sz="2000" dirty="0">
                <a:latin typeface="+mn-ea"/>
              </a:rPr>
              <a:t>“捐献原则”是美国联邦巡回上诉法院为了防止“等同原则”的滥用而通过判例确立的</a:t>
            </a: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idx="4294967295"/>
          </p:nvPr>
        </p:nvSpPr>
        <p:spPr>
          <a:xfrm>
            <a:off x="462280" y="989330"/>
            <a:ext cx="8173085" cy="2578100"/>
          </a:xfrm>
        </p:spPr>
        <p:txBody>
          <a:bodyPr vert="horz" wrap="square" lIns="91440" tIns="45720" rIns="91440" bIns="45720" anchor="ctr">
            <a:normAutofit/>
          </a:bodyPr>
          <a:lstStyle/>
          <a:p>
            <a:pPr marL="228600" indent="-228600" algn="l">
              <a:lnSpc>
                <a:spcPct val="150000"/>
              </a:lnSpc>
              <a:spcBef>
                <a:spcPts val="0"/>
              </a:spcBef>
              <a:buClrTx/>
              <a:buSzTx/>
              <a:buFont typeface="Wingdings" panose="05000000000000000000" charset="0"/>
              <a:buChar char="Ø"/>
            </a:pPr>
            <a:r>
              <a:rPr lang="en-US" altLang="zh-CN" sz="2000" dirty="0">
                <a:latin typeface="+mn-ea"/>
                <a:ea typeface="+mn-ea"/>
                <a:cs typeface="+mn-cs"/>
              </a:rPr>
              <a:t>5</a:t>
            </a:r>
            <a:r>
              <a:rPr lang="zh-CN" altLang="en-US" sz="2000" dirty="0">
                <a:latin typeface="+mn-ea"/>
                <a:ea typeface="+mn-ea"/>
                <a:cs typeface="+mn-cs"/>
              </a:rPr>
              <a:t>、</a:t>
            </a:r>
            <a:r>
              <a:rPr lang="en-US" altLang="zh-CN" sz="2000" dirty="0">
                <a:latin typeface="+mn-ea"/>
                <a:ea typeface="+mn-ea"/>
                <a:cs typeface="+mn-cs"/>
              </a:rPr>
              <a:t>多余指定原则</a:t>
            </a:r>
            <a:r>
              <a:rPr lang="zh-CN" altLang="en-US" sz="2000" dirty="0">
                <a:latin typeface="+mn-ea"/>
                <a:ea typeface="+mn-ea"/>
                <a:cs typeface="+mn-cs"/>
              </a:rPr>
              <a:t>：在专利侵权判定中，在解释专利独立权利要求和确定专利权保护范围时，将记载在专利独立权利要求中的明显附加技术特征（即多余特征）略去，仅以专利独立权利要求中的必要技术特征来确定专利权保护范围，判定被控侵权物（产品或方法）是否覆盖专利权保护范围的原则</a:t>
            </a:r>
          </a:p>
        </p:txBody>
      </p:sp>
      <p:pic>
        <p:nvPicPr>
          <p:cNvPr id="82948" name="Picture 2"/>
          <p:cNvPicPr>
            <a:picLocks noChangeAspect="1"/>
          </p:cNvPicPr>
          <p:nvPr/>
        </p:nvPicPr>
        <p:blipFill>
          <a:blip r:embed="rId2"/>
          <a:stretch>
            <a:fillRect/>
          </a:stretch>
        </p:blipFill>
        <p:spPr>
          <a:xfrm>
            <a:off x="462280" y="3498850"/>
            <a:ext cx="1578610" cy="3134360"/>
          </a:xfrm>
          <a:prstGeom prst="rect">
            <a:avLst/>
          </a:prstGeom>
          <a:noFill/>
          <a:ln w="9525">
            <a:noFill/>
          </a:ln>
        </p:spPr>
      </p:pic>
      <p:sp>
        <p:nvSpPr>
          <p:cNvPr id="83970" name="矩形 2"/>
          <p:cNvSpPr/>
          <p:nvPr/>
        </p:nvSpPr>
        <p:spPr>
          <a:xfrm>
            <a:off x="2717800" y="3567430"/>
            <a:ext cx="5683250" cy="1938020"/>
          </a:xfrm>
          <a:prstGeom prst="rect">
            <a:avLst/>
          </a:prstGeom>
          <a:noFill/>
          <a:ln w="9525">
            <a:noFill/>
          </a:ln>
        </p:spPr>
        <p:txBody>
          <a:bodyPr wrap="square">
            <a:spAutoFit/>
          </a:bodyPr>
          <a:lstStyle/>
          <a:p>
            <a:pPr marL="342900" indent="-342900" fontAlgn="auto">
              <a:lnSpc>
                <a:spcPct val="150000"/>
              </a:lnSpc>
              <a:buFont typeface="Wingdings" panose="05000000000000000000" charset="0"/>
              <a:buChar char="Ø"/>
            </a:pPr>
            <a:r>
              <a:rPr lang="zh-CN" altLang="en-US" sz="2000" dirty="0">
                <a:latin typeface="华文楷体" panose="02010600040101010101" charset="-122"/>
                <a:ea typeface="华文楷体" panose="02010600040101010101" charset="-122"/>
              </a:rPr>
              <a:t>由于多余指定原则直接涉及专利侵权的判断标准问题，也直接关系到专利权的保护尺度问题，应否适用多余指定原则，无论理论界还是实务界都有很大争议</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9265" y="942340"/>
            <a:ext cx="8134985" cy="5605780"/>
          </a:xfrm>
        </p:spPr>
        <p:txBody>
          <a:bodyPr>
            <a:noAutofit/>
          </a:bodyPr>
          <a:lstStyle/>
          <a:p>
            <a:pPr algn="l" fontAlgn="auto">
              <a:lnSpc>
                <a:spcPct val="150000"/>
              </a:lnSpc>
              <a:spcBef>
                <a:spcPts val="0"/>
              </a:spcBef>
              <a:buClrTx/>
              <a:buSzTx/>
              <a:buFont typeface="Wingdings" panose="05000000000000000000" charset="0"/>
              <a:buChar char="Ø"/>
            </a:pPr>
            <a:r>
              <a:rPr lang="en-US" altLang="zh-CN" sz="2000" dirty="0">
                <a:latin typeface="+mn-ea"/>
                <a:sym typeface="+mn-ea"/>
              </a:rPr>
              <a:t>5</a:t>
            </a:r>
            <a:r>
              <a:rPr lang="zh-CN" altLang="en-US" sz="2000" dirty="0">
                <a:latin typeface="+mn-ea"/>
                <a:sym typeface="+mn-ea"/>
              </a:rPr>
              <a:t>、</a:t>
            </a:r>
            <a:r>
              <a:rPr lang="en-US" altLang="zh-CN" sz="2000" dirty="0">
                <a:latin typeface="+mn-ea"/>
                <a:sym typeface="+mn-ea"/>
              </a:rPr>
              <a:t>侵权判定的步骤：</a:t>
            </a:r>
          </a:p>
          <a:p>
            <a:pPr marL="590550" algn="l" fontAlgn="auto">
              <a:lnSpc>
                <a:spcPct val="150000"/>
              </a:lnSpc>
              <a:spcBef>
                <a:spcPts val="0"/>
              </a:spcBef>
              <a:buClrTx/>
              <a:buSzTx/>
              <a:buFont typeface="Wingdings" panose="05000000000000000000" charset="0"/>
              <a:buChar char="p"/>
            </a:pPr>
            <a:r>
              <a:rPr lang="en-US" altLang="zh-CN" sz="2000" dirty="0">
                <a:latin typeface="+mn-ea"/>
                <a:sym typeface="+mn-ea"/>
              </a:rPr>
              <a:t>确认权利要求的</a:t>
            </a:r>
            <a:r>
              <a:rPr lang="en-US" altLang="zh-CN" sz="2000" dirty="0">
                <a:solidFill>
                  <a:srgbClr val="FF0000"/>
                </a:solidFill>
                <a:latin typeface="+mn-ea"/>
                <a:sym typeface="+mn-ea"/>
              </a:rPr>
              <a:t>全部技术特征</a:t>
            </a:r>
            <a:endParaRPr lang="zh-CN" altLang="en-US" sz="2000" dirty="0">
              <a:latin typeface="+mn-ea"/>
              <a:sym typeface="+mn-ea"/>
            </a:endParaRPr>
          </a:p>
          <a:p>
            <a:pPr marL="590550" algn="l" fontAlgn="auto">
              <a:lnSpc>
                <a:spcPct val="150000"/>
              </a:lnSpc>
              <a:spcBef>
                <a:spcPts val="0"/>
              </a:spcBef>
              <a:buClrTx/>
              <a:buSzTx/>
              <a:buFont typeface="Wingdings" panose="05000000000000000000" charset="0"/>
              <a:buChar char="p"/>
            </a:pPr>
            <a:r>
              <a:rPr lang="en-US" altLang="zh-CN" sz="2000" dirty="0">
                <a:latin typeface="+mn-ea"/>
                <a:sym typeface="+mn-ea"/>
              </a:rPr>
              <a:t>比对权利要求的技术方案和被诉侵权技术方案</a:t>
            </a:r>
          </a:p>
          <a:p>
            <a:pPr marL="1065530" indent="-342900" algn="l" fontAlgn="auto">
              <a:lnSpc>
                <a:spcPct val="150000"/>
              </a:lnSpc>
              <a:spcBef>
                <a:spcPts val="0"/>
              </a:spcBef>
              <a:buClrTx/>
              <a:buSzTx/>
              <a:buFont typeface="Arial" panose="020B0604020202020204" pitchFamily="34" charset="0"/>
              <a:buChar char="•"/>
            </a:pPr>
            <a:r>
              <a:rPr lang="en-US" altLang="zh-CN" sz="2000" dirty="0">
                <a:latin typeface="+mn-ea"/>
                <a:sym typeface="+mn-ea"/>
              </a:rPr>
              <a:t>被诉方案</a:t>
            </a:r>
            <a:r>
              <a:rPr lang="zh-CN" altLang="en-US" sz="2000" dirty="0">
                <a:latin typeface="+mn-ea"/>
                <a:sym typeface="+mn-ea"/>
              </a:rPr>
              <a:t>的技术特征</a:t>
            </a:r>
            <a:r>
              <a:rPr lang="en-US" altLang="zh-CN" sz="2000" dirty="0">
                <a:latin typeface="+mn-ea"/>
                <a:sym typeface="+mn-ea"/>
              </a:rPr>
              <a:t>与权利要求的全部技术特征相同或等同</a:t>
            </a:r>
          </a:p>
          <a:p>
            <a:pPr marL="1065530" indent="-342900" algn="l" fontAlgn="auto">
              <a:lnSpc>
                <a:spcPct val="150000"/>
              </a:lnSpc>
              <a:spcBef>
                <a:spcPts val="0"/>
              </a:spcBef>
              <a:buClrTx/>
              <a:buSzTx/>
              <a:buFont typeface="Arial" panose="020B0604020202020204" pitchFamily="34" charset="0"/>
              <a:buChar char="•"/>
            </a:pPr>
            <a:r>
              <a:rPr lang="en-US" altLang="zh-CN" sz="2000" dirty="0">
                <a:latin typeface="+mn-ea"/>
                <a:sym typeface="+mn-ea"/>
              </a:rPr>
              <a:t>缺少权利要求记载的一个以上的技术特征，或有一个以上技术特征不相同也不等同</a:t>
            </a:r>
          </a:p>
          <a:p>
            <a:pPr algn="l" fontAlgn="auto">
              <a:lnSpc>
                <a:spcPct val="150000"/>
              </a:lnSpc>
              <a:spcBef>
                <a:spcPts val="0"/>
              </a:spcBef>
              <a:buClrTx/>
              <a:buSzTx/>
              <a:buFont typeface="Wingdings" panose="05000000000000000000" charset="0"/>
              <a:buChar char="Ø"/>
            </a:pPr>
            <a:r>
              <a:rPr lang="en-US" altLang="zh-CN" sz="2000" dirty="0">
                <a:latin typeface="+mn-ea"/>
                <a:sym typeface="+mn-ea"/>
              </a:rPr>
              <a:t>专利必要技术特征为：ABCD，被控侵权的技术特征为：</a:t>
            </a:r>
          </a:p>
          <a:p>
            <a:pPr marL="590550" indent="0" fontAlgn="auto">
              <a:lnSpc>
                <a:spcPts val="3000"/>
              </a:lnSpc>
              <a:spcBef>
                <a:spcPts val="0"/>
              </a:spcBef>
              <a:buFont typeface="Wingdings" panose="05000000000000000000" charset="0"/>
              <a:buChar char="p"/>
            </a:pPr>
            <a:r>
              <a:rPr lang="zh-CN" altLang="en-US" sz="2000" dirty="0">
                <a:latin typeface="+mn-ea"/>
                <a:sym typeface="+mn-ea"/>
              </a:rPr>
              <a:t>（</a:t>
            </a:r>
            <a:r>
              <a:rPr lang="en-US" altLang="zh-CN" sz="2000" dirty="0">
                <a:latin typeface="+mn-ea"/>
                <a:sym typeface="+mn-ea"/>
              </a:rPr>
              <a:t>1</a:t>
            </a:r>
            <a:r>
              <a:rPr lang="zh-CN" altLang="en-US" sz="2000" dirty="0">
                <a:latin typeface="+mn-ea"/>
                <a:sym typeface="+mn-ea"/>
              </a:rPr>
              <a:t>）A B C D，侵权成立 </a:t>
            </a:r>
          </a:p>
          <a:p>
            <a:pPr marL="590550" indent="0" fontAlgn="auto">
              <a:lnSpc>
                <a:spcPts val="3000"/>
              </a:lnSpc>
              <a:spcBef>
                <a:spcPts val="0"/>
              </a:spcBef>
              <a:buFont typeface="Wingdings" panose="05000000000000000000" charset="0"/>
              <a:buChar char="p"/>
            </a:pPr>
            <a:r>
              <a:rPr lang="zh-CN" altLang="en-US" sz="2000" dirty="0">
                <a:latin typeface="+mn-ea"/>
                <a:sym typeface="+mn-ea"/>
              </a:rPr>
              <a:t>（</a:t>
            </a:r>
            <a:r>
              <a:rPr lang="en-US" altLang="zh-CN" sz="2000" dirty="0">
                <a:latin typeface="+mn-ea"/>
                <a:sym typeface="+mn-ea"/>
              </a:rPr>
              <a:t>2</a:t>
            </a:r>
            <a:r>
              <a:rPr lang="zh-CN" altLang="en-US" sz="2000" dirty="0">
                <a:latin typeface="+mn-ea"/>
                <a:sym typeface="+mn-ea"/>
              </a:rPr>
              <a:t>）A B C，缺少一个以上的必要技术特征，侵权不成立</a:t>
            </a:r>
            <a:endParaRPr lang="zh-CN" altLang="en-US" sz="2000" noProof="1">
              <a:latin typeface="+mn-ea"/>
            </a:endParaRPr>
          </a:p>
          <a:p>
            <a:pPr marL="590550" indent="0" fontAlgn="auto">
              <a:lnSpc>
                <a:spcPts val="3000"/>
              </a:lnSpc>
              <a:spcBef>
                <a:spcPts val="0"/>
              </a:spcBef>
              <a:buFont typeface="Wingdings" panose="05000000000000000000" charset="0"/>
              <a:buChar char="p"/>
            </a:pPr>
            <a:r>
              <a:rPr lang="zh-CN" altLang="en-US" sz="2000" dirty="0">
                <a:latin typeface="+mn-ea"/>
                <a:sym typeface="+mn-ea"/>
              </a:rPr>
              <a:t>（</a:t>
            </a:r>
            <a:r>
              <a:rPr lang="en-US" altLang="zh-CN" sz="2000" dirty="0">
                <a:latin typeface="+mn-ea"/>
                <a:sym typeface="+mn-ea"/>
              </a:rPr>
              <a:t>3</a:t>
            </a:r>
            <a:r>
              <a:rPr lang="zh-CN" altLang="en-US" sz="2000" dirty="0">
                <a:latin typeface="+mn-ea"/>
                <a:sym typeface="+mn-ea"/>
              </a:rPr>
              <a:t>） A B C D E，增加一个以上的必要技术特征， 侵权成立</a:t>
            </a:r>
            <a:endParaRPr lang="zh-CN" altLang="en-US" sz="2000" noProof="1">
              <a:latin typeface="+mn-ea"/>
            </a:endParaRPr>
          </a:p>
          <a:p>
            <a:pPr marL="590550" indent="0" fontAlgn="auto">
              <a:lnSpc>
                <a:spcPts val="3000"/>
              </a:lnSpc>
              <a:spcBef>
                <a:spcPts val="0"/>
              </a:spcBef>
              <a:buFont typeface="Wingdings" panose="05000000000000000000" charset="0"/>
              <a:buChar char="p"/>
            </a:pPr>
            <a:r>
              <a:rPr lang="zh-CN" altLang="en-US" sz="2000" dirty="0">
                <a:latin typeface="+mn-ea"/>
                <a:sym typeface="+mn-ea"/>
              </a:rPr>
              <a:t>（</a:t>
            </a:r>
            <a:r>
              <a:rPr lang="en-US" altLang="zh-CN" sz="2000" dirty="0">
                <a:latin typeface="+mn-ea"/>
                <a:sym typeface="+mn-ea"/>
              </a:rPr>
              <a:t>4</a:t>
            </a:r>
            <a:r>
              <a:rPr lang="zh-CN" altLang="en-US" sz="2000" dirty="0">
                <a:latin typeface="+mn-ea"/>
                <a:sym typeface="+mn-ea"/>
              </a:rPr>
              <a:t>） 一个以上的必要技术特征不相同，即 A B C </a:t>
            </a:r>
            <a:r>
              <a:rPr lang="en-US" altLang="zh-CN" sz="2000" dirty="0">
                <a:latin typeface="+mn-ea"/>
                <a:sym typeface="+mn-ea"/>
              </a:rPr>
              <a:t>F</a:t>
            </a:r>
            <a:endParaRPr lang="zh-CN" altLang="en-US" sz="2000" dirty="0">
              <a:latin typeface="+mn-ea"/>
              <a:sym typeface="+mn-ea"/>
            </a:endParaRPr>
          </a:p>
          <a:p>
            <a:pPr marL="1007745" indent="0" fontAlgn="auto">
              <a:lnSpc>
                <a:spcPts val="3000"/>
              </a:lnSpc>
              <a:spcBef>
                <a:spcPts val="0"/>
              </a:spcBef>
              <a:buFont typeface="Arial" panose="020B0604020202020204" pitchFamily="34" charset="0"/>
              <a:buChar char="•"/>
            </a:pPr>
            <a:r>
              <a:rPr lang="zh-CN" altLang="en-US" sz="2000" dirty="0">
                <a:latin typeface="+mn-ea"/>
                <a:sym typeface="+mn-ea"/>
              </a:rPr>
              <a:t>如果D</a:t>
            </a:r>
            <a:r>
              <a:rPr lang="zh-CN" altLang="en-US" sz="2000" dirty="0">
                <a:latin typeface="+mn-ea"/>
                <a:sym typeface="Arial" panose="020B0604020202020204" pitchFamily="34" charset="0"/>
              </a:rPr>
              <a:t>≠</a:t>
            </a:r>
            <a:r>
              <a:rPr lang="en-US" altLang="zh-CN" sz="2000" dirty="0">
                <a:latin typeface="+mn-ea"/>
                <a:sym typeface="Arial" panose="020B0604020202020204" pitchFamily="34" charset="0"/>
              </a:rPr>
              <a:t>F</a:t>
            </a:r>
            <a:r>
              <a:rPr lang="zh-CN" altLang="en-US" sz="2000" dirty="0">
                <a:latin typeface="+mn-ea"/>
                <a:sym typeface="Arial" panose="020B0604020202020204" pitchFamily="34" charset="0"/>
              </a:rPr>
              <a:t>，侵权不成立</a:t>
            </a:r>
          </a:p>
          <a:p>
            <a:pPr marL="1007745" indent="0" fontAlgn="auto">
              <a:lnSpc>
                <a:spcPts val="3000"/>
              </a:lnSpc>
              <a:spcBef>
                <a:spcPts val="0"/>
              </a:spcBef>
              <a:buFont typeface="Arial" panose="020B0604020202020204" pitchFamily="34" charset="0"/>
              <a:buChar char="•"/>
            </a:pPr>
            <a:r>
              <a:rPr lang="zh-CN" altLang="en-US" sz="2000" dirty="0">
                <a:latin typeface="+mn-ea"/>
                <a:sym typeface="Arial" panose="020B0604020202020204" pitchFamily="34" charset="0"/>
              </a:rPr>
              <a:t>如果D=</a:t>
            </a:r>
            <a:r>
              <a:rPr lang="en-US" altLang="zh-CN" sz="2000" dirty="0">
                <a:latin typeface="+mn-ea"/>
                <a:sym typeface="Arial" panose="020B0604020202020204" pitchFamily="34" charset="0"/>
              </a:rPr>
              <a:t>F</a:t>
            </a:r>
            <a:r>
              <a:rPr lang="zh-CN" altLang="en-US" sz="2000" dirty="0">
                <a:latin typeface="+mn-ea"/>
                <a:sym typeface="Arial" panose="020B0604020202020204" pitchFamily="34" charset="0"/>
              </a:rPr>
              <a:t>， 侵权成立</a:t>
            </a:r>
            <a:endParaRPr lang="en-US" altLang="zh-CN" sz="2000" dirty="0">
              <a:latin typeface="+mn-ea"/>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标题 562177"/>
          <p:cNvSpPr>
            <a:spLocks noGrp="1"/>
          </p:cNvSpPr>
          <p:nvPr>
            <p:ph type="title" idx="4294967295"/>
          </p:nvPr>
        </p:nvSpPr>
        <p:spPr>
          <a:xfrm>
            <a:off x="593725" y="1021715"/>
            <a:ext cx="7971155" cy="838200"/>
          </a:xfrm>
        </p:spPr>
        <p:txBody>
          <a:bodyPr anchor="ctr"/>
          <a:lstStyle/>
          <a:p>
            <a:r>
              <a:rPr lang="zh-CN" altLang="en-US" sz="2800" dirty="0">
                <a:solidFill>
                  <a:schemeClr val="tx1"/>
                </a:solidFill>
                <a:latin typeface="华文楷体" panose="02010600040101010101" charset="-122"/>
                <a:ea typeface="华文楷体" panose="02010600040101010101" charset="-122"/>
              </a:rPr>
              <a:t>总结</a:t>
            </a:r>
          </a:p>
        </p:txBody>
      </p:sp>
      <p:sp>
        <p:nvSpPr>
          <p:cNvPr id="562180" name="矩形 562179"/>
          <p:cNvSpPr/>
          <p:nvPr/>
        </p:nvSpPr>
        <p:spPr>
          <a:xfrm>
            <a:off x="914400" y="1981200"/>
            <a:ext cx="7978775" cy="460375"/>
          </a:xfrm>
          <a:prstGeom prst="rect">
            <a:avLst/>
          </a:prstGeom>
          <a:noFill/>
          <a:ln w="9525">
            <a:noFill/>
          </a:ln>
        </p:spPr>
        <p:txBody>
          <a:bodyPr wrap="square" anchor="t">
            <a:spAutoFit/>
          </a:bodyPr>
          <a:lstStyle/>
          <a:p>
            <a:pPr marL="342900" indent="-342900" algn="l">
              <a:spcBef>
                <a:spcPct val="20000"/>
              </a:spcBef>
              <a:buFont typeface="Wingdings" panose="05000000000000000000" charset="0"/>
              <a:buChar char="Ø"/>
            </a:pPr>
            <a:r>
              <a:rPr lang="en-US" altLang="zh-CN" sz="2400" dirty="0">
                <a:solidFill>
                  <a:schemeClr val="tx1"/>
                </a:solidFill>
                <a:effectLst/>
                <a:latin typeface="华文楷体" panose="02010600040101010101" charset="-122"/>
                <a:ea typeface="华文楷体" panose="02010600040101010101" charset="-122"/>
                <a:cs typeface="华文楷体" panose="02010600040101010101" charset="-122"/>
              </a:rPr>
              <a:t>1</a:t>
            </a:r>
            <a:r>
              <a:rPr lang="zh-CN" altLang="en-US" sz="2400" dirty="0">
                <a:solidFill>
                  <a:schemeClr val="tx1"/>
                </a:solidFill>
                <a:effectLst/>
                <a:latin typeface="华文楷体" panose="02010600040101010101" charset="-122"/>
                <a:ea typeface="华文楷体" panose="02010600040101010101" charset="-122"/>
                <a:cs typeface="华文楷体" panose="02010600040101010101" charset="-122"/>
              </a:rPr>
              <a:t>、必要技术特征完全相同：相同侵权、直接仿制</a:t>
            </a:r>
            <a:endParaRPr lang="zh-CN" altLang="en-US" sz="3200" b="1" dirty="0">
              <a:solidFill>
                <a:schemeClr val="folHlink"/>
              </a:solidFill>
              <a:effectLst>
                <a:outerShdw blurRad="38100" dist="38100" dir="2700000">
                  <a:srgbClr val="000000"/>
                </a:outerShdw>
              </a:effectLst>
              <a:latin typeface="华文楷体" panose="02010600040101010101" charset="-122"/>
              <a:ea typeface="华文楷体" panose="02010600040101010101" charset="-122"/>
              <a:cs typeface="华文楷体" panose="02010600040101010101" charset="-122"/>
            </a:endParaRPr>
          </a:p>
        </p:txBody>
      </p:sp>
      <p:sp>
        <p:nvSpPr>
          <p:cNvPr id="562182" name="矩形 562181"/>
          <p:cNvSpPr/>
          <p:nvPr/>
        </p:nvSpPr>
        <p:spPr>
          <a:xfrm>
            <a:off x="914400" y="2562860"/>
            <a:ext cx="7412990" cy="2214880"/>
          </a:xfrm>
          <a:prstGeom prst="rect">
            <a:avLst/>
          </a:prstGeom>
          <a:noFill/>
          <a:ln w="9525">
            <a:noFill/>
          </a:ln>
        </p:spPr>
        <p:txBody>
          <a:bodyPr wrap="square" anchor="t">
            <a:spAutoFit/>
          </a:bodyPr>
          <a:lstStyle/>
          <a:p>
            <a:pPr marL="342900" indent="-342900" algn="l" fontAlgn="auto">
              <a:lnSpc>
                <a:spcPct val="150000"/>
              </a:lnSpc>
              <a:spcBef>
                <a:spcPct val="20000"/>
              </a:spcBef>
              <a:buFont typeface="Wingdings" panose="05000000000000000000" charset="0"/>
              <a:buChar char="Ø"/>
            </a:pPr>
            <a:r>
              <a:rPr lang="en-US" altLang="zh-CN" sz="2400" dirty="0">
                <a:effectLst/>
                <a:latin typeface="华文楷体" panose="02010600040101010101" charset="-122"/>
                <a:ea typeface="华文楷体" panose="02010600040101010101" charset="-122"/>
                <a:cs typeface="华文楷体" panose="02010600040101010101" charset="-122"/>
              </a:rPr>
              <a:t>2、增加一项以上必要技术特征——改进发明</a:t>
            </a:r>
            <a:r>
              <a:rPr lang="zh-CN" altLang="en-US" sz="3200" b="1" dirty="0">
                <a:solidFill>
                  <a:schemeClr val="folHlink"/>
                </a:solidFill>
                <a:effectLst>
                  <a:outerShdw blurRad="38100" dist="38100" dir="2700000">
                    <a:srgbClr val="000000"/>
                  </a:outerShdw>
                </a:effectLst>
                <a:latin typeface="华文楷体" panose="02010600040101010101" charset="-122"/>
                <a:ea typeface="华文楷体" panose="02010600040101010101" charset="-122"/>
                <a:cs typeface="华文楷体" panose="02010600040101010101" charset="-122"/>
              </a:rPr>
              <a:t> </a:t>
            </a:r>
          </a:p>
          <a:p>
            <a:pPr marL="702945" indent="-342900" algn="l" fontAlgn="auto">
              <a:lnSpc>
                <a:spcPct val="150000"/>
              </a:lnSpc>
              <a:spcBef>
                <a:spcPts val="0"/>
              </a:spcBef>
              <a:buFont typeface="Wingdings" panose="05000000000000000000" charset="0"/>
              <a:buChar char="p"/>
            </a:pPr>
            <a:r>
              <a:rPr lang="en-US" altLang="zh-CN" sz="2000" dirty="0">
                <a:solidFill>
                  <a:srgbClr val="FF0000"/>
                </a:solidFill>
                <a:effectLst/>
                <a:latin typeface="华文楷体" panose="02010600040101010101" charset="-122"/>
                <a:ea typeface="华文楷体" panose="02010600040101010101" charset="-122"/>
                <a:cs typeface="华文楷体" panose="02010600040101010101" charset="-122"/>
              </a:rPr>
              <a:t>组合物的封闭式权利要求</a:t>
            </a:r>
            <a:r>
              <a:rPr lang="zh-CN" altLang="en-US" sz="2000" dirty="0">
                <a:solidFill>
                  <a:srgbClr val="FF0000"/>
                </a:solidFill>
                <a:effectLst/>
                <a:latin typeface="华文楷体" panose="02010600040101010101" charset="-122"/>
                <a:ea typeface="华文楷体" panose="02010600040101010101" charset="-122"/>
                <a:cs typeface="华文楷体" panose="02010600040101010101" charset="-122"/>
              </a:rPr>
              <a:t>，但是未产生实质性影响或该特征属于不可避免的常规数量杂质的情况</a:t>
            </a:r>
          </a:p>
          <a:p>
            <a:pPr marL="702945" indent="-342900" algn="l" fontAlgn="auto">
              <a:lnSpc>
                <a:spcPct val="150000"/>
              </a:lnSpc>
              <a:spcBef>
                <a:spcPts val="0"/>
              </a:spcBef>
              <a:buFont typeface="Wingdings" panose="05000000000000000000" charset="0"/>
              <a:buChar char="p"/>
            </a:pPr>
            <a:r>
              <a:rPr lang="zh-CN" altLang="en-US" sz="2000" dirty="0">
                <a:effectLst/>
                <a:latin typeface="华文楷体" panose="02010600040101010101" charset="-122"/>
                <a:ea typeface="华文楷体" panose="02010600040101010101" charset="-122"/>
                <a:cs typeface="华文楷体" panose="02010600040101010101" charset="-122"/>
              </a:rPr>
              <a:t>从属专利，相同侵权</a:t>
            </a:r>
          </a:p>
        </p:txBody>
      </p:sp>
      <p:sp>
        <p:nvSpPr>
          <p:cNvPr id="562183" name="矩形 562182"/>
          <p:cNvSpPr/>
          <p:nvPr/>
        </p:nvSpPr>
        <p:spPr>
          <a:xfrm>
            <a:off x="895985" y="5101590"/>
            <a:ext cx="7649845" cy="460375"/>
          </a:xfrm>
          <a:prstGeom prst="rect">
            <a:avLst/>
          </a:prstGeom>
          <a:noFill/>
          <a:ln w="9525">
            <a:noFill/>
          </a:ln>
        </p:spPr>
        <p:txBody>
          <a:bodyPr wrap="square">
            <a:spAutoFit/>
          </a:bodyPr>
          <a:lstStyle/>
          <a:p>
            <a:pPr marL="342900" indent="-342900" algn="l">
              <a:spcBef>
                <a:spcPct val="20000"/>
              </a:spcBef>
              <a:buClrTx/>
              <a:buSzTx/>
              <a:buFont typeface="Wingdings" panose="05000000000000000000" charset="0"/>
              <a:buChar char="Ø"/>
            </a:pPr>
            <a:r>
              <a:rPr lang="en-US" altLang="zh-CN" sz="2400" dirty="0">
                <a:effectLst/>
                <a:latin typeface="华文楷体" panose="02010600040101010101" charset="-122"/>
                <a:ea typeface="华文楷体" panose="02010600040101010101" charset="-122"/>
                <a:cs typeface="华文楷体" panose="02010600040101010101" charset="-122"/>
              </a:rPr>
              <a:t>3、部分技术特征不相同，但属等同替代</a:t>
            </a:r>
            <a:r>
              <a:rPr lang="zh-CN" altLang="en-US" sz="2400" dirty="0">
                <a:effectLst/>
                <a:latin typeface="华文楷体" panose="02010600040101010101" charset="-122"/>
                <a:ea typeface="华文楷体" panose="02010600040101010101" charset="-122"/>
                <a:cs typeface="华文楷体" panose="02010600040101010101" charset="-122"/>
              </a:rPr>
              <a:t>：等同侵权</a:t>
            </a:r>
            <a:endParaRPr lang="en-US" altLang="zh-CN" sz="2400" dirty="0">
              <a:effectLst/>
              <a:latin typeface="华文楷体" panose="02010600040101010101" charset="-122"/>
              <a:ea typeface="华文楷体" panose="02010600040101010101" charset="-122"/>
              <a:cs typeface="华文楷体" panose="02010600040101010101" charset="-122"/>
            </a:endParaRPr>
          </a:p>
        </p:txBody>
      </p:sp>
    </p:spTree>
  </p:cSld>
  <p:clrMapOvr>
    <a:overrideClrMapping bg1="lt1" tx1="dk1" bg2="lt2" tx2="dk2" accent1="accent1" accent2="accent2" accent3="accent3" accent4="accent4" accent5="accent5" accent6="accent6" hlink="hlink" folHlink="folHlink"/>
  </p:clrMapOvr>
  <p:transition advClick="0">
    <p:dissolve/>
    <p:sndAc>
      <p:stSnd>
        <p:snd r:embed="rId2" name="chimes.wav"/>
      </p:stSnd>
    </p:sndAc>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0045" y="933450"/>
            <a:ext cx="8382635" cy="5827395"/>
          </a:xfrm>
        </p:spPr>
        <p:txBody>
          <a:bodyPr>
            <a:normAutofit fontScale="25000" lnSpcReduction="10000"/>
          </a:bodyPr>
          <a:lstStyle/>
          <a:p>
            <a:pPr marL="0" indent="0" fontAlgn="auto">
              <a:lnSpc>
                <a:spcPct val="150000"/>
              </a:lnSpc>
              <a:spcBef>
                <a:spcPts val="0"/>
              </a:spcBef>
              <a:buNone/>
            </a:pPr>
            <a:r>
              <a:rPr lang="zh-CN" altLang="en-US" sz="9600" dirty="0">
                <a:latin typeface="+mn-ea"/>
                <a:sym typeface="+mn-ea"/>
              </a:rPr>
              <a:t>四、侵权判定原则：</a:t>
            </a:r>
            <a:r>
              <a:rPr kumimoji="1" lang="zh-CN" altLang="en-US" sz="8000" dirty="0"/>
              <a:t>外观设计专利侵权判定</a:t>
            </a:r>
            <a:endParaRPr kumimoji="1" lang="en-US" altLang="zh-CN" sz="8000" dirty="0"/>
          </a:p>
          <a:p>
            <a:pPr fontAlgn="auto">
              <a:lnSpc>
                <a:spcPct val="150000"/>
              </a:lnSpc>
              <a:spcBef>
                <a:spcPts val="0"/>
              </a:spcBef>
              <a:buFont typeface="Wingdings" panose="05000000000000000000" charset="0"/>
              <a:buChar char="Ø"/>
            </a:pPr>
            <a:r>
              <a:rPr kumimoji="1" lang="zh-CN" altLang="en-US" sz="8000" dirty="0">
                <a:sym typeface="+mn-ea"/>
              </a:rPr>
              <a:t>落入外观设计专利权的保护范围：</a:t>
            </a:r>
            <a:r>
              <a:rPr kumimoji="1" lang="zh-CN" altLang="en-US" sz="8000" dirty="0"/>
              <a:t>在外观设计专利产品相同或者相近种类产品上，采用与授权外观设计相同或者近似的外观设计</a:t>
            </a:r>
          </a:p>
          <a:p>
            <a:pPr marL="704850" indent="-342900" fontAlgn="auto">
              <a:lnSpc>
                <a:spcPct val="150000"/>
              </a:lnSpc>
              <a:spcBef>
                <a:spcPts val="0"/>
              </a:spcBef>
              <a:buFont typeface="Wingdings" panose="05000000000000000000" charset="0"/>
              <a:buChar char="p"/>
            </a:pPr>
            <a:r>
              <a:rPr kumimoji="1" lang="zh-CN" altLang="en-US" sz="8000" dirty="0"/>
              <a:t>外观设计专利产品的一般消费者的知识水平和认知能力</a:t>
            </a:r>
          </a:p>
          <a:p>
            <a:pPr marL="704850" indent="-342900" fontAlgn="auto">
              <a:lnSpc>
                <a:spcPct val="150000"/>
              </a:lnSpc>
              <a:spcBef>
                <a:spcPts val="0"/>
              </a:spcBef>
              <a:buFont typeface="Wingdings" panose="05000000000000000000" charset="0"/>
              <a:buChar char="p"/>
            </a:pPr>
            <a:r>
              <a:rPr kumimoji="1" lang="zh-CN" altLang="en-US" sz="8000" dirty="0"/>
              <a:t>整体观察，综合判断：</a:t>
            </a:r>
            <a:r>
              <a:rPr kumimoji="1" lang="en-US" altLang="zh-CN" sz="8000" dirty="0">
                <a:sym typeface="+mn-ea"/>
              </a:rPr>
              <a:t>整体视觉效果无差异 </a:t>
            </a:r>
            <a:r>
              <a:rPr kumimoji="1" lang="en-US" altLang="zh-CN" sz="8000" dirty="0">
                <a:latin typeface="Times New Roman" panose="02020603050405020304" pitchFamily="18" charset="0"/>
                <a:cs typeface="Times New Roman" panose="02020603050405020304" pitchFamily="18" charset="0"/>
                <a:sym typeface="+mn-ea"/>
              </a:rPr>
              <a:t>&amp; </a:t>
            </a:r>
            <a:r>
              <a:rPr kumimoji="1" lang="en-US" altLang="zh-CN" sz="8000" dirty="0">
                <a:sym typeface="+mn-ea"/>
              </a:rPr>
              <a:t>无实质性差异</a:t>
            </a:r>
          </a:p>
          <a:p>
            <a:pPr marL="704850" indent="-342900" fontAlgn="auto">
              <a:lnSpc>
                <a:spcPct val="150000"/>
              </a:lnSpc>
              <a:spcBef>
                <a:spcPts val="0"/>
              </a:spcBef>
              <a:buFont typeface="Wingdings" panose="05000000000000000000" charset="0"/>
              <a:buChar char="p"/>
            </a:pPr>
            <a:r>
              <a:rPr kumimoji="1" lang="zh-CN" altLang="en-US" sz="8000" dirty="0"/>
              <a:t>全部设计特征都应予以考虑</a:t>
            </a:r>
          </a:p>
          <a:p>
            <a:pPr marL="704850" indent="-342900" fontAlgn="auto">
              <a:lnSpc>
                <a:spcPct val="150000"/>
              </a:lnSpc>
              <a:spcBef>
                <a:spcPts val="0"/>
              </a:spcBef>
              <a:buFont typeface="Wingdings" panose="05000000000000000000" charset="0"/>
              <a:buChar char="p"/>
            </a:pPr>
            <a:r>
              <a:rPr kumimoji="1" lang="zh-CN" altLang="en-US" sz="8000" dirty="0"/>
              <a:t>产品种类：以产品用途准，可参考简要说明、国际外观设计分类表、产品功能及产品销售、实际使用情况等因素</a:t>
            </a:r>
          </a:p>
          <a:p>
            <a:pPr marL="704850" indent="-342900" fontAlgn="auto">
              <a:lnSpc>
                <a:spcPct val="150000"/>
              </a:lnSpc>
              <a:spcBef>
                <a:spcPts val="0"/>
              </a:spcBef>
              <a:buFont typeface="Wingdings" panose="05000000000000000000" charset="0"/>
              <a:buChar char="p"/>
            </a:pPr>
            <a:r>
              <a:rPr kumimoji="1" lang="zh-CN" altLang="en-US" sz="8000" dirty="0"/>
              <a:t>对于主要由技术功能决定的设计特征以及对整体视觉效果不产生影响的产品的材料、内部结构等特征，应当不予考虑</a:t>
            </a:r>
          </a:p>
          <a:p>
            <a:pPr marL="704850" indent="-342900" fontAlgn="auto">
              <a:lnSpc>
                <a:spcPct val="150000"/>
              </a:lnSpc>
              <a:spcBef>
                <a:spcPts val="0"/>
              </a:spcBef>
              <a:buFont typeface="Wingdings" panose="05000000000000000000" charset="0"/>
              <a:buChar char="p"/>
            </a:pPr>
            <a:r>
              <a:rPr kumimoji="1" lang="zh-CN" altLang="en-US" sz="8000" dirty="0"/>
              <a:t>重要情形：产品正常使用时容易被直接观察到的部位相对于其他部位 </a:t>
            </a:r>
            <a:r>
              <a:rPr kumimoji="1" lang="zh-CN" altLang="en-US" sz="8000" dirty="0">
                <a:latin typeface="Times New Roman" panose="02020603050405020304" pitchFamily="18" charset="0"/>
                <a:cs typeface="Times New Roman" panose="02020603050405020304" pitchFamily="18" charset="0"/>
              </a:rPr>
              <a:t>&amp;</a:t>
            </a:r>
            <a:r>
              <a:rPr kumimoji="1" lang="zh-CN" altLang="en-US" sz="8000" dirty="0"/>
              <a:t> 与现有设计相区别的设计特征相对于授权的其它设计特征</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76250" y="1223645"/>
            <a:ext cx="2850515" cy="3637280"/>
          </a:xfrm>
          <a:prstGeom prst="rect">
            <a:avLst/>
          </a:prstGeom>
        </p:spPr>
      </p:pic>
      <p:sp>
        <p:nvSpPr>
          <p:cNvPr id="3" name="文本框 2"/>
          <p:cNvSpPr txBox="1"/>
          <p:nvPr/>
        </p:nvSpPr>
        <p:spPr>
          <a:xfrm>
            <a:off x="3391535" y="1850390"/>
            <a:ext cx="5565140" cy="3322955"/>
          </a:xfrm>
          <a:prstGeom prst="rect">
            <a:avLst/>
          </a:prstGeom>
          <a:noFill/>
        </p:spPr>
        <p:txBody>
          <a:bodyPr wrap="square" rtlCol="0" anchor="t">
            <a:spAutoFit/>
          </a:bodyPr>
          <a:lstStyle/>
          <a:p>
            <a:pPr marL="342900" indent="-342900" fontAlgn="auto">
              <a:lnSpc>
                <a:spcPct val="150000"/>
              </a:lnSpc>
              <a:buFont typeface="Wingdings" panose="05000000000000000000" charset="0"/>
              <a:buChar char="Ø"/>
            </a:pPr>
            <a:r>
              <a:rPr lang="zh-CN" altLang="en-US" sz="2000" dirty="0"/>
              <a:t>将侵犯外观设计专利权的产品作为零部件，制造另一产品并销售的，人民法院应当认定属于销售行为，但侵犯外观设计专利权的产品在该另一产品中仅具有技术功能的除外</a:t>
            </a:r>
          </a:p>
          <a:p>
            <a:pPr marL="342900" indent="-342900" fontAlgn="auto">
              <a:lnSpc>
                <a:spcPct val="150000"/>
              </a:lnSpc>
              <a:buFont typeface="Wingdings" panose="05000000000000000000" charset="0"/>
              <a:buChar char="Ø"/>
            </a:pPr>
            <a:r>
              <a:rPr lang="zh-CN" altLang="en-US" sz="2000" dirty="0"/>
              <a:t>如果仅“制造”另一产品而不销售，可视为落入对于外观设计产品的“使用”</a:t>
            </a:r>
          </a:p>
          <a:p>
            <a:pPr marL="342900" indent="-342900" fontAlgn="auto">
              <a:lnSpc>
                <a:spcPct val="150000"/>
              </a:lnSpc>
              <a:buFont typeface="Wingdings" panose="05000000000000000000" charset="0"/>
              <a:buChar char="Ø"/>
            </a:pPr>
            <a:r>
              <a:rPr lang="zh-CN" altLang="en-US" sz="2000" dirty="0"/>
              <a:t>赠与？</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3365" y="1585595"/>
            <a:ext cx="6829425" cy="4986655"/>
          </a:xfrm>
        </p:spPr>
        <p:txBody>
          <a:bodyPr>
            <a:noAutofit/>
          </a:bodyPr>
          <a:lstStyle/>
          <a:p>
            <a:pPr algn="l">
              <a:lnSpc>
                <a:spcPct val="150000"/>
              </a:lnSpc>
              <a:spcBef>
                <a:spcPts val="0"/>
              </a:spcBef>
              <a:buClrTx/>
              <a:buSzTx/>
              <a:buFont typeface="Wingdings" panose="05000000000000000000" charset="0"/>
              <a:buChar char="Ø"/>
            </a:pPr>
            <a:r>
              <a:rPr kumimoji="1" lang="zh-CN" altLang="en-US" sz="2400" dirty="0"/>
              <a:t>不侵权抗辩</a:t>
            </a:r>
          </a:p>
          <a:p>
            <a:pPr marL="950595" fontAlgn="auto">
              <a:lnSpc>
                <a:spcPct val="150000"/>
              </a:lnSpc>
              <a:spcBef>
                <a:spcPts val="0"/>
              </a:spcBef>
              <a:buFont typeface="Wingdings" panose="05000000000000000000" charset="0"/>
              <a:buChar char="p"/>
            </a:pPr>
            <a:r>
              <a:rPr kumimoji="1" lang="zh-CN" altLang="en-US" sz="2400" dirty="0"/>
              <a:t>不构成侵犯专利权的行为</a:t>
            </a:r>
          </a:p>
          <a:p>
            <a:pPr marL="950595" fontAlgn="auto">
              <a:lnSpc>
                <a:spcPct val="150000"/>
              </a:lnSpc>
              <a:spcBef>
                <a:spcPts val="0"/>
              </a:spcBef>
              <a:buFont typeface="Wingdings" panose="05000000000000000000" charset="0"/>
              <a:buChar char="p"/>
            </a:pPr>
            <a:r>
              <a:rPr kumimoji="1" lang="zh-CN" altLang="en-US" sz="2400" dirty="0"/>
              <a:t>不视为侵犯专利权的行为</a:t>
            </a:r>
          </a:p>
          <a:p>
            <a:pPr marL="950595" fontAlgn="auto">
              <a:lnSpc>
                <a:spcPct val="150000"/>
              </a:lnSpc>
              <a:spcBef>
                <a:spcPts val="0"/>
              </a:spcBef>
              <a:buFont typeface="Wingdings" panose="05000000000000000000" charset="0"/>
              <a:buChar char="p"/>
            </a:pPr>
            <a:r>
              <a:rPr kumimoji="1" lang="zh-CN" altLang="en-US" sz="2400" dirty="0"/>
              <a:t>现有技术抗辩</a:t>
            </a:r>
          </a:p>
          <a:p>
            <a:pPr marL="950595" fontAlgn="auto">
              <a:lnSpc>
                <a:spcPct val="150000"/>
              </a:lnSpc>
              <a:spcBef>
                <a:spcPts val="0"/>
              </a:spcBef>
              <a:buFont typeface="Wingdings" panose="05000000000000000000" charset="0"/>
              <a:buChar char="p"/>
            </a:pPr>
            <a:r>
              <a:rPr kumimoji="1" lang="zh-CN" altLang="en-US" sz="2400" dirty="0"/>
              <a:t>许可抗辩</a:t>
            </a:r>
          </a:p>
          <a:p>
            <a:pPr fontAlgn="auto">
              <a:lnSpc>
                <a:spcPct val="150000"/>
              </a:lnSpc>
              <a:spcBef>
                <a:spcPts val="0"/>
              </a:spcBef>
              <a:buFont typeface="Wingdings" panose="05000000000000000000" charset="0"/>
              <a:buChar char="Ø"/>
            </a:pPr>
            <a:r>
              <a:rPr kumimoji="1" lang="zh-CN" altLang="en-US" sz="2400" dirty="0"/>
              <a:t>无效专利抗辩</a:t>
            </a:r>
          </a:p>
          <a:p>
            <a:pPr fontAlgn="auto">
              <a:lnSpc>
                <a:spcPct val="150000"/>
              </a:lnSpc>
              <a:spcBef>
                <a:spcPts val="0"/>
              </a:spcBef>
              <a:buFont typeface="Wingdings" panose="05000000000000000000" charset="0"/>
              <a:buChar char="Ø"/>
            </a:pPr>
            <a:r>
              <a:rPr kumimoji="1" lang="zh-CN" altLang="en-US" sz="2400" dirty="0"/>
              <a:t>滥用专利权抗辩</a:t>
            </a:r>
          </a:p>
          <a:p>
            <a:pPr fontAlgn="auto">
              <a:lnSpc>
                <a:spcPct val="150000"/>
              </a:lnSpc>
              <a:spcBef>
                <a:spcPts val="0"/>
              </a:spcBef>
              <a:buFont typeface="Wingdings" panose="05000000000000000000" charset="0"/>
              <a:buChar char="Ø"/>
            </a:pPr>
            <a:r>
              <a:rPr kumimoji="1" lang="zh-CN" altLang="en-US" sz="2400" dirty="0"/>
              <a:t>确认不侵权之诉</a:t>
            </a:r>
          </a:p>
          <a:p>
            <a:pPr fontAlgn="auto">
              <a:lnSpc>
                <a:spcPct val="150000"/>
              </a:lnSpc>
              <a:spcBef>
                <a:spcPts val="0"/>
              </a:spcBef>
              <a:buFont typeface="Wingdings" panose="05000000000000000000" charset="0"/>
              <a:buChar char="Ø"/>
            </a:pPr>
            <a:r>
              <a:rPr kumimoji="1" lang="zh-CN" altLang="en-US" sz="2400" dirty="0"/>
              <a:t>善意免赔</a:t>
            </a:r>
          </a:p>
        </p:txBody>
      </p:sp>
      <p:sp>
        <p:nvSpPr>
          <p:cNvPr id="13314" name="标题 13313"/>
          <p:cNvSpPr>
            <a:spLocks noGrp="1"/>
          </p:cNvSpPr>
          <p:nvPr/>
        </p:nvSpPr>
        <p:spPr>
          <a:xfrm>
            <a:off x="656590" y="1024255"/>
            <a:ext cx="8091805" cy="561340"/>
          </a:xfrm>
          <a:prstGeom prst="rect">
            <a:avLst/>
          </a:prstGeom>
        </p:spPr>
        <p:txBody>
          <a:bodyPr vert="horz" lIns="69056" tIns="34529" rIns="69056" bIns="34529" rtlCol="0" anchor="ctr">
            <a:noAutofit/>
          </a:bodyPr>
          <a:lstStyle>
            <a:lvl1pPr algn="l" defTabSz="914400" rtl="0" eaLnBrk="1" latinLnBrk="0" hangingPunct="1">
              <a:lnSpc>
                <a:spcPct val="90000"/>
              </a:lnSpc>
              <a:spcBef>
                <a:spcPct val="0"/>
              </a:spcBef>
              <a:buNone/>
              <a:defRPr sz="3200" kern="1200">
                <a:solidFill>
                  <a:schemeClr val="tx1"/>
                </a:solidFill>
                <a:latin typeface="华文楷体" panose="02010600040101010101" charset="-122"/>
                <a:ea typeface="华文楷体" panose="02010600040101010101" charset="-122"/>
                <a:cs typeface="+mn-ea"/>
              </a:defRPr>
            </a:lvl1pPr>
          </a:lstStyle>
          <a:p>
            <a:pPr algn="ctr"/>
            <a:r>
              <a:rPr lang="zh-CN" altLang="en-US" sz="2800" dirty="0">
                <a:ea typeface="黑体" panose="02010609060101010101" pitchFamily="49" charset="-122"/>
              </a:rPr>
              <a:t>第三节  专利侵权抗辩</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_文本框 3"/>
          <p:cNvSpPr txBox="1"/>
          <p:nvPr>
            <p:custDataLst>
              <p:tags r:id="rId1"/>
            </p:custDataLst>
          </p:nvPr>
        </p:nvSpPr>
        <p:spPr>
          <a:xfrm>
            <a:off x="464185" y="1006475"/>
            <a:ext cx="8205470" cy="3876675"/>
          </a:xfrm>
          <a:prstGeom prst="rect">
            <a:avLst/>
          </a:prstGeom>
          <a:noFill/>
        </p:spPr>
        <p:txBody>
          <a:bodyPr wrap="square" rtlCol="0">
            <a:spAutoFit/>
          </a:bodyPr>
          <a:lstStyle/>
          <a:p>
            <a:pPr lvl="0">
              <a:lnSpc>
                <a:spcPct val="150000"/>
              </a:lnSpc>
            </a:pPr>
            <a:r>
              <a:rPr sz="2400" b="1" dirty="0">
                <a:solidFill>
                  <a:schemeClr val="tx1"/>
                </a:solidFill>
                <a:latin typeface="华文楷体" panose="02010600040101010101" charset="-122"/>
                <a:ea typeface="华文楷体" panose="02010600040101010101" charset="-122"/>
                <a:cs typeface="宋体" panose="02010600030101010101" pitchFamily="2" charset="-122"/>
                <a:sym typeface="+mn-ea"/>
              </a:rPr>
              <a:t>一</a:t>
            </a:r>
            <a:r>
              <a:rPr lang="zh-CN" sz="2400" b="1" dirty="0">
                <a:solidFill>
                  <a:schemeClr val="tx1"/>
                </a:solidFill>
                <a:latin typeface="华文楷体" panose="02010600040101010101" charset="-122"/>
                <a:ea typeface="华文楷体" panose="02010600040101010101" charset="-122"/>
                <a:cs typeface="宋体" panose="02010600030101010101" pitchFamily="2" charset="-122"/>
                <a:sym typeface="+mn-ea"/>
              </a:rPr>
              <a:t>、</a:t>
            </a:r>
            <a:r>
              <a:rPr sz="2400" b="1" dirty="0">
                <a:solidFill>
                  <a:schemeClr val="tx1"/>
                </a:solidFill>
                <a:latin typeface="华文楷体" panose="02010600040101010101" charset="-122"/>
                <a:ea typeface="华文楷体" panose="02010600040101010101" charset="-122"/>
                <a:cs typeface="宋体" panose="02010600030101010101" pitchFamily="2" charset="-122"/>
                <a:sym typeface="+mn-ea"/>
              </a:rPr>
              <a:t>不构成</a:t>
            </a:r>
            <a:r>
              <a:rPr lang="zh-CN" sz="2400" b="1" dirty="0">
                <a:solidFill>
                  <a:schemeClr val="tx1"/>
                </a:solidFill>
                <a:latin typeface="华文楷体" panose="02010600040101010101" charset="-122"/>
                <a:ea typeface="华文楷体" panose="02010600040101010101" charset="-122"/>
                <a:cs typeface="宋体" panose="02010600030101010101" pitchFamily="2" charset="-122"/>
                <a:sym typeface="+mn-ea"/>
              </a:rPr>
              <a:t>侵犯</a:t>
            </a:r>
            <a:r>
              <a:rPr sz="2400" b="1" dirty="0">
                <a:solidFill>
                  <a:schemeClr val="tx1"/>
                </a:solidFill>
                <a:latin typeface="华文楷体" panose="02010600040101010101" charset="-122"/>
                <a:ea typeface="华文楷体" panose="02010600040101010101" charset="-122"/>
                <a:cs typeface="宋体" panose="02010600030101010101" pitchFamily="2" charset="-122"/>
                <a:sym typeface="+mn-ea"/>
              </a:rPr>
              <a:t>专利权的</a:t>
            </a:r>
            <a:r>
              <a:rPr lang="zh-CN" sz="2400" b="1" dirty="0">
                <a:solidFill>
                  <a:schemeClr val="tx1"/>
                </a:solidFill>
                <a:latin typeface="华文楷体" panose="02010600040101010101" charset="-122"/>
                <a:ea typeface="华文楷体" panose="02010600040101010101" charset="-122"/>
                <a:cs typeface="宋体" panose="02010600030101010101" pitchFamily="2" charset="-122"/>
                <a:sym typeface="+mn-ea"/>
              </a:rPr>
              <a:t>行为</a:t>
            </a:r>
            <a:endParaRPr sz="2400" b="1" dirty="0">
              <a:solidFill>
                <a:schemeClr val="tx1"/>
              </a:solidFill>
              <a:latin typeface="华文楷体" panose="02010600040101010101" charset="-122"/>
              <a:ea typeface="华文楷体" panose="02010600040101010101" charset="-122"/>
              <a:cs typeface="宋体" panose="02010600030101010101" pitchFamily="2" charset="-122"/>
              <a:sym typeface="+mn-ea"/>
            </a:endParaRPr>
          </a:p>
          <a:p>
            <a:pPr marL="342900" lvl="0" indent="-342900">
              <a:lnSpc>
                <a:spcPct val="150000"/>
              </a:lnSpc>
              <a:buFont typeface="Wingdings" panose="05000000000000000000" charset="0"/>
              <a:buChar char="Ø"/>
            </a:pPr>
            <a:r>
              <a:rPr sz="2000" dirty="0">
                <a:latin typeface="华文楷体" panose="02010600040101010101" charset="-122"/>
                <a:ea typeface="华文楷体" panose="02010600040101010101" charset="-122"/>
                <a:cs typeface="宋体" panose="02010600030101010101" pitchFamily="2" charset="-122"/>
                <a:sym typeface="+mn-ea"/>
              </a:rPr>
              <a:t>当被控侵权产品并</a:t>
            </a:r>
            <a:r>
              <a:rPr sz="2000" dirty="0">
                <a:solidFill>
                  <a:srgbClr val="D87320"/>
                </a:solidFill>
                <a:latin typeface="华文楷体" panose="02010600040101010101" charset="-122"/>
                <a:ea typeface="华文楷体" panose="02010600040101010101" charset="-122"/>
                <a:cs typeface="宋体" panose="02010600030101010101" pitchFamily="2" charset="-122"/>
                <a:sym typeface="+mn-ea"/>
              </a:rPr>
              <a:t>未落入原告的专利权利要求的范围</a:t>
            </a:r>
            <a:r>
              <a:rPr sz="2000" dirty="0">
                <a:latin typeface="华文楷体" panose="02010600040101010101" charset="-122"/>
                <a:ea typeface="华文楷体" panose="02010600040101010101" charset="-122"/>
                <a:cs typeface="宋体" panose="02010600030101010101" pitchFamily="2" charset="-122"/>
                <a:sym typeface="+mn-ea"/>
              </a:rPr>
              <a:t>时，不构成侵害专利权</a:t>
            </a:r>
          </a:p>
          <a:p>
            <a:pPr marL="702310" lvl="0" indent="-342900" fontAlgn="auto">
              <a:lnSpc>
                <a:spcPct val="150000"/>
              </a:lnSpc>
              <a:buFont typeface="Wingdings" panose="05000000000000000000" charset="0"/>
              <a:buChar char="p"/>
            </a:pPr>
            <a:r>
              <a:rPr sz="2000" dirty="0">
                <a:latin typeface="华文楷体" panose="02010600040101010101" charset="-122"/>
                <a:ea typeface="华文楷体" panose="02010600040101010101" charset="-122"/>
                <a:cs typeface="宋体" panose="02010600030101010101" pitchFamily="2" charset="-122"/>
                <a:sym typeface="+mn-ea"/>
              </a:rPr>
              <a:t>被控侵权</a:t>
            </a:r>
            <a:r>
              <a:rPr lang="zh-CN" sz="2000" dirty="0">
                <a:latin typeface="华文楷体" panose="02010600040101010101" charset="-122"/>
                <a:ea typeface="华文楷体" panose="02010600040101010101" charset="-122"/>
                <a:cs typeface="宋体" panose="02010600030101010101" pitchFamily="2" charset="-122"/>
                <a:sym typeface="+mn-ea"/>
              </a:rPr>
              <a:t>技术方案</a:t>
            </a:r>
            <a:r>
              <a:rPr sz="2000" dirty="0">
                <a:latin typeface="华文楷体" panose="02010600040101010101" charset="-122"/>
                <a:ea typeface="华文楷体" panose="02010600040101010101" charset="-122"/>
                <a:cs typeface="宋体" panose="02010600030101010101" pitchFamily="2" charset="-122"/>
                <a:sym typeface="+mn-ea"/>
              </a:rPr>
              <a:t>缺少原告的发明或者实用新型专利权利要求中记载的必要技术特征</a:t>
            </a:r>
          </a:p>
          <a:p>
            <a:pPr marL="702310" lvl="0" indent="-342900" fontAlgn="auto">
              <a:lnSpc>
                <a:spcPct val="150000"/>
              </a:lnSpc>
              <a:buFont typeface="Wingdings" panose="05000000000000000000" charset="0"/>
              <a:buChar char="p"/>
            </a:pPr>
            <a:r>
              <a:rPr sz="2000" dirty="0">
                <a:latin typeface="华文楷体" panose="02010600040101010101" charset="-122"/>
                <a:ea typeface="华文楷体" panose="02010600040101010101" charset="-122"/>
                <a:cs typeface="宋体" panose="02010600030101010101" pitchFamily="2" charset="-122"/>
                <a:sym typeface="+mn-ea"/>
              </a:rPr>
              <a:t>被控侵权</a:t>
            </a:r>
            <a:r>
              <a:rPr lang="zh-CN" sz="2000" dirty="0">
                <a:latin typeface="华文楷体" panose="02010600040101010101" charset="-122"/>
                <a:ea typeface="华文楷体" panose="02010600040101010101" charset="-122"/>
                <a:cs typeface="宋体" panose="02010600030101010101" pitchFamily="2" charset="-122"/>
                <a:sym typeface="+mn-ea"/>
              </a:rPr>
              <a:t>技术方案</a:t>
            </a:r>
            <a:r>
              <a:rPr sz="2000" dirty="0">
                <a:latin typeface="华文楷体" panose="02010600040101010101" charset="-122"/>
                <a:ea typeface="华文楷体" panose="02010600040101010101" charset="-122"/>
                <a:cs typeface="宋体" panose="02010600030101010101" pitchFamily="2" charset="-122"/>
                <a:sym typeface="+mn-ea"/>
              </a:rPr>
              <a:t>的技术特征与原告专利权利要求中对应必要技术特征相比，有一项或者一项以上的技术特征有了本质区别</a:t>
            </a:r>
          </a:p>
          <a:p>
            <a:pPr marL="702310" lvl="0" indent="-342900" fontAlgn="auto">
              <a:lnSpc>
                <a:spcPct val="150000"/>
              </a:lnSpc>
              <a:buFont typeface="Wingdings" panose="05000000000000000000" charset="0"/>
              <a:buChar char="p"/>
            </a:pPr>
            <a:r>
              <a:rPr sz="2000" dirty="0">
                <a:solidFill>
                  <a:srgbClr val="D87320"/>
                </a:solidFill>
                <a:latin typeface="华文楷体" panose="02010600040101010101" charset="-122"/>
                <a:ea typeface="华文楷体" panose="02010600040101010101" charset="-122"/>
                <a:cs typeface="宋体" panose="02010600030101010101" pitchFamily="2" charset="-122"/>
                <a:sym typeface="+mn-ea"/>
              </a:rPr>
              <a:t>非生产经营目的的制造、使用行为</a:t>
            </a:r>
            <a:r>
              <a:rPr sz="2000" dirty="0">
                <a:latin typeface="华文楷体" panose="02010600040101010101" charset="-122"/>
                <a:ea typeface="华文楷体" panose="02010600040101010101" charset="-122"/>
                <a:cs typeface="宋体" panose="02010600030101010101" pitchFamily="2" charset="-122"/>
                <a:sym typeface="+mn-ea"/>
              </a:rPr>
              <a:t>，不构成侵害专利权</a:t>
            </a:r>
            <a:endParaRPr lang="zh-CN" altLang="en-US" sz="2000" dirty="0">
              <a:latin typeface="华文楷体" panose="02010600040101010101" charset="-122"/>
              <a:ea typeface="华文楷体" panose="02010600040101010101" charset="-122"/>
              <a:cs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5765" y="1237615"/>
            <a:ext cx="8332470" cy="4989830"/>
          </a:xfrm>
        </p:spPr>
        <p:txBody>
          <a:bodyPr>
            <a:noAutofit/>
          </a:bodyPr>
          <a:lstStyle/>
          <a:p>
            <a:pPr marL="0" indent="0">
              <a:buNone/>
            </a:pPr>
            <a:r>
              <a:rPr kumimoji="1" lang="zh-CN" altLang="en-US" sz="2400" dirty="0">
                <a:latin typeface="Times New Roman" panose="02020603050405020304" pitchFamily="18" charset="0"/>
                <a:cs typeface="Times New Roman" panose="02020603050405020304" pitchFamily="18" charset="0"/>
              </a:rPr>
              <a:t>二、不视为侵犯专利权的行为</a:t>
            </a:r>
            <a:endParaRPr kumimoji="1" lang="en-US" altLang="zh-CN" sz="2400" dirty="0">
              <a:latin typeface="Times New Roman" panose="02020603050405020304" pitchFamily="18" charset="0"/>
              <a:cs typeface="Times New Roman" panose="02020603050405020304" pitchFamily="18" charset="0"/>
            </a:endParaRPr>
          </a:p>
          <a:p>
            <a:pPr fontAlgn="auto">
              <a:lnSpc>
                <a:spcPct val="150000"/>
              </a:lnSpc>
              <a:spcBef>
                <a:spcPts val="0"/>
              </a:spcBef>
              <a:buFont typeface="Wingdings" panose="05000000000000000000" charset="0"/>
              <a:buChar char="Ø"/>
            </a:pPr>
            <a:r>
              <a:rPr lang="zh-CN" altLang="en-US" sz="2000" dirty="0"/>
              <a:t>专利产品或者依照专利方法直接获得的产品，由专利权人或者经其许可的单位、个人售出后，使用、许诺销售、销售、进口该产品的</a:t>
            </a:r>
          </a:p>
          <a:p>
            <a:pPr fontAlgn="auto">
              <a:lnSpc>
                <a:spcPct val="150000"/>
              </a:lnSpc>
              <a:spcBef>
                <a:spcPts val="0"/>
              </a:spcBef>
              <a:buFont typeface="Wingdings" panose="05000000000000000000" charset="0"/>
              <a:buChar char="Ø"/>
            </a:pPr>
            <a:r>
              <a:rPr lang="zh-CN" altLang="en-US" sz="2000" dirty="0"/>
              <a:t>在专利申请日前已经制造相同产品、使用相同方法或者已经作好制造、使用的必要准备，并且仅在原有范围内继续制造、使用的</a:t>
            </a:r>
          </a:p>
          <a:p>
            <a:pPr fontAlgn="auto">
              <a:lnSpc>
                <a:spcPct val="150000"/>
              </a:lnSpc>
              <a:spcBef>
                <a:spcPts val="0"/>
              </a:spcBef>
              <a:buFont typeface="Wingdings" panose="05000000000000000000" charset="0"/>
              <a:buChar char="Ø"/>
            </a:pPr>
            <a:r>
              <a:rPr lang="zh-CN" altLang="en-US" sz="2000" dirty="0"/>
              <a:t>临时通过中国领陆、领水、领空的外国运输工具，依照其所属国同中国签订的协议或者共同参加的国际条约，或者依照互惠原则，为运输工具自身需要而在其装置和设备中使用有关专利的</a:t>
            </a:r>
          </a:p>
          <a:p>
            <a:pPr fontAlgn="auto">
              <a:lnSpc>
                <a:spcPct val="150000"/>
              </a:lnSpc>
              <a:spcBef>
                <a:spcPts val="0"/>
              </a:spcBef>
              <a:buFont typeface="Wingdings" panose="05000000000000000000" charset="0"/>
              <a:buChar char="Ø"/>
            </a:pPr>
            <a:r>
              <a:rPr lang="zh-CN" altLang="en-US" sz="2000" dirty="0"/>
              <a:t>专为科学研究和实验而使用有关专利的</a:t>
            </a:r>
          </a:p>
          <a:p>
            <a:pPr fontAlgn="auto">
              <a:lnSpc>
                <a:spcPct val="150000"/>
              </a:lnSpc>
              <a:spcBef>
                <a:spcPts val="0"/>
              </a:spcBef>
              <a:buFont typeface="Wingdings" panose="05000000000000000000" charset="0"/>
              <a:buChar char="Ø"/>
            </a:pPr>
            <a:r>
              <a:rPr lang="zh-CN" altLang="en-US" sz="2000" dirty="0"/>
              <a:t>为提供行政审批所需要的信息，制造、使用、进口专利药品或者专利医疗器械的，以及专门为其制造、进口专利药品或者专利医疗器械的</a:t>
            </a:r>
            <a:endParaRPr kumimoji="1" lang="zh-CN" alt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3875" y="1584960"/>
            <a:ext cx="8082280" cy="5069205"/>
          </a:xfrm>
        </p:spPr>
        <p:txBody>
          <a:bodyPr>
            <a:normAutofit fontScale="90000"/>
          </a:bodyPr>
          <a:lstStyle/>
          <a:p>
            <a:pPr marL="0" indent="0" fontAlgn="auto">
              <a:lnSpc>
                <a:spcPct val="150000"/>
              </a:lnSpc>
              <a:spcBef>
                <a:spcPts val="0"/>
              </a:spcBef>
              <a:buNone/>
            </a:pPr>
            <a:r>
              <a:rPr kumimoji="1" lang="zh-CN" altLang="en-US" sz="2700" dirty="0"/>
              <a:t>一、专利权保护范围的界定</a:t>
            </a:r>
            <a:endParaRPr kumimoji="1" lang="en-US" altLang="zh-CN" sz="2000" dirty="0"/>
          </a:p>
          <a:p>
            <a:pPr algn="l">
              <a:lnSpc>
                <a:spcPct val="150000"/>
              </a:lnSpc>
              <a:spcBef>
                <a:spcPts val="0"/>
              </a:spcBef>
              <a:buFont typeface="Wingdings" panose="05000000000000000000" charset="0"/>
              <a:buChar char="Ø"/>
            </a:pPr>
            <a:r>
              <a:rPr kumimoji="1" lang="en-US" altLang="zh-CN" sz="2200" dirty="0">
                <a:latin typeface="Times New Roman" panose="02020603050405020304" pitchFamily="18" charset="0"/>
                <a:cs typeface="Times New Roman" panose="02020603050405020304" pitchFamily="18" charset="0"/>
              </a:rPr>
              <a:t>1</a:t>
            </a:r>
            <a:r>
              <a:rPr kumimoji="1" lang="zh-CN" altLang="en-US" sz="2200" dirty="0">
                <a:latin typeface="Times New Roman" panose="02020603050405020304" pitchFamily="18" charset="0"/>
                <a:cs typeface="Times New Roman" panose="02020603050405020304" pitchFamily="18" charset="0"/>
              </a:rPr>
              <a:t>、专利权保护范围是专利权保护依据，是确定专利侵权行为的前提</a:t>
            </a:r>
          </a:p>
          <a:p>
            <a:pPr marL="590550" algn="l">
              <a:lnSpc>
                <a:spcPct val="150000"/>
              </a:lnSpc>
              <a:spcBef>
                <a:spcPts val="0"/>
              </a:spcBef>
              <a:buClrTx/>
              <a:buSzTx/>
              <a:buFont typeface="Wingdings" panose="05000000000000000000" charset="0"/>
              <a:buChar char="p"/>
            </a:pPr>
            <a:r>
              <a:rPr lang="zh-CN" altLang="en-US" sz="2200" dirty="0">
                <a:latin typeface="+mn-ea"/>
              </a:rPr>
              <a:t>专利法保护的既不是区别特征，更不是现有技术，而是包括在权利要求书的现有技术和区别特征组合而成的完整的方案</a:t>
            </a:r>
          </a:p>
          <a:p>
            <a:pPr algn="l">
              <a:lnSpc>
                <a:spcPct val="150000"/>
              </a:lnSpc>
              <a:spcBef>
                <a:spcPts val="0"/>
              </a:spcBef>
              <a:buFont typeface="Wingdings" panose="05000000000000000000" charset="0"/>
              <a:buChar char="Ø"/>
            </a:pPr>
            <a:r>
              <a:rPr kumimoji="1" lang="en-US" altLang="zh-CN" sz="2200" dirty="0">
                <a:latin typeface="Times New Roman" panose="02020603050405020304" pitchFamily="18" charset="0"/>
                <a:cs typeface="Times New Roman" panose="02020603050405020304" pitchFamily="18" charset="0"/>
              </a:rPr>
              <a:t>2</a:t>
            </a:r>
            <a:r>
              <a:rPr kumimoji="1" lang="zh-CN" altLang="en-US" sz="2200" dirty="0">
                <a:latin typeface="Times New Roman" panose="02020603050405020304" pitchFamily="18" charset="0"/>
                <a:cs typeface="Times New Roman" panose="02020603050405020304" pitchFamily="18" charset="0"/>
              </a:rPr>
              <a:t>、政策导向：专利权利要求关乎专利权保护范围，应充分尊重权利要求的公示性和划界作用，防止不正当的扩张专利权保护范围、压缩创新空间、损害创新能力和公共利益</a:t>
            </a:r>
          </a:p>
          <a:p>
            <a:pPr>
              <a:lnSpc>
                <a:spcPct val="150000"/>
              </a:lnSpc>
              <a:spcBef>
                <a:spcPts val="0"/>
              </a:spcBef>
              <a:buFont typeface="Wingdings" panose="05000000000000000000" charset="0"/>
              <a:buChar char="Ø"/>
            </a:pPr>
            <a:r>
              <a:rPr lang="en-US" altLang="zh-CN" sz="2200" dirty="0">
                <a:latin typeface="+mn-ea"/>
                <a:sym typeface="+mn-ea"/>
              </a:rPr>
              <a:t>3</a:t>
            </a:r>
            <a:r>
              <a:rPr lang="zh-CN" altLang="en-US" sz="2200" dirty="0">
                <a:latin typeface="+mn-ea"/>
                <a:sym typeface="+mn-ea"/>
              </a:rPr>
              <a:t>、发明或者实用新型专利权的保护范围</a:t>
            </a:r>
          </a:p>
          <a:p>
            <a:pPr marL="590550" fontAlgn="auto">
              <a:lnSpc>
                <a:spcPct val="150000"/>
              </a:lnSpc>
              <a:spcBef>
                <a:spcPts val="0"/>
              </a:spcBef>
              <a:buFont typeface="Wingdings" panose="05000000000000000000" charset="0"/>
              <a:buChar char="p"/>
            </a:pPr>
            <a:r>
              <a:rPr lang="zh-CN" altLang="en-US" sz="2200" dirty="0">
                <a:latin typeface="+mn-ea"/>
                <a:sym typeface="+mn-ea"/>
              </a:rPr>
              <a:t>依据：以其权利要求的内容为准</a:t>
            </a:r>
          </a:p>
          <a:p>
            <a:pPr marL="590550" fontAlgn="auto">
              <a:lnSpc>
                <a:spcPct val="150000"/>
              </a:lnSpc>
              <a:spcBef>
                <a:spcPts val="0"/>
              </a:spcBef>
              <a:buFont typeface="Wingdings" panose="05000000000000000000" charset="0"/>
              <a:buChar char="p"/>
            </a:pPr>
            <a:r>
              <a:rPr lang="zh-CN" altLang="en-US" sz="2200" dirty="0">
                <a:latin typeface="+mn-ea"/>
                <a:sym typeface="+mn-ea"/>
              </a:rPr>
              <a:t>从属：说明书及附图可以用于解释权利要求的内容</a:t>
            </a:r>
          </a:p>
        </p:txBody>
      </p:sp>
      <p:sp>
        <p:nvSpPr>
          <p:cNvPr id="13314" name="标题 13313"/>
          <p:cNvSpPr>
            <a:spLocks noGrp="1"/>
          </p:cNvSpPr>
          <p:nvPr/>
        </p:nvSpPr>
        <p:spPr>
          <a:xfrm>
            <a:off x="656590" y="1024255"/>
            <a:ext cx="8091805" cy="561340"/>
          </a:xfrm>
          <a:prstGeom prst="rect">
            <a:avLst/>
          </a:prstGeom>
        </p:spPr>
        <p:txBody>
          <a:bodyPr vert="horz" lIns="69056" tIns="34529" rIns="69056" bIns="34529" rtlCol="0" anchor="ctr">
            <a:noAutofit/>
          </a:bodyPr>
          <a:lstStyle>
            <a:lvl1pPr algn="l" defTabSz="914400" rtl="0" eaLnBrk="1" latinLnBrk="0" hangingPunct="1">
              <a:lnSpc>
                <a:spcPct val="90000"/>
              </a:lnSpc>
              <a:spcBef>
                <a:spcPct val="0"/>
              </a:spcBef>
              <a:buNone/>
              <a:defRPr sz="3200" kern="1200">
                <a:solidFill>
                  <a:schemeClr val="tx1"/>
                </a:solidFill>
                <a:latin typeface="华文楷体" panose="02010600040101010101" charset="-122"/>
                <a:ea typeface="华文楷体" panose="02010600040101010101" charset="-122"/>
                <a:cs typeface="+mn-ea"/>
              </a:defRPr>
            </a:lvl1pPr>
          </a:lstStyle>
          <a:p>
            <a:pPr algn="ctr"/>
            <a:r>
              <a:rPr lang="zh-CN" altLang="en-US" sz="2800" dirty="0">
                <a:ea typeface="黑体" panose="02010609060101010101" pitchFamily="49" charset="-122"/>
              </a:rPr>
              <a:t>第一节  专利权的保护范围</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2425" y="919480"/>
            <a:ext cx="8380095" cy="5657215"/>
          </a:xfrm>
        </p:spPr>
        <p:txBody>
          <a:bodyPr>
            <a:normAutofit fontScale="25000" lnSpcReduction="10000"/>
          </a:bodyPr>
          <a:lstStyle/>
          <a:p>
            <a:pPr marL="0" indent="0" fontAlgn="auto">
              <a:lnSpc>
                <a:spcPct val="150000"/>
              </a:lnSpc>
              <a:spcBef>
                <a:spcPts val="0"/>
              </a:spcBef>
              <a:buNone/>
            </a:pPr>
            <a:r>
              <a:rPr kumimoji="1" lang="zh-CN" altLang="en-US" sz="9600" dirty="0"/>
              <a:t>（一）专利权用尽（穷竭）</a:t>
            </a:r>
            <a:endParaRPr kumimoji="1" lang="en-US" altLang="zh-CN" sz="9600" dirty="0"/>
          </a:p>
          <a:p>
            <a:pPr marL="446405" indent="-457200" fontAlgn="auto">
              <a:lnSpc>
                <a:spcPct val="150000"/>
              </a:lnSpc>
              <a:spcBef>
                <a:spcPts val="0"/>
              </a:spcBef>
              <a:buFont typeface="Wingdings" panose="05000000000000000000" charset="0"/>
              <a:buChar char="Ø"/>
            </a:pPr>
            <a:r>
              <a:rPr lang="en-US" altLang="zh-CN" sz="8000" dirty="0">
                <a:latin typeface="Times New Roman" panose="02020603050405020304" pitchFamily="18" charset="0"/>
                <a:cs typeface="Times New Roman" panose="02020603050405020304" pitchFamily="18" charset="0"/>
                <a:sym typeface="+mn-ea"/>
              </a:rPr>
              <a:t>1</a:t>
            </a:r>
            <a:r>
              <a:rPr lang="zh-CN" altLang="en-US" sz="8000" dirty="0">
                <a:latin typeface="Times New Roman" panose="02020603050405020304" pitchFamily="18" charset="0"/>
                <a:cs typeface="Times New Roman" panose="02020603050405020304" pitchFamily="18" charset="0"/>
                <a:sym typeface="+mn-ea"/>
              </a:rPr>
              <a:t>、</a:t>
            </a:r>
            <a:r>
              <a:rPr lang="zh-CN" altLang="zh-CN" sz="8000" dirty="0">
                <a:latin typeface="Times New Roman" panose="02020603050405020304" pitchFamily="18" charset="0"/>
                <a:cs typeface="Times New Roman" panose="02020603050405020304" pitchFamily="18" charset="0"/>
                <a:sym typeface="+mn-ea"/>
              </a:rPr>
              <a:t>任何人在购买了专利权人自己或者经其许可售出的合法专利产品后，应当享有以任何方式使用、出让、赠与等自由处置该产品的权利，这些行为均不应构成侵犯该项专利权的行为</a:t>
            </a:r>
          </a:p>
          <a:p>
            <a:pPr marL="446405" indent="-457200" fontAlgn="auto">
              <a:lnSpc>
                <a:spcPct val="150000"/>
              </a:lnSpc>
              <a:spcBef>
                <a:spcPts val="0"/>
              </a:spcBef>
              <a:buFont typeface="Wingdings" panose="05000000000000000000" charset="0"/>
              <a:buChar char="Ø"/>
            </a:pPr>
            <a:r>
              <a:rPr lang="en-US" altLang="zh-CN" sz="8000" dirty="0">
                <a:latin typeface="Times New Roman" panose="02020603050405020304" pitchFamily="18" charset="0"/>
                <a:cs typeface="Times New Roman" panose="02020603050405020304" pitchFamily="18" charset="0"/>
                <a:sym typeface="+mn-ea"/>
              </a:rPr>
              <a:t>2</a:t>
            </a:r>
            <a:r>
              <a:rPr lang="zh-CN" altLang="en-US" sz="8000" dirty="0">
                <a:latin typeface="Times New Roman" panose="02020603050405020304" pitchFamily="18" charset="0"/>
                <a:cs typeface="Times New Roman" panose="02020603050405020304" pitchFamily="18" charset="0"/>
                <a:sym typeface="+mn-ea"/>
              </a:rPr>
              <a:t>、</a:t>
            </a:r>
            <a:r>
              <a:rPr lang="zh-CN" altLang="zh-CN" sz="8000" dirty="0">
                <a:latin typeface="Times New Roman" panose="02020603050405020304" pitchFamily="18" charset="0"/>
                <a:cs typeface="Times New Roman" panose="02020603050405020304" pitchFamily="18" charset="0"/>
                <a:sym typeface="+mn-ea"/>
              </a:rPr>
              <a:t>目的：避免过度保护专利权，对正常社会经济秩序产生不良影响</a:t>
            </a:r>
          </a:p>
          <a:p>
            <a:pPr marL="446405" indent="-457200" fontAlgn="auto">
              <a:lnSpc>
                <a:spcPct val="150000"/>
              </a:lnSpc>
              <a:spcBef>
                <a:spcPts val="0"/>
              </a:spcBef>
              <a:buFont typeface="Wingdings" panose="05000000000000000000" charset="0"/>
              <a:buChar char="Ø"/>
            </a:pPr>
            <a:r>
              <a:rPr kumimoji="1" lang="en-US" altLang="zh-CN" sz="8000" dirty="0">
                <a:latin typeface="Times New Roman" panose="02020603050405020304" pitchFamily="18" charset="0"/>
                <a:cs typeface="Times New Roman" panose="02020603050405020304" pitchFamily="18" charset="0"/>
              </a:rPr>
              <a:t>3</a:t>
            </a:r>
            <a:r>
              <a:rPr kumimoji="1" lang="zh-CN" altLang="en-US" sz="8000" dirty="0">
                <a:latin typeface="Times New Roman" panose="02020603050405020304" pitchFamily="18" charset="0"/>
                <a:cs typeface="Times New Roman" panose="02020603050405020304" pitchFamily="18" charset="0"/>
              </a:rPr>
              <a:t>、理由：</a:t>
            </a:r>
          </a:p>
          <a:p>
            <a:pPr marL="817245" indent="-457200" fontAlgn="auto">
              <a:lnSpc>
                <a:spcPct val="150000"/>
              </a:lnSpc>
              <a:spcBef>
                <a:spcPts val="0"/>
              </a:spcBef>
              <a:buFont typeface="Wingdings" panose="05000000000000000000" charset="0"/>
              <a:buChar char="p"/>
            </a:pPr>
            <a:r>
              <a:rPr kumimoji="1" lang="zh-CN" altLang="en-US" sz="8000" dirty="0">
                <a:latin typeface="+mn-ea"/>
              </a:rPr>
              <a:t>回报完成：国家为专利权人提供一定期限垄断权，使之能够控制专利产品的首次销售并从中获得经济利益，专利权人为发明创造付出的代价已经得到回报，其权利应当已经“用尽”</a:t>
            </a:r>
          </a:p>
          <a:p>
            <a:pPr marL="817245" indent="-457200" fontAlgn="auto">
              <a:lnSpc>
                <a:spcPct val="150000"/>
              </a:lnSpc>
              <a:spcBef>
                <a:spcPts val="0"/>
              </a:spcBef>
              <a:buFont typeface="Wingdings" panose="05000000000000000000" charset="0"/>
              <a:buChar char="p"/>
            </a:pPr>
            <a:r>
              <a:rPr kumimoji="1" lang="zh-CN" altLang="en-US" sz="8000" dirty="0">
                <a:latin typeface="+mn-ea"/>
              </a:rPr>
              <a:t>自由流通：如果专利权人或者经其许可的人可以控制已经合法投放市场的专利产品的后续批发、零售、转让或使用，就必然会大大阻碍专利产品的自由流通和应用，严重影响正常的经济秩序</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1470" y="919480"/>
            <a:ext cx="8529955" cy="5339080"/>
          </a:xfrm>
        </p:spPr>
        <p:txBody>
          <a:bodyPr>
            <a:normAutofit fontScale="25000" lnSpcReduction="10000"/>
          </a:bodyPr>
          <a:lstStyle/>
          <a:p>
            <a:pPr marL="446405" indent="-457200" fontAlgn="auto">
              <a:lnSpc>
                <a:spcPct val="150000"/>
              </a:lnSpc>
              <a:spcBef>
                <a:spcPts val="0"/>
              </a:spcBef>
              <a:buFont typeface="Wingdings" panose="05000000000000000000" charset="0"/>
              <a:buChar char="Ø"/>
            </a:pPr>
            <a:r>
              <a:rPr lang="en-US" altLang="zh-CN" sz="8000" dirty="0">
                <a:latin typeface="Times New Roman" panose="02020603050405020304" pitchFamily="18" charset="0"/>
                <a:cs typeface="Times New Roman" panose="02020603050405020304" pitchFamily="18" charset="0"/>
                <a:sym typeface="+mn-ea"/>
              </a:rPr>
              <a:t>4</a:t>
            </a:r>
            <a:r>
              <a:rPr lang="zh-CN" altLang="en-US" sz="8000" dirty="0">
                <a:latin typeface="Times New Roman" panose="02020603050405020304" pitchFamily="18" charset="0"/>
                <a:cs typeface="Times New Roman" panose="02020603050405020304" pitchFamily="18" charset="0"/>
                <a:sym typeface="+mn-ea"/>
              </a:rPr>
              <a:t>、条件</a:t>
            </a:r>
            <a:endParaRPr kumimoji="1" lang="zh-CN" altLang="en-US" sz="8000" dirty="0">
              <a:latin typeface="Times New Roman" panose="02020603050405020304" pitchFamily="18" charset="0"/>
              <a:cs typeface="Times New Roman" panose="02020603050405020304" pitchFamily="18" charset="0"/>
            </a:endParaRPr>
          </a:p>
          <a:p>
            <a:pPr marL="817245" indent="-457200" fontAlgn="auto">
              <a:lnSpc>
                <a:spcPct val="150000"/>
              </a:lnSpc>
              <a:spcBef>
                <a:spcPts val="0"/>
              </a:spcBef>
              <a:buFont typeface="Wingdings" panose="05000000000000000000" charset="0"/>
              <a:buChar char="p"/>
            </a:pPr>
            <a:r>
              <a:rPr kumimoji="1" lang="zh-CN" altLang="en-US" sz="8000" dirty="0">
                <a:latin typeface="+mn-ea"/>
              </a:rPr>
              <a:t>仅适用于</a:t>
            </a:r>
            <a:r>
              <a:rPr kumimoji="1" lang="zh-CN" altLang="en-US" sz="8000" dirty="0">
                <a:solidFill>
                  <a:srgbClr val="FF0000"/>
                </a:solidFill>
                <a:latin typeface="+mn-ea"/>
              </a:rPr>
              <a:t>合法投放</a:t>
            </a:r>
            <a:r>
              <a:rPr kumimoji="1" lang="zh-CN" altLang="en-US" sz="8000" dirty="0">
                <a:latin typeface="+mn-ea"/>
              </a:rPr>
              <a:t>市场的专利产品</a:t>
            </a:r>
          </a:p>
          <a:p>
            <a:pPr marL="1177290" indent="-457200" fontAlgn="auto">
              <a:lnSpc>
                <a:spcPct val="150000"/>
              </a:lnSpc>
              <a:spcBef>
                <a:spcPts val="0"/>
              </a:spcBef>
              <a:buFont typeface="Arial" panose="020B0604020202020204" pitchFamily="34" charset="0"/>
              <a:buChar char="•"/>
            </a:pPr>
            <a:r>
              <a:rPr kumimoji="1" lang="zh-CN" altLang="en-US" sz="8000" dirty="0">
                <a:latin typeface="+mn-ea"/>
              </a:rPr>
              <a:t>专利权人或其权利许可人投放市场的专利产品</a:t>
            </a:r>
          </a:p>
          <a:p>
            <a:pPr marL="1177290" indent="-457200" fontAlgn="auto">
              <a:lnSpc>
                <a:spcPct val="150000"/>
              </a:lnSpc>
              <a:spcBef>
                <a:spcPts val="0"/>
              </a:spcBef>
              <a:buFont typeface="Arial" panose="020B0604020202020204" pitchFamily="34" charset="0"/>
              <a:buChar char="•"/>
            </a:pPr>
            <a:r>
              <a:rPr kumimoji="1" lang="zh-CN" altLang="en-US" sz="8000" dirty="0">
                <a:latin typeface="+mn-ea"/>
              </a:rPr>
              <a:t>强制许可受益人投放市场的专利产品</a:t>
            </a:r>
          </a:p>
          <a:p>
            <a:pPr marL="1177290" indent="-457200" fontAlgn="auto">
              <a:lnSpc>
                <a:spcPct val="150000"/>
              </a:lnSpc>
              <a:spcBef>
                <a:spcPts val="0"/>
              </a:spcBef>
              <a:buFont typeface="Arial" panose="020B0604020202020204" pitchFamily="34" charset="0"/>
              <a:buChar char="•"/>
            </a:pPr>
            <a:r>
              <a:rPr kumimoji="1" lang="zh-CN" altLang="en-US" sz="8000" dirty="0">
                <a:latin typeface="+mn-ea"/>
              </a:rPr>
              <a:t>实施国家指定许可投放市场的专利产品</a:t>
            </a:r>
          </a:p>
          <a:p>
            <a:pPr marL="817245" indent="-457200" fontAlgn="auto">
              <a:lnSpc>
                <a:spcPct val="150000"/>
              </a:lnSpc>
              <a:spcBef>
                <a:spcPts val="0"/>
              </a:spcBef>
              <a:buFont typeface="Wingdings" panose="05000000000000000000" charset="0"/>
              <a:buChar char="p"/>
            </a:pPr>
            <a:r>
              <a:rPr kumimoji="1" lang="zh-CN" altLang="en-US" sz="8000" dirty="0">
                <a:latin typeface="+mn-ea"/>
              </a:rPr>
              <a:t>使用、销售、许诺销售与进口：</a:t>
            </a:r>
          </a:p>
          <a:p>
            <a:pPr marL="1177290" indent="-457200" algn="l" fontAlgn="auto">
              <a:lnSpc>
                <a:spcPct val="150000"/>
              </a:lnSpc>
              <a:spcBef>
                <a:spcPts val="0"/>
              </a:spcBef>
              <a:buClrTx/>
              <a:buSzTx/>
              <a:buChar char="•"/>
            </a:pPr>
            <a:r>
              <a:rPr kumimoji="1" lang="zh-CN" altLang="en-US" sz="8000" dirty="0">
                <a:solidFill>
                  <a:srgbClr val="FF0000"/>
                </a:solidFill>
                <a:latin typeface="+mn-ea"/>
              </a:rPr>
              <a:t>权利丧失？</a:t>
            </a:r>
          </a:p>
          <a:p>
            <a:pPr marL="1177290" indent="-457200" algn="l" fontAlgn="auto">
              <a:lnSpc>
                <a:spcPct val="150000"/>
              </a:lnSpc>
              <a:spcBef>
                <a:spcPts val="0"/>
              </a:spcBef>
              <a:buClrTx/>
              <a:buSzTx/>
              <a:buChar char="•"/>
            </a:pPr>
            <a:r>
              <a:rPr kumimoji="1" lang="zh-CN" altLang="en-US" sz="8000" dirty="0">
                <a:latin typeface="+mn-ea"/>
              </a:rPr>
              <a:t>制造权不穷竭：</a:t>
            </a:r>
            <a:r>
              <a:rPr kumimoji="1" lang="zh-CN" altLang="en-US" sz="8000" dirty="0">
                <a:solidFill>
                  <a:srgbClr val="FF0000"/>
                </a:solidFill>
                <a:latin typeface="+mn-ea"/>
              </a:rPr>
              <a:t>仿制</a:t>
            </a:r>
            <a:endParaRPr kumimoji="1" lang="zh-CN" altLang="en-US" sz="8000" dirty="0">
              <a:latin typeface="+mn-ea"/>
            </a:endParaRPr>
          </a:p>
          <a:p>
            <a:pPr marL="817245" indent="-457200" fontAlgn="auto">
              <a:lnSpc>
                <a:spcPct val="150000"/>
              </a:lnSpc>
              <a:spcBef>
                <a:spcPts val="0"/>
              </a:spcBef>
              <a:buFont typeface="Wingdings" panose="05000000000000000000" charset="0"/>
              <a:buChar char="p"/>
            </a:pPr>
            <a:r>
              <a:rPr kumimoji="1" lang="zh-CN" altLang="en-US" sz="8000" dirty="0">
                <a:latin typeface="+mn-ea"/>
              </a:rPr>
              <a:t>地域范围：同一权利人全球穷竭；不同权利人，国内穷竭</a:t>
            </a:r>
          </a:p>
          <a:p>
            <a:pPr marL="1177290" indent="-457200" algn="l" fontAlgn="auto">
              <a:lnSpc>
                <a:spcPct val="150000"/>
              </a:lnSpc>
              <a:spcBef>
                <a:spcPts val="0"/>
              </a:spcBef>
              <a:buClrTx/>
              <a:buSzTx/>
              <a:buChar char="•"/>
            </a:pPr>
            <a:r>
              <a:rPr kumimoji="1" lang="zh-CN" altLang="en-US" sz="8000" dirty="0">
                <a:latin typeface="+mn-ea"/>
              </a:rPr>
              <a:t>A产品发明在甲、乙两国获得专利权。专利权人在甲国进行制造、销售后，能否控制将专利产品A进口到乙国？</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0220" y="924560"/>
            <a:ext cx="8224520" cy="5647690"/>
          </a:xfrm>
        </p:spPr>
        <p:txBody>
          <a:bodyPr>
            <a:noAutofit/>
          </a:bodyPr>
          <a:lstStyle/>
          <a:p>
            <a:pPr marL="0" algn="l">
              <a:lnSpc>
                <a:spcPct val="150000"/>
              </a:lnSpc>
              <a:spcBef>
                <a:spcPts val="0"/>
              </a:spcBef>
              <a:buClrTx/>
              <a:buSzTx/>
              <a:buNone/>
            </a:pPr>
            <a:r>
              <a:rPr kumimoji="1" lang="zh-CN" altLang="en-US" sz="2400" dirty="0"/>
              <a:t>（二）先用权（先行实施）</a:t>
            </a:r>
          </a:p>
          <a:p>
            <a:pPr fontAlgn="auto">
              <a:lnSpc>
                <a:spcPct val="150000"/>
              </a:lnSpc>
              <a:spcBef>
                <a:spcPts val="0"/>
              </a:spcBef>
              <a:buFont typeface="Wingdings" panose="05000000000000000000" charset="0"/>
              <a:buChar char="Ø"/>
            </a:pPr>
            <a:r>
              <a:rPr lang="zh-CN" altLang="en-US" sz="2000" dirty="0">
                <a:sym typeface="+mn-ea"/>
              </a:rPr>
              <a:t>在专利申请日前，他人已经制造相同产品或使用相同方法，或者已经做好制造或使用的必要准备，并且仅在原有范围内继续制造、使用的，不视为侵犯专利权</a:t>
            </a:r>
          </a:p>
          <a:p>
            <a:pPr fontAlgn="auto">
              <a:lnSpc>
                <a:spcPct val="150000"/>
              </a:lnSpc>
              <a:spcBef>
                <a:spcPts val="0"/>
              </a:spcBef>
              <a:buFont typeface="Wingdings" panose="05000000000000000000" charset="0"/>
              <a:buChar char="Ø"/>
            </a:pPr>
            <a:r>
              <a:rPr lang="zh-CN" altLang="en-US" sz="2000" dirty="0">
                <a:sym typeface="+mn-ea"/>
              </a:rPr>
              <a:t>性质：不是独立存在的权利，而是针对专利侵权指控的抗辩权</a:t>
            </a:r>
          </a:p>
          <a:p>
            <a:pPr fontAlgn="auto">
              <a:lnSpc>
                <a:spcPct val="150000"/>
              </a:lnSpc>
              <a:spcBef>
                <a:spcPts val="0"/>
              </a:spcBef>
              <a:buFont typeface="Wingdings" panose="05000000000000000000" charset="0"/>
              <a:buChar char="Ø"/>
            </a:pPr>
            <a:r>
              <a:rPr lang="zh-CN" altLang="en-US" sz="2000" dirty="0">
                <a:sym typeface="+mn-ea"/>
              </a:rPr>
              <a:t>法理：</a:t>
            </a:r>
          </a:p>
          <a:p>
            <a:pPr marL="590550" fontAlgn="auto">
              <a:lnSpc>
                <a:spcPct val="150000"/>
              </a:lnSpc>
              <a:spcBef>
                <a:spcPts val="0"/>
              </a:spcBef>
              <a:buFont typeface="Wingdings" panose="05000000000000000000" charset="0"/>
              <a:buChar char="p"/>
            </a:pPr>
            <a:r>
              <a:rPr lang="zh-CN" altLang="en-US" sz="2000" dirty="0">
                <a:sym typeface="+mn-ea"/>
              </a:rPr>
              <a:t>对先用权人的公平：先用权人是在先完成发明创造的人，为了弥补先申请原则带来的显失公平，先用权适当考虑先用权人的利益，为其提供了一种对抗专利权人侵权指控的抗辩手段</a:t>
            </a:r>
          </a:p>
          <a:p>
            <a:pPr marL="590550" algn="l" fontAlgn="auto">
              <a:lnSpc>
                <a:spcPct val="150000"/>
              </a:lnSpc>
              <a:spcBef>
                <a:spcPts val="0"/>
              </a:spcBef>
              <a:buClrTx/>
              <a:buSzTx/>
              <a:buFont typeface="Wingdings" panose="05000000000000000000" charset="0"/>
              <a:buChar char="p"/>
            </a:pPr>
            <a:r>
              <a:rPr lang="zh-CN" altLang="en-US" sz="2000" dirty="0">
                <a:sym typeface="+mn-ea"/>
              </a:rPr>
              <a:t>避免浪费：先用权人已经投入的人力、物力、财力不至于浪费</a:t>
            </a:r>
            <a:endParaRPr lang="zh-CN" altLang="en-US" sz="2000" dirty="0"/>
          </a:p>
          <a:p>
            <a:pPr marL="590550" fontAlgn="auto">
              <a:lnSpc>
                <a:spcPct val="150000"/>
              </a:lnSpc>
              <a:spcBef>
                <a:spcPts val="0"/>
              </a:spcBef>
              <a:buFont typeface="Wingdings" panose="05000000000000000000" charset="0"/>
              <a:buChar char="p"/>
            </a:pPr>
            <a:r>
              <a:rPr lang="zh-CN" altLang="en-US" sz="2000" dirty="0">
                <a:sym typeface="+mn-ea"/>
              </a:rPr>
              <a:t>专利法为专利权人提供有效的保护，不将先用权的范围扩大到不合理的程度，否则就会损害专利权人的合法权益，削弱专利制度</a:t>
            </a:r>
            <a:endParaRPr kumimoji="1" lang="zh-CN" altLang="en-US"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887095"/>
            <a:ext cx="8362315" cy="5821680"/>
          </a:xfrm>
        </p:spPr>
        <p:txBody>
          <a:bodyPr>
            <a:normAutofit fontScale="25000" lnSpcReduction="10000"/>
          </a:bodyPr>
          <a:lstStyle/>
          <a:p>
            <a:pPr algn="l" fontAlgn="auto">
              <a:lnSpc>
                <a:spcPct val="150000"/>
              </a:lnSpc>
              <a:spcBef>
                <a:spcPts val="0"/>
              </a:spcBef>
              <a:buClrTx/>
              <a:buSzTx/>
              <a:buFont typeface="Wingdings" panose="05000000000000000000" charset="0"/>
              <a:buChar char="Ø"/>
            </a:pPr>
            <a:r>
              <a:rPr lang="zh-CN" altLang="en-US" sz="8000" dirty="0">
                <a:sym typeface="+mn-ea"/>
              </a:rPr>
              <a:t>享有先用权的条件</a:t>
            </a:r>
            <a:r>
              <a:rPr lang="zh-CN" altLang="en-US" sz="8000" dirty="0">
                <a:latin typeface="Times New Roman" panose="02020603050405020304" pitchFamily="18" charset="0"/>
                <a:cs typeface="Times New Roman" panose="02020603050405020304" pitchFamily="18" charset="0"/>
                <a:sym typeface="+mn-ea"/>
              </a:rPr>
              <a:t>（《解释》第</a:t>
            </a:r>
            <a:r>
              <a:rPr lang="en-US" altLang="zh-CN" sz="8000" dirty="0">
                <a:latin typeface="Times New Roman" panose="02020603050405020304" pitchFamily="18" charset="0"/>
                <a:cs typeface="Times New Roman" panose="02020603050405020304" pitchFamily="18" charset="0"/>
                <a:sym typeface="+mn-ea"/>
              </a:rPr>
              <a:t>15</a:t>
            </a:r>
            <a:r>
              <a:rPr lang="zh-CN" altLang="en-US" sz="8000" dirty="0">
                <a:latin typeface="Times New Roman" panose="02020603050405020304" pitchFamily="18" charset="0"/>
                <a:cs typeface="Times New Roman" panose="02020603050405020304" pitchFamily="18" charset="0"/>
                <a:sym typeface="+mn-ea"/>
              </a:rPr>
              <a:t>条）</a:t>
            </a:r>
            <a:r>
              <a:rPr lang="zh-CN" altLang="en-US" sz="8000" dirty="0">
                <a:sym typeface="+mn-ea"/>
              </a:rPr>
              <a:t>：</a:t>
            </a:r>
          </a:p>
          <a:p>
            <a:pPr marL="590550" algn="l" fontAlgn="auto">
              <a:lnSpc>
                <a:spcPct val="150000"/>
              </a:lnSpc>
              <a:spcBef>
                <a:spcPts val="0"/>
              </a:spcBef>
              <a:buClrTx/>
              <a:buSzTx/>
              <a:buFont typeface="Wingdings" panose="05000000000000000000" charset="0"/>
              <a:buChar char="p"/>
            </a:pPr>
            <a:r>
              <a:rPr lang="zh-CN" altLang="en-US" sz="8000" dirty="0">
                <a:sym typeface="+mn-ea"/>
              </a:rPr>
              <a:t>申请日以前</a:t>
            </a:r>
            <a:r>
              <a:rPr lang="zh-CN" altLang="en-US" sz="8000" dirty="0">
                <a:solidFill>
                  <a:srgbClr val="FF0000"/>
                </a:solidFill>
                <a:sym typeface="+mn-ea"/>
              </a:rPr>
              <a:t>：申请日及其后的善意使用或者准备使用？</a:t>
            </a:r>
          </a:p>
          <a:p>
            <a:pPr marL="590550" algn="l" fontAlgn="auto">
              <a:lnSpc>
                <a:spcPct val="150000"/>
              </a:lnSpc>
              <a:spcBef>
                <a:spcPts val="0"/>
              </a:spcBef>
              <a:buClrTx/>
              <a:buSzTx/>
              <a:buFont typeface="Wingdings" panose="05000000000000000000" charset="0"/>
              <a:buChar char="p"/>
            </a:pPr>
            <a:r>
              <a:rPr lang="zh-CN" altLang="en-US" sz="8000" dirty="0">
                <a:sym typeface="+mn-ea"/>
              </a:rPr>
              <a:t>已制造相同产品或使用相同方法，或已做好制造或使用的必要准备：</a:t>
            </a:r>
          </a:p>
          <a:p>
            <a:pPr marL="1065530" indent="-342900" algn="l" fontAlgn="auto">
              <a:lnSpc>
                <a:spcPts val="3000"/>
              </a:lnSpc>
              <a:spcBef>
                <a:spcPts val="0"/>
              </a:spcBef>
              <a:buClrTx/>
              <a:buSzTx/>
              <a:buFont typeface="Arial" panose="020B0604020202020204" pitchFamily="34" charset="0"/>
              <a:buChar char="•"/>
            </a:pPr>
            <a:r>
              <a:rPr lang="zh-CN" altLang="en-US" sz="8000" dirty="0">
                <a:sym typeface="+mn-ea"/>
              </a:rPr>
              <a:t>事实判断：具有必不可少的各种物质、技术、资金和人员条件</a:t>
            </a:r>
          </a:p>
          <a:p>
            <a:pPr marL="1065530" indent="-342900" algn="l" fontAlgn="auto">
              <a:lnSpc>
                <a:spcPts val="3000"/>
              </a:lnSpc>
              <a:spcBef>
                <a:spcPts val="0"/>
              </a:spcBef>
              <a:buClrTx/>
              <a:buSzTx/>
              <a:buFont typeface="Arial" panose="020B0604020202020204" pitchFamily="34" charset="0"/>
              <a:buChar char="•"/>
            </a:pPr>
            <a:r>
              <a:rPr lang="zh-CN" altLang="en-US" sz="8000" dirty="0">
                <a:sym typeface="+mn-ea"/>
              </a:rPr>
              <a:t>已经完成实施发明创造所必需的主要技术图纸或者工艺文件</a:t>
            </a:r>
          </a:p>
          <a:p>
            <a:pPr marL="1065530" indent="-342900" algn="l" fontAlgn="auto">
              <a:lnSpc>
                <a:spcPts val="3000"/>
              </a:lnSpc>
              <a:spcBef>
                <a:spcPts val="0"/>
              </a:spcBef>
              <a:buClrTx/>
              <a:buSzTx/>
              <a:buFont typeface="Arial" panose="020B0604020202020204" pitchFamily="34" charset="0"/>
              <a:buChar char="•"/>
            </a:pPr>
            <a:r>
              <a:rPr lang="zh-CN" altLang="en-US" sz="8000" dirty="0">
                <a:sym typeface="+mn-ea"/>
              </a:rPr>
              <a:t>已经制造或者购买实施发明创造所必需的主要设备或者原材料</a:t>
            </a:r>
          </a:p>
          <a:p>
            <a:pPr marL="1065530" indent="-342900" algn="l" fontAlgn="auto">
              <a:lnSpc>
                <a:spcPts val="3000"/>
              </a:lnSpc>
              <a:spcBef>
                <a:spcPts val="0"/>
              </a:spcBef>
              <a:buClrTx/>
              <a:buSzTx/>
              <a:buFont typeface="Arial" panose="020B0604020202020204" pitchFamily="34" charset="0"/>
              <a:buChar char="•"/>
            </a:pPr>
            <a:r>
              <a:rPr lang="zh-CN" altLang="en-US" sz="8000" dirty="0">
                <a:sym typeface="+mn-ea"/>
              </a:rPr>
              <a:t>完成样品试制或者有限范围内的制造、使用（非公开实施）</a:t>
            </a:r>
          </a:p>
          <a:p>
            <a:pPr marL="704850" indent="-342900" algn="l" fontAlgn="auto">
              <a:lnSpc>
                <a:spcPct val="150000"/>
              </a:lnSpc>
              <a:spcBef>
                <a:spcPts val="0"/>
              </a:spcBef>
              <a:buClrTx/>
              <a:buSzTx/>
              <a:buFont typeface="Wingdings" panose="05000000000000000000" charset="0"/>
              <a:buChar char="p"/>
            </a:pPr>
            <a:r>
              <a:rPr lang="zh-CN" altLang="en-US" sz="8000" dirty="0">
                <a:sym typeface="+mn-ea"/>
              </a:rPr>
              <a:t>仅在原有范围内继续制造、使用：专利申请日前已有的生产规模以及利用已有的生产设备或根据已有的生产设备可以达到的生产规模</a:t>
            </a:r>
          </a:p>
          <a:p>
            <a:pPr marL="1065530" indent="-342900" algn="l" fontAlgn="auto">
              <a:lnSpc>
                <a:spcPts val="3000"/>
              </a:lnSpc>
              <a:spcBef>
                <a:spcPts val="0"/>
              </a:spcBef>
              <a:buClrTx/>
              <a:buSzTx/>
              <a:buChar char="•"/>
            </a:pPr>
            <a:r>
              <a:rPr lang="zh-CN" altLang="en-US" sz="8000" dirty="0">
                <a:solidFill>
                  <a:srgbClr val="FF0000"/>
                </a:solidFill>
                <a:sym typeface="+mn-ea"/>
              </a:rPr>
              <a:t>扩大范围或规模</a:t>
            </a:r>
            <a:r>
              <a:rPr lang="en-US" altLang="zh-CN" sz="8000" dirty="0">
                <a:solidFill>
                  <a:srgbClr val="FF0000"/>
                </a:solidFill>
                <a:sym typeface="+mn-ea"/>
              </a:rPr>
              <a:t> </a:t>
            </a:r>
            <a:r>
              <a:rPr lang="en-US" altLang="zh-CN" sz="8000" dirty="0">
                <a:solidFill>
                  <a:srgbClr val="FF0000"/>
                </a:solidFill>
                <a:latin typeface="Times New Roman" panose="02020603050405020304" pitchFamily="18" charset="0"/>
                <a:cs typeface="Times New Roman" panose="02020603050405020304" pitchFamily="18" charset="0"/>
                <a:sym typeface="+mn-ea"/>
              </a:rPr>
              <a:t>&amp;</a:t>
            </a:r>
            <a:r>
              <a:rPr lang="en-US" altLang="zh-CN" sz="8000" dirty="0">
                <a:solidFill>
                  <a:srgbClr val="FF0000"/>
                </a:solidFill>
                <a:sym typeface="+mn-ea"/>
              </a:rPr>
              <a:t> </a:t>
            </a:r>
            <a:r>
              <a:rPr lang="zh-CN" altLang="en-US" sz="8000" dirty="0">
                <a:solidFill>
                  <a:srgbClr val="FF0000"/>
                </a:solidFill>
                <a:sym typeface="+mn-ea"/>
              </a:rPr>
              <a:t>销售或许诺销售</a:t>
            </a:r>
            <a:r>
              <a:rPr lang="en-US" altLang="zh-CN" sz="8000" dirty="0">
                <a:solidFill>
                  <a:srgbClr val="FF0000"/>
                </a:solidFill>
                <a:sym typeface="+mn-ea"/>
              </a:rPr>
              <a:t> </a:t>
            </a:r>
            <a:r>
              <a:rPr lang="en-US" altLang="zh-CN" sz="8000" dirty="0">
                <a:solidFill>
                  <a:srgbClr val="FF0000"/>
                </a:solidFill>
                <a:latin typeface="Times New Roman" panose="02020603050405020304" pitchFamily="18" charset="0"/>
                <a:cs typeface="Times New Roman" panose="02020603050405020304" pitchFamily="18" charset="0"/>
                <a:sym typeface="+mn-ea"/>
              </a:rPr>
              <a:t>&amp; </a:t>
            </a:r>
            <a:r>
              <a:rPr lang="zh-CN" altLang="en-US" sz="8000" dirty="0">
                <a:solidFill>
                  <a:srgbClr val="FF0000"/>
                </a:solidFill>
                <a:sym typeface="+mn-ea"/>
              </a:rPr>
              <a:t>完整、连续的过程？</a:t>
            </a:r>
            <a:endParaRPr lang="zh-CN" altLang="en-US" sz="8000" dirty="0">
              <a:sym typeface="+mn-ea"/>
            </a:endParaRPr>
          </a:p>
          <a:p>
            <a:pPr marL="1065530" indent="-342900" algn="l" fontAlgn="auto">
              <a:lnSpc>
                <a:spcPts val="3000"/>
              </a:lnSpc>
              <a:spcBef>
                <a:spcPts val="0"/>
              </a:spcBef>
              <a:buClrTx/>
              <a:buSzTx/>
              <a:buChar char="•"/>
            </a:pPr>
            <a:r>
              <a:rPr lang="zh-CN" altLang="en-US" sz="8000" dirty="0">
                <a:sym typeface="+mn-ea"/>
              </a:rPr>
              <a:t>并非实际生产规模而是其生产能力，不管是否已经充分运用</a:t>
            </a:r>
          </a:p>
          <a:p>
            <a:pPr marL="590550" algn="l" fontAlgn="auto">
              <a:lnSpc>
                <a:spcPct val="150000"/>
              </a:lnSpc>
              <a:spcBef>
                <a:spcPts val="0"/>
              </a:spcBef>
              <a:buClrTx/>
              <a:buSzTx/>
              <a:buFont typeface="Wingdings" panose="05000000000000000000" charset="0"/>
              <a:buChar char="p"/>
            </a:pPr>
            <a:r>
              <a:rPr lang="zh-CN" altLang="en-US" sz="8000" dirty="0">
                <a:sym typeface="+mn-ea"/>
              </a:rPr>
              <a:t>先用权不允许单独转让：不具有独占性，不是独立的交易对象</a:t>
            </a:r>
          </a:p>
          <a:p>
            <a:pPr marL="1065530" indent="-342900" algn="l" fontAlgn="auto">
              <a:lnSpc>
                <a:spcPts val="3000"/>
              </a:lnSpc>
              <a:spcBef>
                <a:spcPts val="0"/>
              </a:spcBef>
              <a:buClrTx/>
              <a:buSzTx/>
              <a:buChar char="•"/>
            </a:pPr>
            <a:r>
              <a:rPr lang="zh-CN" altLang="en-US" sz="8000" dirty="0">
                <a:sym typeface="+mn-ea"/>
              </a:rPr>
              <a:t>与先用权人的企业一起转让和继承？</a:t>
            </a:r>
          </a:p>
          <a:p>
            <a:pPr marL="590550" algn="l" fontAlgn="auto">
              <a:lnSpc>
                <a:spcPct val="150000"/>
              </a:lnSpc>
              <a:spcBef>
                <a:spcPts val="0"/>
              </a:spcBef>
              <a:buClrTx/>
              <a:buSzTx/>
              <a:buFont typeface="Wingdings" panose="05000000000000000000" charset="0"/>
              <a:buChar char="p"/>
            </a:pPr>
            <a:r>
              <a:rPr lang="zh-CN" altLang="en-US" sz="8000" dirty="0">
                <a:sym typeface="+mn-ea"/>
              </a:rPr>
              <a:t>先用权人的技术或设计通过合法途径获得：独立完成</a:t>
            </a:r>
            <a:endParaRPr lang="zh-CN" altLang="en-US" sz="8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7355" y="931545"/>
            <a:ext cx="8240395" cy="5490845"/>
          </a:xfrm>
        </p:spPr>
        <p:txBody>
          <a:bodyPr>
            <a:normAutofit/>
          </a:bodyPr>
          <a:lstStyle/>
          <a:p>
            <a:pPr marL="0" indent="0">
              <a:lnSpc>
                <a:spcPct val="150000"/>
              </a:lnSpc>
              <a:spcBef>
                <a:spcPts val="0"/>
              </a:spcBef>
              <a:buNone/>
            </a:pPr>
            <a:r>
              <a:rPr kumimoji="1" lang="zh-CN" altLang="en-US" sz="2700" dirty="0">
                <a:sym typeface="+mn-ea"/>
              </a:rPr>
              <a:t>（三）交通工具临时过境的使用</a:t>
            </a:r>
            <a:r>
              <a:rPr lang="zh-CN" altLang="en-US" sz="2400" dirty="0">
                <a:sym typeface="+mn-ea"/>
              </a:rPr>
              <a:t> </a:t>
            </a:r>
            <a:r>
              <a:rPr lang="zh-CN" altLang="en-US" sz="2000" dirty="0">
                <a:sym typeface="+mn-ea"/>
              </a:rPr>
              <a:t>（《巴黎公约》第5条之三）</a:t>
            </a:r>
            <a:endParaRPr lang="zh-CN" altLang="en-US" sz="2400" dirty="0">
              <a:sym typeface="+mn-ea"/>
            </a:endParaRPr>
          </a:p>
          <a:p>
            <a:pPr fontAlgn="auto">
              <a:lnSpc>
                <a:spcPct val="150000"/>
              </a:lnSpc>
              <a:spcBef>
                <a:spcPts val="0"/>
              </a:spcBef>
              <a:buFont typeface="Wingdings" panose="05000000000000000000" charset="0"/>
              <a:buChar char="Ø"/>
            </a:pPr>
            <a:r>
              <a:rPr lang="zh-CN" altLang="en-US" sz="2000" dirty="0">
                <a:sym typeface="+mn-ea"/>
              </a:rPr>
              <a:t>临时通过中国领陆、领水、领空的外国运输工具，依照其所属国同中国签订的协议或者共同参加的国际条约或者依照互惠原则，为运输工具自身需要而在其装置和设备中使用有关专利的，不视为侵犯专利权</a:t>
            </a:r>
          </a:p>
          <a:p>
            <a:pPr marL="590550" fontAlgn="auto">
              <a:lnSpc>
                <a:spcPct val="150000"/>
              </a:lnSpc>
              <a:spcBef>
                <a:spcPts val="0"/>
              </a:spcBef>
              <a:buFont typeface="Wingdings" panose="05000000000000000000" charset="0"/>
              <a:buChar char="p"/>
            </a:pPr>
            <a:r>
              <a:rPr lang="zh-CN" altLang="en-US" sz="2000" dirty="0">
                <a:sym typeface="+mn-ea"/>
              </a:rPr>
              <a:t>实施方式：使用，实现受我国专利法保护的某种发明或实用新型专利的用途</a:t>
            </a:r>
            <a:r>
              <a:rPr lang="en-US" altLang="zh-CN" sz="2000" dirty="0">
                <a:sym typeface="+mn-ea"/>
              </a:rPr>
              <a:t> </a:t>
            </a:r>
            <a:r>
              <a:rPr lang="en-US" altLang="zh-CN" sz="2000" dirty="0">
                <a:latin typeface="Times New Roman" panose="02020603050405020304" pitchFamily="18" charset="0"/>
                <a:cs typeface="Times New Roman" panose="02020603050405020304" pitchFamily="18" charset="0"/>
                <a:sym typeface="+mn-ea"/>
              </a:rPr>
              <a:t>&amp;</a:t>
            </a:r>
            <a:r>
              <a:rPr lang="en-US" altLang="zh-CN" sz="2000" dirty="0">
                <a:sym typeface="+mn-ea"/>
              </a:rPr>
              <a:t> </a:t>
            </a:r>
            <a:r>
              <a:rPr lang="zh-CN" altLang="en-US" sz="2000" dirty="0">
                <a:solidFill>
                  <a:srgbClr val="FF0000"/>
                </a:solidFill>
                <a:sym typeface="+mn-ea"/>
              </a:rPr>
              <a:t>制造、使用</a:t>
            </a:r>
            <a:endParaRPr lang="zh-CN" altLang="en-US" sz="2000" dirty="0">
              <a:sym typeface="+mn-ea"/>
            </a:endParaRPr>
          </a:p>
          <a:p>
            <a:pPr marL="590550" fontAlgn="auto">
              <a:lnSpc>
                <a:spcPct val="150000"/>
              </a:lnSpc>
              <a:spcBef>
                <a:spcPts val="0"/>
              </a:spcBef>
              <a:buFont typeface="Wingdings" panose="05000000000000000000" charset="0"/>
              <a:buChar char="p"/>
            </a:pPr>
            <a:r>
              <a:rPr lang="zh-CN" altLang="en-US" sz="2000" dirty="0">
                <a:sym typeface="+mn-ea"/>
              </a:rPr>
              <a:t>使用目的：自身需要</a:t>
            </a:r>
          </a:p>
          <a:p>
            <a:pPr marL="590550" fontAlgn="auto">
              <a:lnSpc>
                <a:spcPct val="150000"/>
              </a:lnSpc>
              <a:spcBef>
                <a:spcPts val="0"/>
              </a:spcBef>
              <a:buFont typeface="Wingdings" panose="05000000000000000000" charset="0"/>
              <a:buChar char="p"/>
            </a:pPr>
            <a:r>
              <a:rPr lang="zh-CN" altLang="en-US" sz="2000" dirty="0">
                <a:sym typeface="+mn-ea"/>
              </a:rPr>
              <a:t>暂时或偶然进入：定期进入、机械故障、船舶失事、躲避风暴等</a:t>
            </a:r>
          </a:p>
          <a:p>
            <a:pPr marL="590550" fontAlgn="auto">
              <a:lnSpc>
                <a:spcPct val="150000"/>
              </a:lnSpc>
              <a:spcBef>
                <a:spcPts val="0"/>
              </a:spcBef>
              <a:buFont typeface="Wingdings" panose="05000000000000000000" charset="0"/>
              <a:buChar char="p"/>
            </a:pPr>
            <a:r>
              <a:rPr lang="zh-CN" altLang="en-US" sz="2000" dirty="0">
                <a:sym typeface="+mn-ea"/>
              </a:rPr>
              <a:t>限定：与我国订有条约、共同参加国际公约或有互惠协议的国家</a:t>
            </a:r>
          </a:p>
          <a:p>
            <a:pPr algn="l" fontAlgn="auto">
              <a:lnSpc>
                <a:spcPct val="150000"/>
              </a:lnSpc>
              <a:spcBef>
                <a:spcPts val="0"/>
              </a:spcBef>
              <a:buClrTx/>
              <a:buSzTx/>
              <a:buFont typeface="Wingdings" panose="05000000000000000000" charset="0"/>
              <a:buChar char="Ø"/>
            </a:pPr>
            <a:r>
              <a:rPr lang="zh-CN" altLang="en-US" sz="2000" dirty="0">
                <a:sym typeface="+mn-ea"/>
              </a:rPr>
              <a:t>目的：维护国际运输自由</a:t>
            </a:r>
          </a:p>
          <a:p>
            <a:pPr algn="l" fontAlgn="auto">
              <a:lnSpc>
                <a:spcPct val="180000"/>
              </a:lnSpc>
              <a:spcBef>
                <a:spcPts val="0"/>
              </a:spcBef>
              <a:buClrTx/>
              <a:buSzTx/>
              <a:buFont typeface="Wingdings" panose="05000000000000000000" charset="0"/>
              <a:buChar char="Ø"/>
            </a:pPr>
            <a:endParaRPr lang="zh-CN" altLang="en-US" sz="2000" dirty="0">
              <a:sym typeface="+mn-ea"/>
            </a:endParaRPr>
          </a:p>
          <a:p>
            <a:pPr marL="0" indent="0">
              <a:buNone/>
            </a:pPr>
            <a:endParaRPr kumimoji="1" lang="zh-CN" altLang="en-US" sz="2000" dirty="0">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002665"/>
            <a:ext cx="7886700" cy="5052060"/>
          </a:xfrm>
        </p:spPr>
        <p:txBody>
          <a:bodyPr>
            <a:normAutofit lnSpcReduction="10000"/>
          </a:bodyPr>
          <a:lstStyle/>
          <a:p>
            <a:pPr marL="0" algn="l">
              <a:lnSpc>
                <a:spcPct val="150000"/>
              </a:lnSpc>
              <a:spcBef>
                <a:spcPts val="0"/>
              </a:spcBef>
              <a:buClrTx/>
              <a:buSzTx/>
              <a:buNone/>
            </a:pPr>
            <a:r>
              <a:rPr kumimoji="1" lang="zh-CN" altLang="en-US" sz="2700" dirty="0">
                <a:sym typeface="+mn-ea"/>
              </a:rPr>
              <a:t>（四）专为科学研究和实验而使用有关专利  </a:t>
            </a:r>
          </a:p>
          <a:p>
            <a:pPr>
              <a:lnSpc>
                <a:spcPct val="150000"/>
              </a:lnSpc>
              <a:spcBef>
                <a:spcPts val="0"/>
              </a:spcBef>
              <a:buFont typeface="Wingdings" panose="05000000000000000000" charset="0"/>
              <a:buChar char="Ø"/>
            </a:pPr>
            <a:r>
              <a:rPr lang="zh-CN" altLang="en-US" sz="2000" dirty="0">
                <a:sym typeface="+mn-ea"/>
              </a:rPr>
              <a:t>科学研究和实验：非商业性</a:t>
            </a:r>
            <a:endParaRPr lang="en-US" altLang="zh-CN" sz="2000" dirty="0">
              <a:sym typeface="+mn-ea"/>
            </a:endParaRPr>
          </a:p>
          <a:p>
            <a:pPr>
              <a:lnSpc>
                <a:spcPct val="150000"/>
              </a:lnSpc>
              <a:spcBef>
                <a:spcPts val="0"/>
              </a:spcBef>
              <a:buFont typeface="Wingdings" panose="05000000000000000000" charset="0"/>
              <a:buChar char="Ø"/>
            </a:pPr>
            <a:r>
              <a:rPr lang="zh-CN" altLang="en-US" sz="2000" dirty="0">
                <a:sym typeface="+mn-ea"/>
              </a:rPr>
              <a:t>针对获得专利的技术本身进行科学研究实验</a:t>
            </a:r>
          </a:p>
          <a:p>
            <a:pPr marL="704850" indent="-342900" fontAlgn="auto">
              <a:lnSpc>
                <a:spcPct val="150000"/>
              </a:lnSpc>
              <a:spcBef>
                <a:spcPts val="0"/>
              </a:spcBef>
              <a:buFont typeface="Wingdings" panose="05000000000000000000" charset="0"/>
              <a:buChar char="p"/>
            </a:pPr>
            <a:r>
              <a:rPr lang="zh-CN" altLang="en-US" sz="2000" dirty="0">
                <a:sym typeface="+mn-ea"/>
              </a:rPr>
              <a:t>从技术角度判断专利技术是否可行，判断专利权利要求所要求保护的技术方案</a:t>
            </a:r>
            <a:r>
              <a:rPr lang="zh-CN" altLang="en-US" sz="2000" dirty="0">
                <a:solidFill>
                  <a:srgbClr val="FF0000"/>
                </a:solidFill>
                <a:sym typeface="+mn-ea"/>
              </a:rPr>
              <a:t>是否能够实现</a:t>
            </a:r>
            <a:r>
              <a:rPr lang="zh-CN" altLang="en-US" sz="2000" dirty="0">
                <a:sym typeface="+mn-ea"/>
              </a:rPr>
              <a:t>专利说明书中记载的发明目的和发明效果</a:t>
            </a:r>
          </a:p>
          <a:p>
            <a:pPr marL="704850" indent="-342900" fontAlgn="auto">
              <a:lnSpc>
                <a:spcPct val="150000"/>
              </a:lnSpc>
              <a:spcBef>
                <a:spcPts val="0"/>
              </a:spcBef>
              <a:buFont typeface="Wingdings" panose="05000000000000000000" charset="0"/>
              <a:buChar char="p"/>
            </a:pPr>
            <a:r>
              <a:rPr lang="zh-CN" altLang="en-US" sz="2000" dirty="0">
                <a:sym typeface="+mn-ea"/>
              </a:rPr>
              <a:t>确定实施专利技术的最佳方案</a:t>
            </a:r>
          </a:p>
          <a:p>
            <a:pPr marL="704850" indent="-342900" fontAlgn="auto">
              <a:lnSpc>
                <a:spcPct val="150000"/>
              </a:lnSpc>
              <a:spcBef>
                <a:spcPts val="0"/>
              </a:spcBef>
              <a:buFont typeface="Wingdings" panose="05000000000000000000" charset="0"/>
              <a:buChar char="p"/>
            </a:pPr>
            <a:r>
              <a:rPr lang="zh-CN" altLang="en-US" sz="2000" dirty="0">
                <a:sym typeface="+mn-ea"/>
              </a:rPr>
              <a:t>探讨如何对专利技术作出改进</a:t>
            </a:r>
          </a:p>
          <a:p>
            <a:pPr marL="704850" indent="-342900" fontAlgn="auto">
              <a:lnSpc>
                <a:spcPct val="150000"/>
              </a:lnSpc>
              <a:spcBef>
                <a:spcPts val="0"/>
              </a:spcBef>
              <a:buFont typeface="Wingdings" panose="05000000000000000000" charset="0"/>
              <a:buChar char="p"/>
            </a:pPr>
            <a:r>
              <a:rPr kumimoji="1" lang="zh-CN" altLang="en-US" sz="2000" dirty="0"/>
              <a:t>法理：符合促进科学技术进步的基本宗旨，否则就会使专利制度产生妨碍科学技术进步的负面作用</a:t>
            </a:r>
            <a:r>
              <a:rPr kumimoji="1" lang="en-US" altLang="zh-CN" sz="2000" dirty="0"/>
              <a:t> </a:t>
            </a:r>
            <a:r>
              <a:rPr kumimoji="1" lang="en-US" altLang="zh-CN" sz="2000" dirty="0">
                <a:latin typeface="Times New Roman" panose="02020603050405020304" pitchFamily="18" charset="0"/>
                <a:cs typeface="Times New Roman" panose="02020603050405020304" pitchFamily="18" charset="0"/>
              </a:rPr>
              <a:t>&amp;</a:t>
            </a:r>
            <a:r>
              <a:rPr kumimoji="1" lang="en-US" altLang="zh-CN" sz="2000" dirty="0"/>
              <a:t> </a:t>
            </a:r>
            <a:r>
              <a:rPr kumimoji="1" lang="zh-CN" altLang="en-US" sz="2000" dirty="0"/>
              <a:t>非生产经营目的，对专利权人的损害不大</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071245"/>
            <a:ext cx="7976235" cy="3590925"/>
          </a:xfrm>
        </p:spPr>
        <p:txBody>
          <a:bodyPr>
            <a:noAutofit/>
          </a:bodyPr>
          <a:lstStyle/>
          <a:p>
            <a:pPr fontAlgn="auto">
              <a:lnSpc>
                <a:spcPct val="150000"/>
              </a:lnSpc>
              <a:spcBef>
                <a:spcPts val="0"/>
              </a:spcBef>
              <a:buFont typeface="Wingdings" panose="05000000000000000000" charset="0"/>
              <a:buChar char="Ø"/>
            </a:pPr>
            <a:r>
              <a:rPr kumimoji="1" lang="zh-CN" altLang="en-US" sz="2000" dirty="0"/>
              <a:t>下列行为被认为不是针对专利技术本身而进行的研究实验行为：</a:t>
            </a:r>
            <a:endParaRPr kumimoji="1" lang="en-US" altLang="zh-CN" sz="2000" dirty="0"/>
          </a:p>
          <a:p>
            <a:pPr marL="590550" fontAlgn="auto">
              <a:lnSpc>
                <a:spcPct val="150000"/>
              </a:lnSpc>
              <a:spcBef>
                <a:spcPts val="0"/>
              </a:spcBef>
              <a:buFont typeface="Wingdings" panose="05000000000000000000" charset="0"/>
              <a:buChar char="p"/>
            </a:pPr>
            <a:r>
              <a:rPr kumimoji="1" lang="zh-CN" altLang="en-US" sz="2000" dirty="0">
                <a:sym typeface="Wingdings" panose="05000000000000000000" pitchFamily="2" charset="2"/>
              </a:rPr>
              <a:t>利用专利技术作为手段进行另外的研究实验</a:t>
            </a:r>
            <a:endParaRPr kumimoji="1" lang="en-US" altLang="zh-CN" sz="2000" dirty="0">
              <a:sym typeface="Wingdings" panose="05000000000000000000" pitchFamily="2" charset="2"/>
            </a:endParaRPr>
          </a:p>
          <a:p>
            <a:pPr marL="590550" fontAlgn="auto">
              <a:lnSpc>
                <a:spcPct val="150000"/>
              </a:lnSpc>
              <a:spcBef>
                <a:spcPts val="0"/>
              </a:spcBef>
              <a:buFont typeface="Wingdings" panose="05000000000000000000" charset="0"/>
              <a:buChar char="p"/>
            </a:pPr>
            <a:r>
              <a:rPr kumimoji="1" lang="zh-CN" altLang="en-US" sz="2000" dirty="0"/>
              <a:t>针对实施专利技术的其他条件进行研究实验</a:t>
            </a:r>
            <a:endParaRPr kumimoji="1" lang="en-US" altLang="zh-CN" sz="2000" dirty="0"/>
          </a:p>
          <a:p>
            <a:pPr marL="590550" fontAlgn="auto">
              <a:lnSpc>
                <a:spcPct val="150000"/>
              </a:lnSpc>
              <a:spcBef>
                <a:spcPts val="0"/>
              </a:spcBef>
              <a:buFont typeface="Wingdings" panose="05000000000000000000" charset="0"/>
              <a:buChar char="p"/>
            </a:pPr>
            <a:r>
              <a:rPr kumimoji="1" lang="zh-CN" altLang="en-US" sz="2000" dirty="0"/>
              <a:t>对实施该专利技术的商业前景进行研究实验</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8620" y="906780"/>
            <a:ext cx="8261350" cy="5318760"/>
          </a:xfrm>
        </p:spPr>
        <p:txBody>
          <a:bodyPr>
            <a:noAutofit/>
          </a:bodyPr>
          <a:lstStyle/>
          <a:p>
            <a:pPr fontAlgn="auto">
              <a:lnSpc>
                <a:spcPct val="150000"/>
              </a:lnSpc>
              <a:spcBef>
                <a:spcPts val="0"/>
              </a:spcBef>
              <a:buFont typeface="Wingdings" panose="05000000000000000000" charset="0"/>
              <a:buChar char="Ø"/>
            </a:pPr>
            <a:r>
              <a:rPr kumimoji="1" lang="zh-CN" altLang="en-US" sz="2400" dirty="0">
                <a:latin typeface="Times New Roman" panose="02020603050405020304" pitchFamily="18" charset="0"/>
                <a:cs typeface="Times New Roman" panose="02020603050405020304" pitchFamily="18" charset="0"/>
                <a:sym typeface="+mn-ea"/>
              </a:rPr>
              <a:t>（五）Bolar例外：</a:t>
            </a:r>
            <a:r>
              <a:rPr kumimoji="1" lang="zh-CN" altLang="en-US" sz="2000" dirty="0">
                <a:latin typeface="Times New Roman" panose="02020603050405020304" pitchFamily="18" charset="0"/>
                <a:cs typeface="Times New Roman" panose="02020603050405020304" pitchFamily="18" charset="0"/>
                <a:sym typeface="+mn-ea"/>
              </a:rPr>
              <a:t>美国联邦巡回上诉法院1984</a:t>
            </a:r>
            <a:r>
              <a:rPr kumimoji="1" lang="en-US" altLang="zh-CN" sz="2000" dirty="0">
                <a:latin typeface="楷体" panose="02010609060101010101" pitchFamily="49" charset="-122"/>
                <a:ea typeface="楷体" panose="02010609060101010101" pitchFamily="49" charset="-122"/>
                <a:cs typeface="Times New Roman" panose="02020603050405020304" pitchFamily="18" charset="0"/>
                <a:sym typeface="+mn-ea"/>
              </a:rPr>
              <a:t>“</a:t>
            </a:r>
            <a:r>
              <a:rPr kumimoji="1" lang="zh-CN" altLang="en-US" sz="2000" dirty="0">
                <a:latin typeface="Times New Roman" panose="02020603050405020304" pitchFamily="18" charset="0"/>
                <a:cs typeface="Times New Roman" panose="02020603050405020304" pitchFamily="18" charset="0"/>
                <a:sym typeface="+mn-ea"/>
              </a:rPr>
              <a:t>Bolar</a:t>
            </a:r>
            <a:r>
              <a:rPr kumimoji="1" lang="en-US" altLang="zh-CN" sz="2000" dirty="0">
                <a:latin typeface="楷体" panose="02010609060101010101" pitchFamily="49" charset="-122"/>
                <a:ea typeface="楷体" panose="02010609060101010101" pitchFamily="49" charset="-122"/>
                <a:cs typeface="Times New Roman" panose="02020603050405020304" pitchFamily="18" charset="0"/>
                <a:sym typeface="+mn-ea"/>
              </a:rPr>
              <a:t>”</a:t>
            </a:r>
            <a:r>
              <a:rPr kumimoji="1" lang="zh-CN" altLang="en-US" sz="2000" dirty="0">
                <a:latin typeface="Times New Roman" panose="02020603050405020304" pitchFamily="18" charset="0"/>
                <a:cs typeface="Times New Roman" panose="02020603050405020304" pitchFamily="18" charset="0"/>
                <a:sym typeface="+mn-ea"/>
              </a:rPr>
              <a:t>案、1984年《专利法》第271条第5款</a:t>
            </a:r>
            <a:endParaRPr kumimoji="1" lang="zh-CN" altLang="en-US" sz="2400" dirty="0">
              <a:latin typeface="Times New Roman" panose="02020603050405020304" pitchFamily="18" charset="0"/>
              <a:cs typeface="Times New Roman" panose="02020603050405020304" pitchFamily="18" charset="0"/>
              <a:sym typeface="+mn-ea"/>
            </a:endParaRPr>
          </a:p>
          <a:p>
            <a:pPr marL="704850" indent="-342900" algn="l" fontAlgn="auto">
              <a:lnSpc>
                <a:spcPct val="150000"/>
              </a:lnSpc>
              <a:spcBef>
                <a:spcPts val="0"/>
              </a:spcBef>
              <a:buClrTx/>
              <a:buSzTx/>
              <a:buFont typeface="Wingdings" panose="05000000000000000000" charset="0"/>
              <a:buChar char="p"/>
            </a:pPr>
            <a:r>
              <a:rPr lang="zh-CN" altLang="en-US" sz="2000" dirty="0">
                <a:sym typeface="+mn-ea"/>
              </a:rPr>
              <a:t>核心问题：药品和医疗设备的审批制度</a:t>
            </a:r>
          </a:p>
          <a:p>
            <a:pPr marL="704850" indent="-342900" algn="l" fontAlgn="auto">
              <a:lnSpc>
                <a:spcPct val="150000"/>
              </a:lnSpc>
              <a:spcBef>
                <a:spcPts val="0"/>
              </a:spcBef>
              <a:buClrTx/>
              <a:buSzTx/>
              <a:buFont typeface="Arial" panose="020B0604020202020204" pitchFamily="34" charset="0"/>
              <a:buChar char="•"/>
            </a:pPr>
            <a:r>
              <a:rPr lang="zh-CN" altLang="en-US" sz="2000" dirty="0">
                <a:sym typeface="+mn-ea"/>
              </a:rPr>
              <a:t>药品和医疗设备的上市行政审批制度在专利保护初期给专利权人带来不利影响，但是在专利保护期届满时又给专利权人带来好处</a:t>
            </a:r>
          </a:p>
          <a:p>
            <a:pPr marL="704850" indent="-342900" fontAlgn="auto">
              <a:lnSpc>
                <a:spcPct val="150000"/>
              </a:lnSpc>
              <a:spcBef>
                <a:spcPts val="0"/>
              </a:spcBef>
              <a:buFont typeface="Arial" panose="020B0604020202020204" pitchFamily="34" charset="0"/>
              <a:buChar char="•"/>
            </a:pPr>
            <a:r>
              <a:rPr lang="zh-CN" altLang="en-US" sz="2000" dirty="0">
                <a:sym typeface="+mn-ea"/>
              </a:rPr>
              <a:t>公益效果：仿制药尽早参与市场竞争可以为公众提供更多的可供选择的药品和医疗设备，能够降低有关药品和医疗设备的价格，对公众有好处，各国普遍予以鼓励</a:t>
            </a:r>
            <a:endParaRPr kumimoji="1" lang="zh-CN" altLang="en-US" sz="2400"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54828" y="2735063"/>
            <a:ext cx="1371600" cy="615016"/>
            <a:chOff x="1366699" y="2301240"/>
            <a:chExt cx="1828800" cy="3032760"/>
          </a:xfrm>
          <a:solidFill>
            <a:srgbClr val="DA9246"/>
          </a:solidFill>
        </p:grpSpPr>
        <p:sp>
          <p:nvSpPr>
            <p:cNvPr id="4" name="矩形 3"/>
            <p:cNvSpPr/>
            <p:nvPr/>
          </p:nvSpPr>
          <p:spPr>
            <a:xfrm>
              <a:off x="1366699" y="2301240"/>
              <a:ext cx="1828800" cy="3032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latin typeface="华文楷体" panose="02010600040101010101" charset="-122"/>
                <a:ea typeface="华文楷体" panose="02010600040101010101" charset="-122"/>
              </a:endParaRPr>
            </a:p>
          </p:txBody>
        </p:sp>
        <p:sp>
          <p:nvSpPr>
            <p:cNvPr id="5" name="文本框 4"/>
            <p:cNvSpPr txBox="1"/>
            <p:nvPr/>
          </p:nvSpPr>
          <p:spPr>
            <a:xfrm>
              <a:off x="1479489" y="2837210"/>
              <a:ext cx="1601893" cy="1966459"/>
            </a:xfrm>
            <a:prstGeom prst="rect">
              <a:avLst/>
            </a:prstGeom>
            <a:grpFill/>
          </p:spPr>
          <p:txBody>
            <a:bodyPr wrap="none" rtlCol="0">
              <a:spAutoFit/>
            </a:bodyPr>
            <a:lstStyle/>
            <a:p>
              <a:pPr lvl="0" algn="l">
                <a:lnSpc>
                  <a:spcPct val="100000"/>
                </a:lnSpc>
              </a:pPr>
              <a:r>
                <a:rPr sz="2000" b="1" dirty="0">
                  <a:solidFill>
                    <a:schemeClr val="bg1"/>
                  </a:solidFill>
                  <a:latin typeface="华文楷体" panose="02010600040101010101" charset="-122"/>
                  <a:ea typeface="华文楷体" panose="02010600040101010101" charset="-122"/>
                  <a:cs typeface="宋体" panose="02010600030101010101" pitchFamily="2" charset="-122"/>
                  <a:sym typeface="+mn-ea"/>
                </a:rPr>
                <a:t>行为目的</a:t>
              </a:r>
              <a:endParaRPr lang="zh-CN" altLang="en-US" sz="2000" b="1" dirty="0">
                <a:solidFill>
                  <a:schemeClr val="bg1"/>
                </a:solidFill>
                <a:latin typeface="华文楷体" panose="02010600040101010101" charset="-122"/>
                <a:ea typeface="华文楷体" panose="02010600040101010101" charset="-122"/>
                <a:cs typeface="宋体" panose="02010600030101010101" pitchFamily="2" charset="-122"/>
                <a:sym typeface="+mn-ea"/>
              </a:endParaRPr>
            </a:p>
          </p:txBody>
        </p:sp>
      </p:grpSp>
      <p:sp>
        <p:nvSpPr>
          <p:cNvPr id="6" name="矩形 5"/>
          <p:cNvSpPr/>
          <p:nvPr/>
        </p:nvSpPr>
        <p:spPr>
          <a:xfrm>
            <a:off x="354578" y="4730044"/>
            <a:ext cx="1371600" cy="615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latin typeface="华文楷体" panose="02010600040101010101" charset="-122"/>
              <a:ea typeface="华文楷体" panose="02010600040101010101" charset="-122"/>
            </a:endParaRPr>
          </a:p>
        </p:txBody>
      </p:sp>
      <p:sp>
        <p:nvSpPr>
          <p:cNvPr id="25" name="文本框 24"/>
          <p:cNvSpPr txBox="1"/>
          <p:nvPr/>
        </p:nvSpPr>
        <p:spPr>
          <a:xfrm>
            <a:off x="458446" y="4819143"/>
            <a:ext cx="1201420" cy="398780"/>
          </a:xfrm>
          <a:prstGeom prst="rect">
            <a:avLst/>
          </a:prstGeom>
          <a:noFill/>
        </p:spPr>
        <p:txBody>
          <a:bodyPr wrap="none" rtlCol="0">
            <a:spAutoFit/>
          </a:bodyPr>
          <a:lstStyle/>
          <a:p>
            <a:pPr lvl="0" algn="l"/>
            <a:r>
              <a:rPr sz="2000" b="1" dirty="0">
                <a:solidFill>
                  <a:schemeClr val="bg1"/>
                </a:solidFill>
                <a:latin typeface="华文楷体" panose="02010600040101010101" charset="-122"/>
                <a:ea typeface="华文楷体" panose="02010600040101010101" charset="-122"/>
                <a:cs typeface="宋体" panose="02010600030101010101" pitchFamily="2" charset="-122"/>
                <a:sym typeface="+mn-ea"/>
              </a:rPr>
              <a:t>行为类型</a:t>
            </a:r>
            <a:endParaRPr lang="zh-CN" altLang="en-US" sz="2000" b="1" dirty="0">
              <a:solidFill>
                <a:schemeClr val="bg1"/>
              </a:solidFill>
              <a:latin typeface="华文楷体" panose="02010600040101010101" charset="-122"/>
              <a:ea typeface="华文楷体" panose="02010600040101010101" charset="-122"/>
              <a:cs typeface="宋体" panose="02010600030101010101" pitchFamily="2" charset="-122"/>
              <a:sym typeface="+mn-ea"/>
            </a:endParaRPr>
          </a:p>
        </p:txBody>
      </p:sp>
      <p:sp>
        <p:nvSpPr>
          <p:cNvPr id="2" name="文本框 1"/>
          <p:cNvSpPr txBox="1"/>
          <p:nvPr/>
        </p:nvSpPr>
        <p:spPr>
          <a:xfrm>
            <a:off x="1726724" y="1858486"/>
            <a:ext cx="7045643" cy="2399665"/>
          </a:xfrm>
          <a:prstGeom prst="rect">
            <a:avLst/>
          </a:prstGeom>
          <a:noFill/>
        </p:spPr>
        <p:txBody>
          <a:bodyPr wrap="square" rtlCol="0" anchor="t">
            <a:spAutoFit/>
          </a:bodyPr>
          <a:lstStyle/>
          <a:p>
            <a:pPr marL="342900" lvl="0" indent="-342900">
              <a:lnSpc>
                <a:spcPct val="150000"/>
              </a:lnSpc>
              <a:buFont typeface="Wingdings" panose="05000000000000000000" charset="0"/>
              <a:buChar char="Ø"/>
            </a:pPr>
            <a:r>
              <a:rPr sz="2000" dirty="0">
                <a:latin typeface="华文楷体" panose="02010600040101010101" charset="-122"/>
                <a:ea typeface="华文楷体" panose="02010600040101010101" charset="-122"/>
                <a:cs typeface="华文楷体" panose="02010600040101010101" charset="-122"/>
                <a:sym typeface="+mn-ea"/>
              </a:rPr>
              <a:t>唯一目的</a:t>
            </a:r>
            <a:r>
              <a:rPr lang="zh-CN" sz="2000" dirty="0">
                <a:latin typeface="华文楷体" panose="02010600040101010101" charset="-122"/>
                <a:ea typeface="华文楷体" panose="02010600040101010101" charset="-122"/>
                <a:cs typeface="华文楷体" panose="02010600040101010101" charset="-122"/>
                <a:sym typeface="+mn-ea"/>
              </a:rPr>
              <a:t>：</a:t>
            </a:r>
            <a:r>
              <a:rPr sz="2000" dirty="0">
                <a:solidFill>
                  <a:srgbClr val="FF0000"/>
                </a:solidFill>
                <a:latin typeface="华文楷体" panose="02010600040101010101" charset="-122"/>
                <a:ea typeface="华文楷体" panose="02010600040101010101" charset="-122"/>
                <a:cs typeface="华文楷体" panose="02010600040101010101" charset="-122"/>
                <a:sym typeface="+mn-ea"/>
              </a:rPr>
              <a:t>“为提供行政审批所需要的信息”</a:t>
            </a:r>
            <a:r>
              <a:rPr sz="2000" dirty="0">
                <a:latin typeface="华文楷体" panose="02010600040101010101" charset="-122"/>
                <a:ea typeface="华文楷体" panose="02010600040101010101" charset="-122"/>
                <a:cs typeface="华文楷体" panose="02010600040101010101" charset="-122"/>
                <a:sym typeface="+mn-ea"/>
              </a:rPr>
              <a:t>，</a:t>
            </a:r>
            <a:r>
              <a:rPr lang="zh-CN" sz="2000" dirty="0">
                <a:latin typeface="华文楷体" panose="02010600040101010101" charset="-122"/>
                <a:ea typeface="华文楷体" panose="02010600040101010101" charset="-122"/>
                <a:cs typeface="华文楷体" panose="02010600040101010101" charset="-122"/>
                <a:sym typeface="+mn-ea"/>
              </a:rPr>
              <a:t>即</a:t>
            </a:r>
            <a:r>
              <a:rPr sz="2000" dirty="0">
                <a:latin typeface="华文楷体" panose="02010600040101010101" charset="-122"/>
                <a:ea typeface="华文楷体" panose="02010600040101010101" charset="-122"/>
                <a:cs typeface="华文楷体" panose="02010600040101010101" charset="-122"/>
                <a:sym typeface="+mn-ea"/>
              </a:rPr>
              <a:t>《药品管理法》《药品管理法实施条例》以及《药品注册管理办法》等相关药品管理法律法规、部门规章等规定的实验资料、研究报告、科技文献等相关材料</a:t>
            </a:r>
          </a:p>
          <a:p>
            <a:pPr marL="702310" lvl="0" indent="-342900" fontAlgn="auto">
              <a:lnSpc>
                <a:spcPct val="150000"/>
              </a:lnSpc>
              <a:buFont typeface="Wingdings" panose="05000000000000000000" charset="0"/>
              <a:buChar char="p"/>
            </a:pPr>
            <a:r>
              <a:rPr sz="2000" dirty="0">
                <a:latin typeface="华文楷体" panose="02010600040101010101" charset="-122"/>
                <a:ea typeface="华文楷体" panose="02010600040101010101" charset="-122"/>
                <a:cs typeface="华文楷体" panose="02010600040101010101" charset="-122"/>
                <a:sym typeface="+mn-ea"/>
              </a:rPr>
              <a:t>仅“包含”这一目的</a:t>
            </a:r>
            <a:r>
              <a:rPr lang="en-US" sz="2000" dirty="0">
                <a:solidFill>
                  <a:srgbClr val="FF0000"/>
                </a:solidFill>
                <a:latin typeface="华文楷体" panose="02010600040101010101" charset="-122"/>
                <a:ea typeface="华文楷体" panose="02010600040101010101" charset="-122"/>
                <a:cs typeface="华文楷体" panose="02010600040101010101" charset="-122"/>
                <a:sym typeface="+mn-ea"/>
              </a:rPr>
              <a:t> &amp; </a:t>
            </a:r>
            <a:r>
              <a:rPr sz="2000" dirty="0">
                <a:solidFill>
                  <a:srgbClr val="FF0000"/>
                </a:solidFill>
                <a:latin typeface="华文楷体" panose="02010600040101010101" charset="-122"/>
                <a:ea typeface="华文楷体" panose="02010600040101010101" charset="-122"/>
                <a:cs typeface="华文楷体" panose="02010600040101010101" charset="-122"/>
                <a:sym typeface="+mn-ea"/>
              </a:rPr>
              <a:t>与这一目的毫不相干</a:t>
            </a:r>
            <a:r>
              <a:rPr lang="zh-CN" sz="2000" dirty="0">
                <a:solidFill>
                  <a:srgbClr val="FF0000"/>
                </a:solidFill>
                <a:latin typeface="华文楷体" panose="02010600040101010101" charset="-122"/>
                <a:ea typeface="华文楷体" panose="02010600040101010101" charset="-122"/>
                <a:cs typeface="华文楷体" panose="02010600040101010101" charset="-122"/>
                <a:sym typeface="+mn-ea"/>
              </a:rPr>
              <a:t>？</a:t>
            </a:r>
          </a:p>
        </p:txBody>
      </p:sp>
      <p:sp>
        <p:nvSpPr>
          <p:cNvPr id="8" name="文本框 7"/>
          <p:cNvSpPr txBox="1"/>
          <p:nvPr/>
        </p:nvSpPr>
        <p:spPr>
          <a:xfrm>
            <a:off x="1726089" y="4402455"/>
            <a:ext cx="7045166" cy="1476375"/>
          </a:xfrm>
          <a:prstGeom prst="rect">
            <a:avLst/>
          </a:prstGeom>
          <a:noFill/>
        </p:spPr>
        <p:txBody>
          <a:bodyPr wrap="square" rtlCol="0" anchor="t">
            <a:spAutoFit/>
          </a:bodyPr>
          <a:lstStyle/>
          <a:p>
            <a:pPr marL="342900" indent="-342900">
              <a:lnSpc>
                <a:spcPct val="150000"/>
              </a:lnSpc>
              <a:buFont typeface="Wingdings" panose="05000000000000000000" charset="0"/>
              <a:buChar char="Ø"/>
            </a:pPr>
            <a:r>
              <a:rPr sz="2000" dirty="0">
                <a:latin typeface="华文楷体" panose="02010600040101010101" charset="-122"/>
                <a:ea typeface="华文楷体" panose="02010600040101010101" charset="-122"/>
                <a:cs typeface="华文楷体" panose="02010600040101010101" charset="-122"/>
                <a:sym typeface="+mn-ea"/>
              </a:rPr>
              <a:t>制造、使用、进口专利药品或者专利医疗器械</a:t>
            </a:r>
          </a:p>
          <a:p>
            <a:pPr marL="342900" indent="-342900">
              <a:lnSpc>
                <a:spcPct val="150000"/>
              </a:lnSpc>
              <a:buFont typeface="Wingdings" panose="05000000000000000000" charset="0"/>
              <a:buChar char="Ø"/>
            </a:pPr>
            <a:r>
              <a:rPr sz="2000" dirty="0">
                <a:latin typeface="华文楷体" panose="02010600040101010101" charset="-122"/>
                <a:ea typeface="华文楷体" panose="02010600040101010101" charset="-122"/>
                <a:cs typeface="华文楷体" panose="02010600040101010101" charset="-122"/>
                <a:sym typeface="+mn-ea"/>
              </a:rPr>
              <a:t>专门为其制造、进口专利药品或者专利医疗器械</a:t>
            </a:r>
          </a:p>
          <a:p>
            <a:pPr marL="702310" indent="-342900" algn="l">
              <a:lnSpc>
                <a:spcPct val="150000"/>
              </a:lnSpc>
              <a:buClrTx/>
              <a:buSzTx/>
              <a:buFont typeface="Wingdings" panose="05000000000000000000" charset="0"/>
              <a:buChar char="p"/>
            </a:pPr>
            <a:r>
              <a:rPr sz="2000" dirty="0">
                <a:solidFill>
                  <a:srgbClr val="FF0000"/>
                </a:solidFill>
                <a:latin typeface="华文楷体" panose="02010600040101010101" charset="-122"/>
                <a:ea typeface="华文楷体" panose="02010600040101010101" charset="-122"/>
                <a:cs typeface="华文楷体" panose="02010600040101010101" charset="-122"/>
                <a:sym typeface="+mn-ea"/>
              </a:rPr>
              <a:t>许诺销售、销售</a:t>
            </a:r>
            <a:r>
              <a:rPr lang="zh-CN" sz="2000" dirty="0">
                <a:solidFill>
                  <a:srgbClr val="FF0000"/>
                </a:solidFill>
                <a:latin typeface="华文楷体" panose="02010600040101010101" charset="-122"/>
                <a:ea typeface="华文楷体" panose="02010600040101010101" charset="-122"/>
                <a:cs typeface="华文楷体" panose="02010600040101010101" charset="-122"/>
                <a:sym typeface="+mn-ea"/>
              </a:rPr>
              <a:t>？</a:t>
            </a:r>
          </a:p>
        </p:txBody>
      </p:sp>
      <p:grpSp>
        <p:nvGrpSpPr>
          <p:cNvPr id="10" name="组合 9"/>
          <p:cNvGrpSpPr/>
          <p:nvPr/>
        </p:nvGrpSpPr>
        <p:grpSpPr>
          <a:xfrm>
            <a:off x="383540" y="1005205"/>
            <a:ext cx="2227580" cy="615315"/>
            <a:chOff x="1366699" y="2301240"/>
            <a:chExt cx="1828800" cy="3032760"/>
          </a:xfrm>
          <a:solidFill>
            <a:srgbClr val="DA9246"/>
          </a:solidFill>
        </p:grpSpPr>
        <p:sp>
          <p:nvSpPr>
            <p:cNvPr id="11" name="矩形 10"/>
            <p:cNvSpPr/>
            <p:nvPr/>
          </p:nvSpPr>
          <p:spPr>
            <a:xfrm>
              <a:off x="1366699" y="2301240"/>
              <a:ext cx="1828800" cy="3032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latin typeface="华文楷体" panose="02010600040101010101" charset="-122"/>
                <a:ea typeface="华文楷体" panose="02010600040101010101" charset="-122"/>
              </a:endParaRPr>
            </a:p>
          </p:txBody>
        </p:sp>
        <p:sp>
          <p:nvSpPr>
            <p:cNvPr id="12" name="文本框 11"/>
            <p:cNvSpPr txBox="1"/>
            <p:nvPr/>
          </p:nvSpPr>
          <p:spPr>
            <a:xfrm>
              <a:off x="1479306" y="2836693"/>
              <a:ext cx="1691640" cy="1965504"/>
            </a:xfrm>
            <a:prstGeom prst="rect">
              <a:avLst/>
            </a:prstGeom>
            <a:grpFill/>
          </p:spPr>
          <p:txBody>
            <a:bodyPr wrap="square" rtlCol="0">
              <a:spAutoFit/>
            </a:bodyPr>
            <a:lstStyle/>
            <a:p>
              <a:pPr lvl="0" algn="ctr">
                <a:lnSpc>
                  <a:spcPct val="100000"/>
                </a:lnSpc>
              </a:pPr>
              <a:r>
                <a:rPr lang="zh-CN" sz="2000" b="1" dirty="0">
                  <a:solidFill>
                    <a:schemeClr val="bg1"/>
                  </a:solidFill>
                  <a:latin typeface="华文楷体" panose="02010600040101010101" charset="-122"/>
                  <a:ea typeface="华文楷体" panose="02010600040101010101" charset="-122"/>
                  <a:cs typeface="宋体" panose="02010600030101010101" pitchFamily="2" charset="-122"/>
                  <a:sym typeface="+mn-ea"/>
                </a:rPr>
                <a:t>条件</a:t>
              </a:r>
              <a:endParaRPr lang="zh-CN" altLang="en-US" sz="2000" b="1" dirty="0">
                <a:solidFill>
                  <a:schemeClr val="bg1"/>
                </a:solidFill>
                <a:latin typeface="华文楷体" panose="02010600040101010101" charset="-122"/>
                <a:ea typeface="华文楷体" panose="02010600040101010101" charset="-122"/>
                <a:cs typeface="宋体" panose="02010600030101010101" pitchFamily="2" charset="-122"/>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2000"/>
                                        <p:tgtEl>
                                          <p:spTgt spid="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ox(in)">
                                      <p:cBhvr>
                                        <p:cTn id="10" dur="2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par>
                          <p:cTn id="21" fill="hold">
                            <p:stCondLst>
                              <p:cond delay="500"/>
                            </p:stCondLst>
                            <p:childTnLst>
                              <p:par>
                                <p:cTn id="22" presetID="4" presetClass="entr" presetSubtype="16"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ox(in)">
                                      <p:cBhvr>
                                        <p:cTn id="24"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2"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3"/>
          <p:cNvPicPr>
            <a:picLocks noChangeAspect="1"/>
          </p:cNvPicPr>
          <p:nvPr/>
        </p:nvPicPr>
        <p:blipFill>
          <a:blip r:embed="rId2"/>
          <a:stretch>
            <a:fillRect/>
          </a:stretch>
        </p:blipFill>
        <p:spPr>
          <a:xfrm>
            <a:off x="6500813" y="1357313"/>
            <a:ext cx="2190750" cy="2643187"/>
          </a:xfrm>
          <a:prstGeom prst="rect">
            <a:avLst/>
          </a:prstGeom>
          <a:noFill/>
          <a:ln w="9525">
            <a:noFill/>
          </a:ln>
        </p:spPr>
      </p:pic>
      <p:pic>
        <p:nvPicPr>
          <p:cNvPr id="13315" name="Picture 6"/>
          <p:cNvPicPr>
            <a:picLocks noChangeAspect="1"/>
          </p:cNvPicPr>
          <p:nvPr/>
        </p:nvPicPr>
        <p:blipFill>
          <a:blip r:embed="rId3"/>
          <a:stretch>
            <a:fillRect/>
          </a:stretch>
        </p:blipFill>
        <p:spPr>
          <a:xfrm>
            <a:off x="642938" y="1928813"/>
            <a:ext cx="2071687" cy="2755900"/>
          </a:xfrm>
          <a:prstGeom prst="rect">
            <a:avLst/>
          </a:prstGeom>
          <a:noFill/>
          <a:ln w="9525">
            <a:noFill/>
          </a:ln>
        </p:spPr>
      </p:pic>
      <p:sp>
        <p:nvSpPr>
          <p:cNvPr id="13316" name="矩形 13"/>
          <p:cNvSpPr/>
          <p:nvPr/>
        </p:nvSpPr>
        <p:spPr>
          <a:xfrm>
            <a:off x="2214880" y="1857375"/>
            <a:ext cx="3643630" cy="460375"/>
          </a:xfrm>
          <a:prstGeom prst="rect">
            <a:avLst/>
          </a:prstGeom>
          <a:noFill/>
          <a:ln w="9525">
            <a:noFill/>
          </a:ln>
        </p:spPr>
        <p:txBody>
          <a:bodyPr wrap="square">
            <a:spAutoFit/>
          </a:bodyPr>
          <a:lstStyle/>
          <a:p>
            <a:pPr eaLnBrk="1" hangingPunct="1"/>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微软雅黑" panose="020B0503020204020204" charset="-122"/>
              </a:rPr>
              <a:t>原告：</a:t>
            </a: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微软雅黑" panose="020B0503020204020204" charset="-122"/>
              </a:rPr>
              <a:t>Roche Products</a:t>
            </a:r>
            <a:endParaRPr lang="zh-CN" altLang="en-US" sz="2400" dirty="0">
              <a:latin typeface="华文楷体" panose="02010600040101010101" charset="-122"/>
              <a:ea typeface="华文楷体" panose="02010600040101010101" charset="-122"/>
              <a:cs typeface="华文楷体" panose="02010600040101010101" charset="-122"/>
            </a:endParaRPr>
          </a:p>
        </p:txBody>
      </p:sp>
      <p:sp>
        <p:nvSpPr>
          <p:cNvPr id="13317" name="矩形 14"/>
          <p:cNvSpPr/>
          <p:nvPr/>
        </p:nvSpPr>
        <p:spPr>
          <a:xfrm>
            <a:off x="4358005" y="3929380"/>
            <a:ext cx="4312920" cy="460375"/>
          </a:xfrm>
          <a:prstGeom prst="rect">
            <a:avLst/>
          </a:prstGeom>
          <a:noFill/>
          <a:ln w="9525">
            <a:noFill/>
          </a:ln>
        </p:spPr>
        <p:txBody>
          <a:bodyPr wrap="square">
            <a:spAutoFit/>
          </a:bodyPr>
          <a:lstStyle/>
          <a:p>
            <a:pPr eaLnBrk="1" hangingPunct="1"/>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微软雅黑" panose="020B0503020204020204" charset="-122"/>
              </a:rPr>
              <a:t>被告：</a:t>
            </a: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微软雅黑" panose="020B0503020204020204" charset="-122"/>
              </a:rPr>
              <a:t>Bolar Pharmaceutical</a:t>
            </a:r>
            <a:endParaRPr lang="zh-CN" altLang="en-US" sz="2400" dirty="0">
              <a:latin typeface="华文楷体" panose="02010600040101010101" charset="-122"/>
              <a:ea typeface="华文楷体" panose="02010600040101010101" charset="-122"/>
              <a:cs typeface="华文楷体" panose="02010600040101010101" charset="-122"/>
            </a:endParaRPr>
          </a:p>
        </p:txBody>
      </p:sp>
      <p:sp>
        <p:nvSpPr>
          <p:cNvPr id="13318" name="TextBox 5"/>
          <p:cNvSpPr/>
          <p:nvPr/>
        </p:nvSpPr>
        <p:spPr>
          <a:xfrm>
            <a:off x="643255" y="4565650"/>
            <a:ext cx="8027670" cy="1938020"/>
          </a:xfrm>
          <a:prstGeom prst="rect">
            <a:avLst/>
          </a:prstGeom>
          <a:noFill/>
          <a:ln w="9525">
            <a:noFill/>
          </a:ln>
        </p:spPr>
        <p:txBody>
          <a:bodyPr wrap="square">
            <a:spAutoFit/>
          </a:bodyPr>
          <a:lstStyle/>
          <a:p>
            <a:pPr fontAlgn="auto">
              <a:lnSpc>
                <a:spcPct val="150000"/>
              </a:lnSpc>
            </a:pPr>
            <a:r>
              <a:rPr lang="en-US" altLang="zh-CN"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Roche</a:t>
            </a: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拥有一个涉及盐酸氟胺安定的安眠药有效成分的专利，保护期到</a:t>
            </a:r>
            <a:r>
              <a:rPr lang="en-US" altLang="zh-CN"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1984</a:t>
            </a: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年。Bolar计划在该专利保护期届满后推出盐酸氟胺安定的一般药品，为了尽快获得美国食品与药品监督管理局的批准，在专利期内从国外进口少量专利产品进行实验，以收集获得批准所需数据</a:t>
            </a:r>
          </a:p>
        </p:txBody>
      </p:sp>
      <p:sp>
        <p:nvSpPr>
          <p:cNvPr id="35847" name="标题 5"/>
          <p:cNvSpPr>
            <a:spLocks noGrp="1"/>
          </p:cNvSpPr>
          <p:nvPr>
            <p:ph type="title" idx="4294967295"/>
          </p:nvPr>
        </p:nvSpPr>
        <p:spPr>
          <a:xfrm>
            <a:off x="205105" y="911860"/>
            <a:ext cx="8357870" cy="920750"/>
          </a:xfrm>
        </p:spPr>
        <p:txBody>
          <a:bodyPr vert="horz" wrap="square" lIns="91440" tIns="45720" rIns="91440" bIns="45720" anchor="ctr"/>
          <a:lstStyle/>
          <a:p>
            <a:pPr algn="l"/>
            <a:r>
              <a:rPr lang="en-US" altLang="zh-CN" sz="2800" dirty="0">
                <a:solidFill>
                  <a:srgbClr val="000000"/>
                </a:solidFill>
                <a:latin typeface="华文楷体" panose="02010600040101010101" charset="-122"/>
                <a:ea typeface="华文楷体" panose="02010600040101010101" charset="-122"/>
                <a:cs typeface="华文楷体" panose="02010600040101010101" charset="-122"/>
                <a:sym typeface="微软雅黑" panose="020B0503020204020204" charset="-122"/>
              </a:rPr>
              <a:t>Roche Products V. Bolar Pharmaceutical</a:t>
            </a:r>
            <a:endParaRPr lang="zh-CN" altLang="en-US" sz="2800" dirty="0">
              <a:latin typeface="华文楷体" panose="02010600040101010101" charset="-122"/>
              <a:ea typeface="华文楷体" panose="02010600040101010101" charset="-122"/>
              <a:cs typeface="华文楷体"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500" fill="hold"/>
                                        <p:tgtEl>
                                          <p:spTgt spid="13315"/>
                                        </p:tgtEl>
                                        <p:attrNameLst>
                                          <p:attrName>ppt_x</p:attrName>
                                        </p:attrNameLst>
                                      </p:cBhvr>
                                      <p:tavLst>
                                        <p:tav tm="0">
                                          <p:val>
                                            <p:strVal val="#ppt_x"/>
                                          </p:val>
                                        </p:tav>
                                        <p:tav tm="100000">
                                          <p:val>
                                            <p:strVal val="#ppt_x"/>
                                          </p:val>
                                        </p:tav>
                                      </p:tavLst>
                                    </p:anim>
                                    <p:anim calcmode="lin" valueType="num">
                                      <p:cBhvr additive="base">
                                        <p:cTn id="8" dur="500" fill="hold"/>
                                        <p:tgtEl>
                                          <p:spTgt spid="133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316"/>
                                        </p:tgtEl>
                                        <p:attrNameLst>
                                          <p:attrName>style.visibility</p:attrName>
                                        </p:attrNameLst>
                                      </p:cBhvr>
                                      <p:to>
                                        <p:strVal val="visible"/>
                                      </p:to>
                                    </p:set>
                                    <p:anim calcmode="lin" valueType="num">
                                      <p:cBhvr additive="base">
                                        <p:cTn id="11" dur="500" fill="hold"/>
                                        <p:tgtEl>
                                          <p:spTgt spid="13316"/>
                                        </p:tgtEl>
                                        <p:attrNameLst>
                                          <p:attrName>ppt_x</p:attrName>
                                        </p:attrNameLst>
                                      </p:cBhvr>
                                      <p:tavLst>
                                        <p:tav tm="0">
                                          <p:val>
                                            <p:strVal val="#ppt_x"/>
                                          </p:val>
                                        </p:tav>
                                        <p:tav tm="100000">
                                          <p:val>
                                            <p:strVal val="#ppt_x"/>
                                          </p:val>
                                        </p:tav>
                                      </p:tavLst>
                                    </p:anim>
                                    <p:anim calcmode="lin" valueType="num">
                                      <p:cBhvr additive="base">
                                        <p:cTn id="12"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314"/>
                                        </p:tgtEl>
                                        <p:attrNameLst>
                                          <p:attrName>style.visibility</p:attrName>
                                        </p:attrNameLst>
                                      </p:cBhvr>
                                      <p:to>
                                        <p:strVal val="visible"/>
                                      </p:to>
                                    </p:set>
                                    <p:anim calcmode="lin" valueType="num">
                                      <p:cBhvr additive="base">
                                        <p:cTn id="17" dur="500" fill="hold"/>
                                        <p:tgtEl>
                                          <p:spTgt spid="13314"/>
                                        </p:tgtEl>
                                        <p:attrNameLst>
                                          <p:attrName>ppt_x</p:attrName>
                                        </p:attrNameLst>
                                      </p:cBhvr>
                                      <p:tavLst>
                                        <p:tav tm="0">
                                          <p:val>
                                            <p:strVal val="#ppt_x"/>
                                          </p:val>
                                        </p:tav>
                                        <p:tav tm="100000">
                                          <p:val>
                                            <p:strVal val="#ppt_x"/>
                                          </p:val>
                                        </p:tav>
                                      </p:tavLst>
                                    </p:anim>
                                    <p:anim calcmode="lin" valueType="num">
                                      <p:cBhvr additive="base">
                                        <p:cTn id="18" dur="500" fill="hold"/>
                                        <p:tgtEl>
                                          <p:spTgt spid="1331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317"/>
                                        </p:tgtEl>
                                        <p:attrNameLst>
                                          <p:attrName>style.visibility</p:attrName>
                                        </p:attrNameLst>
                                      </p:cBhvr>
                                      <p:to>
                                        <p:strVal val="visible"/>
                                      </p:to>
                                    </p:set>
                                    <p:anim calcmode="lin" valueType="num">
                                      <p:cBhvr additive="base">
                                        <p:cTn id="21" dur="500" fill="hold"/>
                                        <p:tgtEl>
                                          <p:spTgt spid="13317"/>
                                        </p:tgtEl>
                                        <p:attrNameLst>
                                          <p:attrName>ppt_x</p:attrName>
                                        </p:attrNameLst>
                                      </p:cBhvr>
                                      <p:tavLst>
                                        <p:tav tm="0">
                                          <p:val>
                                            <p:strVal val="#ppt_x"/>
                                          </p:val>
                                        </p:tav>
                                        <p:tav tm="100000">
                                          <p:val>
                                            <p:strVal val="#ppt_x"/>
                                          </p:val>
                                        </p:tav>
                                      </p:tavLst>
                                    </p:anim>
                                    <p:anim calcmode="lin" valueType="num">
                                      <p:cBhvr additive="base">
                                        <p:cTn id="22" dur="500" fill="hold"/>
                                        <p:tgtEl>
                                          <p:spTgt spid="133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4" presetClass="entr" presetSubtype="0" accel="100000" fill="hold" grpId="0" nodeType="clickEffect">
                                  <p:stCondLst>
                                    <p:cond delay="0"/>
                                  </p:stCondLst>
                                  <p:childTnLst>
                                    <p:set>
                                      <p:cBhvr>
                                        <p:cTn id="26" dur="1" fill="hold">
                                          <p:stCondLst>
                                            <p:cond delay="0"/>
                                          </p:stCondLst>
                                        </p:cTn>
                                        <p:tgtEl>
                                          <p:spTgt spid="13318"/>
                                        </p:tgtEl>
                                        <p:attrNameLst>
                                          <p:attrName>style.visibility</p:attrName>
                                        </p:attrNameLst>
                                      </p:cBhvr>
                                      <p:to>
                                        <p:strVal val="visible"/>
                                      </p:to>
                                    </p:set>
                                    <p:anim calcmode="lin" valueType="num">
                                      <p:cBhvr>
                                        <p:cTn id="27" dur="500" fill="hold"/>
                                        <p:tgtEl>
                                          <p:spTgt spid="13318"/>
                                        </p:tgtEl>
                                        <p:attrNameLst>
                                          <p:attrName>ppt_w</p:attrName>
                                        </p:attrNameLst>
                                      </p:cBhvr>
                                      <p:tavLst>
                                        <p:tav tm="0">
                                          <p:val>
                                            <p:strVal val="#ppt_w*0.05"/>
                                          </p:val>
                                        </p:tav>
                                        <p:tav tm="100000">
                                          <p:val>
                                            <p:strVal val="#ppt_w"/>
                                          </p:val>
                                        </p:tav>
                                      </p:tavLst>
                                    </p:anim>
                                    <p:anim calcmode="lin" valueType="num">
                                      <p:cBhvr>
                                        <p:cTn id="28" dur="500" fill="hold"/>
                                        <p:tgtEl>
                                          <p:spTgt spid="13318"/>
                                        </p:tgtEl>
                                        <p:attrNameLst>
                                          <p:attrName>ppt_h</p:attrName>
                                        </p:attrNameLst>
                                      </p:cBhvr>
                                      <p:tavLst>
                                        <p:tav tm="0">
                                          <p:val>
                                            <p:strVal val="#ppt_h"/>
                                          </p:val>
                                        </p:tav>
                                        <p:tav tm="100000">
                                          <p:val>
                                            <p:strVal val="#ppt_h"/>
                                          </p:val>
                                        </p:tav>
                                      </p:tavLst>
                                    </p:anim>
                                    <p:anim calcmode="lin" valueType="num">
                                      <p:cBhvr>
                                        <p:cTn id="29" dur="500" fill="hold"/>
                                        <p:tgtEl>
                                          <p:spTgt spid="13318"/>
                                        </p:tgtEl>
                                        <p:attrNameLst>
                                          <p:attrName>ppt_x</p:attrName>
                                        </p:attrNameLst>
                                      </p:cBhvr>
                                      <p:tavLst>
                                        <p:tav tm="0">
                                          <p:val>
                                            <p:strVal val="#ppt_x-.2"/>
                                          </p:val>
                                        </p:tav>
                                        <p:tav tm="100000">
                                          <p:val>
                                            <p:strVal val="#ppt_x"/>
                                          </p:val>
                                        </p:tav>
                                      </p:tavLst>
                                    </p:anim>
                                    <p:anim calcmode="lin" valueType="num">
                                      <p:cBhvr>
                                        <p:cTn id="30" dur="500" fill="hold"/>
                                        <p:tgtEl>
                                          <p:spTgt spid="13318"/>
                                        </p:tgtEl>
                                        <p:attrNameLst>
                                          <p:attrName>ppt_y</p:attrName>
                                        </p:attrNameLst>
                                      </p:cBhvr>
                                      <p:tavLst>
                                        <p:tav tm="0">
                                          <p:val>
                                            <p:strVal val="#ppt_y"/>
                                          </p:val>
                                        </p:tav>
                                        <p:tav tm="100000">
                                          <p:val>
                                            <p:strVal val="#ppt_y"/>
                                          </p:val>
                                        </p:tav>
                                      </p:tavLst>
                                    </p:anim>
                                    <p:animEffect transition="in" filter="fade">
                                      <p:cBhvr>
                                        <p:cTn id="31" dur="500"/>
                                        <p:tgtEl>
                                          <p:spTgt spid="13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3317" grpId="0"/>
      <p:bldP spid="133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3055" y="923290"/>
            <a:ext cx="8373745" cy="5487035"/>
          </a:xfrm>
        </p:spPr>
        <p:txBody>
          <a:bodyPr>
            <a:noAutofit/>
          </a:bodyPr>
          <a:lstStyle/>
          <a:p>
            <a:pPr algn="l">
              <a:lnSpc>
                <a:spcPct val="150000"/>
              </a:lnSpc>
              <a:spcBef>
                <a:spcPts val="0"/>
              </a:spcBef>
              <a:buClrTx/>
              <a:buSzTx/>
              <a:buFont typeface="Wingdings" panose="05000000000000000000" charset="0"/>
              <a:buChar char="Ø"/>
            </a:pP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sym typeface="+mn-ea"/>
              </a:rPr>
              <a:t>发明或实用新型的保护范围以其权利要求的内容为准</a:t>
            </a:r>
          </a:p>
          <a:p>
            <a:pPr marL="704850" indent="-342900" algn="l" fontAlgn="auto">
              <a:lnSpc>
                <a:spcPct val="150000"/>
              </a:lnSpc>
              <a:spcBef>
                <a:spcPts val="0"/>
              </a:spcBef>
              <a:buClrTx/>
              <a:buSzTx/>
              <a:buFont typeface="Wingdings" panose="05000000000000000000" charset="0"/>
              <a:buChar char="p"/>
            </a:pP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rPr>
              <a:t>明确记载的</a:t>
            </a:r>
            <a:r>
              <a:rPr kumimoji="1" lang="zh-CN" altLang="en-US"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必要技术特征及其等同特征</a:t>
            </a: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rPr>
              <a:t>所确定的范围</a:t>
            </a:r>
          </a:p>
          <a:p>
            <a:pPr marL="1065530" indent="-342900" algn="l" fontAlgn="auto">
              <a:lnSpc>
                <a:spcPct val="150000"/>
              </a:lnSpc>
              <a:spcBef>
                <a:spcPts val="0"/>
              </a:spcBef>
              <a:buClrTx/>
              <a:buSzTx/>
              <a:buFont typeface="Arial" panose="020B0604020202020204" pitchFamily="34" charset="0"/>
              <a:buChar char="•"/>
            </a:pP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rPr>
              <a:t>从属权利要求：记载的附加技术特征及其引用的技术特征</a:t>
            </a:r>
          </a:p>
          <a:p>
            <a:pPr marL="704850" indent="-342900" algn="l" fontAlgn="auto">
              <a:lnSpc>
                <a:spcPct val="150000"/>
              </a:lnSpc>
              <a:spcBef>
                <a:spcPts val="0"/>
              </a:spcBef>
              <a:buClrTx/>
              <a:buSzTx/>
              <a:buFont typeface="Wingdings" panose="05000000000000000000" charset="0"/>
              <a:buChar char="p"/>
            </a:pP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rPr>
              <a:t>权利要求是当事人主张的权利要求：应当对专利权人所主张的作为权利依据的相关权利要求进行解释</a:t>
            </a:r>
          </a:p>
          <a:p>
            <a:pPr marL="704850" indent="-342900" algn="l" fontAlgn="auto">
              <a:lnSpc>
                <a:spcPct val="150000"/>
              </a:lnSpc>
              <a:spcBef>
                <a:spcPts val="0"/>
              </a:spcBef>
              <a:buClrTx/>
              <a:buSzTx/>
              <a:buFont typeface="Wingdings" panose="05000000000000000000" charset="0"/>
              <a:buChar char="p"/>
            </a:pP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sym typeface="+mn-ea"/>
              </a:rPr>
              <a:t>以专利行政部门最终确定的权利要求为准：公告授权的专利文本或生效专利复审请求审查决定、无效宣告请求审查决定及相关判决</a:t>
            </a:r>
            <a:endPar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endParaRPr>
          </a:p>
          <a:p>
            <a:pPr marL="1065530" indent="-342900" algn="l" fontAlgn="auto">
              <a:lnSpc>
                <a:spcPct val="150000"/>
              </a:lnSpc>
              <a:spcBef>
                <a:spcPts val="0"/>
              </a:spcBef>
              <a:buClrTx/>
              <a:buSzTx/>
              <a:buFont typeface="Arial" panose="020B0604020202020204" pitchFamily="34" charset="0"/>
              <a:buChar char="•"/>
            </a:pP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sym typeface="+mn-ea"/>
              </a:rPr>
              <a:t>专利权保护范围的主张变更：为了补救专利权无效，权利人在一审法庭辩论终结前可以变更主张的权利要求</a:t>
            </a:r>
            <a:endPar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endParaRPr>
          </a:p>
          <a:p>
            <a:pPr marL="704850" indent="-342900" algn="l" fontAlgn="auto">
              <a:lnSpc>
                <a:spcPct val="150000"/>
              </a:lnSpc>
              <a:spcBef>
                <a:spcPts val="0"/>
              </a:spcBef>
              <a:buClrTx/>
              <a:buSzTx/>
              <a:buFont typeface="Wingdings" panose="05000000000000000000" charset="0"/>
              <a:buChar char="p"/>
            </a:pP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sym typeface="+mn-ea"/>
              </a:rPr>
              <a:t>以本领域普通技术人员的标准来解释权利要求</a:t>
            </a:r>
            <a:endPar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endParaRPr>
          </a:p>
          <a:p>
            <a:pPr marL="704850" indent="-342900" algn="l" fontAlgn="auto">
              <a:lnSpc>
                <a:spcPct val="150000"/>
              </a:lnSpc>
              <a:spcBef>
                <a:spcPts val="0"/>
              </a:spcBef>
              <a:buClrTx/>
              <a:buSzTx/>
              <a:buFont typeface="Wingdings" panose="05000000000000000000" charset="0"/>
              <a:buChar char="p"/>
            </a:pP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sym typeface="+mn-ea"/>
              </a:rPr>
              <a:t>权利要求是确定专利权保护范围的基本依据：仅在说明书或者附图中描述而在权利要求中未记载的技术方案，不得纳入保护范围</a:t>
            </a:r>
            <a:endPar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endParaRPr>
          </a:p>
          <a:p>
            <a:pPr marL="704850" indent="-342900" algn="l" fontAlgn="auto">
              <a:lnSpc>
                <a:spcPct val="150000"/>
              </a:lnSpc>
              <a:spcBef>
                <a:spcPts val="0"/>
              </a:spcBef>
              <a:buClrTx/>
              <a:buSzTx/>
              <a:buFont typeface="Wingdings" panose="05000000000000000000" charset="0"/>
              <a:buChar char="p"/>
            </a:pPr>
            <a:endPar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3"/>
          <p:cNvSpPr/>
          <p:nvPr/>
        </p:nvSpPr>
        <p:spPr>
          <a:xfrm>
            <a:off x="496888" y="177800"/>
            <a:ext cx="7777162" cy="831850"/>
          </a:xfrm>
          <a:prstGeom prst="rect">
            <a:avLst/>
          </a:prstGeom>
          <a:noFill/>
          <a:ln w="9525">
            <a:noFill/>
          </a:ln>
        </p:spPr>
        <p:txBody>
          <a:bodyPr>
            <a:spAutoFit/>
          </a:bodyPr>
          <a:lstStyle/>
          <a:p>
            <a:pPr eaLnBrk="1" hangingPunct="1"/>
            <a:endParaRPr lang="zh-CN" altLang="en-US" sz="4800" b="1"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37891" name="TextBox 4"/>
          <p:cNvSpPr/>
          <p:nvPr/>
        </p:nvSpPr>
        <p:spPr>
          <a:xfrm>
            <a:off x="357188" y="929958"/>
            <a:ext cx="8429625" cy="5169535"/>
          </a:xfrm>
          <a:prstGeom prst="rect">
            <a:avLst/>
          </a:prstGeom>
          <a:noFill/>
          <a:ln w="9525">
            <a:noFill/>
          </a:ln>
        </p:spPr>
        <p:txBody>
          <a:bodyPr wrap="square">
            <a:spAutoFit/>
          </a:bodyPr>
          <a:lstStyle/>
          <a:p>
            <a:pPr marL="342900" indent="-342900" fontAlgn="auto">
              <a:lnSpc>
                <a:spcPct val="150000"/>
              </a:lnSpc>
              <a:buFont typeface="Wingdings" panose="05000000000000000000" charset="0"/>
              <a:buChar char="Ø"/>
            </a:pPr>
            <a:r>
              <a:rPr lang="zh-CN" altLang="en-US" sz="2000" dirty="0">
                <a:solidFill>
                  <a:srgbClr val="000000"/>
                </a:solidFill>
                <a:latin typeface="宋体" panose="02010600030101010101" pitchFamily="2" charset="-122"/>
                <a:sym typeface="宋体" panose="02010600030101010101" pitchFamily="2" charset="-122"/>
              </a:rPr>
              <a:t>被控行为是研究、试验行为，并且涉及数量少，不构成侵权</a:t>
            </a:r>
          </a:p>
          <a:p>
            <a:pPr marL="342900" indent="-342900" algn="l" fontAlgn="auto">
              <a:lnSpc>
                <a:spcPct val="150000"/>
              </a:lnSpc>
              <a:spcBef>
                <a:spcPts val="0"/>
              </a:spcBef>
              <a:buClrTx/>
              <a:buSzTx/>
              <a:buFont typeface="Wingdings" panose="05000000000000000000" charset="0"/>
              <a:buChar char="Ø"/>
            </a:pPr>
            <a:r>
              <a:rPr lang="zh-CN" altLang="en-US" sz="2000" dirty="0">
                <a:solidFill>
                  <a:srgbClr val="000000"/>
                </a:solidFill>
                <a:latin typeface="宋体" panose="02010600030101010101" pitchFamily="2" charset="-122"/>
                <a:sym typeface="+mn-ea"/>
              </a:rPr>
              <a:t>为了能够尽快地准备审批所需要的数据和资料，使其仿制药品和医疗设备尽早上市，竞争者希望能够在专利保期尚未届满的情况下就开始对专利药品或者专利医疗设备进行研究实验，但是仿制药品和医疗设备投放市场需要获得批准</a:t>
            </a:r>
          </a:p>
          <a:p>
            <a:pPr marL="342900" indent="-342900" algn="l" fontAlgn="auto">
              <a:lnSpc>
                <a:spcPct val="150000"/>
              </a:lnSpc>
              <a:spcBef>
                <a:spcPts val="0"/>
              </a:spcBef>
              <a:buClrTx/>
              <a:buSzTx/>
              <a:buFont typeface="Wingdings" panose="05000000000000000000" charset="0"/>
              <a:buChar char="Ø"/>
            </a:pPr>
            <a:r>
              <a:rPr lang="zh-CN" altLang="en-US" sz="2000" dirty="0">
                <a:solidFill>
                  <a:srgbClr val="000000"/>
                </a:solidFill>
                <a:latin typeface="宋体" panose="02010600030101010101" pitchFamily="2" charset="-122"/>
                <a:sym typeface="+mn-ea"/>
              </a:rPr>
              <a:t>要避免侵权，只能等到专利权届满后开始实验。于是，尽管专利权已经到期，但是在其后的较长时间中却没有人能够将类似的替代产品投放市场。这相当于延长了专利权的保护期限，剥夺了竞争者在专利权终止后及时将竞争产品投放市场的合法权利，同样不合理</a:t>
            </a:r>
            <a:endParaRPr lang="zh-CN" altLang="en-US" sz="2000" dirty="0">
              <a:solidFill>
                <a:srgbClr val="000000"/>
              </a:solidFill>
              <a:latin typeface="宋体" panose="02010600030101010101" pitchFamily="2" charset="-122"/>
              <a:sym typeface="宋体" panose="02010600030101010101" pitchFamily="2" charset="-122"/>
            </a:endParaRPr>
          </a:p>
          <a:p>
            <a:pPr marL="342900" indent="-342900" fontAlgn="auto">
              <a:lnSpc>
                <a:spcPct val="150000"/>
              </a:lnSpc>
              <a:buFont typeface="Wingdings" panose="05000000000000000000" charset="0"/>
              <a:buChar char="Ø"/>
            </a:pPr>
            <a:r>
              <a:rPr lang="zh-CN" altLang="en-US" sz="2000" dirty="0">
                <a:solidFill>
                  <a:srgbClr val="000000"/>
                </a:solidFill>
                <a:latin typeface="宋体" panose="02010600030101010101" pitchFamily="2" charset="-122"/>
                <a:sym typeface="宋体" panose="02010600030101010101" pitchFamily="2" charset="-122"/>
              </a:rPr>
              <a:t>联邦巡回法院认为这是联邦食品、药品和化妆品法与专利法之间的冲突，法院不是解决该问题的合适机构，该问题应交由国会解决</a:t>
            </a:r>
            <a:endParaRPr lang="en-US" altLang="zh-CN" sz="2000" dirty="0">
              <a:solidFill>
                <a:srgbClr val="000000"/>
              </a:solidFill>
              <a:latin typeface="宋体" panose="02010600030101010101" pitchFamily="2" charset="-122"/>
              <a:sym typeface="宋体" panose="02010600030101010101" pitchFamily="2" charset="-122"/>
            </a:endParaRPr>
          </a:p>
        </p:txBody>
      </p:sp>
    </p:spTree>
  </p:cSld>
  <p:clrMapOvr>
    <a:masterClrMapping/>
  </p:clrMapOvr>
  <p:transition>
    <p:split orient="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0050" y="932815"/>
            <a:ext cx="8294370" cy="5731510"/>
          </a:xfrm>
        </p:spPr>
        <p:txBody>
          <a:bodyPr>
            <a:normAutofit fontScale="92500" lnSpcReduction="10000"/>
          </a:bodyPr>
          <a:lstStyle/>
          <a:p>
            <a:pPr>
              <a:lnSpc>
                <a:spcPct val="150000"/>
              </a:lnSpc>
              <a:spcBef>
                <a:spcPts val="0"/>
              </a:spcBef>
              <a:buNone/>
            </a:pPr>
            <a:r>
              <a:rPr lang="zh-CN" altLang="en-US" sz="2400" dirty="0">
                <a:latin typeface="华文楷体" panose="02010600040101010101" charset="-122"/>
                <a:ea typeface="华文楷体" panose="02010600040101010101" charset="-122"/>
                <a:cs typeface="华文楷体" panose="02010600040101010101" charset="-122"/>
                <a:sym typeface="+mn-ea"/>
              </a:rPr>
              <a:t>三、现有技术或现有设计抗辩</a:t>
            </a:r>
            <a:r>
              <a:rPr lang="zh-CN" altLang="en-US" sz="2400" dirty="0">
                <a:latin typeface="Times New Roman" panose="02020603050405020304" pitchFamily="18" charset="0"/>
                <a:ea typeface="华文楷体" panose="02010600040101010101" charset="-122"/>
                <a:cs typeface="Times New Roman" panose="02020603050405020304" pitchFamily="18" charset="0"/>
                <a:sym typeface="+mn-ea"/>
              </a:rPr>
              <a:t>（</a:t>
            </a:r>
            <a:r>
              <a:rPr lang="en-US" altLang="zh-CN" sz="2400" dirty="0">
                <a:latin typeface="Times New Roman" panose="02020603050405020304" pitchFamily="18" charset="0"/>
                <a:ea typeface="华文楷体" panose="02010600040101010101" charset="-122"/>
                <a:cs typeface="Times New Roman" panose="02020603050405020304" pitchFamily="18" charset="0"/>
                <a:sym typeface="+mn-ea"/>
              </a:rPr>
              <a:t>A67</a:t>
            </a:r>
            <a:r>
              <a:rPr lang="zh-CN" altLang="en-US" sz="2400" dirty="0">
                <a:latin typeface="Times New Roman" panose="02020603050405020304" pitchFamily="18" charset="0"/>
                <a:ea typeface="华文楷体" panose="02010600040101010101" charset="-122"/>
                <a:cs typeface="Times New Roman" panose="02020603050405020304" pitchFamily="18" charset="0"/>
                <a:sym typeface="+mn-ea"/>
              </a:rPr>
              <a:t>）</a:t>
            </a:r>
            <a:endParaRPr lang="zh-CN" altLang="en-US" sz="2400" dirty="0">
              <a:latin typeface="华文楷体" panose="02010600040101010101" charset="-122"/>
              <a:ea typeface="华文楷体" panose="02010600040101010101" charset="-122"/>
              <a:cs typeface="华文楷体" panose="02010600040101010101" charset="-122"/>
            </a:endParaRPr>
          </a:p>
          <a:p>
            <a:pPr fontAlgn="auto">
              <a:lnSpc>
                <a:spcPct val="150000"/>
              </a:lnSpc>
              <a:spcBef>
                <a:spcPts val="0"/>
              </a:spcBef>
              <a:buFont typeface="Wingdings" panose="05000000000000000000" charset="0"/>
              <a:buChar char="Ø"/>
            </a:pPr>
            <a:r>
              <a:rPr lang="zh-CN" altLang="en-US" sz="2000" dirty="0">
                <a:latin typeface="华文楷体" panose="02010600040101010101" charset="-122"/>
                <a:ea typeface="华文楷体" panose="02010600040101010101" charset="-122"/>
                <a:cs typeface="华文楷体" panose="02010600040101010101" charset="-122"/>
                <a:sym typeface="+mn-ea"/>
              </a:rPr>
              <a:t>在专利侵权纠纷中，被控侵权人有证据证明其实施的技术或者设计属于现有技术或者现有设计的，不构成侵犯专利权</a:t>
            </a:r>
            <a:endParaRPr lang="zh-CN" altLang="en-US" sz="2000" dirty="0">
              <a:latin typeface="华文楷体" panose="02010600040101010101" charset="-122"/>
              <a:ea typeface="华文楷体" panose="02010600040101010101" charset="-122"/>
              <a:cs typeface="华文楷体" panose="02010600040101010101" charset="-122"/>
            </a:endParaRPr>
          </a:p>
          <a:p>
            <a:pPr fontAlgn="auto">
              <a:lnSpc>
                <a:spcPct val="150000"/>
              </a:lnSpc>
              <a:spcBef>
                <a:spcPts val="0"/>
              </a:spcBef>
              <a:buFont typeface="Wingdings" panose="05000000000000000000" charset="0"/>
              <a:buChar char="Ø"/>
            </a:pPr>
            <a:r>
              <a:rPr kumimoji="1" lang="zh-CN" altLang="en-US" sz="2000" dirty="0">
                <a:latin typeface="华文楷体" panose="02010600040101010101" charset="-122"/>
                <a:ea typeface="华文楷体" panose="02010600040101010101" charset="-122"/>
                <a:cs typeface="华文楷体" panose="02010600040101010101" charset="-122"/>
                <a:sym typeface="+mn-ea"/>
              </a:rPr>
              <a:t>仅指单项现有技术或设计，而非现有技术和设计的组合</a:t>
            </a:r>
          </a:p>
          <a:p>
            <a:pPr fontAlgn="auto">
              <a:lnSpc>
                <a:spcPct val="150000"/>
              </a:lnSpc>
              <a:spcBef>
                <a:spcPts val="0"/>
              </a:spcBef>
              <a:buFont typeface="Wingdings" panose="05000000000000000000" charset="0"/>
              <a:buChar char="Ø"/>
            </a:pPr>
            <a:r>
              <a:rPr kumimoji="1" lang="zh-CN" altLang="en-US" sz="2000" dirty="0">
                <a:latin typeface="华文楷体" panose="02010600040101010101" charset="-122"/>
                <a:ea typeface="华文楷体" panose="02010600040101010101" charset="-122"/>
                <a:cs typeface="华文楷体" panose="02010600040101010101" charset="-122"/>
                <a:sym typeface="+mn-ea"/>
              </a:rPr>
              <a:t>被控侵权人主动提出抗辩，并必须有相关证据支持，法院或者管理专利工作的部门不负有主动查明义务</a:t>
            </a:r>
          </a:p>
          <a:p>
            <a:pPr fontAlgn="auto">
              <a:lnSpc>
                <a:spcPct val="150000"/>
              </a:lnSpc>
              <a:spcBef>
                <a:spcPts val="0"/>
              </a:spcBef>
              <a:buFont typeface="Wingdings" panose="05000000000000000000" charset="0"/>
              <a:buChar char="Ø"/>
            </a:pPr>
            <a:r>
              <a:rPr kumimoji="1" lang="zh-CN" altLang="en-US" sz="2000" dirty="0">
                <a:latin typeface="华文楷体" panose="02010600040101010101" charset="-122"/>
                <a:ea typeface="华文楷体" panose="02010600040101010101" charset="-122"/>
                <a:cs typeface="华文楷体" panose="02010600040101010101" charset="-122"/>
                <a:sym typeface="+mn-ea"/>
              </a:rPr>
              <a:t>先判断抗辩能否成立</a:t>
            </a:r>
          </a:p>
          <a:p>
            <a:pPr marL="590550" fontAlgn="auto">
              <a:lnSpc>
                <a:spcPct val="150000"/>
              </a:lnSpc>
              <a:spcBef>
                <a:spcPts val="0"/>
              </a:spcBef>
              <a:buFont typeface="Wingdings" panose="05000000000000000000" charset="0"/>
              <a:buChar char="p"/>
            </a:pPr>
            <a:r>
              <a:rPr kumimoji="1" lang="zh-CN" altLang="en-US" sz="2000" dirty="0">
                <a:latin typeface="华文楷体" panose="02010600040101010101" charset="-122"/>
                <a:ea typeface="华文楷体" panose="02010600040101010101" charset="-122"/>
                <a:cs typeface="华文楷体" panose="02010600040101010101" charset="-122"/>
                <a:sym typeface="+mn-ea"/>
              </a:rPr>
              <a:t>抗辩成立，可作出认定不侵权的判决或者决定，无需就被控侵权技术或者设计是否落入专利权保护范围进行判断</a:t>
            </a:r>
          </a:p>
          <a:p>
            <a:pPr marL="590550" fontAlgn="auto">
              <a:lnSpc>
                <a:spcPct val="150000"/>
              </a:lnSpc>
              <a:spcBef>
                <a:spcPts val="0"/>
              </a:spcBef>
              <a:buFont typeface="Wingdings" panose="05000000000000000000" charset="0"/>
              <a:buChar char="p"/>
            </a:pPr>
            <a:r>
              <a:rPr kumimoji="1" lang="zh-CN" altLang="en-US" sz="2000" dirty="0">
                <a:latin typeface="华文楷体" panose="02010600040101010101" charset="-122"/>
                <a:ea typeface="华文楷体" panose="02010600040101010101" charset="-122"/>
                <a:cs typeface="华文楷体" panose="02010600040101010101" charset="-122"/>
                <a:sym typeface="+mn-ea"/>
              </a:rPr>
              <a:t>抗辩不成立，再判断被控技术或者设计是否落入保护范围</a:t>
            </a:r>
          </a:p>
          <a:p>
            <a:pPr fontAlgn="auto">
              <a:lnSpc>
                <a:spcPct val="150000"/>
              </a:lnSpc>
              <a:spcBef>
                <a:spcPts val="0"/>
              </a:spcBef>
              <a:buFont typeface="Wingdings" panose="05000000000000000000" charset="0"/>
              <a:buChar char="Ø"/>
            </a:pPr>
            <a:r>
              <a:rPr kumimoji="1" lang="zh-CN" altLang="en-US" sz="2000" dirty="0">
                <a:latin typeface="华文楷体" panose="02010600040101010101" charset="-122"/>
                <a:ea typeface="华文楷体" panose="02010600040101010101" charset="-122"/>
                <a:cs typeface="华文楷体" panose="02010600040101010101" charset="-122"/>
                <a:sym typeface="+mn-ea"/>
              </a:rPr>
              <a:t>现有技术抗辩是个案判断，效果仅及于具体侵权案件：在针对其他被控侵权人或者针对同一被控侵权人的其他事实行为的侵权案件中，不能适用已经作出并已经生效的判决或者处理决定</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_文本框 3"/>
          <p:cNvSpPr txBox="1"/>
          <p:nvPr>
            <p:custDataLst>
              <p:tags r:id="rId1"/>
            </p:custDataLst>
          </p:nvPr>
        </p:nvSpPr>
        <p:spPr>
          <a:xfrm>
            <a:off x="501650" y="927100"/>
            <a:ext cx="8001635" cy="3876675"/>
          </a:xfrm>
          <a:prstGeom prst="rect">
            <a:avLst/>
          </a:prstGeom>
          <a:noFill/>
        </p:spPr>
        <p:txBody>
          <a:bodyPr wrap="square" rtlCol="0">
            <a:spAutoFit/>
          </a:bodyPr>
          <a:lstStyle/>
          <a:p>
            <a:pPr lvl="0">
              <a:lnSpc>
                <a:spcPct val="150000"/>
              </a:lnSpc>
            </a:pPr>
            <a:r>
              <a:rPr lang="zh-CN" sz="2400" dirty="0">
                <a:latin typeface="华文楷体" panose="02010600040101010101" charset="-122"/>
                <a:ea typeface="华文楷体" panose="02010600040101010101" charset="-122"/>
                <a:cs typeface="宋体" panose="02010600030101010101" pitchFamily="2" charset="-122"/>
                <a:sym typeface="+mn-ea"/>
              </a:rPr>
              <a:t>四、</a:t>
            </a:r>
            <a:r>
              <a:rPr sz="2400" dirty="0">
                <a:latin typeface="华文楷体" panose="02010600040101010101" charset="-122"/>
                <a:ea typeface="华文楷体" panose="02010600040101010101" charset="-122"/>
                <a:cs typeface="宋体" panose="02010600030101010101" pitchFamily="2" charset="-122"/>
                <a:sym typeface="+mn-ea"/>
              </a:rPr>
              <a:t>许可抗辩</a:t>
            </a:r>
          </a:p>
          <a:p>
            <a:pPr marL="342900" lvl="0" indent="-342900">
              <a:lnSpc>
                <a:spcPct val="150000"/>
              </a:lnSpc>
              <a:buFont typeface="Wingdings" panose="05000000000000000000" charset="0"/>
              <a:buChar char="Ø"/>
            </a:pPr>
            <a:r>
              <a:rPr sz="2000" dirty="0">
                <a:latin typeface="华文楷体" panose="02010600040101010101" charset="-122"/>
                <a:ea typeface="华文楷体" panose="02010600040101010101" charset="-122"/>
                <a:cs typeface="宋体" panose="02010600030101010101" pitchFamily="2" charset="-122"/>
                <a:sym typeface="+mn-ea"/>
              </a:rPr>
              <a:t>许可抗辩</a:t>
            </a:r>
            <a:r>
              <a:rPr lang="zh-CN" sz="2000" dirty="0">
                <a:latin typeface="华文楷体" panose="02010600040101010101" charset="-122"/>
                <a:ea typeface="华文楷体" panose="02010600040101010101" charset="-122"/>
                <a:cs typeface="宋体" panose="02010600030101010101" pitchFamily="2" charset="-122"/>
                <a:sym typeface="+mn-ea"/>
              </a:rPr>
              <a:t>：</a:t>
            </a:r>
            <a:r>
              <a:rPr sz="2000" dirty="0">
                <a:latin typeface="华文楷体" panose="02010600040101010101" charset="-122"/>
                <a:ea typeface="华文楷体" panose="02010600040101010101" charset="-122"/>
                <a:cs typeface="宋体" panose="02010600030101010101" pitchFamily="2" charset="-122"/>
                <a:sym typeface="+mn-ea"/>
              </a:rPr>
              <a:t>专利侵权诉讼的被告，以其实施的专利技术是</a:t>
            </a:r>
            <a:r>
              <a:rPr sz="2000" dirty="0">
                <a:solidFill>
                  <a:srgbClr val="D87320"/>
                </a:solidFill>
                <a:latin typeface="华文楷体" panose="02010600040101010101" charset="-122"/>
                <a:ea typeface="华文楷体" panose="02010600040101010101" charset="-122"/>
                <a:cs typeface="宋体" panose="02010600030101010101" pitchFamily="2" charset="-122"/>
                <a:sym typeface="+mn-ea"/>
              </a:rPr>
              <a:t>通过技术许可合同</a:t>
            </a:r>
            <a:r>
              <a:rPr sz="2000" dirty="0">
                <a:latin typeface="华文楷体" panose="02010600040101010101" charset="-122"/>
                <a:ea typeface="华文楷体" panose="02010600040101010101" charset="-122"/>
                <a:cs typeface="宋体" panose="02010600030101010101" pitchFamily="2" charset="-122"/>
                <a:sym typeface="+mn-ea"/>
              </a:rPr>
              <a:t>经专利权人许可或者因专利权人的某种行为而默示许可为理由进行侵权抗辩</a:t>
            </a:r>
          </a:p>
          <a:p>
            <a:pPr marL="342900" lvl="0" indent="-342900">
              <a:lnSpc>
                <a:spcPct val="150000"/>
              </a:lnSpc>
              <a:buFont typeface="Wingdings" panose="05000000000000000000" charset="0"/>
              <a:buChar char="Ø"/>
            </a:pPr>
            <a:r>
              <a:rPr sz="2000" dirty="0">
                <a:latin typeface="华文楷体" panose="02010600040101010101" charset="-122"/>
                <a:ea typeface="华文楷体" panose="02010600040101010101" charset="-122"/>
                <a:cs typeface="宋体" panose="02010600030101010101" pitchFamily="2" charset="-122"/>
                <a:sym typeface="+mn-ea"/>
              </a:rPr>
              <a:t>侵害专利权行为的条件之一是未经许可，经许可而实施专利技术当然不构成侵权</a:t>
            </a:r>
          </a:p>
          <a:p>
            <a:pPr marL="342900" lvl="0" indent="-342900">
              <a:lnSpc>
                <a:spcPct val="150000"/>
              </a:lnSpc>
              <a:buFont typeface="Wingdings" panose="05000000000000000000" charset="0"/>
              <a:buChar char="Ø"/>
            </a:pPr>
            <a:r>
              <a:rPr sz="2000" dirty="0">
                <a:latin typeface="华文楷体" panose="02010600040101010101" charset="-122"/>
                <a:ea typeface="华文楷体" panose="02010600040101010101" charset="-122"/>
                <a:cs typeface="宋体" panose="02010600030101010101" pitchFamily="2" charset="-122"/>
                <a:sym typeface="+mn-ea"/>
              </a:rPr>
              <a:t>可以是明示的</a:t>
            </a:r>
            <a:r>
              <a:rPr sz="2000" dirty="0">
                <a:solidFill>
                  <a:srgbClr val="D87320"/>
                </a:solidFill>
                <a:latin typeface="华文楷体" panose="02010600040101010101" charset="-122"/>
                <a:ea typeface="华文楷体" panose="02010600040101010101" charset="-122"/>
                <a:cs typeface="宋体" panose="02010600030101010101" pitchFamily="2" charset="-122"/>
                <a:sym typeface="+mn-ea"/>
              </a:rPr>
              <a:t>许可合同</a:t>
            </a:r>
            <a:r>
              <a:rPr sz="2000" dirty="0">
                <a:latin typeface="华文楷体" panose="02010600040101010101" charset="-122"/>
                <a:ea typeface="华文楷体" panose="02010600040101010101" charset="-122"/>
                <a:cs typeface="宋体" panose="02010600030101010101" pitchFamily="2" charset="-122"/>
                <a:sym typeface="+mn-ea"/>
              </a:rPr>
              <a:t>，也可以是</a:t>
            </a:r>
            <a:r>
              <a:rPr sz="2000" dirty="0">
                <a:solidFill>
                  <a:srgbClr val="D87320"/>
                </a:solidFill>
                <a:latin typeface="华文楷体" panose="02010600040101010101" charset="-122"/>
                <a:ea typeface="华文楷体" panose="02010600040101010101" charset="-122"/>
                <a:cs typeface="宋体" panose="02010600030101010101" pitchFamily="2" charset="-122"/>
                <a:sym typeface="+mn-ea"/>
              </a:rPr>
              <a:t>通过默许、行为、禁反言等进行的默示许可</a:t>
            </a:r>
            <a:endParaRPr sz="2000" dirty="0">
              <a:latin typeface="华文楷体" panose="02010600040101010101" charset="-122"/>
              <a:ea typeface="华文楷体" panose="02010600040101010101" charset="-122"/>
              <a:cs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_文本框 3"/>
          <p:cNvSpPr txBox="1"/>
          <p:nvPr>
            <p:custDataLst>
              <p:tags r:id="rId1"/>
            </p:custDataLst>
          </p:nvPr>
        </p:nvSpPr>
        <p:spPr>
          <a:xfrm>
            <a:off x="476475" y="1049490"/>
            <a:ext cx="7623334" cy="4338320"/>
          </a:xfrm>
          <a:prstGeom prst="rect">
            <a:avLst/>
          </a:prstGeom>
          <a:noFill/>
        </p:spPr>
        <p:txBody>
          <a:bodyPr wrap="square" rtlCol="0">
            <a:spAutoFit/>
          </a:bodyPr>
          <a:lstStyle/>
          <a:p>
            <a:pPr lvl="0">
              <a:lnSpc>
                <a:spcPct val="150000"/>
              </a:lnSpc>
            </a:pPr>
            <a:r>
              <a:rPr lang="zh-CN" altLang="en-US" sz="2400" dirty="0">
                <a:latin typeface="华文楷体" panose="02010600040101010101" charset="-122"/>
                <a:ea typeface="华文楷体" panose="02010600040101010101" charset="-122"/>
                <a:cs typeface="华文楷体" panose="02010600040101010101" charset="-122"/>
                <a:sym typeface="+mn-ea"/>
              </a:rPr>
              <a:t>五、专利权无效抗辩</a:t>
            </a:r>
            <a:endParaRPr sz="1500" dirty="0">
              <a:latin typeface="华文楷体" panose="02010600040101010101" charset="-122"/>
              <a:ea typeface="华文楷体" panose="02010600040101010101" charset="-122"/>
              <a:cs typeface="宋体" panose="02010600030101010101" pitchFamily="2" charset="-122"/>
              <a:sym typeface="+mn-ea"/>
            </a:endParaRPr>
          </a:p>
          <a:p>
            <a:pPr marL="342900" lvl="0" indent="-342900">
              <a:lnSpc>
                <a:spcPct val="150000"/>
              </a:lnSpc>
              <a:buFont typeface="Wingdings" panose="05000000000000000000" charset="0"/>
              <a:buChar char="Ø"/>
            </a:pPr>
            <a:r>
              <a:rPr sz="2000" dirty="0">
                <a:latin typeface="华文楷体" panose="02010600040101010101" charset="-122"/>
                <a:ea typeface="华文楷体" panose="02010600040101010101" charset="-122"/>
                <a:cs typeface="宋体" panose="02010600030101010101" pitchFamily="2" charset="-122"/>
                <a:sym typeface="+mn-ea"/>
              </a:rPr>
              <a:t>构成侵害专利权的行为以专利权有效为前提条件，当专利权无效时，便不能成立侵权行为</a:t>
            </a:r>
          </a:p>
          <a:p>
            <a:pPr marL="342900" lvl="0" indent="-342900">
              <a:lnSpc>
                <a:spcPct val="150000"/>
              </a:lnSpc>
              <a:buFont typeface="Wingdings" panose="05000000000000000000" charset="0"/>
              <a:buChar char="Ø"/>
            </a:pPr>
            <a:r>
              <a:rPr sz="2000" dirty="0">
                <a:latin typeface="华文楷体" panose="02010600040101010101" charset="-122"/>
                <a:ea typeface="华文楷体" panose="02010600040101010101" charset="-122"/>
                <a:cs typeface="宋体" panose="02010600030101010101" pitchFamily="2" charset="-122"/>
                <a:sym typeface="+mn-ea"/>
              </a:rPr>
              <a:t>专利权无效的事由</a:t>
            </a:r>
            <a:r>
              <a:rPr lang="zh-CN" sz="2000" dirty="0">
                <a:latin typeface="华文楷体" panose="02010600040101010101" charset="-122"/>
                <a:ea typeface="华文楷体" panose="02010600040101010101" charset="-122"/>
                <a:cs typeface="宋体" panose="02010600030101010101" pitchFamily="2" charset="-122"/>
                <a:sym typeface="+mn-ea"/>
              </a:rPr>
              <a:t>：</a:t>
            </a:r>
            <a:r>
              <a:rPr sz="2000" dirty="0">
                <a:latin typeface="华文楷体" panose="02010600040101010101" charset="-122"/>
                <a:ea typeface="华文楷体" panose="02010600040101010101" charset="-122"/>
                <a:cs typeface="宋体" panose="02010600030101010101" pitchFamily="2" charset="-122"/>
                <a:sym typeface="+mn-ea"/>
              </a:rPr>
              <a:t>专利权已经超过保护期、已经被权利人放弃、被生效法律文书宣告无效</a:t>
            </a:r>
          </a:p>
          <a:p>
            <a:pPr marL="342900" lvl="0" indent="-342900">
              <a:lnSpc>
                <a:spcPct val="150000"/>
              </a:lnSpc>
              <a:buFont typeface="Wingdings" panose="05000000000000000000" charset="0"/>
              <a:buChar char="Ø"/>
            </a:pPr>
            <a:r>
              <a:rPr sz="2000" dirty="0">
                <a:latin typeface="华文楷体" panose="02010600040101010101" charset="-122"/>
                <a:ea typeface="华文楷体" panose="02010600040101010101" charset="-122"/>
                <a:cs typeface="宋体" panose="02010600030101010101" pitchFamily="2" charset="-122"/>
                <a:sym typeface="+mn-ea"/>
              </a:rPr>
              <a:t>被告以这些事由进行抗辩的，应当提供相应的证据</a:t>
            </a:r>
          </a:p>
          <a:p>
            <a:pPr marL="342900" lvl="0" indent="-342900">
              <a:lnSpc>
                <a:spcPct val="150000"/>
              </a:lnSpc>
              <a:buFont typeface="Wingdings" panose="05000000000000000000" charset="0"/>
              <a:buChar char="Ø"/>
            </a:pPr>
            <a:r>
              <a:rPr sz="2000" dirty="0">
                <a:latin typeface="华文楷体" panose="02010600040101010101" charset="-122"/>
                <a:ea typeface="华文楷体" panose="02010600040101010101" charset="-122"/>
                <a:cs typeface="宋体" panose="02010600030101010101" pitchFamily="2" charset="-122"/>
                <a:sym typeface="+mn-ea"/>
              </a:rPr>
              <a:t>在侵害专利权诉讼中，被诉侵权人以专利权不符合专利授权条件、应当被宣告无效进行抗辩的，其无效宣告请求应当向专利复审委员会提出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_文本框 3"/>
          <p:cNvSpPr txBox="1"/>
          <p:nvPr>
            <p:custDataLst>
              <p:tags r:id="rId1"/>
            </p:custDataLst>
          </p:nvPr>
        </p:nvSpPr>
        <p:spPr>
          <a:xfrm>
            <a:off x="441960" y="1029335"/>
            <a:ext cx="8229600" cy="4799965"/>
          </a:xfrm>
          <a:prstGeom prst="rect">
            <a:avLst/>
          </a:prstGeom>
          <a:noFill/>
        </p:spPr>
        <p:txBody>
          <a:bodyPr wrap="square" rtlCol="0">
            <a:spAutoFit/>
          </a:bodyPr>
          <a:lstStyle/>
          <a:p>
            <a:pPr lvl="0" algn="l">
              <a:lnSpc>
                <a:spcPct val="150000"/>
              </a:lnSpc>
              <a:buClrTx/>
              <a:buSzTx/>
              <a:buFontTx/>
            </a:pPr>
            <a:r>
              <a:rPr lang="zh-CN" sz="2400" dirty="0">
                <a:latin typeface="华文楷体" panose="02010600040101010101" charset="-122"/>
                <a:ea typeface="华文楷体" panose="02010600040101010101" charset="-122"/>
                <a:cs typeface="宋体" panose="02010600030101010101" pitchFamily="2" charset="-122"/>
                <a:sym typeface="+mn-ea"/>
              </a:rPr>
              <a:t>六、滥用专利权抗辩</a:t>
            </a:r>
          </a:p>
          <a:p>
            <a:pPr marL="342900" lvl="0" indent="-342900" fontAlgn="auto">
              <a:lnSpc>
                <a:spcPct val="150000"/>
              </a:lnSpc>
              <a:buFont typeface="Wingdings" panose="05000000000000000000" charset="0"/>
              <a:buChar char="Ø"/>
            </a:pPr>
            <a:r>
              <a:rPr sz="2000" dirty="0">
                <a:latin typeface="华文楷体" panose="02010600040101010101" charset="-122"/>
                <a:ea typeface="华文楷体" panose="02010600040101010101" charset="-122"/>
                <a:cs typeface="宋体" panose="02010600030101010101" pitchFamily="2" charset="-122"/>
                <a:sym typeface="+mn-ea"/>
              </a:rPr>
              <a:t>当专利权人</a:t>
            </a:r>
            <a:r>
              <a:rPr sz="2000" dirty="0">
                <a:solidFill>
                  <a:srgbClr val="D87320"/>
                </a:solidFill>
                <a:effectLst/>
                <a:latin typeface="华文楷体" panose="02010600040101010101" charset="-122"/>
                <a:ea typeface="华文楷体" panose="02010600040101010101" charset="-122"/>
                <a:cs typeface="宋体" panose="02010600030101010101" pitchFamily="2" charset="-122"/>
                <a:sym typeface="+mn-ea"/>
              </a:rPr>
              <a:t>恶意取得专利权</a:t>
            </a:r>
            <a:r>
              <a:rPr sz="2000" dirty="0">
                <a:latin typeface="华文楷体" panose="02010600040101010101" charset="-122"/>
                <a:ea typeface="华文楷体" panose="02010600040101010101" charset="-122"/>
                <a:cs typeface="宋体" panose="02010600030101010101" pitchFamily="2" charset="-122"/>
                <a:sym typeface="+mn-ea"/>
              </a:rPr>
              <a:t>，并滥用专利权进行侵权诉讼的，被控侵权人可以进行抗辩</a:t>
            </a:r>
          </a:p>
          <a:p>
            <a:pPr marL="702310" lvl="0" indent="-342900" fontAlgn="auto">
              <a:lnSpc>
                <a:spcPct val="150000"/>
              </a:lnSpc>
              <a:buFont typeface="Wingdings" panose="05000000000000000000" charset="0"/>
              <a:buChar char="p"/>
            </a:pPr>
            <a:r>
              <a:rPr sz="2000" dirty="0">
                <a:latin typeface="华文楷体" panose="02010600040101010101" charset="-122"/>
                <a:ea typeface="华文楷体" panose="02010600040101010101" charset="-122"/>
                <a:cs typeface="宋体" panose="02010600030101010101" pitchFamily="2" charset="-122"/>
                <a:sym typeface="+mn-ea"/>
              </a:rPr>
              <a:t>恶意取得专利权</a:t>
            </a:r>
            <a:r>
              <a:rPr lang="zh-CN" sz="2000" dirty="0">
                <a:latin typeface="华文楷体" panose="02010600040101010101" charset="-122"/>
                <a:ea typeface="华文楷体" panose="02010600040101010101" charset="-122"/>
                <a:cs typeface="宋体" panose="02010600030101010101" pitchFamily="2" charset="-122"/>
                <a:sym typeface="+mn-ea"/>
              </a:rPr>
              <a:t>：</a:t>
            </a:r>
            <a:r>
              <a:rPr sz="2000" dirty="0">
                <a:latin typeface="华文楷体" panose="02010600040101010101" charset="-122"/>
                <a:ea typeface="华文楷体" panose="02010600040101010101" charset="-122"/>
                <a:cs typeface="宋体" panose="02010600030101010101" pitchFamily="2" charset="-122"/>
                <a:sym typeface="+mn-ea"/>
              </a:rPr>
              <a:t>将明知不应当获得专利保护的发明创造，故意采取规避法律或者不正当手段获得了专利权，其目的在于获得不正当利益或制止他人的正当实施行为</a:t>
            </a:r>
          </a:p>
          <a:p>
            <a:pPr marL="702310" lvl="0" indent="-342900" fontAlgn="auto">
              <a:lnSpc>
                <a:spcPct val="150000"/>
              </a:lnSpc>
              <a:buFont typeface="Wingdings" panose="05000000000000000000" charset="0"/>
              <a:buChar char="p"/>
            </a:pPr>
            <a:r>
              <a:rPr sz="2000" dirty="0">
                <a:latin typeface="华文楷体" panose="02010600040101010101" charset="-122"/>
                <a:ea typeface="华文楷体" panose="02010600040101010101" charset="-122"/>
                <a:cs typeface="宋体" panose="02010600030101010101" pitchFamily="2" charset="-122"/>
                <a:sym typeface="+mn-ea"/>
              </a:rPr>
              <a:t>恶意：将申请日前已有的国家标准、行业标准等技术标准申请专利并取得专利权的；将明知为某一地区广为制造或使用的产品申请专利并取得专利权的</a:t>
            </a:r>
          </a:p>
          <a:p>
            <a:pPr marL="342900" lvl="0" indent="-342900" fontAlgn="auto">
              <a:lnSpc>
                <a:spcPct val="150000"/>
              </a:lnSpc>
              <a:buFont typeface="Wingdings" panose="05000000000000000000" charset="0"/>
              <a:buChar char="Ø"/>
            </a:pPr>
            <a:r>
              <a:rPr sz="2000" dirty="0">
                <a:latin typeface="华文楷体" panose="02010600040101010101" charset="-122"/>
                <a:ea typeface="华文楷体" panose="02010600040101010101" charset="-122"/>
                <a:cs typeface="宋体" panose="02010600030101010101" pitchFamily="2" charset="-122"/>
                <a:sym typeface="+mn-ea"/>
              </a:rPr>
              <a:t>被控侵权人以此进行抗辩的，应当提供相关的证据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8940" y="938530"/>
            <a:ext cx="8167370" cy="5426075"/>
          </a:xfrm>
        </p:spPr>
        <p:txBody>
          <a:bodyPr>
            <a:noAutofit/>
          </a:bodyPr>
          <a:lstStyle/>
          <a:p>
            <a:pPr algn="l">
              <a:lnSpc>
                <a:spcPct val="150000"/>
              </a:lnSpc>
              <a:spcBef>
                <a:spcPts val="0"/>
              </a:spcBef>
              <a:buClrTx/>
              <a:buSzTx/>
              <a:buNone/>
            </a:pPr>
            <a:r>
              <a:rPr lang="zh-CN" altLang="en-US" sz="2400" dirty="0">
                <a:latin typeface="华文楷体" panose="02010600040101010101" charset="-122"/>
                <a:ea typeface="华文楷体" panose="02010600040101010101" charset="-122"/>
                <a:cs typeface="华文楷体" panose="02010600040101010101" charset="-122"/>
                <a:sym typeface="+mn-ea"/>
              </a:rPr>
              <a:t>七、确认不侵权之诉：</a:t>
            </a:r>
            <a:r>
              <a:rPr lang="zh-CN" altLang="en-US" sz="2000" dirty="0">
                <a:latin typeface="+mn-ea"/>
                <a:sym typeface="+mn-ea"/>
              </a:rPr>
              <a:t>新颖的诉讼形式</a:t>
            </a:r>
            <a:endParaRPr lang="zh-CN" altLang="en-US" sz="2400" dirty="0">
              <a:latin typeface="华文楷体" panose="02010600040101010101" charset="-122"/>
              <a:ea typeface="华文楷体" panose="02010600040101010101" charset="-122"/>
              <a:cs typeface="华文楷体" panose="02010600040101010101" charset="-122"/>
              <a:sym typeface="+mn-ea"/>
            </a:endParaRPr>
          </a:p>
          <a:p>
            <a:pPr>
              <a:lnSpc>
                <a:spcPct val="150000"/>
              </a:lnSpc>
              <a:spcBef>
                <a:spcPts val="0"/>
              </a:spcBef>
              <a:buFont typeface="Wingdings" panose="05000000000000000000" charset="0"/>
              <a:buChar char="Ø"/>
            </a:pPr>
            <a:r>
              <a:rPr lang="zh-CN" altLang="en-US" sz="2000" dirty="0">
                <a:latin typeface="+mn-ea"/>
                <a:sym typeface="+mn-ea"/>
              </a:rPr>
              <a:t>权利人向他人发出侵犯专利权的警告，被警告人或者利害关系人经书面催告权利人行使诉权，自权利人收到该书面催告之日起一个月内或者自书面催告发出之日起二个月内，权利人不撤回警告也不提起诉讼，被警告人或者利害关系人可以向人民法院提起请求确认其行为不侵犯专利权的诉讼</a:t>
            </a:r>
          </a:p>
          <a:p>
            <a:pPr>
              <a:lnSpc>
                <a:spcPct val="150000"/>
              </a:lnSpc>
              <a:spcBef>
                <a:spcPts val="0"/>
              </a:spcBef>
              <a:buFont typeface="Wingdings" panose="05000000000000000000" charset="0"/>
              <a:buChar char="Ø"/>
            </a:pPr>
            <a:r>
              <a:rPr lang="zh-CN" altLang="en-US" sz="2000" dirty="0">
                <a:latin typeface="+mn-ea"/>
                <a:sym typeface="+mn-ea"/>
              </a:rPr>
              <a:t>确立这种诉讼形式的目的在于防止专利权人滥用专利权，以专利权作为压制其他人开展正常生产经营活动的手段，破坏公平的竞争环境</a:t>
            </a:r>
            <a:endParaRPr lang="en-US" altLang="zh-CN" sz="2000" dirty="0">
              <a:latin typeface="+mn-ea"/>
              <a:sym typeface="+mn-ea"/>
            </a:endParaRPr>
          </a:p>
          <a:p>
            <a:pPr algn="l">
              <a:lnSpc>
                <a:spcPct val="150000"/>
              </a:lnSpc>
              <a:spcBef>
                <a:spcPts val="0"/>
              </a:spcBef>
              <a:buClrTx/>
              <a:buSzTx/>
              <a:buNone/>
            </a:pPr>
            <a:endParaRPr lang="zh-CN" altLang="en-US" sz="2400" dirty="0">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Box 3"/>
          <p:cNvSpPr/>
          <p:nvPr/>
        </p:nvSpPr>
        <p:spPr>
          <a:xfrm>
            <a:off x="496888" y="177800"/>
            <a:ext cx="7777162" cy="829945"/>
          </a:xfrm>
          <a:prstGeom prst="rect">
            <a:avLst/>
          </a:prstGeom>
          <a:noFill/>
          <a:ln w="9525">
            <a:noFill/>
          </a:ln>
        </p:spPr>
        <p:txBody>
          <a:bodyPr>
            <a:spAutoFit/>
          </a:bodyPr>
          <a:lstStyle/>
          <a:p>
            <a:pPr eaLnBrk="1" hangingPunct="1"/>
            <a:endParaRPr lang="zh-CN" altLang="en-US" sz="4800" b="1" dirty="0">
              <a:solidFill>
                <a:srgbClr val="000000"/>
              </a:solidFill>
              <a:latin typeface="华文楷体" panose="02010600040101010101" charset="-122"/>
              <a:ea typeface="华文楷体" panose="02010600040101010101" charset="-122"/>
              <a:sym typeface="微软雅黑" panose="020B0503020204020204" charset="-122"/>
            </a:endParaRPr>
          </a:p>
        </p:txBody>
      </p:sp>
      <p:sp>
        <p:nvSpPr>
          <p:cNvPr id="40963" name="TextBox 4"/>
          <p:cNvSpPr/>
          <p:nvPr/>
        </p:nvSpPr>
        <p:spPr>
          <a:xfrm>
            <a:off x="357188" y="1428750"/>
            <a:ext cx="8358187" cy="4092575"/>
          </a:xfrm>
          <a:prstGeom prst="rect">
            <a:avLst/>
          </a:prstGeom>
          <a:noFill/>
          <a:ln w="9525">
            <a:noFill/>
          </a:ln>
        </p:spPr>
        <p:txBody>
          <a:bodyPr>
            <a:spAutoFit/>
          </a:bodyPr>
          <a:lstStyle/>
          <a:p>
            <a:pPr marL="342900" indent="-342900" fontAlgn="auto">
              <a:lnSpc>
                <a:spcPct val="150000"/>
              </a:lnSpc>
              <a:buFont typeface="Wingdings" panose="05000000000000000000" charset="0"/>
              <a:buChar char="Ø"/>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为生产经营目的使用、许诺销售或者销售不知道是未经专利权人许可而制造并售出的专利侵权产品，能证明该产品合法来源的，不承担赔偿责任</a:t>
            </a:r>
          </a:p>
          <a:p>
            <a:pPr marL="702310" indent="-342900" fontAlgn="auto">
              <a:lnSpc>
                <a:spcPct val="150000"/>
              </a:lnSpc>
              <a:buFont typeface="Wingdings" panose="05000000000000000000" charset="0"/>
              <a:buChar char="p"/>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只适用于使用、许诺销售或者销售，不包括制造</a:t>
            </a:r>
          </a:p>
          <a:p>
            <a:pPr marL="702310" indent="-342900" fontAlgn="auto">
              <a:lnSpc>
                <a:spcPct val="150000"/>
              </a:lnSpc>
              <a:buFont typeface="Wingdings" panose="05000000000000000000" charset="0"/>
              <a:buChar char="p"/>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有侵权事实即侵权</a:t>
            </a:r>
          </a:p>
          <a:p>
            <a:pPr marL="702310" indent="-342900" fontAlgn="auto">
              <a:lnSpc>
                <a:spcPct val="150000"/>
              </a:lnSpc>
              <a:buFont typeface="Wingdings" panose="05000000000000000000" charset="0"/>
              <a:buChar char="p"/>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无主观故意则不赔偿</a:t>
            </a:r>
          </a:p>
          <a:p>
            <a:pPr marL="702310" indent="-342900" fontAlgn="auto">
              <a:lnSpc>
                <a:spcPct val="150000"/>
              </a:lnSpc>
              <a:buFont typeface="Wingdings" panose="05000000000000000000" charset="0"/>
              <a:buChar char="p"/>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追究真正的侵权者</a:t>
            </a:r>
          </a:p>
          <a:p>
            <a:pPr marL="342900" indent="-342900" fontAlgn="auto">
              <a:lnSpc>
                <a:spcPct val="150000"/>
              </a:lnSpc>
              <a:buFont typeface="Wingdings" panose="05000000000000000000" charset="0"/>
              <a:buChar char="Ø"/>
            </a:pP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342900" indent="-342900" eaLnBrk="1" hangingPunct="1"/>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p:txBody>
      </p:sp>
      <p:sp>
        <p:nvSpPr>
          <p:cNvPr id="40964" name="TextBox 5"/>
          <p:cNvSpPr/>
          <p:nvPr/>
        </p:nvSpPr>
        <p:spPr>
          <a:xfrm>
            <a:off x="357505" y="949008"/>
            <a:ext cx="7143750" cy="460375"/>
          </a:xfrm>
          <a:prstGeom prst="rect">
            <a:avLst/>
          </a:prstGeom>
          <a:noFill/>
          <a:ln w="9525">
            <a:noFill/>
          </a:ln>
        </p:spPr>
        <p:txBody>
          <a:bodyPr>
            <a:spAutoFit/>
          </a:bodyPr>
          <a:lstStyle/>
          <a:p>
            <a:pPr eaLnBrk="1" hangingPunct="1"/>
            <a:r>
              <a:rPr lang="zh-CN" altLang="en-US" sz="2400" dirty="0">
                <a:solidFill>
                  <a:srgbClr val="000000"/>
                </a:solidFill>
                <a:latin typeface="华文楷体" panose="02010600040101010101" charset="-122"/>
                <a:ea typeface="华文楷体" panose="02010600040101010101" charset="-122"/>
                <a:sym typeface="微软雅黑" panose="020B0503020204020204" charset="-122"/>
              </a:rPr>
              <a:t>八、善意免赔</a:t>
            </a:r>
            <a:r>
              <a:rPr lang="zh-CN" altLang="en-US" sz="2400" dirty="0">
                <a:solidFill>
                  <a:srgbClr val="000000"/>
                </a:solidFill>
                <a:latin typeface="Times New Roman" panose="02020603050405020304" pitchFamily="18" charset="0"/>
                <a:ea typeface="华文楷体" panose="02010600040101010101" charset="-122"/>
                <a:cs typeface="Times New Roman" panose="02020603050405020304" pitchFamily="18" charset="0"/>
                <a:sym typeface="微软雅黑" panose="020B0503020204020204" charset="-122"/>
              </a:rPr>
              <a:t>（</a:t>
            </a:r>
            <a:r>
              <a:rPr lang="en-US" altLang="zh-CN" sz="2400" dirty="0">
                <a:solidFill>
                  <a:srgbClr val="000000"/>
                </a:solidFill>
                <a:latin typeface="Times New Roman" panose="02020603050405020304" pitchFamily="18" charset="0"/>
                <a:ea typeface="华文楷体" panose="02010600040101010101" charset="-122"/>
                <a:cs typeface="Times New Roman" panose="02020603050405020304" pitchFamily="18" charset="0"/>
                <a:sym typeface="微软雅黑" panose="020B0503020204020204" charset="-122"/>
              </a:rPr>
              <a:t>A77</a:t>
            </a:r>
            <a:r>
              <a:rPr lang="zh-CN" altLang="en-US" sz="2400" dirty="0">
                <a:solidFill>
                  <a:srgbClr val="000000"/>
                </a:solidFill>
                <a:latin typeface="Times New Roman" panose="02020603050405020304" pitchFamily="18" charset="0"/>
                <a:ea typeface="华文楷体" panose="02010600040101010101" charset="-122"/>
                <a:cs typeface="Times New Roman" panose="02020603050405020304" pitchFamily="18" charset="0"/>
                <a:sym typeface="微软雅黑" panose="020B0503020204020204" charset="-122"/>
              </a:rPr>
              <a:t>）</a:t>
            </a:r>
          </a:p>
        </p:txBody>
      </p:sp>
      <p:pic>
        <p:nvPicPr>
          <p:cNvPr id="40965" name="图片 4" descr="1104680137625481268.jpg"/>
          <p:cNvPicPr>
            <a:picLocks noChangeAspect="1"/>
          </p:cNvPicPr>
          <p:nvPr/>
        </p:nvPicPr>
        <p:blipFill>
          <a:blip r:embed="rId2"/>
          <a:stretch>
            <a:fillRect/>
          </a:stretch>
        </p:blipFill>
        <p:spPr>
          <a:xfrm>
            <a:off x="3636010" y="3399790"/>
            <a:ext cx="5079365" cy="3082290"/>
          </a:xfrm>
          <a:prstGeom prst="rect">
            <a:avLst/>
          </a:prstGeom>
          <a:noFill/>
          <a:ln w="9525">
            <a:noFill/>
          </a:ln>
        </p:spPr>
      </p:pic>
    </p:spTree>
  </p:cSld>
  <p:clrMapOvr>
    <a:masterClrMapping/>
  </p:clrMapOvr>
  <p:transition>
    <p:split orient="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a:spLocks noGrp="1"/>
          </p:cNvSpPr>
          <p:nvPr>
            <p:ph idx="1"/>
          </p:nvPr>
        </p:nvSpPr>
        <p:spPr>
          <a:xfrm>
            <a:off x="539750" y="1581150"/>
            <a:ext cx="8248650" cy="5078095"/>
          </a:xfrm>
          <a:ln w="6350">
            <a:solidFill>
              <a:schemeClr val="tx1"/>
            </a:solidFill>
          </a:ln>
        </p:spPr>
        <p:txBody>
          <a:bodyPr>
            <a:noAutofit/>
          </a:bodyPr>
          <a:lstStyle/>
          <a:p>
            <a:pPr marL="0" indent="0" defTabSz="342900" fontAlgn="base">
              <a:lnSpc>
                <a:spcPct val="150000"/>
              </a:lnSpc>
              <a:spcBef>
                <a:spcPts val="0"/>
              </a:spcBef>
              <a:spcAft>
                <a:spcPct val="0"/>
              </a:spcAft>
              <a:buFont typeface="Wingdings" panose="05000000000000000000" charset="0"/>
              <a:buNone/>
            </a:pPr>
            <a:r>
              <a:rPr lang="zh-CN" altLang="en-US" sz="2400" dirty="0">
                <a:latin typeface="+mn-ea"/>
                <a:sym typeface="+mn-ea"/>
              </a:rPr>
              <a:t>一、民事责任：</a:t>
            </a:r>
            <a:r>
              <a:rPr lang="zh-CN" altLang="en-US" sz="2000" dirty="0">
                <a:latin typeface="+mn-ea"/>
                <a:sym typeface="+mn-ea"/>
              </a:rPr>
              <a:t>停止侵害、赔偿损失</a:t>
            </a:r>
            <a:endParaRPr lang="zh-CN" altLang="en-US" sz="2000" dirty="0">
              <a:latin typeface="楷体" panose="02010609060101010101" pitchFamily="49" charset="-122"/>
              <a:ea typeface="楷体" panose="02010609060101010101" pitchFamily="49" charset="-122"/>
            </a:endParaRPr>
          </a:p>
          <a:p>
            <a:pPr marL="342265" indent="-342900" defTabSz="342900" fontAlgn="base">
              <a:lnSpc>
                <a:spcPct val="20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实际损失或</a:t>
            </a:r>
            <a:r>
              <a:rPr lang="zh-CN" altLang="en-US" sz="2000" dirty="0">
                <a:latin typeface="楷体" panose="02010609060101010101" pitchFamily="49" charset="-122"/>
                <a:ea typeface="楷体" panose="02010609060101010101" pitchFamily="49" charset="-122"/>
                <a:sym typeface="+mn-ea"/>
              </a:rPr>
              <a:t>侵权获利</a:t>
            </a:r>
            <a:endParaRPr lang="zh-CN" altLang="en-US" sz="2000" dirty="0">
              <a:latin typeface="楷体" panose="02010609060101010101" pitchFamily="49" charset="-122"/>
              <a:ea typeface="楷体" panose="02010609060101010101" pitchFamily="49" charset="-122"/>
            </a:endParaRPr>
          </a:p>
          <a:p>
            <a:pPr marL="342265" indent="-342900" defTabSz="342900" fontAlgn="base">
              <a:lnSpc>
                <a:spcPct val="20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专利许可使用费的</a:t>
            </a:r>
            <a:r>
              <a:rPr lang="zh-CN" altLang="en-US" sz="2000" dirty="0">
                <a:latin typeface="楷体" panose="02010609060101010101" pitchFamily="49" charset="-122"/>
                <a:ea typeface="楷体" panose="02010609060101010101" pitchFamily="49" charset="-122"/>
                <a:sym typeface="+mn-ea"/>
              </a:rPr>
              <a:t>合理</a:t>
            </a:r>
            <a:r>
              <a:rPr lang="zh-CN" altLang="en-US" sz="2000" dirty="0">
                <a:latin typeface="楷体" panose="02010609060101010101" pitchFamily="49" charset="-122"/>
                <a:ea typeface="楷体" panose="02010609060101010101" pitchFamily="49" charset="-122"/>
              </a:rPr>
              <a:t>倍数</a:t>
            </a:r>
          </a:p>
          <a:p>
            <a:pPr marL="342265"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根据专利权的类型、侵权行为的性质和情节等因素，确定给予三万元以上五百万元以下的赔偿</a:t>
            </a:r>
          </a:p>
          <a:p>
            <a:pPr marL="342265"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赔偿数额还应当包括权利人为制止侵权行为所支付的合理开支</a:t>
            </a:r>
          </a:p>
          <a:p>
            <a:pPr marL="342265"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在权利人已经尽力举证，而与侵权行为相关的账簿、资料主要由侵权人掌握的情况下，可以责令侵权人提供与侵权行为相关的账簿、资料；侵权人不提供或者提供虚假的账簿、资料的，人民法院可以参考权利人的主张和提供的证据判定赔偿数额</a:t>
            </a:r>
          </a:p>
        </p:txBody>
      </p:sp>
      <p:pic>
        <p:nvPicPr>
          <p:cNvPr id="5" name="图片 4" descr="图片1"/>
          <p:cNvPicPr>
            <a:picLocks noChangeAspect="1"/>
          </p:cNvPicPr>
          <p:nvPr/>
        </p:nvPicPr>
        <p:blipFill>
          <a:blip r:embed="rId2"/>
          <a:srcRect l="18194" r="-44516"/>
          <a:stretch>
            <a:fillRect/>
          </a:stretch>
        </p:blipFill>
        <p:spPr>
          <a:xfrm>
            <a:off x="3803015" y="2496820"/>
            <a:ext cx="621665" cy="739775"/>
          </a:xfrm>
          <a:prstGeom prst="rect">
            <a:avLst/>
          </a:prstGeom>
        </p:spPr>
      </p:pic>
      <p:sp>
        <p:nvSpPr>
          <p:cNvPr id="6" name="矩形 5"/>
          <p:cNvSpPr/>
          <p:nvPr/>
        </p:nvSpPr>
        <p:spPr>
          <a:xfrm>
            <a:off x="4434205" y="2459355"/>
            <a:ext cx="1911350" cy="4083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华文楷体" panose="02010600040101010101" charset="-122"/>
                <a:ea typeface="华文楷体" panose="02010600040101010101" charset="-122"/>
                <a:cs typeface="华文楷体" panose="02010600040101010101" charset="-122"/>
              </a:rPr>
              <a:t>故意</a:t>
            </a:r>
            <a:r>
              <a:rPr lang="en-US" altLang="zh-CN" sz="2000" dirty="0">
                <a:solidFill>
                  <a:schemeClr val="tx1"/>
                </a:solidFill>
                <a:latin typeface="华文楷体" panose="02010600040101010101" charset="-122"/>
                <a:ea typeface="华文楷体" panose="02010600040101010101" charset="-122"/>
                <a:cs typeface="华文楷体" panose="02010600040101010101" charset="-122"/>
              </a:rPr>
              <a:t>+</a:t>
            </a:r>
            <a:r>
              <a:rPr lang="zh-CN" altLang="en-US" sz="2000" dirty="0">
                <a:solidFill>
                  <a:schemeClr val="tx1"/>
                </a:solidFill>
                <a:latin typeface="华文楷体" panose="02010600040101010101" charset="-122"/>
                <a:ea typeface="华文楷体" panose="02010600040101010101" charset="-122"/>
                <a:cs typeface="华文楷体" panose="02010600040101010101" charset="-122"/>
              </a:rPr>
              <a:t>情节严重</a:t>
            </a:r>
          </a:p>
        </p:txBody>
      </p:sp>
      <p:cxnSp>
        <p:nvCxnSpPr>
          <p:cNvPr id="7" name="直接箭头连接符 6"/>
          <p:cNvCxnSpPr/>
          <p:nvPr/>
        </p:nvCxnSpPr>
        <p:spPr>
          <a:xfrm>
            <a:off x="4293870" y="2881630"/>
            <a:ext cx="224980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591300" y="2583180"/>
            <a:ext cx="1315085" cy="57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solidFill>
                  <a:srgbClr val="FF0000"/>
                </a:solidFill>
                <a:latin typeface="华文楷体" panose="02010600040101010101" charset="-122"/>
                <a:ea typeface="华文楷体" panose="02010600040101010101" charset="-122"/>
                <a:cs typeface="华文楷体" panose="02010600040101010101" charset="-122"/>
              </a:rPr>
              <a:t>1-5</a:t>
            </a:r>
            <a:r>
              <a:rPr lang="zh-CN" altLang="en-US" sz="2000" b="1">
                <a:solidFill>
                  <a:srgbClr val="FF0000"/>
                </a:solidFill>
                <a:latin typeface="华文楷体" panose="02010600040101010101" charset="-122"/>
                <a:ea typeface="华文楷体" panose="02010600040101010101" charset="-122"/>
                <a:cs typeface="华文楷体" panose="02010600040101010101" charset="-122"/>
              </a:rPr>
              <a:t>倍赔偿</a:t>
            </a:r>
          </a:p>
        </p:txBody>
      </p:sp>
      <p:sp>
        <p:nvSpPr>
          <p:cNvPr id="13314" name="标题 13313"/>
          <p:cNvSpPr>
            <a:spLocks noGrp="1"/>
          </p:cNvSpPr>
          <p:nvPr/>
        </p:nvSpPr>
        <p:spPr>
          <a:xfrm>
            <a:off x="656590" y="1024255"/>
            <a:ext cx="8091805" cy="561340"/>
          </a:xfrm>
          <a:prstGeom prst="rect">
            <a:avLst/>
          </a:prstGeom>
        </p:spPr>
        <p:txBody>
          <a:bodyPr vert="horz" lIns="69056" tIns="34529" rIns="69056" bIns="34529" rtlCol="0" anchor="ctr">
            <a:noAutofit/>
          </a:bodyPr>
          <a:lstStyle>
            <a:lvl1pPr algn="l" defTabSz="914400" rtl="0" eaLnBrk="1" latinLnBrk="0" hangingPunct="1">
              <a:lnSpc>
                <a:spcPct val="90000"/>
              </a:lnSpc>
              <a:spcBef>
                <a:spcPct val="0"/>
              </a:spcBef>
              <a:buNone/>
              <a:defRPr sz="3200" kern="1200">
                <a:solidFill>
                  <a:schemeClr val="tx1"/>
                </a:solidFill>
                <a:latin typeface="华文楷体" panose="02010600040101010101" charset="-122"/>
                <a:ea typeface="华文楷体" panose="02010600040101010101" charset="-122"/>
                <a:cs typeface="+mn-ea"/>
              </a:defRPr>
            </a:lvl1pPr>
          </a:lstStyle>
          <a:p>
            <a:pPr algn="ctr"/>
            <a:r>
              <a:rPr lang="zh-CN" altLang="en-US" sz="2800" dirty="0">
                <a:ea typeface="黑体" panose="02010609060101010101" pitchFamily="49" charset="-122"/>
              </a:rPr>
              <a:t>第四节  专利侵权的法律责任</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5780" y="924560"/>
            <a:ext cx="8065770" cy="5262245"/>
          </a:xfrm>
        </p:spPr>
        <p:txBody>
          <a:bodyPr>
            <a:noAutofit/>
          </a:bodyPr>
          <a:lstStyle/>
          <a:p>
            <a:pPr marL="0" indent="0" fontAlgn="auto">
              <a:lnSpc>
                <a:spcPct val="150000"/>
              </a:lnSpc>
              <a:spcBef>
                <a:spcPts val="0"/>
              </a:spcBef>
              <a:buNone/>
            </a:pPr>
            <a:r>
              <a:rPr kumimoji="1" lang="zh-CN" sz="2400" dirty="0"/>
              <a:t>二、</a:t>
            </a:r>
            <a:r>
              <a:rPr kumimoji="1" lang="zh-CN" altLang="en-US" sz="2400" dirty="0"/>
              <a:t>发明专利的临时保护</a:t>
            </a:r>
            <a:endParaRPr kumimoji="1" lang="en-US" altLang="zh-CN" sz="2400" dirty="0"/>
          </a:p>
          <a:p>
            <a:pPr fontAlgn="auto">
              <a:lnSpc>
                <a:spcPct val="150000"/>
              </a:lnSpc>
              <a:spcBef>
                <a:spcPts val="0"/>
              </a:spcBef>
              <a:buFont typeface="Wingdings" panose="05000000000000000000" charset="0"/>
              <a:buChar char="Ø"/>
            </a:pPr>
            <a:r>
              <a:rPr kumimoji="1" lang="zh-CN" altLang="en-US" sz="2000" dirty="0"/>
              <a:t>发明专利申请公布后，申请人可以要求实施其发明的单位或者个人支付适当的费用</a:t>
            </a:r>
            <a:endParaRPr kumimoji="1" lang="en-US" altLang="zh-CN" sz="2000" dirty="0"/>
          </a:p>
          <a:p>
            <a:pPr fontAlgn="auto">
              <a:lnSpc>
                <a:spcPct val="150000"/>
              </a:lnSpc>
              <a:spcBef>
                <a:spcPts val="0"/>
              </a:spcBef>
              <a:buFont typeface="Wingdings" panose="05000000000000000000" charset="0"/>
              <a:buChar char="Ø"/>
            </a:pPr>
            <a:r>
              <a:rPr kumimoji="1" lang="zh-CN" altLang="en-US" sz="2000" dirty="0"/>
              <a:t>发明专利的临时保护实际是赋予了专利申请人要求适当费用的权利；如果实施单位或个人不支付适当的费用，专利申请人可以在获得专利权后向实施单位或个人追诉使用费</a:t>
            </a:r>
          </a:p>
          <a:p>
            <a:pPr fontAlgn="auto">
              <a:lnSpc>
                <a:spcPct val="150000"/>
              </a:lnSpc>
              <a:spcBef>
                <a:spcPts val="0"/>
              </a:spcBef>
              <a:buFont typeface="Wingdings" panose="05000000000000000000" charset="0"/>
              <a:buChar char="Ø"/>
            </a:pPr>
            <a:r>
              <a:rPr kumimoji="1" lang="zh-CN" altLang="en-US" sz="2000" dirty="0"/>
              <a:t>发明专利申请公布后至专利权授予前使用该发明未支付适当使用费的，专利权人要求支付使用费的诉讼时效为三年，自专利权人知道或者应当知道他人使用其发明之日起计算，但是，专利权人于专利权授予之日前即已知道或者应当知道的，自专利权授予之日起计算</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003300"/>
            <a:ext cx="7916545" cy="5318760"/>
          </a:xfrm>
        </p:spPr>
        <p:txBody>
          <a:bodyPr>
            <a:normAutofit/>
          </a:bodyPr>
          <a:lstStyle/>
          <a:p>
            <a:pPr>
              <a:lnSpc>
                <a:spcPct val="150000"/>
              </a:lnSpc>
              <a:spcBef>
                <a:spcPts val="0"/>
              </a:spcBef>
              <a:buNone/>
            </a:pPr>
            <a:r>
              <a:rPr kumimoji="1" lang="zh-CN" altLang="en-US" sz="2400" dirty="0">
                <a:latin typeface="+mn-ea"/>
              </a:rPr>
              <a:t>三、行政责任</a:t>
            </a:r>
            <a:endParaRPr kumimoji="1" lang="en-US" altLang="zh-CN" sz="1800" dirty="0">
              <a:latin typeface="+mn-ea"/>
            </a:endParaRPr>
          </a:p>
          <a:p>
            <a:pPr fontAlgn="auto">
              <a:lnSpc>
                <a:spcPct val="150000"/>
              </a:lnSpc>
              <a:spcBef>
                <a:spcPts val="0"/>
              </a:spcBef>
              <a:buFont typeface="Wingdings" panose="05000000000000000000" charset="0"/>
              <a:buChar char="Ø"/>
            </a:pPr>
            <a:r>
              <a:rPr kumimoji="1" lang="zh-CN" altLang="en-US" sz="2000" dirty="0">
                <a:latin typeface="+mn-ea"/>
              </a:rPr>
              <a:t>行政责任：侵权人因违反专利法而被管理专利工作的部门依法给予行政处罚所应承担的责任</a:t>
            </a:r>
          </a:p>
          <a:p>
            <a:pPr fontAlgn="auto">
              <a:lnSpc>
                <a:spcPct val="150000"/>
              </a:lnSpc>
              <a:spcBef>
                <a:spcPts val="0"/>
              </a:spcBef>
              <a:buFont typeface="Wingdings" panose="05000000000000000000" charset="0"/>
              <a:buChar char="Ø"/>
            </a:pPr>
            <a:r>
              <a:rPr kumimoji="1" lang="zh-CN" altLang="en-US" sz="2000" dirty="0">
                <a:latin typeface="+mn-ea"/>
              </a:rPr>
              <a:t>除针对一般专利侵权行为，责令专利侵权人停止侵权外，管理专利工作的部门还可以针对不同情形，分别给予不同的行政处罚措施，如没收、罚款、查封、扣押等</a:t>
            </a:r>
            <a:endParaRPr lang="en-US" altLang="zh-CN" sz="2000" dirty="0">
              <a:effectLst>
                <a:outerShdw blurRad="38100" dist="19050" dir="2700000" algn="tl" rotWithShape="0">
                  <a:schemeClr val="dk1">
                    <a:alpha val="40000"/>
                  </a:schemeClr>
                </a:outerShdw>
              </a:effectLst>
              <a:latin typeface="+mn-ea"/>
              <a:sym typeface="+mn-ea"/>
            </a:endParaRPr>
          </a:p>
          <a:p>
            <a:pPr marL="704850" indent="-342900" fontAlgn="auto">
              <a:lnSpc>
                <a:spcPct val="150000"/>
              </a:lnSpc>
              <a:spcBef>
                <a:spcPts val="0"/>
              </a:spcBef>
              <a:buFont typeface="Wingdings" panose="05000000000000000000" charset="0"/>
              <a:buChar char="p"/>
            </a:pPr>
            <a:r>
              <a:rPr kumimoji="1" lang="zh-CN" altLang="en-US" sz="2000" dirty="0">
                <a:latin typeface="+mn-ea"/>
              </a:rPr>
              <a:t>假冒专利的，除依法承担民事责任外，由负责专利执法的部门责令改正并予公告，没收违法所得，可以处违法所得五倍以下的罚款；没有违法所得或者违法所得在五万元以下的，可以处二十五万元以下的罚款</a:t>
            </a:r>
            <a:r>
              <a:rPr kumimoji="1" lang="zh-CN" altLang="en-US" sz="2000" dirty="0">
                <a:latin typeface="Times New Roman" panose="02020603050405020304" pitchFamily="18" charset="0"/>
                <a:cs typeface="Times New Roman" panose="02020603050405020304" pitchFamily="18" charset="0"/>
              </a:rPr>
              <a:t>（</a:t>
            </a:r>
            <a:r>
              <a:rPr kumimoji="1" lang="en-US" altLang="zh-CN" sz="2000" dirty="0">
                <a:latin typeface="Times New Roman" panose="02020603050405020304" pitchFamily="18" charset="0"/>
                <a:cs typeface="Times New Roman" panose="02020603050405020304" pitchFamily="18" charset="0"/>
              </a:rPr>
              <a:t>A68</a:t>
            </a:r>
            <a:r>
              <a:rPr kumimoji="1" lang="zh-CN" altLang="en-US" sz="20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3055" y="923290"/>
            <a:ext cx="8373745" cy="5446395"/>
          </a:xfrm>
        </p:spPr>
        <p:txBody>
          <a:bodyPr>
            <a:noAutofit/>
          </a:bodyPr>
          <a:lstStyle/>
          <a:p>
            <a:pPr algn="l">
              <a:lnSpc>
                <a:spcPct val="150000"/>
              </a:lnSpc>
              <a:spcBef>
                <a:spcPts val="0"/>
              </a:spcBef>
              <a:buClrTx/>
              <a:buSzTx/>
              <a:buFont typeface="Wingdings" panose="05000000000000000000" charset="0"/>
              <a:buChar char="Ø"/>
            </a:pP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sym typeface="+mn-ea"/>
              </a:rPr>
              <a:t>发明或实用新型</a:t>
            </a:r>
          </a:p>
          <a:p>
            <a:pPr marL="704850" indent="-342900" algn="l" fontAlgn="auto">
              <a:lnSpc>
                <a:spcPct val="150000"/>
              </a:lnSpc>
              <a:spcBef>
                <a:spcPts val="0"/>
              </a:spcBef>
              <a:buClrTx/>
              <a:buSzTx/>
              <a:buFont typeface="Wingdings" panose="05000000000000000000" charset="0"/>
              <a:buChar char="p"/>
            </a:pPr>
            <a:r>
              <a:rPr kumimoji="1" lang="en-US" altLang="zh-CN" sz="2000" dirty="0">
                <a:latin typeface="楷体" panose="02010609060101010101" pitchFamily="49" charset="-122"/>
                <a:ea typeface="楷体" panose="02010609060101010101" pitchFamily="49" charset="-122"/>
                <a:cs typeface="楷体" panose="02010609060101010101" pitchFamily="49" charset="-122"/>
              </a:rPr>
              <a:t>“</a:t>
            </a:r>
            <a:r>
              <a:rPr kumimoji="1" lang="zh-CN" altLang="en-US" sz="2000" dirty="0">
                <a:latin typeface="楷体" panose="02010609060101010101" pitchFamily="49" charset="-122"/>
                <a:ea typeface="楷体" panose="02010609060101010101" pitchFamily="49" charset="-122"/>
                <a:cs typeface="楷体" panose="02010609060101010101" pitchFamily="49" charset="-122"/>
              </a:rPr>
              <a:t>解释</a:t>
            </a:r>
            <a:r>
              <a:rPr kumimoji="1" lang="en-US" altLang="zh-CN" sz="2000" dirty="0">
                <a:latin typeface="楷体" panose="02010609060101010101" pitchFamily="49" charset="-122"/>
                <a:ea typeface="楷体" panose="02010609060101010101" pitchFamily="49" charset="-122"/>
                <a:cs typeface="楷体" panose="02010609060101010101" pitchFamily="49" charset="-122"/>
              </a:rPr>
              <a:t>”</a:t>
            </a: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rPr>
              <a:t>：</a:t>
            </a: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sym typeface="+mn-ea"/>
              </a:rPr>
              <a:t>扩大</a:t>
            </a:r>
            <a:r>
              <a:rPr kumimoji="1" lang="en-US" altLang="zh-CN" sz="2000" dirty="0">
                <a:latin typeface="Times New Roman" panose="02020603050405020304" pitchFamily="18" charset="0"/>
                <a:ea typeface="楷体" panose="02010609060101010101" pitchFamily="49" charset="-122"/>
                <a:cs typeface="Times New Roman" panose="02020603050405020304" pitchFamily="18" charset="0"/>
                <a:sym typeface="+mn-ea"/>
              </a:rPr>
              <a:t> &amp; </a:t>
            </a: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sym typeface="+mn-ea"/>
              </a:rPr>
              <a:t>缩小，消除权利要求书的内容不清楚或歧义</a:t>
            </a:r>
          </a:p>
          <a:p>
            <a:pPr marL="1065530" indent="-342900" algn="l" fontAlgn="auto">
              <a:lnSpc>
                <a:spcPct val="150000"/>
              </a:lnSpc>
              <a:spcBef>
                <a:spcPts val="0"/>
              </a:spcBef>
              <a:buClrTx/>
              <a:buSzTx/>
              <a:buFont typeface="Arial" panose="020B0604020202020204" pitchFamily="34" charset="0"/>
              <a:buChar char="•"/>
            </a:pP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rPr>
              <a:t>可以运用说明书及附图、权利要求书中的相关权利要求、专利审查档案以及生效法律文书所记载的内容进行解释，</a:t>
            </a: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sym typeface="+mn-ea"/>
              </a:rPr>
              <a:t>了解该</a:t>
            </a:r>
            <a:r>
              <a:rPr kumimoji="1" lang="zh-CN" altLang="en-US" sz="2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发明创造的目的、有益效果</a:t>
            </a: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sym typeface="+mn-ea"/>
              </a:rPr>
              <a:t>和</a:t>
            </a:r>
            <a:r>
              <a:rPr kumimoji="1" lang="zh-CN" altLang="en-US" sz="20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具体实施方案</a:t>
            </a:r>
            <a:endPar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endParaRPr>
          </a:p>
          <a:p>
            <a:pPr marL="1065530" indent="-342900" algn="l" fontAlgn="auto">
              <a:lnSpc>
                <a:spcPct val="150000"/>
              </a:lnSpc>
              <a:spcBef>
                <a:spcPts val="0"/>
              </a:spcBef>
              <a:buClrTx/>
              <a:buSzTx/>
              <a:buFont typeface="Arial" panose="020B0604020202020204" pitchFamily="34" charset="0"/>
              <a:buChar char="•"/>
            </a:pP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rPr>
              <a:t>说明书对权利要求用语有特别界定的，从其特别界定，权利要求书和说明书中所表达的含义不一致时应以权利要求书为准</a:t>
            </a:r>
          </a:p>
          <a:p>
            <a:pPr marL="1065530" indent="-342900" algn="l" fontAlgn="auto">
              <a:lnSpc>
                <a:spcPct val="150000"/>
              </a:lnSpc>
              <a:spcBef>
                <a:spcPts val="0"/>
              </a:spcBef>
              <a:buClrTx/>
              <a:buSzTx/>
              <a:buFont typeface="Arial" panose="020B0604020202020204" pitchFamily="34" charset="0"/>
              <a:buChar char="•"/>
            </a:pP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rPr>
              <a:t>以上述方法仍不能明确权利要求含义的，可以结合工具书、教科书等公知文献以及本领域普通技术人员的通常理解进行解释</a:t>
            </a:r>
          </a:p>
          <a:p>
            <a:pPr marL="1065530" indent="-342900" algn="l" fontAlgn="auto">
              <a:lnSpc>
                <a:spcPct val="150000"/>
              </a:lnSpc>
              <a:spcBef>
                <a:spcPts val="0"/>
              </a:spcBef>
              <a:buClrTx/>
              <a:buSzTx/>
              <a:buFont typeface="Arial" panose="020B0604020202020204" pitchFamily="34" charset="0"/>
              <a:buChar char="•"/>
            </a:pP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rPr>
              <a:t>功能性技术特征：应结合说明书和附图描述的该功能或者效果的具体实施方式及其等同的实施方式，确定该技术特征的内容</a:t>
            </a:r>
          </a:p>
          <a:p>
            <a:pPr marL="1065530" indent="-342900" algn="l" fontAlgn="auto">
              <a:lnSpc>
                <a:spcPct val="150000"/>
              </a:lnSpc>
              <a:spcBef>
                <a:spcPts val="0"/>
              </a:spcBef>
              <a:buClrTx/>
              <a:buSzTx/>
              <a:buFont typeface="Arial" panose="020B0604020202020204" pitchFamily="34" charset="0"/>
              <a:buChar char="•"/>
            </a:pPr>
            <a:endPar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9265" y="942340"/>
            <a:ext cx="8105140" cy="5588635"/>
          </a:xfrm>
        </p:spPr>
        <p:txBody>
          <a:bodyPr>
            <a:normAutofit/>
          </a:bodyPr>
          <a:lstStyle/>
          <a:p>
            <a:pPr fontAlgn="auto">
              <a:lnSpc>
                <a:spcPct val="150000"/>
              </a:lnSpc>
              <a:spcBef>
                <a:spcPts val="0"/>
              </a:spcBef>
              <a:buFont typeface="Wingdings" panose="05000000000000000000" charset="0"/>
              <a:buChar char="Ø"/>
            </a:pPr>
            <a:r>
              <a:rPr kumimoji="1" lang="zh-CN" altLang="en-US" sz="2000" dirty="0">
                <a:latin typeface="华文楷体" panose="02010600040101010101" charset="-122"/>
                <a:ea typeface="华文楷体" panose="02010600040101010101" charset="-122"/>
                <a:cs typeface="华文楷体" panose="02010600040101010101" charset="-122"/>
              </a:rPr>
              <a:t>负责专利执法的部门根据已经取得的证据，对涉嫌假冒专利行为进行查处时，有权采取下列措施：</a:t>
            </a:r>
          </a:p>
          <a:p>
            <a:pPr marL="590550" fontAlgn="auto">
              <a:lnSpc>
                <a:spcPct val="150000"/>
              </a:lnSpc>
              <a:spcBef>
                <a:spcPts val="0"/>
              </a:spcBef>
              <a:buFont typeface="Wingdings" panose="05000000000000000000" charset="0"/>
              <a:buChar char="p"/>
            </a:pPr>
            <a:r>
              <a:rPr kumimoji="1" lang="zh-CN" altLang="en-US" sz="2000" dirty="0">
                <a:latin typeface="华文楷体" panose="02010600040101010101" charset="-122"/>
                <a:ea typeface="华文楷体" panose="02010600040101010101" charset="-122"/>
                <a:cs typeface="华文楷体" panose="02010600040101010101" charset="-122"/>
              </a:rPr>
              <a:t>询问有关当事人，调查与涉嫌违法行为有关的情况</a:t>
            </a:r>
          </a:p>
          <a:p>
            <a:pPr marL="590550" fontAlgn="auto">
              <a:lnSpc>
                <a:spcPct val="150000"/>
              </a:lnSpc>
              <a:spcBef>
                <a:spcPts val="0"/>
              </a:spcBef>
              <a:buFont typeface="Wingdings" panose="05000000000000000000" charset="0"/>
              <a:buChar char="p"/>
            </a:pPr>
            <a:r>
              <a:rPr kumimoji="1" lang="zh-CN" altLang="en-US" sz="2000" dirty="0">
                <a:latin typeface="华文楷体" panose="02010600040101010101" charset="-122"/>
                <a:ea typeface="华文楷体" panose="02010600040101010101" charset="-122"/>
                <a:cs typeface="华文楷体" panose="02010600040101010101" charset="-122"/>
              </a:rPr>
              <a:t>对当事人涉嫌违法行为的场所实施现场检查</a:t>
            </a:r>
          </a:p>
          <a:p>
            <a:pPr marL="590550" fontAlgn="auto">
              <a:lnSpc>
                <a:spcPct val="150000"/>
              </a:lnSpc>
              <a:spcBef>
                <a:spcPts val="0"/>
              </a:spcBef>
              <a:buFont typeface="Wingdings" panose="05000000000000000000" charset="0"/>
              <a:buChar char="p"/>
            </a:pPr>
            <a:r>
              <a:rPr kumimoji="1" lang="zh-CN" altLang="en-US" sz="2000" dirty="0">
                <a:latin typeface="华文楷体" panose="02010600040101010101" charset="-122"/>
                <a:ea typeface="华文楷体" panose="02010600040101010101" charset="-122"/>
                <a:cs typeface="华文楷体" panose="02010600040101010101" charset="-122"/>
              </a:rPr>
              <a:t>查阅、复制与涉嫌违法行为有关的合同、发票、账簿以及其他有关资料</a:t>
            </a:r>
          </a:p>
          <a:p>
            <a:pPr marL="590550" fontAlgn="auto">
              <a:lnSpc>
                <a:spcPct val="150000"/>
              </a:lnSpc>
              <a:spcBef>
                <a:spcPts val="0"/>
              </a:spcBef>
              <a:buFont typeface="Wingdings" panose="05000000000000000000" charset="0"/>
              <a:buChar char="p"/>
            </a:pPr>
            <a:r>
              <a:rPr kumimoji="1" lang="zh-CN" altLang="en-US" sz="2000" dirty="0">
                <a:latin typeface="华文楷体" panose="02010600040101010101" charset="-122"/>
                <a:ea typeface="华文楷体" panose="02010600040101010101" charset="-122"/>
                <a:cs typeface="华文楷体" panose="02010600040101010101" charset="-122"/>
              </a:rPr>
              <a:t>检查与涉嫌违法行为有关的产品</a:t>
            </a:r>
          </a:p>
          <a:p>
            <a:pPr marL="590550" fontAlgn="auto">
              <a:lnSpc>
                <a:spcPct val="150000"/>
              </a:lnSpc>
              <a:spcBef>
                <a:spcPts val="0"/>
              </a:spcBef>
              <a:buFont typeface="Wingdings" panose="05000000000000000000" charset="0"/>
              <a:buChar char="p"/>
            </a:pPr>
            <a:r>
              <a:rPr kumimoji="1" lang="zh-CN" altLang="en-US" sz="2000" dirty="0">
                <a:latin typeface="华文楷体" panose="02010600040101010101" charset="-122"/>
                <a:ea typeface="华文楷体" panose="02010600040101010101" charset="-122"/>
                <a:cs typeface="华文楷体" panose="02010600040101010101" charset="-122"/>
              </a:rPr>
              <a:t>对有证据证明是假冒专利的产品，可以查封或者扣押</a:t>
            </a:r>
          </a:p>
          <a:p>
            <a:pPr fontAlgn="auto">
              <a:lnSpc>
                <a:spcPct val="150000"/>
              </a:lnSpc>
              <a:spcBef>
                <a:spcPts val="0"/>
              </a:spcBef>
              <a:buFont typeface="Wingdings" panose="05000000000000000000" charset="0"/>
              <a:buChar char="Ø"/>
            </a:pPr>
            <a:r>
              <a:rPr kumimoji="1" lang="zh-CN" altLang="en-US" sz="2000" dirty="0">
                <a:latin typeface="华文楷体" panose="02010600040101010101" charset="-122"/>
                <a:ea typeface="华文楷体" panose="02010600040101010101" charset="-122"/>
                <a:cs typeface="华文楷体" panose="02010600040101010101" charset="-122"/>
              </a:rPr>
              <a:t>管理专利工作的部门应专利权人或者利害关系人的请求处理专利侵权纠纷时，可以采取第（一）项、第（二）项、第（四）项所列措施</a:t>
            </a:r>
          </a:p>
          <a:p>
            <a:pPr fontAlgn="auto">
              <a:lnSpc>
                <a:spcPct val="150000"/>
              </a:lnSpc>
              <a:spcBef>
                <a:spcPts val="0"/>
              </a:spcBef>
              <a:buFont typeface="Wingdings" panose="05000000000000000000" charset="0"/>
              <a:buChar char="Ø"/>
            </a:pPr>
            <a:r>
              <a:rPr kumimoji="1" lang="zh-CN" altLang="en-US" sz="2000" dirty="0">
                <a:latin typeface="华文楷体" panose="02010600040101010101" charset="-122"/>
                <a:ea typeface="华文楷体" panose="02010600040101010101" charset="-122"/>
                <a:cs typeface="华文楷体" panose="02010600040101010101" charset="-122"/>
              </a:rPr>
              <a:t>负责专利执法的部门、管理专利工作的部门依法行使前两款规定的职权时，当事人应当予以协助、配合，不得拒绝、阻挠</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0045" y="952500"/>
            <a:ext cx="8373745" cy="4544060"/>
          </a:xfrm>
        </p:spPr>
        <p:txBody>
          <a:bodyPr>
            <a:normAutofit/>
          </a:bodyPr>
          <a:lstStyle/>
          <a:p>
            <a:pPr algn="l">
              <a:lnSpc>
                <a:spcPct val="150000"/>
              </a:lnSpc>
              <a:spcBef>
                <a:spcPts val="0"/>
              </a:spcBef>
              <a:buClrTx/>
              <a:buSzTx/>
              <a:buNone/>
            </a:pPr>
            <a:r>
              <a:rPr kumimoji="1" lang="zh-CN" altLang="en-US" sz="2400" dirty="0">
                <a:latin typeface="+mn-ea"/>
                <a:sym typeface="+mn-ea"/>
              </a:rPr>
              <a:t>四、刑事责任</a:t>
            </a:r>
          </a:p>
          <a:p>
            <a:pPr algn="l">
              <a:lnSpc>
                <a:spcPct val="150000"/>
              </a:lnSpc>
              <a:spcBef>
                <a:spcPts val="0"/>
              </a:spcBef>
              <a:buClrTx/>
              <a:buSzTx/>
              <a:buFont typeface="Wingdings" panose="05000000000000000000" charset="0"/>
              <a:buChar char="Ø"/>
            </a:pPr>
            <a:r>
              <a:rPr kumimoji="1" lang="zh-CN" altLang="en-US" sz="2000" dirty="0">
                <a:latin typeface="+mn-ea"/>
                <a:sym typeface="+mn-ea"/>
              </a:rPr>
              <a:t>假冒专利，构成犯罪的，依法追究刑事责任</a:t>
            </a:r>
            <a:r>
              <a:rPr kumimoji="1" lang="zh-CN" altLang="en-US" sz="2000" dirty="0">
                <a:latin typeface="Times New Roman" panose="02020603050405020304" pitchFamily="18" charset="0"/>
                <a:cs typeface="Times New Roman" panose="02020603050405020304" pitchFamily="18" charset="0"/>
                <a:sym typeface="+mn-ea"/>
              </a:rPr>
              <a:t>（</a:t>
            </a:r>
            <a:r>
              <a:rPr kumimoji="1" lang="en-US" altLang="zh-CN" sz="2000" dirty="0">
                <a:latin typeface="Times New Roman" panose="02020603050405020304" pitchFamily="18" charset="0"/>
                <a:cs typeface="Times New Roman" panose="02020603050405020304" pitchFamily="18" charset="0"/>
                <a:sym typeface="+mn-ea"/>
              </a:rPr>
              <a:t>A68</a:t>
            </a:r>
            <a:r>
              <a:rPr kumimoji="1" lang="zh-CN" altLang="en-US" sz="2000" dirty="0">
                <a:latin typeface="Times New Roman" panose="02020603050405020304" pitchFamily="18" charset="0"/>
                <a:cs typeface="Times New Roman" panose="02020603050405020304" pitchFamily="18" charset="0"/>
                <a:sym typeface="+mn-ea"/>
              </a:rPr>
              <a:t>）</a:t>
            </a:r>
            <a:endParaRPr kumimoji="1" lang="zh-CN" altLang="en-US" sz="2000" dirty="0">
              <a:latin typeface="+mn-ea"/>
              <a:sym typeface="+mn-ea"/>
            </a:endParaRPr>
          </a:p>
          <a:p>
            <a:pPr marL="590550" algn="l" fontAlgn="auto">
              <a:lnSpc>
                <a:spcPct val="150000"/>
              </a:lnSpc>
              <a:spcBef>
                <a:spcPts val="0"/>
              </a:spcBef>
              <a:buClrTx/>
              <a:buSzTx/>
              <a:buFont typeface="Wingdings" panose="05000000000000000000" charset="0"/>
              <a:buChar char="p"/>
            </a:pPr>
            <a:r>
              <a:rPr kumimoji="1" lang="zh-CN" altLang="en-US" sz="2000" dirty="0">
                <a:latin typeface="+mn-ea"/>
                <a:sym typeface="+mn-ea"/>
              </a:rPr>
              <a:t>未经许可，在其制造或销售的产品或产品包装上标注他人专利号</a:t>
            </a:r>
            <a:endParaRPr kumimoji="1" lang="zh-CN" altLang="en-US" sz="2000" noProof="1">
              <a:latin typeface="+mn-ea"/>
              <a:sym typeface="+mn-ea"/>
            </a:endParaRPr>
          </a:p>
          <a:p>
            <a:pPr marL="590550" algn="l" fontAlgn="auto">
              <a:lnSpc>
                <a:spcPct val="150000"/>
              </a:lnSpc>
              <a:spcBef>
                <a:spcPts val="0"/>
              </a:spcBef>
              <a:buClrTx/>
              <a:buSzTx/>
              <a:buFont typeface="Wingdings" panose="05000000000000000000" charset="0"/>
              <a:buChar char="p"/>
            </a:pPr>
            <a:r>
              <a:rPr kumimoji="1" lang="zh-CN" altLang="en-US" sz="2000" dirty="0">
                <a:latin typeface="+mn-ea"/>
                <a:sym typeface="+mn-ea"/>
              </a:rPr>
              <a:t>未经许可，在广告或其他宣传材料中使用他人的专利号，使公众将所涉及的技术误认为是他人的专利技术</a:t>
            </a:r>
            <a:endParaRPr kumimoji="1" lang="zh-CN" altLang="en-US" sz="2000" noProof="1">
              <a:latin typeface="+mn-ea"/>
              <a:sym typeface="+mn-ea"/>
            </a:endParaRPr>
          </a:p>
          <a:p>
            <a:pPr marL="590550" algn="l" fontAlgn="auto">
              <a:lnSpc>
                <a:spcPct val="150000"/>
              </a:lnSpc>
              <a:spcBef>
                <a:spcPts val="0"/>
              </a:spcBef>
              <a:buClrTx/>
              <a:buSzTx/>
              <a:buFont typeface="Wingdings" panose="05000000000000000000" charset="0"/>
              <a:buChar char="p"/>
            </a:pPr>
            <a:r>
              <a:rPr kumimoji="1" lang="zh-CN" altLang="en-US" sz="2000" dirty="0">
                <a:latin typeface="+mn-ea"/>
                <a:sym typeface="+mn-ea"/>
              </a:rPr>
              <a:t>未经许可，在合同中使用他人的专利号，使人将合同涉及的技术误认为是他人专利技术</a:t>
            </a:r>
            <a:endParaRPr kumimoji="1" lang="zh-CN" altLang="en-US" sz="2000" noProof="1">
              <a:latin typeface="+mn-ea"/>
              <a:sym typeface="+mn-ea"/>
            </a:endParaRPr>
          </a:p>
          <a:p>
            <a:pPr marL="590550" algn="l" fontAlgn="auto">
              <a:lnSpc>
                <a:spcPct val="150000"/>
              </a:lnSpc>
              <a:spcBef>
                <a:spcPts val="0"/>
              </a:spcBef>
              <a:buClrTx/>
              <a:buSzTx/>
              <a:buFont typeface="Wingdings" panose="05000000000000000000" charset="0"/>
              <a:buChar char="p"/>
            </a:pPr>
            <a:r>
              <a:rPr kumimoji="1" lang="zh-CN" altLang="en-US" sz="2000" dirty="0">
                <a:latin typeface="+mn-ea"/>
                <a:sym typeface="+mn-ea"/>
              </a:rPr>
              <a:t>伪造或者变造他人的专利证书、专利文件或者专利申请文件</a:t>
            </a:r>
          </a:p>
          <a:p>
            <a:pPr algn="l">
              <a:lnSpc>
                <a:spcPct val="150000"/>
              </a:lnSpc>
              <a:spcBef>
                <a:spcPts val="0"/>
              </a:spcBef>
              <a:buClrTx/>
              <a:buSzTx/>
              <a:buFont typeface="Wingdings" panose="05000000000000000000" charset="0"/>
              <a:buChar char="Ø"/>
            </a:pPr>
            <a:endParaRPr kumimoji="1" lang="zh-CN" altLang="en-US" sz="2000" dirty="0">
              <a:latin typeface="+mn-ea"/>
              <a:sym typeface="+mn-e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1465" y="1585595"/>
            <a:ext cx="8465820" cy="5024755"/>
          </a:xfrm>
        </p:spPr>
        <p:txBody>
          <a:bodyPr>
            <a:normAutofit fontScale="47500" lnSpcReduction="10000"/>
          </a:bodyPr>
          <a:lstStyle/>
          <a:p>
            <a:pPr marL="0" indent="0">
              <a:lnSpc>
                <a:spcPct val="150000"/>
              </a:lnSpc>
              <a:spcBef>
                <a:spcPts val="0"/>
              </a:spcBef>
              <a:buNone/>
            </a:pPr>
            <a:r>
              <a:rPr lang="zh-CN" altLang="en-US" sz="4800" dirty="0">
                <a:latin typeface="+mn-ea"/>
                <a:sym typeface="+mn-ea"/>
              </a:rPr>
              <a:t>一、专利侵权诉讼的起诉人</a:t>
            </a:r>
          </a:p>
          <a:p>
            <a:pPr>
              <a:lnSpc>
                <a:spcPct val="150000"/>
              </a:lnSpc>
              <a:spcBef>
                <a:spcPts val="0"/>
              </a:spcBef>
              <a:buFont typeface="Wingdings" panose="05000000000000000000" charset="0"/>
              <a:buChar char="Ø"/>
            </a:pPr>
            <a:r>
              <a:rPr lang="zh-CN" altLang="en-US" sz="4000" dirty="0">
                <a:latin typeface="+mn-ea"/>
                <a:sym typeface="+mn-ea"/>
              </a:rPr>
              <a:t>专利权人和利害关系人（专利实施许可人）</a:t>
            </a:r>
          </a:p>
          <a:p>
            <a:pPr>
              <a:lnSpc>
                <a:spcPct val="150000"/>
              </a:lnSpc>
              <a:spcBef>
                <a:spcPts val="0"/>
              </a:spcBef>
              <a:buFont typeface="Wingdings" panose="05000000000000000000" charset="0"/>
              <a:buChar char="Ø"/>
            </a:pPr>
            <a:r>
              <a:rPr lang="zh-CN" altLang="en-US" sz="4000" dirty="0">
                <a:latin typeface="+mn-ea"/>
                <a:sym typeface="+mn-ea"/>
              </a:rPr>
              <a:t>单独诉讼主体：专利权人、独占许可被许可人、独家许可被许可人</a:t>
            </a:r>
          </a:p>
          <a:p>
            <a:pPr>
              <a:lnSpc>
                <a:spcPct val="150000"/>
              </a:lnSpc>
              <a:spcBef>
                <a:spcPts val="0"/>
              </a:spcBef>
              <a:buNone/>
            </a:pPr>
            <a:r>
              <a:rPr lang="zh-CN" altLang="en-US" sz="4800" dirty="0">
                <a:latin typeface="+mn-ea"/>
                <a:sym typeface="+mn-ea"/>
              </a:rPr>
              <a:t>二、诉讼管辖</a:t>
            </a:r>
            <a:endParaRPr lang="zh-CN" altLang="en-US" sz="4800" dirty="0">
              <a:latin typeface="+mn-ea"/>
            </a:endParaRPr>
          </a:p>
          <a:p>
            <a:pPr marL="345440" indent="-342900" algn="l">
              <a:lnSpc>
                <a:spcPct val="150000"/>
              </a:lnSpc>
              <a:spcBef>
                <a:spcPts val="0"/>
              </a:spcBef>
              <a:buClrTx/>
              <a:buSzTx/>
              <a:buFont typeface="Wingdings" panose="05000000000000000000" charset="0"/>
              <a:buChar char="Ø"/>
            </a:pPr>
            <a:r>
              <a:rPr kumimoji="1" lang="zh-CN" altLang="en-US" sz="4000" dirty="0">
                <a:latin typeface="+mn-ea"/>
                <a:sym typeface="+mn-ea"/>
              </a:rPr>
              <a:t>一审：各省、自治区、直辖市人民政府所在地的中级人民法院和最高院指定的中级人民法院、基层人民法院</a:t>
            </a:r>
            <a:r>
              <a:rPr kumimoji="1" lang="en-US" altLang="zh-CN" sz="4000" dirty="0">
                <a:latin typeface="+mn-ea"/>
                <a:sym typeface="+mn-ea"/>
              </a:rPr>
              <a:t> </a:t>
            </a:r>
            <a:r>
              <a:rPr kumimoji="1" lang="en-US" altLang="zh-CN" sz="4000" dirty="0">
                <a:latin typeface="Times New Roman" panose="02020603050405020304" pitchFamily="18" charset="0"/>
                <a:cs typeface="Times New Roman" panose="02020603050405020304" pitchFamily="18" charset="0"/>
                <a:sym typeface="+mn-ea"/>
              </a:rPr>
              <a:t>&amp; </a:t>
            </a:r>
            <a:r>
              <a:rPr kumimoji="1" lang="zh-CN" altLang="en-US" sz="4000" dirty="0">
                <a:latin typeface="Times New Roman" panose="02020603050405020304" pitchFamily="18" charset="0"/>
                <a:cs typeface="Times New Roman" panose="02020603050405020304" pitchFamily="18" charset="0"/>
                <a:sym typeface="+mn-ea"/>
              </a:rPr>
              <a:t>侵权行为地或被告住所地</a:t>
            </a:r>
            <a:endParaRPr kumimoji="1" lang="zh-CN" altLang="en-US" sz="4000" dirty="0">
              <a:latin typeface="+mn-ea"/>
            </a:endParaRPr>
          </a:p>
          <a:p>
            <a:pPr marL="0" indent="0">
              <a:lnSpc>
                <a:spcPct val="150000"/>
              </a:lnSpc>
              <a:spcBef>
                <a:spcPts val="0"/>
              </a:spcBef>
              <a:buNone/>
            </a:pPr>
            <a:r>
              <a:rPr lang="zh-CN" altLang="en-US" sz="4800" dirty="0">
                <a:latin typeface="+mn-ea"/>
                <a:sym typeface="+mn-ea"/>
              </a:rPr>
              <a:t>三、诉讼时效</a:t>
            </a:r>
            <a:endParaRPr lang="en-US" altLang="zh-CN" sz="4800" dirty="0">
              <a:latin typeface="+mn-ea"/>
              <a:sym typeface="+mn-ea"/>
            </a:endParaRPr>
          </a:p>
          <a:p>
            <a:pPr marL="345440" indent="-342900" algn="l" fontAlgn="auto">
              <a:lnSpc>
                <a:spcPct val="150000"/>
              </a:lnSpc>
              <a:spcBef>
                <a:spcPts val="0"/>
              </a:spcBef>
              <a:buClrTx/>
              <a:buSzTx/>
              <a:buFont typeface="Wingdings" panose="05000000000000000000" charset="0"/>
              <a:buChar char="Ø"/>
            </a:pPr>
            <a:r>
              <a:rPr kumimoji="1" lang="zh-CN" altLang="en-US" sz="4000" dirty="0">
                <a:latin typeface="+mn-ea"/>
                <a:sym typeface="+mn-ea"/>
              </a:rPr>
              <a:t>三年：自知道或者应当知道侵权行为以及侵权人之日起计算</a:t>
            </a:r>
          </a:p>
          <a:p>
            <a:pPr marL="345440" indent="-342900" algn="l" fontAlgn="auto">
              <a:lnSpc>
                <a:spcPct val="150000"/>
              </a:lnSpc>
              <a:spcBef>
                <a:spcPts val="0"/>
              </a:spcBef>
              <a:buClrTx/>
              <a:buSzTx/>
              <a:buFont typeface="Wingdings" panose="05000000000000000000" charset="0"/>
              <a:buChar char="Ø"/>
            </a:pPr>
            <a:r>
              <a:rPr kumimoji="1" lang="zh-CN" altLang="en-US" sz="4000" dirty="0">
                <a:latin typeface="+mn-ea"/>
                <a:sym typeface="+mn-ea"/>
              </a:rPr>
              <a:t>起诉时该侵权行为仍在继续：应当判决被告停止侵权行为，侵权损害赔偿数额应当自起诉之日起向前推算</a:t>
            </a:r>
            <a:r>
              <a:rPr kumimoji="1" lang="en-US" altLang="zh-CN" sz="4000" dirty="0">
                <a:latin typeface="+mn-ea"/>
                <a:sym typeface="+mn-ea"/>
              </a:rPr>
              <a:t>3</a:t>
            </a:r>
            <a:r>
              <a:rPr kumimoji="1" lang="zh-CN" altLang="en-US" sz="4000" dirty="0">
                <a:latin typeface="+mn-ea"/>
                <a:sym typeface="+mn-ea"/>
              </a:rPr>
              <a:t>年计算</a:t>
            </a:r>
          </a:p>
        </p:txBody>
      </p:sp>
      <p:sp>
        <p:nvSpPr>
          <p:cNvPr id="13314" name="标题 13313"/>
          <p:cNvSpPr>
            <a:spLocks noGrp="1"/>
          </p:cNvSpPr>
          <p:nvPr/>
        </p:nvSpPr>
        <p:spPr>
          <a:xfrm>
            <a:off x="656590" y="1024255"/>
            <a:ext cx="8091805" cy="561340"/>
          </a:xfrm>
          <a:prstGeom prst="rect">
            <a:avLst/>
          </a:prstGeom>
        </p:spPr>
        <p:txBody>
          <a:bodyPr vert="horz" lIns="69056" tIns="34529" rIns="69056" bIns="34529" rtlCol="0" anchor="ctr">
            <a:noAutofit/>
          </a:bodyPr>
          <a:lstStyle>
            <a:lvl1pPr algn="l" defTabSz="914400" rtl="0" eaLnBrk="1" latinLnBrk="0" hangingPunct="1">
              <a:lnSpc>
                <a:spcPct val="90000"/>
              </a:lnSpc>
              <a:spcBef>
                <a:spcPct val="0"/>
              </a:spcBef>
              <a:buNone/>
              <a:defRPr sz="3200" kern="1200">
                <a:solidFill>
                  <a:schemeClr val="tx1"/>
                </a:solidFill>
                <a:latin typeface="华文楷体" panose="02010600040101010101" charset="-122"/>
                <a:ea typeface="华文楷体" panose="02010600040101010101" charset="-122"/>
                <a:cs typeface="+mn-ea"/>
              </a:defRPr>
            </a:lvl1pPr>
          </a:lstStyle>
          <a:p>
            <a:pPr algn="ctr"/>
            <a:r>
              <a:rPr lang="zh-CN" altLang="en-US" sz="2800" dirty="0">
                <a:ea typeface="黑体" panose="02010609060101010101" pitchFamily="49" charset="-122"/>
              </a:rPr>
              <a:t>第五节  专利侵权诉讼</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973455"/>
            <a:ext cx="7986395" cy="5507355"/>
          </a:xfrm>
        </p:spPr>
        <p:txBody>
          <a:bodyPr>
            <a:normAutofit lnSpcReduction="20000"/>
          </a:bodyPr>
          <a:lstStyle/>
          <a:p>
            <a:pPr marL="0" algn="l">
              <a:lnSpc>
                <a:spcPct val="150000"/>
              </a:lnSpc>
              <a:spcBef>
                <a:spcPts val="0"/>
              </a:spcBef>
              <a:buClrTx/>
              <a:buSzTx/>
              <a:buNone/>
            </a:pPr>
            <a:r>
              <a:rPr lang="zh-CN" altLang="en-US" sz="2400" dirty="0">
                <a:latin typeface="+mn-ea"/>
                <a:sym typeface="+mn-ea"/>
              </a:rPr>
              <a:t>四、举证责任倒置</a:t>
            </a:r>
            <a:endParaRPr lang="zh-CN" altLang="en-US" sz="2400" noProof="1">
              <a:latin typeface="+mn-ea"/>
              <a:sym typeface="+mn-ea"/>
            </a:endParaRPr>
          </a:p>
          <a:p>
            <a:pPr marL="283845" indent="-285750" fontAlgn="auto">
              <a:lnSpc>
                <a:spcPct val="150000"/>
              </a:lnSpc>
              <a:spcBef>
                <a:spcPts val="0"/>
              </a:spcBef>
              <a:buFont typeface="Wingdings" panose="05000000000000000000" charset="0"/>
              <a:buChar char="Ø"/>
            </a:pPr>
            <a:r>
              <a:rPr lang="zh-CN" altLang="en-US" sz="2000" dirty="0">
                <a:latin typeface="华文楷体" panose="02010600040101010101" charset="-122"/>
                <a:ea typeface="华文楷体" panose="02010600040101010101" charset="-122"/>
                <a:cs typeface="华文楷体" panose="02010600040101010101" charset="-122"/>
                <a:sym typeface="+mn-ea"/>
              </a:rPr>
              <a:t>专利侵权纠纷涉及新产品制造方法的发明专利的，制造同样产品的单位或者个人应当提供其产品制造方法不同于专利方法的证明</a:t>
            </a:r>
          </a:p>
          <a:p>
            <a:pPr marL="0" algn="l" fontAlgn="auto">
              <a:lnSpc>
                <a:spcPct val="150000"/>
              </a:lnSpc>
              <a:spcBef>
                <a:spcPts val="0"/>
              </a:spcBef>
              <a:buClrTx/>
              <a:buSzTx/>
              <a:buNone/>
            </a:pPr>
            <a:r>
              <a:rPr lang="zh-CN" altLang="en-US" sz="2400" dirty="0">
                <a:solidFill>
                  <a:schemeClr val="tx1"/>
                </a:solidFill>
                <a:latin typeface="+mn-ea"/>
                <a:sym typeface="+mn-ea"/>
              </a:rPr>
              <a:t>五、诉前保全措施</a:t>
            </a:r>
          </a:p>
          <a:p>
            <a:pPr marL="283845" indent="-285750" fontAlgn="auto">
              <a:lnSpc>
                <a:spcPct val="150000"/>
              </a:lnSpc>
              <a:spcBef>
                <a:spcPts val="0"/>
              </a:spcBef>
              <a:buFont typeface="Wingdings" panose="05000000000000000000" charset="0"/>
              <a:buChar char="Ø"/>
            </a:pPr>
            <a:r>
              <a:rPr kumimoji="1" lang="en-US" altLang="zh-CN" sz="2000" dirty="0">
                <a:latin typeface="华文楷体" panose="02010600040101010101" charset="-122"/>
                <a:ea typeface="华文楷体" panose="02010600040101010101" charset="-122"/>
                <a:cs typeface="华文楷体" panose="02010600040101010101" charset="-122"/>
                <a:sym typeface="+mn-ea"/>
              </a:rPr>
              <a:t>1</a:t>
            </a:r>
            <a:r>
              <a:rPr kumimoji="1" lang="zh-CN" altLang="en-US" sz="2000" dirty="0">
                <a:latin typeface="华文楷体" panose="02010600040101010101" charset="-122"/>
                <a:ea typeface="华文楷体" panose="02010600040101010101" charset="-122"/>
                <a:cs typeface="华文楷体" panose="02010600040101010101" charset="-122"/>
                <a:sym typeface="+mn-ea"/>
              </a:rPr>
              <a:t>、诉前行为保全：专利权人或者利害关系人有证据证明他人正在实施或者即将实施侵犯专利权、妨碍其实现权利的行为，如不及时制止将会使其合法权益受到难以弥补的损害的，可以在起诉前依法向人民法院申请采取财产保全、责令作出一定行为或者禁止作出一定行为的措施</a:t>
            </a:r>
          </a:p>
          <a:p>
            <a:pPr marL="283845" indent="-285750" fontAlgn="auto">
              <a:lnSpc>
                <a:spcPct val="150000"/>
              </a:lnSpc>
              <a:spcBef>
                <a:spcPts val="0"/>
              </a:spcBef>
              <a:buFont typeface="Wingdings" panose="05000000000000000000" charset="0"/>
              <a:buChar char="Ø"/>
            </a:pPr>
            <a:r>
              <a:rPr kumimoji="1" lang="en-US" altLang="zh-CN" sz="2000" dirty="0">
                <a:latin typeface="华文楷体" panose="02010600040101010101" charset="-122"/>
                <a:ea typeface="华文楷体" panose="02010600040101010101" charset="-122"/>
                <a:cs typeface="华文楷体" panose="02010600040101010101" charset="-122"/>
                <a:sym typeface="+mn-ea"/>
              </a:rPr>
              <a:t>2</a:t>
            </a:r>
            <a:r>
              <a:rPr kumimoji="1" lang="zh-CN" altLang="en-US" sz="2000" dirty="0">
                <a:latin typeface="华文楷体" panose="02010600040101010101" charset="-122"/>
                <a:ea typeface="华文楷体" panose="02010600040101010101" charset="-122"/>
                <a:cs typeface="华文楷体" panose="02010600040101010101" charset="-122"/>
                <a:sym typeface="+mn-ea"/>
              </a:rPr>
              <a:t>、诉前证据保全：为了制止专利侵权行为，在证据可能灭失或者以后难以取得的情况下，专利权人或者利害关系人可以在起诉前依法向人民法院申请保全证据</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1315" y="952500"/>
            <a:ext cx="8232775" cy="5568315"/>
          </a:xfrm>
        </p:spPr>
        <p:txBody>
          <a:bodyPr>
            <a:noAutofit/>
          </a:bodyPr>
          <a:lstStyle/>
          <a:p>
            <a:pPr marL="1905" indent="-1905">
              <a:lnSpc>
                <a:spcPct val="150000"/>
              </a:lnSpc>
              <a:spcBef>
                <a:spcPts val="0"/>
              </a:spcBef>
              <a:buNone/>
            </a:pPr>
            <a:r>
              <a:rPr lang="zh-CN" altLang="en-US" sz="2400" dirty="0">
                <a:solidFill>
                  <a:schemeClr val="tx1"/>
                </a:solidFill>
                <a:latin typeface="+mn-ea"/>
                <a:sym typeface="+mn-ea"/>
              </a:rPr>
              <a:t>六、实</a:t>
            </a:r>
            <a:r>
              <a:rPr lang="zh-CN" altLang="en-US" sz="2400" dirty="0">
                <a:latin typeface="+mn-ea"/>
                <a:sym typeface="+mn-ea"/>
              </a:rPr>
              <a:t>用新型和外观设计侵权纠纷中专利权评价报告制度</a:t>
            </a:r>
            <a:endParaRPr lang="zh-CN" altLang="en-US" sz="2400" noProof="1">
              <a:latin typeface="+mn-ea"/>
              <a:sym typeface="+mn-ea"/>
            </a:endParaRPr>
          </a:p>
          <a:p>
            <a:pPr>
              <a:lnSpc>
                <a:spcPct val="150000"/>
              </a:lnSpc>
              <a:spcBef>
                <a:spcPts val="0"/>
              </a:spcBef>
              <a:buFont typeface="Wingdings" panose="05000000000000000000" charset="0"/>
              <a:buChar char="Ø"/>
            </a:pPr>
            <a:r>
              <a:rPr lang="zh-CN" altLang="en-US" sz="2000" dirty="0">
                <a:latin typeface="+mn-ea"/>
                <a:sym typeface="+mn-ea"/>
              </a:rPr>
              <a:t>专利侵权纠纷涉及实用新型专利或者外观设计专利的，人民法院或者管理专利工作的部门可以要求专利权人或者利害关系人出具由国务院专利行政部门对相关实用新型或者外观设计进行检索、分析和评价后作出的专利权评价报告，作为审理、处理专利侵权纠纷的证据；专利权人、利害关系人或者被控侵权人也可以主动出具专利权评价报告</a:t>
            </a:r>
            <a:endParaRPr lang="zh-CN" altLang="en-US" sz="2000" noProof="1">
              <a:latin typeface="+mn-ea"/>
              <a:sym typeface="+mn-ea"/>
            </a:endParaRPr>
          </a:p>
          <a:p>
            <a:pPr algn="l">
              <a:lnSpc>
                <a:spcPct val="150000"/>
              </a:lnSpc>
              <a:spcBef>
                <a:spcPts val="0"/>
              </a:spcBef>
              <a:buClrTx/>
              <a:buSzTx/>
              <a:buFont typeface="Wingdings" panose="05000000000000000000" charset="0"/>
              <a:buChar char="Ø"/>
            </a:pPr>
            <a:r>
              <a:rPr lang="zh-CN" altLang="en-US" sz="2000" dirty="0">
                <a:latin typeface="+mn-ea"/>
                <a:sym typeface="+mn-ea"/>
              </a:rPr>
              <a:t>性质：审理、处理专利侵权纠纷的证据，既不是行政决定，又不是对专利权有效性的正式判定，只是由国家知识产权局出具的关于专利稳定性的证据</a:t>
            </a:r>
            <a:endParaRPr lang="zh-CN" altLang="en-US" sz="2000" noProof="1">
              <a:latin typeface="+mn-ea"/>
              <a:sym typeface="+mn-ea"/>
            </a:endParaRPr>
          </a:p>
          <a:p>
            <a:pPr algn="l">
              <a:lnSpc>
                <a:spcPct val="150000"/>
              </a:lnSpc>
              <a:spcBef>
                <a:spcPts val="0"/>
              </a:spcBef>
              <a:buClrTx/>
              <a:buSzTx/>
              <a:buFont typeface="Wingdings" panose="05000000000000000000" charset="0"/>
              <a:buChar char="Ø"/>
            </a:pPr>
            <a:r>
              <a:rPr lang="zh-CN" altLang="en-US" sz="2000" dirty="0">
                <a:latin typeface="+mn-ea"/>
                <a:sym typeface="+mn-ea"/>
              </a:rPr>
              <a:t>作用：在于供受案法院和行政机关判断相关专利权的稳定性，以决定是否由于被控侵权人提起专利权无效宣告请求而中止相关程序</a:t>
            </a:r>
          </a:p>
          <a:p>
            <a:pPr marL="0" indent="0">
              <a:buNone/>
            </a:pPr>
            <a:endParaRPr kumimoji="1" lang="zh-CN" altLang="en-US" sz="2000" dirty="0">
              <a:latin typeface="+mn-ea"/>
              <a:sym typeface="+mn-e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1315" y="952500"/>
            <a:ext cx="8232775" cy="5568315"/>
          </a:xfrm>
        </p:spPr>
        <p:txBody>
          <a:bodyPr>
            <a:noAutofit/>
          </a:bodyPr>
          <a:lstStyle/>
          <a:p>
            <a:pPr marL="1905" indent="-1905">
              <a:lnSpc>
                <a:spcPct val="150000"/>
              </a:lnSpc>
              <a:spcBef>
                <a:spcPts val="0"/>
              </a:spcBef>
              <a:buNone/>
            </a:pPr>
            <a:r>
              <a:rPr lang="zh-CN" altLang="en-US" sz="2400" noProof="1">
                <a:latin typeface="+mn-ea"/>
                <a:sym typeface="+mn-ea"/>
              </a:rPr>
              <a:t>七、药品</a:t>
            </a:r>
            <a:r>
              <a:rPr lang="zh-CN" altLang="en-US" sz="2400" dirty="0">
                <a:latin typeface="+mn-ea"/>
                <a:sym typeface="+mn-ea"/>
              </a:rPr>
              <a:t>专利纠纷早期解决机制</a:t>
            </a:r>
            <a:endParaRPr lang="zh-CN" altLang="en-US" sz="2400" noProof="1">
              <a:latin typeface="+mn-ea"/>
              <a:sym typeface="+mn-ea"/>
            </a:endParaRPr>
          </a:p>
          <a:p>
            <a:pPr>
              <a:lnSpc>
                <a:spcPct val="150000"/>
              </a:lnSpc>
              <a:spcBef>
                <a:spcPts val="0"/>
              </a:spcBef>
              <a:buFont typeface="Wingdings" panose="05000000000000000000" charset="0"/>
              <a:buChar char="Ø"/>
            </a:pPr>
            <a:r>
              <a:rPr lang="zh-CN" altLang="en-US" sz="2000" dirty="0">
                <a:latin typeface="+mn-ea"/>
                <a:sym typeface="+mn-ea"/>
              </a:rPr>
              <a:t>药品上市审评审批过程中，药品上市许可申请人与有关专利权人或者利害关系人，因申请注册的药品相关的专利权产生纠纷的，相关当事人可以向人民法院起诉，请求就申请注册的药品相关技术方案是否落入他人药品专利权保护范围作出判决。国务院药品监督管理部门在规定的期限内，可以根据人民法院生效裁判作出是否暂停批准相关药品上市的决定</a:t>
            </a:r>
          </a:p>
          <a:p>
            <a:pPr>
              <a:lnSpc>
                <a:spcPct val="150000"/>
              </a:lnSpc>
              <a:spcBef>
                <a:spcPts val="0"/>
              </a:spcBef>
              <a:buFont typeface="Wingdings" panose="05000000000000000000" charset="0"/>
              <a:buChar char="Ø"/>
            </a:pPr>
            <a:r>
              <a:rPr lang="zh-CN" altLang="en-US" sz="2000" dirty="0">
                <a:latin typeface="+mn-ea"/>
                <a:sym typeface="+mn-ea"/>
              </a:rPr>
              <a:t>药品上市许可申请人与有关专利权人或者利害关系人也可以就申请注册的药品相关的专利权纠纷，向国务院专利行政部门请求行政裁决</a:t>
            </a:r>
          </a:p>
          <a:p>
            <a:pPr marL="0" indent="0">
              <a:buNone/>
            </a:pPr>
            <a:endParaRPr kumimoji="1" lang="zh-CN" altLang="en-US" sz="2000" dirty="0">
              <a:latin typeface="+mn-ea"/>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3055" y="923290"/>
            <a:ext cx="8373745" cy="5407025"/>
          </a:xfrm>
        </p:spPr>
        <p:txBody>
          <a:bodyPr>
            <a:noAutofit/>
          </a:bodyPr>
          <a:lstStyle/>
          <a:p>
            <a:pPr>
              <a:lnSpc>
                <a:spcPct val="150000"/>
              </a:lnSpc>
              <a:spcBef>
                <a:spcPts val="0"/>
              </a:spcBef>
              <a:buFont typeface="Wingdings" panose="05000000000000000000" charset="0"/>
              <a:buChar char="Ø"/>
            </a:pPr>
            <a:r>
              <a:rPr lang="en-US" altLang="zh-CN" sz="2000" dirty="0">
                <a:latin typeface="+mn-ea"/>
                <a:sym typeface="+mn-ea"/>
              </a:rPr>
              <a:t>4</a:t>
            </a:r>
            <a:r>
              <a:rPr lang="zh-CN" altLang="en-US" sz="2000" dirty="0">
                <a:latin typeface="+mn-ea"/>
                <a:sym typeface="+mn-ea"/>
              </a:rPr>
              <a:t>、外观设计专利权的保护范围</a:t>
            </a:r>
          </a:p>
          <a:p>
            <a:pPr marL="590550" algn="l">
              <a:lnSpc>
                <a:spcPct val="150000"/>
              </a:lnSpc>
              <a:spcBef>
                <a:spcPts val="0"/>
              </a:spcBef>
              <a:buClrTx/>
              <a:buSzTx/>
              <a:buFont typeface="Wingdings" panose="05000000000000000000" charset="0"/>
              <a:buChar char="p"/>
            </a:pPr>
            <a:r>
              <a:rPr lang="zh-CN" altLang="en-US" sz="2000" dirty="0">
                <a:latin typeface="+mn-ea"/>
                <a:sym typeface="+mn-ea"/>
              </a:rPr>
              <a:t>以表示在图片或者照片中的该产品的外观设计为准</a:t>
            </a:r>
          </a:p>
          <a:p>
            <a:pPr marL="590550" algn="l">
              <a:lnSpc>
                <a:spcPct val="150000"/>
              </a:lnSpc>
              <a:spcBef>
                <a:spcPts val="0"/>
              </a:spcBef>
              <a:buClrTx/>
              <a:buSzTx/>
              <a:buFont typeface="Wingdings" panose="05000000000000000000" charset="0"/>
              <a:buChar char="p"/>
            </a:pPr>
            <a:r>
              <a:rPr lang="zh-CN" altLang="en-US" sz="2000" dirty="0">
                <a:latin typeface="+mn-ea"/>
                <a:sym typeface="+mn-ea"/>
              </a:rPr>
              <a:t>简要说明可以用于解释图片或者照片所表示的该产品的外观设计</a:t>
            </a:r>
          </a:p>
          <a:p>
            <a:pPr marL="921385" indent="-342900" algn="l" fontAlgn="auto">
              <a:lnSpc>
                <a:spcPct val="150000"/>
              </a:lnSpc>
              <a:spcBef>
                <a:spcPts val="0"/>
              </a:spcBef>
              <a:buClrTx/>
              <a:buSzTx/>
              <a:buFont typeface="Arial" panose="020B0604020202020204" pitchFamily="34" charset="0"/>
              <a:buChar char="•"/>
            </a:pPr>
            <a:r>
              <a:rPr kumimoji="1" sz="2000" dirty="0">
                <a:ea typeface="楷体" panose="02010609060101010101" pitchFamily="49" charset="-122"/>
              </a:rPr>
              <a:t>简要说明：记载的产品名称、产品用途、设计要点等对确定保护范围有影响</a:t>
            </a:r>
          </a:p>
          <a:p>
            <a:pPr marL="921385" indent="-342900" algn="l" fontAlgn="auto">
              <a:lnSpc>
                <a:spcPct val="150000"/>
              </a:lnSpc>
              <a:spcBef>
                <a:spcPts val="0"/>
              </a:spcBef>
              <a:buClrTx/>
              <a:buSzTx/>
              <a:buFont typeface="Arial" panose="020B0604020202020204" pitchFamily="34" charset="0"/>
              <a:buChar char="•"/>
            </a:pPr>
            <a:r>
              <a:rPr kumimoji="1" sz="2000" dirty="0">
                <a:ea typeface="楷体" panose="02010609060101010101" pitchFamily="49" charset="-122"/>
              </a:rPr>
              <a:t>专利权人在无效程序及其诉讼程序中的意见陈述、应国务院专利行政部门的要求在专利申请程序中提交的样品或者模型</a:t>
            </a:r>
          </a:p>
          <a:p>
            <a:pPr marL="921385" indent="-342900" algn="l" fontAlgn="auto">
              <a:lnSpc>
                <a:spcPct val="150000"/>
              </a:lnSpc>
              <a:spcBef>
                <a:spcPts val="0"/>
              </a:spcBef>
              <a:buClrTx/>
              <a:buSzTx/>
              <a:buFont typeface="Arial" panose="020B0604020202020204" pitchFamily="34" charset="0"/>
              <a:buChar char="•"/>
            </a:pP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rPr>
              <a:t>外观设计专利权的保护范围不得延及该外观设计专利申请日或者优先权日之前已有的公知设计内容</a:t>
            </a:r>
          </a:p>
          <a:p>
            <a:pPr marL="921385" indent="-342900" algn="l" fontAlgn="auto">
              <a:lnSpc>
                <a:spcPct val="150000"/>
              </a:lnSpc>
              <a:spcBef>
                <a:spcPts val="0"/>
              </a:spcBef>
              <a:buClrTx/>
              <a:buSzTx/>
              <a:buFont typeface="Arial" panose="020B0604020202020204" pitchFamily="34" charset="0"/>
              <a:buChar char="•"/>
            </a:pP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rPr>
              <a:t>应当排除仅起功能、效果作用而消费者在正常使用中看不见或者不对产品产生美感作用的设计内容</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nvSpPr>
        <p:spPr>
          <a:xfrm>
            <a:off x="1130875" y="1006406"/>
            <a:ext cx="7819161" cy="446593"/>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charset="-122"/>
                <a:ea typeface="微软雅黑" panose="020B0503020204020204" charset="-122"/>
                <a:cs typeface="+mj-cs"/>
              </a:defRPr>
            </a:lvl1pPr>
          </a:lstStyle>
          <a:p>
            <a:r>
              <a:rPr lang="zh-CN" altLang="en-US" sz="2400" b="1">
                <a:latin typeface="华文楷体" panose="02010600040101010101" charset="-122"/>
                <a:ea typeface="华文楷体" panose="02010600040101010101" charset="-122"/>
              </a:rPr>
              <a:t>专利权的保护范围</a:t>
            </a:r>
          </a:p>
        </p:txBody>
      </p:sp>
      <p:sp>
        <p:nvSpPr>
          <p:cNvPr id="2" name="文本框 1"/>
          <p:cNvSpPr txBox="1"/>
          <p:nvPr/>
        </p:nvSpPr>
        <p:spPr>
          <a:xfrm>
            <a:off x="591820" y="1339215"/>
            <a:ext cx="7940040" cy="3322955"/>
          </a:xfrm>
          <a:prstGeom prst="rect">
            <a:avLst/>
          </a:prstGeom>
          <a:noFill/>
        </p:spPr>
        <p:txBody>
          <a:bodyPr wrap="square" rtlCol="0">
            <a:spAutoFit/>
          </a:bodyPr>
          <a:lstStyle/>
          <a:p>
            <a:pPr marL="285750" indent="-285750" fontAlgn="auto">
              <a:lnSpc>
                <a:spcPct val="150000"/>
              </a:lnSpc>
              <a:buFont typeface="Arial" panose="020B0604020202020204" pitchFamily="34" charset="0"/>
              <a:buChar char="•"/>
            </a:pPr>
            <a:r>
              <a:rPr lang="zh-CN" altLang="en-US" sz="2000" dirty="0">
                <a:latin typeface="华文楷体" panose="02010600040101010101" charset="-122"/>
                <a:ea typeface="华文楷体" panose="02010600040101010101" charset="-122"/>
                <a:cs typeface="华文楷体" panose="02010600040101010101" charset="-122"/>
              </a:rPr>
              <a:t>相似外观设计专利权的保护范围由各个独立的外观设计分别确定。基本设计与其它相似设计均可以作为确定外观设计专利权保护范围的依据</a:t>
            </a:r>
          </a:p>
          <a:p>
            <a:pPr marL="285750" indent="-285750" fontAlgn="auto">
              <a:lnSpc>
                <a:spcPct val="150000"/>
              </a:lnSpc>
              <a:buFont typeface="Arial" panose="020B0604020202020204" pitchFamily="34" charset="0"/>
              <a:buChar char="•"/>
            </a:pPr>
            <a:r>
              <a:rPr lang="zh-CN" altLang="en-US" sz="2000" dirty="0">
                <a:latin typeface="华文楷体" panose="02010600040101010101" charset="-122"/>
                <a:ea typeface="华文楷体" panose="02010600040101010101" charset="-122"/>
                <a:cs typeface="华文楷体" panose="02010600040101010101" charset="-122"/>
              </a:rPr>
              <a:t>成套产品的整体外观设计与组成该成套产品的每一件外观设计均已显示在该外观设计专利文件的图片或者照片中的，其权利保护范围由组成该成套产品的每一件产品的外观设计或者该成套产品的整体外观设计确定</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981710"/>
            <a:ext cx="7886700" cy="5061585"/>
          </a:xfrm>
        </p:spPr>
        <p:txBody>
          <a:bodyPr/>
          <a:lstStyle/>
          <a:p>
            <a:pPr marL="0" indent="0" fontAlgn="auto">
              <a:lnSpc>
                <a:spcPct val="150000"/>
              </a:lnSpc>
              <a:spcBef>
                <a:spcPts val="0"/>
              </a:spcBef>
              <a:buNone/>
            </a:pPr>
            <a:r>
              <a:rPr kumimoji="1" lang="zh-CN" altLang="en-US" sz="2400" dirty="0"/>
              <a:t>二、权利要求的解释原则</a:t>
            </a:r>
            <a:endParaRPr kumimoji="1" lang="en-US" altLang="zh-CN" sz="1800" dirty="0"/>
          </a:p>
          <a:p>
            <a:pPr fontAlgn="auto">
              <a:lnSpc>
                <a:spcPct val="150000"/>
              </a:lnSpc>
              <a:spcBef>
                <a:spcPts val="0"/>
              </a:spcBef>
              <a:buFont typeface="Wingdings" panose="05000000000000000000" charset="0"/>
              <a:buChar char="Ø"/>
            </a:pPr>
            <a:r>
              <a:rPr kumimoji="1" lang="en-US" altLang="zh-CN" sz="2000" dirty="0">
                <a:latin typeface="Times New Roman" panose="02020603050405020304" pitchFamily="18" charset="0"/>
                <a:cs typeface="Times New Roman" panose="02020603050405020304" pitchFamily="18" charset="0"/>
              </a:rPr>
              <a:t>1</a:t>
            </a:r>
            <a:r>
              <a:rPr kumimoji="1" lang="zh-CN" altLang="en-US" sz="2000" dirty="0">
                <a:latin typeface="Times New Roman" panose="02020603050405020304" pitchFamily="18" charset="0"/>
                <a:cs typeface="Times New Roman" panose="02020603050405020304" pitchFamily="18" charset="0"/>
              </a:rPr>
              <a:t>、周边限定原则：专利权的保护范围完全由权利要求的文字内容来确定，</a:t>
            </a:r>
            <a:r>
              <a:rPr kumimoji="1" lang="zh-CN" altLang="en-US" sz="2000" b="1" dirty="0">
                <a:solidFill>
                  <a:srgbClr val="FF0000"/>
                </a:solidFill>
                <a:latin typeface="Times New Roman" panose="02020603050405020304" pitchFamily="18" charset="0"/>
                <a:cs typeface="Times New Roman" panose="02020603050405020304" pitchFamily="18" charset="0"/>
                <a:sym typeface="+mn-ea"/>
              </a:rPr>
              <a:t>权利要求书所记载的范围</a:t>
            </a:r>
            <a:r>
              <a:rPr kumimoji="1" lang="zh-CN" altLang="en-US" sz="2000" dirty="0">
                <a:latin typeface="Times New Roman" panose="02020603050405020304" pitchFamily="18" charset="0"/>
                <a:cs typeface="Times New Roman" panose="02020603050405020304" pitchFamily="18" charset="0"/>
                <a:sym typeface="+mn-ea"/>
              </a:rPr>
              <a:t>是专利保护的最大限度，不允许任何扩大性的解读，</a:t>
            </a:r>
            <a:r>
              <a:rPr kumimoji="1" lang="zh-CN" altLang="en-US" sz="2000" dirty="0">
                <a:latin typeface="Times New Roman" panose="02020603050405020304" pitchFamily="18" charset="0"/>
                <a:cs typeface="Times New Roman" panose="02020603050405020304" pitchFamily="18" charset="0"/>
              </a:rPr>
              <a:t>只有当被控侵权行为严格地从文字上重复再现了权利要求中所记载的每一个特征时，才认为是落入到该权利要求的保护范围之内，若有任何不同，侵权指控即不成立</a:t>
            </a:r>
            <a:endParaRPr kumimoji="1" lang="en-US" altLang="zh-CN" sz="2000" dirty="0">
              <a:latin typeface="Times New Roman" panose="02020603050405020304" pitchFamily="18" charset="0"/>
              <a:cs typeface="Times New Roman" panose="02020603050405020304" pitchFamily="18" charset="0"/>
            </a:endParaRPr>
          </a:p>
          <a:p>
            <a:pPr marL="590550" fontAlgn="auto">
              <a:lnSpc>
                <a:spcPct val="150000"/>
              </a:lnSpc>
              <a:spcBef>
                <a:spcPts val="0"/>
              </a:spcBef>
              <a:buFont typeface="Wingdings" panose="05000000000000000000" charset="0"/>
              <a:buChar char="p"/>
            </a:pPr>
            <a:r>
              <a:rPr kumimoji="1" lang="zh-CN" altLang="en-US" sz="2000" dirty="0">
                <a:latin typeface="Times New Roman" panose="02020603050405020304" pitchFamily="18" charset="0"/>
                <a:cs typeface="Times New Roman" panose="02020603050405020304" pitchFamily="18" charset="0"/>
              </a:rPr>
              <a:t>权利要求的撰写好坏对专利权人来说至关重要</a:t>
            </a:r>
          </a:p>
          <a:p>
            <a:pPr marL="590550" fontAlgn="auto">
              <a:lnSpc>
                <a:spcPct val="150000"/>
              </a:lnSpc>
              <a:spcBef>
                <a:spcPts val="0"/>
              </a:spcBef>
              <a:buFont typeface="Wingdings" panose="05000000000000000000" charset="0"/>
              <a:buChar char="p"/>
            </a:pPr>
            <a:r>
              <a:rPr kumimoji="1" lang="zh-CN" altLang="en-US" sz="2000" dirty="0">
                <a:latin typeface="Times New Roman" panose="02020603050405020304" pitchFamily="18" charset="0"/>
                <a:cs typeface="Times New Roman" panose="02020603050405020304" pitchFamily="18" charset="0"/>
              </a:rPr>
              <a:t>以英美为代表、巴西</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0050" y="902970"/>
            <a:ext cx="8303260" cy="5757545"/>
          </a:xfrm>
        </p:spPr>
        <p:txBody>
          <a:bodyPr>
            <a:normAutofit fontScale="90000"/>
          </a:bodyPr>
          <a:lstStyle/>
          <a:p>
            <a:pPr algn="l" fontAlgn="auto">
              <a:lnSpc>
                <a:spcPct val="150000"/>
              </a:lnSpc>
              <a:spcBef>
                <a:spcPts val="0"/>
              </a:spcBef>
              <a:buClrTx/>
              <a:buSzTx/>
              <a:buFont typeface="Wingdings" panose="05000000000000000000" charset="0"/>
              <a:buChar char="Ø"/>
            </a:pPr>
            <a:r>
              <a:rPr kumimoji="1" lang="en-US" altLang="zh-CN" sz="2200" dirty="0">
                <a:latin typeface="Times New Roman" panose="02020603050405020304" pitchFamily="18" charset="0"/>
                <a:cs typeface="Times New Roman" panose="02020603050405020304" pitchFamily="18" charset="0"/>
              </a:rPr>
              <a:t>2、中心限定原则</a:t>
            </a:r>
            <a:r>
              <a:rPr kumimoji="1" lang="zh-CN" altLang="en-US" sz="2200" dirty="0">
                <a:latin typeface="Times New Roman" panose="02020603050405020304" pitchFamily="18" charset="0"/>
                <a:cs typeface="Times New Roman" panose="02020603050405020304" pitchFamily="18" charset="0"/>
              </a:rPr>
              <a:t>：发明概念限定原则，</a:t>
            </a:r>
            <a:r>
              <a:rPr kumimoji="1" lang="en-US" altLang="zh-CN" sz="2200" dirty="0">
                <a:latin typeface="Times New Roman" panose="02020603050405020304" pitchFamily="18" charset="0"/>
                <a:cs typeface="Times New Roman" panose="02020603050405020304" pitchFamily="18" charset="0"/>
                <a:sym typeface="+mn-ea"/>
              </a:rPr>
              <a:t>专利权范围的确定不应仅限于对权利要求书内容的直接解释</a:t>
            </a:r>
            <a:r>
              <a:rPr kumimoji="1" lang="zh-CN" altLang="en-US" sz="2200" dirty="0">
                <a:latin typeface="Times New Roman" panose="02020603050405020304" pitchFamily="18" charset="0"/>
                <a:cs typeface="Times New Roman" panose="02020603050405020304" pitchFamily="18" charset="0"/>
                <a:sym typeface="+mn-ea"/>
              </a:rPr>
              <a:t>，</a:t>
            </a:r>
            <a:r>
              <a:rPr kumimoji="1" lang="en-US" altLang="zh-CN" sz="2200" dirty="0">
                <a:latin typeface="Times New Roman" panose="02020603050405020304" pitchFamily="18" charset="0"/>
                <a:cs typeface="Times New Roman" panose="02020603050405020304" pitchFamily="18" charset="0"/>
                <a:sym typeface="+mn-ea"/>
              </a:rPr>
              <a:t>而应以权利要求书记载的技术方案为中心</a:t>
            </a:r>
            <a:r>
              <a:rPr kumimoji="1" lang="zh-CN" altLang="en-US" sz="2200" dirty="0">
                <a:latin typeface="Times New Roman" panose="02020603050405020304" pitchFamily="18" charset="0"/>
                <a:cs typeface="Times New Roman" panose="02020603050405020304" pitchFamily="18" charset="0"/>
                <a:sym typeface="+mn-ea"/>
              </a:rPr>
              <a:t>，</a:t>
            </a:r>
            <a:r>
              <a:rPr kumimoji="1" lang="en-US" altLang="zh-CN" sz="2200" dirty="0">
                <a:latin typeface="Times New Roman" panose="02020603050405020304" pitchFamily="18" charset="0"/>
                <a:cs typeface="Times New Roman" panose="02020603050405020304" pitchFamily="18" charset="0"/>
                <a:sym typeface="+mn-ea"/>
              </a:rPr>
              <a:t>结合说明书和附图的内容</a:t>
            </a:r>
            <a:r>
              <a:rPr kumimoji="1" lang="zh-CN" altLang="en-US" sz="2200" dirty="0">
                <a:latin typeface="Times New Roman" panose="02020603050405020304" pitchFamily="18" charset="0"/>
                <a:cs typeface="Times New Roman" panose="02020603050405020304" pitchFamily="18" charset="0"/>
                <a:sym typeface="+mn-ea"/>
              </a:rPr>
              <a:t>，</a:t>
            </a:r>
            <a:r>
              <a:rPr kumimoji="1" lang="en-US" altLang="zh-CN" sz="2200" dirty="0">
                <a:solidFill>
                  <a:srgbClr val="FF0000"/>
                </a:solidFill>
                <a:latin typeface="Times New Roman" panose="02020603050405020304" pitchFamily="18" charset="0"/>
                <a:cs typeface="Times New Roman" panose="02020603050405020304" pitchFamily="18" charset="0"/>
                <a:sym typeface="+mn-ea"/>
              </a:rPr>
              <a:t>全面考虑发明目的和性质</a:t>
            </a:r>
            <a:r>
              <a:rPr kumimoji="1" lang="zh-CN" altLang="en-US" sz="2200" dirty="0">
                <a:solidFill>
                  <a:srgbClr val="FF0000"/>
                </a:solidFill>
                <a:latin typeface="Times New Roman" panose="02020603050405020304" pitchFamily="18" charset="0"/>
                <a:cs typeface="Times New Roman" panose="02020603050405020304" pitchFamily="18" charset="0"/>
                <a:sym typeface="+mn-ea"/>
              </a:rPr>
              <a:t>，对权利要求作适当的扩大解释，</a:t>
            </a:r>
            <a:r>
              <a:rPr kumimoji="1" lang="zh-CN" altLang="en-US" sz="2200" dirty="0">
                <a:solidFill>
                  <a:schemeClr val="tx1"/>
                </a:solidFill>
                <a:latin typeface="Times New Roman" panose="02020603050405020304" pitchFamily="18" charset="0"/>
                <a:cs typeface="Times New Roman" panose="02020603050405020304" pitchFamily="18" charset="0"/>
                <a:sym typeface="+mn-ea"/>
              </a:rPr>
              <a:t>将一定范围内的技术也包括在专利权保护范围之内</a:t>
            </a:r>
            <a:endParaRPr kumimoji="1" lang="zh-CN" altLang="en-US" sz="2200" dirty="0">
              <a:latin typeface="Times New Roman" panose="02020603050405020304" pitchFamily="18" charset="0"/>
              <a:cs typeface="Times New Roman" panose="02020603050405020304" pitchFamily="18" charset="0"/>
              <a:sym typeface="+mn-ea"/>
            </a:endParaRPr>
          </a:p>
          <a:p>
            <a:pPr marL="590550" algn="l" fontAlgn="auto">
              <a:lnSpc>
                <a:spcPct val="150000"/>
              </a:lnSpc>
              <a:spcBef>
                <a:spcPts val="0"/>
              </a:spcBef>
              <a:buClrTx/>
              <a:buSzTx/>
              <a:buFont typeface="Wingdings" panose="05000000000000000000" charset="0"/>
              <a:buChar char="p"/>
            </a:pPr>
            <a:r>
              <a:rPr kumimoji="1" lang="zh-CN" altLang="en-US" sz="2200" dirty="0">
                <a:latin typeface="Times New Roman" panose="02020603050405020304" pitchFamily="18" charset="0"/>
                <a:cs typeface="Times New Roman" panose="02020603050405020304" pitchFamily="18" charset="0"/>
                <a:sym typeface="+mn-ea"/>
              </a:rPr>
              <a:t>范围需要法院认定：此原则不能起到公示专利权保护范围的作用，使其处于一种待定状态，同业竞争者和社会公众无法对专利权的保护范围作出明确判断，这会妨碍本领域的技术创新和正当竞争</a:t>
            </a:r>
          </a:p>
          <a:p>
            <a:pPr marL="590550" algn="l">
              <a:lnSpc>
                <a:spcPct val="150000"/>
              </a:lnSpc>
              <a:spcBef>
                <a:spcPts val="0"/>
              </a:spcBef>
              <a:buClrTx/>
              <a:buSzTx/>
              <a:buFont typeface="Wingdings" panose="05000000000000000000" charset="0"/>
              <a:buChar char="p"/>
            </a:pPr>
            <a:r>
              <a:rPr kumimoji="1" lang="zh-CN" altLang="en-US" sz="2200" dirty="0">
                <a:latin typeface="Times New Roman" panose="02020603050405020304" pitchFamily="18" charset="0"/>
                <a:cs typeface="Times New Roman" panose="02020603050405020304" pitchFamily="18" charset="0"/>
                <a:sym typeface="+mn-ea"/>
              </a:rPr>
              <a:t>权利要求书并不能够确定具体的保护范围，仅有指示作用（路标）：以权利要求书记载的技术方案为中心，将专利权保护范围扩大到包括本领域的普通技术人员通过阅读说明书一般能够联想到的技术特征，这对专利权人可能更为有利</a:t>
            </a:r>
          </a:p>
          <a:p>
            <a:pPr marL="590550" algn="l">
              <a:lnSpc>
                <a:spcPct val="150000"/>
              </a:lnSpc>
              <a:spcBef>
                <a:spcPts val="0"/>
              </a:spcBef>
              <a:buClrTx/>
              <a:buSzTx/>
              <a:buFont typeface="Wingdings" panose="05000000000000000000" charset="0"/>
              <a:buChar char="p"/>
            </a:pPr>
            <a:r>
              <a:rPr kumimoji="1" lang="zh-CN" altLang="en-US" sz="2200" dirty="0">
                <a:latin typeface="Times New Roman" panose="02020603050405020304" pitchFamily="18" charset="0"/>
                <a:cs typeface="Times New Roman" panose="02020603050405020304" pitchFamily="18" charset="0"/>
                <a:sym typeface="+mn-ea"/>
              </a:rPr>
              <a:t>以德国为代表</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5949</Words>
  <Application>Microsoft Office PowerPoint</Application>
  <PresentationFormat>全屏显示(4:3)</PresentationFormat>
  <Paragraphs>321</Paragraphs>
  <Slides>55</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55</vt:i4>
      </vt:variant>
    </vt:vector>
  </HeadingPairs>
  <TitlesOfParts>
    <vt:vector size="66" baseType="lpstr">
      <vt:lpstr>楷体</vt:lpstr>
      <vt:lpstr>微软雅黑</vt:lpstr>
      <vt:lpstr>黑体</vt:lpstr>
      <vt:lpstr>宋体</vt:lpstr>
      <vt:lpstr>华文楷体</vt:lpstr>
      <vt:lpstr>Arial</vt:lpstr>
      <vt:lpstr>Calibri</vt:lpstr>
      <vt:lpstr>Corbel</vt:lpstr>
      <vt:lpstr>Times New Roman</vt:lpstr>
      <vt:lpstr>Wingdings</vt:lpstr>
      <vt:lpstr>Office 主题​​</vt:lpstr>
      <vt:lpstr>第七章  专利权的保护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多余指定原则：在专利侵权判定中，在解释专利独立权利要求和确定专利权保护范围时，将记载在专利独立权利要求中的明显附加技术特征（即多余特征）略去，仅以专利独立权利要求中的必要技术特征来确定专利权保护范围，判定被控侵权物（产品或方法）是否覆盖专利权保护范围的原则</vt:lpstr>
      <vt:lpstr>PowerPoint 演示文稿</vt:lpstr>
      <vt:lpstr>总结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Roche Products V. Bolar Pharmaceutical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2010知识产权法</dc:title>
  <dc:creator>Microsoft Office User</dc:creator>
  <cp:lastModifiedBy>以灰 以灰</cp:lastModifiedBy>
  <cp:revision>260</cp:revision>
  <dcterms:created xsi:type="dcterms:W3CDTF">2021-01-25T13:39:00Z</dcterms:created>
  <dcterms:modified xsi:type="dcterms:W3CDTF">2025-05-19T10:38:21Z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298BCF72A2414C2EBF5FDE1682BFAC64</vt:lpwstr>
  </property>
</Properties>
</file>