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358" r:id="rId3"/>
    <p:sldId id="4487" r:id="rId4"/>
    <p:sldId id="2360" r:id="rId5"/>
    <p:sldId id="4430" r:id="rId6"/>
    <p:sldId id="2362" r:id="rId7"/>
    <p:sldId id="2363" r:id="rId8"/>
    <p:sldId id="2367" r:id="rId9"/>
    <p:sldId id="4489" r:id="rId10"/>
    <p:sldId id="2368" r:id="rId11"/>
    <p:sldId id="4528" r:id="rId12"/>
    <p:sldId id="2372" r:id="rId13"/>
    <p:sldId id="2373" r:id="rId14"/>
    <p:sldId id="2374" r:id="rId15"/>
    <p:sldId id="2375" r:id="rId16"/>
    <p:sldId id="2377" r:id="rId17"/>
    <p:sldId id="2378" r:id="rId18"/>
    <p:sldId id="2379" r:id="rId19"/>
    <p:sldId id="2380" r:id="rId20"/>
    <p:sldId id="2381" r:id="rId21"/>
    <p:sldId id="2382" r:id="rId22"/>
    <p:sldId id="2383" r:id="rId23"/>
    <p:sldId id="2384" r:id="rId24"/>
    <p:sldId id="2385" r:id="rId25"/>
    <p:sldId id="2386" r:id="rId26"/>
    <p:sldId id="2388" r:id="rId27"/>
    <p:sldId id="4432" r:id="rId28"/>
    <p:sldId id="2390" r:id="rId29"/>
    <p:sldId id="4529" r:id="rId30"/>
    <p:sldId id="2391" r:id="rId31"/>
    <p:sldId id="2392" r:id="rId32"/>
    <p:sldId id="4478" r:id="rId33"/>
    <p:sldId id="2393" r:id="rId34"/>
    <p:sldId id="2394" r:id="rId35"/>
    <p:sldId id="2395" r:id="rId36"/>
    <p:sldId id="4433" r:id="rId37"/>
    <p:sldId id="2397" r:id="rId38"/>
    <p:sldId id="2398" r:id="rId39"/>
    <p:sldId id="2399" r:id="rId40"/>
    <p:sldId id="2400"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notesMaster" Target="notesMasters/notesMaster1.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3" Type="http://schemas.openxmlformats.org/officeDocument/2006/relationships/slideLayout" Target="../slideLayouts/slideLayout2.xml"/><Relationship Id="rId12" Type="http://schemas.openxmlformats.org/officeDocument/2006/relationships/image" Target="../media/image12.jpeg"/><Relationship Id="rId11" Type="http://schemas.openxmlformats.org/officeDocument/2006/relationships/image" Target="../media/image11.jpeg"/><Relationship Id="rId10" Type="http://schemas.openxmlformats.org/officeDocument/2006/relationships/image" Target="../media/image10.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jpeg"/><Relationship Id="rId2" Type="http://schemas.openxmlformats.org/officeDocument/2006/relationships/image" Target="../media/image2.jpe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png"/><Relationship Id="rId3" Type="http://schemas.openxmlformats.org/officeDocument/2006/relationships/hyperlink" Target="../../../ppt&#36164;&#26009;/2005&#20114;&#32852;&#32593;&#33879;&#20316;&#26435;&#34892;&#25919;&#20445;&#25252;&#21150;&#27861;.doc" TargetMode="External"/><Relationship Id="rId2" Type="http://schemas.openxmlformats.org/officeDocument/2006/relationships/hyperlink" Target="../2005&#20114;&#32852;&#32593;&#33879;&#20316;&#26435;&#34892;&#25919;&#20445;&#25252;&#21150;&#27861;.doc" TargetMode="External"/><Relationship Id="rId1" Type="http://schemas.openxmlformats.org/officeDocument/2006/relationships/hyperlink" Target="../&#33879;&#20316;&#26435;&#34892;&#25919;&#22788;&#32602;&#21150;&#27861;2009&#24180;&#29256;.doc" TargetMode="Externa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hyperlink" Target="../&#20851;&#20110;&#21150;&#29702;&#20405;&#29359;&#30693;&#35782;&#20135;&#26435;&#21009;&#20107;&#26696;&#20214;&#20855;&#20307;&#24212;&#29992;&#27861;&#24459;&#33509;&#24178;&#38382;&#39064;&#30340;&#35299;&#37322;2007.doc"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534874" y="1239520"/>
            <a:ext cx="6430566" cy="819587"/>
          </a:xfrm>
        </p:spPr>
        <p:txBody>
          <a:bodyPr>
            <a:normAutofit/>
          </a:bodyPr>
          <a:lstStyle/>
          <a:p>
            <a:pPr algn="ctr"/>
            <a:r>
              <a:rPr kumimoji="1" lang="zh-CN" altLang="en-US" sz="3600" dirty="0">
                <a:ea typeface="黑体" panose="02010609060101010101" pitchFamily="49" charset="-122"/>
              </a:rPr>
              <a:t>第八章    著作权的侵权与救济</a:t>
            </a:r>
            <a:endParaRPr kumimoji="1" lang="zh-CN" altLang="en-US" sz="3600" dirty="0">
              <a:ea typeface="黑体" panose="02010609060101010101" pitchFamily="49" charset="-122"/>
            </a:endParaRPr>
          </a:p>
        </p:txBody>
      </p:sp>
      <p:sp>
        <p:nvSpPr>
          <p:cNvPr id="3" name="内容占位符 2"/>
          <p:cNvSpPr>
            <a:spLocks noGrp="1"/>
          </p:cNvSpPr>
          <p:nvPr>
            <p:ph idx="1"/>
          </p:nvPr>
        </p:nvSpPr>
        <p:spPr>
          <a:xfrm>
            <a:off x="1636395" y="2475865"/>
            <a:ext cx="6078855" cy="2556709"/>
          </a:xfrm>
          <a:ln w="6350">
            <a:solidFill>
              <a:schemeClr val="tx1"/>
            </a:solidFill>
          </a:ln>
        </p:spPr>
        <p:txBody>
          <a:bodyPr>
            <a:noAutofit/>
          </a:bodyPr>
          <a:lstStyle/>
          <a:p>
            <a:pPr marL="342900" indent="-342900" defTabSz="342900" fontAlgn="base">
              <a:lnSpc>
                <a:spcPct val="170000"/>
              </a:lnSpc>
              <a:spcBef>
                <a:spcPts val="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著作权法上的侵权行为</a:t>
            </a:r>
            <a:endParaRPr lang="en-US" altLang="zh-CN" b="1" dirty="0">
              <a:latin typeface="楷体" panose="02010609060101010101" pitchFamily="49" charset="-122"/>
              <a:ea typeface="楷体" panose="02010609060101010101" pitchFamily="49" charset="-122"/>
            </a:endParaRPr>
          </a:p>
          <a:p>
            <a:pPr marL="342900" indent="-342900" defTabSz="342900" fontAlgn="base">
              <a:lnSpc>
                <a:spcPct val="170000"/>
              </a:lnSpc>
              <a:spcBef>
                <a:spcPts val="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网络环境下侵害著作权的行为</a:t>
            </a:r>
            <a:endParaRPr lang="zh-CN" altLang="en-US" b="1" dirty="0">
              <a:latin typeface="楷体" panose="02010609060101010101" pitchFamily="49" charset="-122"/>
              <a:ea typeface="楷体" panose="02010609060101010101" pitchFamily="49" charset="-122"/>
            </a:endParaRPr>
          </a:p>
          <a:p>
            <a:pPr marL="342900" indent="-342900" defTabSz="342900" fontAlgn="base">
              <a:lnSpc>
                <a:spcPct val="170000"/>
              </a:lnSpc>
              <a:spcBef>
                <a:spcPts val="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著作权法上的侵权责任</a:t>
            </a:r>
            <a:endParaRPr lang="zh-CN" altLang="en-US"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type="body" idx="1"/>
          </p:nvPr>
        </p:nvSpPr>
        <p:spPr>
          <a:xfrm>
            <a:off x="538480" y="1745615"/>
            <a:ext cx="8158480" cy="4749800"/>
          </a:xfrm>
        </p:spPr>
        <p:txBody>
          <a:bodyPr>
            <a:noAutofit/>
          </a:bodyPr>
          <a:lstStyle/>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可以避开的情形：</a:t>
            </a:r>
            <a:endParaRPr lang="zh-CN" altLang="en-US" sz="2000" dirty="0">
              <a:latin typeface="楷体" panose="02010609060101010101" pitchFamily="49" charset="-122"/>
              <a:ea typeface="楷体" panose="02010609060101010101" pitchFamily="49" charset="-122"/>
            </a:endParaRPr>
          </a:p>
          <a:p>
            <a:pPr marL="590550" fontAlgn="auto">
              <a:lnSpc>
                <a:spcPct val="150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为学校课堂教学或者科学研究，提供少量已经发表的作品，供教学或者科研人员使用，而该作品无法通过正常途径获取；</a:t>
            </a:r>
            <a:endParaRPr lang="zh-CN" altLang="en-US" sz="2000" dirty="0">
              <a:latin typeface="楷体" panose="02010609060101010101" pitchFamily="49" charset="-122"/>
              <a:ea typeface="楷体" panose="02010609060101010101" pitchFamily="49" charset="-122"/>
            </a:endParaRPr>
          </a:p>
          <a:p>
            <a:pPr marL="590550" fontAlgn="auto">
              <a:lnSpc>
                <a:spcPct val="150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不以营利为目的，以阅读障碍者能够感知的无障碍方式向其提供已经发表的作品，而该作品无法通过正常途径获取；</a:t>
            </a:r>
            <a:endParaRPr lang="zh-CN" altLang="en-US" sz="2000" dirty="0">
              <a:latin typeface="楷体" panose="02010609060101010101" pitchFamily="49" charset="-122"/>
              <a:ea typeface="楷体" panose="02010609060101010101" pitchFamily="49" charset="-122"/>
            </a:endParaRPr>
          </a:p>
          <a:p>
            <a:pPr marL="590550" fontAlgn="auto">
              <a:lnSpc>
                <a:spcPct val="150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国家机关依照行政、监察、司法程序执行公务；</a:t>
            </a:r>
            <a:endParaRPr lang="zh-CN" altLang="en-US" sz="2000" dirty="0">
              <a:latin typeface="楷体" panose="02010609060101010101" pitchFamily="49" charset="-122"/>
              <a:ea typeface="楷体" panose="02010609060101010101" pitchFamily="49" charset="-122"/>
            </a:endParaRPr>
          </a:p>
          <a:p>
            <a:pPr marL="590550" fontAlgn="auto">
              <a:lnSpc>
                <a:spcPct val="150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对计算机及其系统或者网络的安全性能进行测试；</a:t>
            </a:r>
            <a:endParaRPr lang="zh-CN" altLang="en-US" sz="2000" dirty="0">
              <a:latin typeface="楷体" panose="02010609060101010101" pitchFamily="49" charset="-122"/>
              <a:ea typeface="楷体" panose="02010609060101010101" pitchFamily="49" charset="-122"/>
            </a:endParaRPr>
          </a:p>
          <a:p>
            <a:pPr marL="590550" fontAlgn="auto">
              <a:lnSpc>
                <a:spcPct val="150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进行加密研究或者计算机软件反向工程研究</a:t>
            </a:r>
            <a:endParaRPr lang="en-US" altLang="zh-CN"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en-US" altLang="zh-CN" sz="2000" dirty="0">
                <a:latin typeface="楷体" panose="02010609060101010101" pitchFamily="49" charset="-122"/>
                <a:ea typeface="楷体" panose="02010609060101010101" pitchFamily="49" charset="-122"/>
              </a:rPr>
              <a:t>不得向他人提供避开技术措施的技术、装置或者部件</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不得侵犯权利人依法享有的其他权利</a:t>
            </a:r>
            <a:endParaRPr lang="en-US" altLang="zh-CN" sz="2000" dirty="0">
              <a:latin typeface="楷体" panose="02010609060101010101" pitchFamily="49" charset="-122"/>
              <a:ea typeface="楷体" panose="02010609060101010101" pitchFamily="49" charset="-122"/>
            </a:endParaRPr>
          </a:p>
        </p:txBody>
      </p:sp>
      <p:sp>
        <p:nvSpPr>
          <p:cNvPr id="7" name="文本框 6"/>
          <p:cNvSpPr txBox="1"/>
          <p:nvPr/>
        </p:nvSpPr>
        <p:spPr>
          <a:xfrm>
            <a:off x="538330" y="1284104"/>
            <a:ext cx="4033670" cy="461665"/>
          </a:xfrm>
          <a:prstGeom prst="rect">
            <a:avLst/>
          </a:prstGeom>
          <a:noFill/>
          <a:ln w="9525">
            <a:noFill/>
          </a:ln>
        </p:spPr>
        <p:txBody>
          <a:bodyPr wrap="square" anchor="t">
            <a:spAutoFit/>
          </a:bodyPr>
          <a:lstStyle/>
          <a:p>
            <a:r>
              <a:rPr lang="en-US" altLang="zh-CN" sz="2400" dirty="0">
                <a:solidFill>
                  <a:schemeClr val="accent1"/>
                </a:solidFill>
                <a:latin typeface="宋体" panose="02010600030101010101" pitchFamily="2" charset="-122"/>
                <a:ea typeface="黑体" panose="02010609060101010101" pitchFamily="49" charset="-122"/>
              </a:rPr>
              <a:t>3</a:t>
            </a:r>
            <a:r>
              <a:rPr lang="zh-CN" altLang="en-US" sz="2400" dirty="0">
                <a:solidFill>
                  <a:schemeClr val="accent1"/>
                </a:solidFill>
                <a:latin typeface="宋体" panose="02010600030101010101" pitchFamily="2" charset="-122"/>
                <a:ea typeface="黑体" panose="02010609060101010101" pitchFamily="49" charset="-122"/>
              </a:rPr>
              <a:t>、其他侵害行为</a:t>
            </a:r>
            <a:endParaRPr lang="zh-CN" altLang="en-US" sz="2400" dirty="0">
              <a:solidFill>
                <a:schemeClr val="accent1"/>
              </a:solidFill>
              <a:latin typeface="宋体" panose="02010600030101010101" pitchFamily="2" charset="-122"/>
              <a:ea typeface="黑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415" y="1108710"/>
            <a:ext cx="8700135" cy="735965"/>
          </a:xfrm>
        </p:spPr>
        <p:txBody>
          <a:bodyPr>
            <a:normAutofit fontScale="90000"/>
          </a:bodyPr>
          <a:lstStyle/>
          <a:p>
            <a:pPr algn="l" fontAlgn="auto">
              <a:lnSpc>
                <a:spcPct val="150000"/>
              </a:lnSpc>
            </a:pPr>
            <a:r>
              <a:rPr lang="zh-CN" altLang="en-US" sz="3200" dirty="0">
                <a:latin typeface="华文行楷" panose="02010800040101010101" pitchFamily="2" charset="-122"/>
                <a:ea typeface="华文行楷" panose="02010800040101010101" pitchFamily="2" charset="-122"/>
              </a:rPr>
              <a:t>案例讨论（指导案例</a:t>
            </a:r>
            <a:r>
              <a:rPr lang="en-US" altLang="zh-CN" sz="3200" dirty="0">
                <a:latin typeface="华文行楷" panose="02010800040101010101" pitchFamily="2" charset="-122"/>
                <a:ea typeface="华文行楷" panose="02010800040101010101" pitchFamily="2" charset="-122"/>
              </a:rPr>
              <a:t>48</a:t>
            </a:r>
            <a:r>
              <a:rPr lang="zh-CN" altLang="en-US" sz="3200" dirty="0">
                <a:latin typeface="华文行楷" panose="02010800040101010101" pitchFamily="2" charset="-122"/>
                <a:ea typeface="华文行楷" panose="02010800040101010101" pitchFamily="2" charset="-122"/>
              </a:rPr>
              <a:t>号）：技术保护措施滥用</a:t>
            </a:r>
            <a:endParaRPr lang="zh-CN" altLang="en-US" sz="3200"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374015" y="1978025"/>
            <a:ext cx="8450580" cy="2940050"/>
          </a:xfrm>
        </p:spPr>
        <p:txBody>
          <a:bodyPr>
            <a:noAutofit/>
          </a:bodyPr>
          <a:lstStyle/>
          <a:p>
            <a:pPr marL="0" indent="0" algn="just">
              <a:buNone/>
            </a:pPr>
            <a:r>
              <a:rPr lang="zh-CN" altLang="en-US" sz="2400" dirty="0" smtClean="0">
                <a:latin typeface="华文行楷" panose="02010800040101010101" pitchFamily="2" charset="-122"/>
                <a:ea typeface="华文行楷" panose="02010800040101010101" pitchFamily="2" charset="-122"/>
              </a:rPr>
              <a:t>裁判要点 ：</a:t>
            </a:r>
            <a:endParaRPr lang="zh-CN" altLang="en-US" sz="2400" dirty="0" smtClean="0">
              <a:latin typeface="华文行楷" panose="02010800040101010101" pitchFamily="2" charset="-122"/>
              <a:ea typeface="华文行楷" panose="02010800040101010101" pitchFamily="2" charset="-122"/>
            </a:endParaRPr>
          </a:p>
          <a:p>
            <a:pPr marL="0" indent="0" algn="just">
              <a:lnSpc>
                <a:spcPct val="150000"/>
              </a:lnSpc>
              <a:buNone/>
            </a:pPr>
            <a:r>
              <a:rPr lang="zh-CN" altLang="en-US" sz="2000" dirty="0" smtClean="0">
                <a:latin typeface="华文楷体" panose="02010600040101010101" pitchFamily="2" charset="-122"/>
                <a:ea typeface="华文楷体" panose="02010600040101010101" pitchFamily="2" charset="-122"/>
              </a:rPr>
              <a:t>　　计算机软件著作权人为实现软件与机器的捆绑销售，将软件运行的输出数据设定为特定文件格式，以限制其他竞争者的机器读取以该特定文件格式保存的数据，从而将其在软件上的竞争优势扩展到机器，不属于著作权法所规定的著作权人为保护其软件著作权而采取的技术措施。他人研发软件读取其设定的特定文件格式的，不构成侵害计算机软件著作权。</a:t>
            </a:r>
            <a:endParaRPr lang="zh-CN" altLang="en-US" sz="2000" dirty="0" smtClean="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type="body" idx="1"/>
          </p:nvPr>
        </p:nvSpPr>
        <p:spPr>
          <a:xfrm>
            <a:off x="538480" y="1924685"/>
            <a:ext cx="8046720" cy="4272915"/>
          </a:xfrm>
        </p:spPr>
        <p:txBody>
          <a:bodyPr>
            <a:noAutofit/>
          </a:bodyPr>
          <a:lstStyle/>
          <a:p>
            <a:pPr marL="0" indent="0">
              <a:lnSpc>
                <a:spcPct val="150000"/>
              </a:lnSpc>
              <a:buNone/>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）侵害权利管理电子信息</a:t>
            </a:r>
            <a:endParaRPr lang="en-US" altLang="zh-CN"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权利管理电子信息：说明作品及其作者、表演及其表演者、录音录像制品及其制作者的信息，作品、表演、录音录像制品权利人的信息和使用条件的信息，以及表示上述信息的数字或者代码</a:t>
            </a:r>
            <a:endParaRPr lang="en-US" altLang="zh-CN"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故意删除或者改变作品、版式设计、表演、录音录像制品或者广播、电视上的权利管理信息，但由于技术上的原因无法避免的除外；知道或者应当知道作品、版式设计、表演、录音录像制品或者广播、电视上的权利管理信息未经许可被删除或者改变，仍然向公众提供</a:t>
            </a:r>
            <a:endParaRPr lang="zh-CN" altLang="en-US" sz="2000" dirty="0">
              <a:latin typeface="楷体" panose="02010609060101010101" pitchFamily="49" charset="-122"/>
              <a:ea typeface="楷体" panose="02010609060101010101" pitchFamily="49" charset="-122"/>
            </a:endParaRPr>
          </a:p>
        </p:txBody>
      </p:sp>
      <p:sp>
        <p:nvSpPr>
          <p:cNvPr id="7" name="文本框 6"/>
          <p:cNvSpPr txBox="1"/>
          <p:nvPr/>
        </p:nvSpPr>
        <p:spPr>
          <a:xfrm>
            <a:off x="538330" y="1284104"/>
            <a:ext cx="4033670" cy="461665"/>
          </a:xfrm>
          <a:prstGeom prst="rect">
            <a:avLst/>
          </a:prstGeom>
          <a:noFill/>
          <a:ln w="9525">
            <a:noFill/>
          </a:ln>
        </p:spPr>
        <p:txBody>
          <a:bodyPr wrap="square" anchor="t">
            <a:spAutoFit/>
          </a:bodyPr>
          <a:lstStyle/>
          <a:p>
            <a:r>
              <a:rPr lang="en-US" altLang="zh-CN" sz="2400" dirty="0">
                <a:solidFill>
                  <a:schemeClr val="accent1"/>
                </a:solidFill>
                <a:latin typeface="宋体" panose="02010600030101010101" pitchFamily="2" charset="-122"/>
                <a:ea typeface="黑体" panose="02010609060101010101" pitchFamily="49" charset="-122"/>
              </a:rPr>
              <a:t>3</a:t>
            </a:r>
            <a:r>
              <a:rPr lang="zh-CN" altLang="en-US" sz="2400" dirty="0">
                <a:solidFill>
                  <a:schemeClr val="accent1"/>
                </a:solidFill>
                <a:latin typeface="宋体" panose="02010600030101010101" pitchFamily="2" charset="-122"/>
                <a:ea typeface="黑体" panose="02010609060101010101" pitchFamily="49" charset="-122"/>
              </a:rPr>
              <a:t>、其他侵害行为</a:t>
            </a:r>
            <a:endParaRPr lang="zh-CN" altLang="en-US" sz="2400" dirty="0">
              <a:solidFill>
                <a:schemeClr val="accent1"/>
              </a:solidFill>
              <a:latin typeface="宋体" panose="02010600030101010101" pitchFamily="2" charset="-122"/>
              <a:ea typeface="黑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1090295" y="1394618"/>
            <a:ext cx="7159625" cy="561023"/>
          </a:xfrm>
        </p:spPr>
        <p:txBody>
          <a:bodyPr vert="horz" lIns="69056" tIns="34529" rIns="69056" bIns="34529" rtlCol="0" anchor="ctr">
            <a:normAutofit/>
          </a:bodyPr>
          <a:lstStyle/>
          <a:p>
            <a:pPr algn="ctr"/>
            <a:r>
              <a:rPr lang="zh-CN" altLang="en-US" sz="3200" dirty="0">
                <a:ea typeface="黑体" panose="02010609060101010101" pitchFamily="49" charset="-122"/>
              </a:rPr>
              <a:t>第二节  网络环境下侵害著作权的行为</a:t>
            </a:r>
            <a:endParaRPr lang="zh-CN" altLang="en-US" sz="3200" dirty="0">
              <a:ea typeface="黑体" panose="02010609060101010101" pitchFamily="49" charset="-122"/>
            </a:endParaRPr>
          </a:p>
        </p:txBody>
      </p:sp>
      <p:sp>
        <p:nvSpPr>
          <p:cNvPr id="24579" name="文本占位符 24578"/>
          <p:cNvSpPr>
            <a:spLocks noGrp="1"/>
          </p:cNvSpPr>
          <p:nvPr/>
        </p:nvSpPr>
        <p:spPr>
          <a:xfrm>
            <a:off x="1769745" y="2122805"/>
            <a:ext cx="6344920" cy="2860835"/>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marL="0" indent="0">
              <a:lnSpc>
                <a:spcPct val="0"/>
              </a:lnSpc>
              <a:spcBef>
                <a:spcPts val="900"/>
              </a:spcBef>
              <a:spcAft>
                <a:spcPts val="900"/>
              </a:spcAft>
              <a:buNone/>
            </a:pPr>
            <a:endParaRPr lang="zh-CN" altLang="en-US" sz="2100" b="1" dirty="0">
              <a:solidFill>
                <a:schemeClr val="bg2"/>
              </a:solidFill>
              <a:effectLst/>
              <a:latin typeface="幼圆" panose="02010509060101010101" charset="-122"/>
              <a:ea typeface="幼圆" panose="02010509060101010101" charset="-122"/>
            </a:endParaRPr>
          </a:p>
          <a:p>
            <a:pPr>
              <a:lnSpc>
                <a:spcPct val="200000"/>
              </a:lnSpc>
              <a:spcBef>
                <a:spcPts val="0"/>
              </a:spcBef>
            </a:pPr>
            <a:r>
              <a:rPr lang="zh-CN" altLang="en-US" sz="2800" b="1" dirty="0">
                <a:effectLst/>
                <a:uFillTx/>
                <a:latin typeface="楷体" panose="02010609060101010101" pitchFamily="49" charset="-122"/>
                <a:ea typeface="楷体" panose="02010609060101010101" pitchFamily="49" charset="-122"/>
                <a:sym typeface="+mn-ea"/>
              </a:rPr>
              <a:t>网络服务提供者实施的侵权行为</a:t>
            </a:r>
            <a:endParaRPr lang="en-US" altLang="zh-CN" sz="2800" b="1" dirty="0">
              <a:effectLst/>
              <a:uFillTx/>
              <a:latin typeface="楷体" panose="02010609060101010101" pitchFamily="49" charset="-122"/>
              <a:ea typeface="楷体" panose="02010609060101010101" pitchFamily="49" charset="-122"/>
              <a:sym typeface="+mn-ea"/>
            </a:endParaRPr>
          </a:p>
          <a:p>
            <a:pPr>
              <a:lnSpc>
                <a:spcPct val="200000"/>
              </a:lnSpc>
              <a:spcBef>
                <a:spcPts val="0"/>
              </a:spcBef>
            </a:pPr>
            <a:r>
              <a:rPr lang="zh-CN" altLang="en-US" sz="2800" b="1" dirty="0">
                <a:solidFill>
                  <a:schemeClr val="tx1"/>
                </a:solidFill>
                <a:effectLst/>
                <a:latin typeface="楷体" panose="02010609060101010101" pitchFamily="49" charset="-122"/>
                <a:ea typeface="楷体" panose="02010609060101010101" pitchFamily="49" charset="-122"/>
                <a:sym typeface="+mn-ea"/>
              </a:rPr>
              <a:t>网络服务提供者的共同侵权行为</a:t>
            </a:r>
            <a:endParaRPr lang="zh-CN" altLang="en-US" sz="2800" b="1" dirty="0">
              <a:solidFill>
                <a:schemeClr val="tx1"/>
              </a:solidFill>
              <a:effectLst/>
              <a:uFillTx/>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type="body" idx="1"/>
          </p:nvPr>
        </p:nvSpPr>
        <p:spPr>
          <a:xfrm>
            <a:off x="772160" y="2853829"/>
            <a:ext cx="7863840" cy="1017131"/>
          </a:xfrm>
        </p:spPr>
        <p:txBody>
          <a:bodyPr>
            <a:noAutofit/>
          </a:bodyPr>
          <a:lstStyle/>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未经著作权人许可，也无法律依据，将作品以数字化形式向公众提供，使其可以在个人选定的时间或地点在线浏览或下载作品</a:t>
            </a:r>
            <a:endParaRPr lang="zh-CN" altLang="en-US" sz="2000" dirty="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Text Box 4"/>
          <p:cNvSpPr txBox="1">
            <a:spLocks noChangeArrowheads="1"/>
          </p:cNvSpPr>
          <p:nvPr/>
        </p:nvSpPr>
        <p:spPr bwMode="auto">
          <a:xfrm>
            <a:off x="1448856" y="1344275"/>
            <a:ext cx="59554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一、网络服务提供者实施的侵权行为</a:t>
            </a:r>
            <a:endParaRPr lang="zh-CN" altLang="en-US" sz="2800" b="1" dirty="0">
              <a:ea typeface="黑体" panose="02010609060101010101" pitchFamily="49" charset="-122"/>
            </a:endParaRPr>
          </a:p>
        </p:txBody>
      </p:sp>
      <p:sp>
        <p:nvSpPr>
          <p:cNvPr id="10" name="圆角矩形 6146"/>
          <p:cNvSpPr/>
          <p:nvPr/>
        </p:nvSpPr>
        <p:spPr>
          <a:xfrm>
            <a:off x="640080" y="2106362"/>
            <a:ext cx="2653189"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直接实施侵害行为</a:t>
            </a:r>
            <a:endParaRPr lang="zh-CN" altLang="en-US" sz="2400" dirty="0">
              <a:solidFill>
                <a:schemeClr val="bg1"/>
              </a:solidFill>
              <a:latin typeface="Arial" panose="020B0604020202020204" pitchFamily="34" charset="0"/>
              <a:ea typeface="黑体" panose="02010609060101010101" pitchFamily="49" charset="-122"/>
            </a:endParaRPr>
          </a:p>
        </p:txBody>
      </p:sp>
      <p:sp>
        <p:nvSpPr>
          <p:cNvPr id="11" name="圆角矩形 6146"/>
          <p:cNvSpPr/>
          <p:nvPr/>
        </p:nvSpPr>
        <p:spPr>
          <a:xfrm>
            <a:off x="640080" y="4016442"/>
            <a:ext cx="110744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特  征</a:t>
            </a:r>
            <a:endParaRPr lang="zh-CN" altLang="en-US" sz="2400" dirty="0">
              <a:solidFill>
                <a:schemeClr val="bg1"/>
              </a:solidFill>
              <a:latin typeface="Arial" panose="020B0604020202020204" pitchFamily="34" charset="0"/>
              <a:ea typeface="黑体" panose="02010609060101010101" pitchFamily="49" charset="-122"/>
            </a:endParaRPr>
          </a:p>
        </p:txBody>
      </p:sp>
      <p:sp>
        <p:nvSpPr>
          <p:cNvPr id="12" name="文本占位符 12290"/>
          <p:cNvSpPr txBox="1"/>
          <p:nvPr/>
        </p:nvSpPr>
        <p:spPr>
          <a:xfrm>
            <a:off x="772160" y="4776108"/>
            <a:ext cx="7874000" cy="18583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未经著作权人许可，也无法律依据</a:t>
            </a:r>
            <a:endParaRPr lang="en-US" altLang="zh-CN"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直接实施了信息网络传播权控制的行为</a:t>
            </a:r>
            <a:endParaRPr lang="en-US" altLang="zh-CN"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不要求过错</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type="body" idx="1"/>
          </p:nvPr>
        </p:nvSpPr>
        <p:spPr>
          <a:xfrm>
            <a:off x="729059" y="2227234"/>
            <a:ext cx="7863840" cy="4092286"/>
          </a:xfrm>
        </p:spPr>
        <p:txBody>
          <a:bodyPr>
            <a:noAutofit/>
          </a:bodyPr>
          <a:lstStyle/>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通过上传到网络服务器，将作品、表演、录音录像制品置于信息网络中，使公众能够在个人选定的时间和地点以下载、浏览或者其他方式获得</a:t>
            </a:r>
            <a:endParaRPr lang="en-US" altLang="zh-CN"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通过设置共享文件或者利用文件分享软件等方式，将作品、表演、录音录像制品置于信息网络中，使公众能够在个人选定的时间和地点以下载、浏览或者其他方式获得</a:t>
            </a:r>
            <a:endParaRPr lang="en-US" altLang="zh-CN"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网络服务提供者以提供网页快照、缩略图等方式实质替代其他网络服务提供者向公众提供相关作品</a:t>
            </a:r>
            <a:endParaRPr lang="en-US" altLang="zh-CN" sz="2000" dirty="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0" name="圆角矩形 6146"/>
          <p:cNvSpPr/>
          <p:nvPr/>
        </p:nvSpPr>
        <p:spPr>
          <a:xfrm>
            <a:off x="729059" y="1544320"/>
            <a:ext cx="1835150" cy="517116"/>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提供行为</a:t>
            </a:r>
            <a:endParaRPr lang="zh-CN" altLang="en-US" sz="24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Text Box 4"/>
          <p:cNvSpPr txBox="1">
            <a:spLocks noChangeArrowheads="1"/>
          </p:cNvSpPr>
          <p:nvPr/>
        </p:nvSpPr>
        <p:spPr bwMode="auto">
          <a:xfrm>
            <a:off x="1474504" y="1344275"/>
            <a:ext cx="59041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二、网络服务提供者的共同侵权行为</a:t>
            </a:r>
            <a:endParaRPr lang="zh-CN" altLang="en-US" sz="2800" b="1" dirty="0">
              <a:ea typeface="黑体" panose="02010609060101010101" pitchFamily="49" charset="-122"/>
            </a:endParaRPr>
          </a:p>
        </p:txBody>
      </p:sp>
      <p:pic>
        <p:nvPicPr>
          <p:cNvPr id="11" name="Picture 11" descr="bigboo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594" y="2804160"/>
            <a:ext cx="6858000" cy="3857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Picture 9" descr="quill.png"/>
          <p:cNvPicPr>
            <a:picLocks noChangeAspect="1" noChangeArrowheads="1"/>
          </p:cNvPicPr>
          <p:nvPr/>
        </p:nvPicPr>
        <p:blipFill>
          <a:blip r:embed="rId3">
            <a:biLevel thresh="50000"/>
            <a:grayscl/>
            <a:extLst>
              <a:ext uri="{28A0092B-C50C-407E-A947-70E740481C1C}">
                <a14:useLocalDpi xmlns:a14="http://schemas.microsoft.com/office/drawing/2010/main" val="0"/>
              </a:ext>
            </a:extLst>
          </a:blip>
          <a:srcRect/>
          <a:stretch>
            <a:fillRect/>
          </a:stretch>
        </p:blipFill>
        <p:spPr bwMode="auto">
          <a:xfrm rot="1378951">
            <a:off x="7272338" y="1273175"/>
            <a:ext cx="922337" cy="157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 name="Text Box 5"/>
          <p:cNvSpPr txBox="1">
            <a:spLocks noChangeArrowheads="1"/>
          </p:cNvSpPr>
          <p:nvPr/>
        </p:nvSpPr>
        <p:spPr bwMode="auto">
          <a:xfrm>
            <a:off x="1117283" y="3200400"/>
            <a:ext cx="298355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dirty="0">
                <a:latin typeface="楷体" panose="02010609060101010101" pitchFamily="49" charset="-122"/>
                <a:ea typeface="楷体" panose="02010609060101010101" pitchFamily="49" charset="-122"/>
              </a:rPr>
              <a:t>共同加害行为：网络服务提供者与他人以分工合作等方式共同提供作品、表演、录音录像制品</a:t>
            </a:r>
            <a:endParaRPr lang="zh-CN" altLang="en-US" sz="2000" dirty="0">
              <a:latin typeface="楷体" panose="02010609060101010101" pitchFamily="49" charset="-122"/>
              <a:ea typeface="楷体" panose="02010609060101010101" pitchFamily="49" charset="-122"/>
            </a:endParaRPr>
          </a:p>
        </p:txBody>
      </p:sp>
      <p:sp>
        <p:nvSpPr>
          <p:cNvPr id="14" name="Text Box 6"/>
          <p:cNvSpPr txBox="1">
            <a:spLocks noChangeArrowheads="1"/>
          </p:cNvSpPr>
          <p:nvPr/>
        </p:nvSpPr>
        <p:spPr bwMode="auto">
          <a:xfrm>
            <a:off x="4567857" y="3200283"/>
            <a:ext cx="2811462"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dirty="0">
                <a:latin typeface="楷体" panose="02010609060101010101" pitchFamily="49" charset="-122"/>
                <a:ea typeface="楷体" panose="02010609060101010101" pitchFamily="49" charset="-122"/>
              </a:rPr>
              <a:t>间接侵权：网络服务提供者通过网络基础设施或者网络服务为他人实施的侵权行为提供实质性</a:t>
            </a:r>
            <a:r>
              <a:rPr lang="zh-CN" altLang="en-US" sz="2000" b="1" dirty="0">
                <a:latin typeface="楷体" panose="02010609060101010101" pitchFamily="49" charset="-122"/>
                <a:ea typeface="楷体" panose="02010609060101010101" pitchFamily="49" charset="-122"/>
              </a:rPr>
              <a:t>帮助</a:t>
            </a:r>
            <a:r>
              <a:rPr lang="zh-CN" altLang="en-US" sz="2000" dirty="0">
                <a:latin typeface="楷体" panose="02010609060101010101" pitchFamily="49" charset="-122"/>
                <a:ea typeface="楷体" panose="02010609060101010101" pitchFamily="49" charset="-122"/>
              </a:rPr>
              <a:t>，且在主观上具有</a:t>
            </a:r>
            <a:r>
              <a:rPr lang="zh-CN" altLang="en-US" sz="2000" b="1" dirty="0">
                <a:latin typeface="楷体" panose="02010609060101010101" pitchFamily="49" charset="-122"/>
                <a:ea typeface="楷体" panose="02010609060101010101" pitchFamily="49" charset="-122"/>
              </a:rPr>
              <a:t>过错</a:t>
            </a:r>
            <a:r>
              <a:rPr lang="zh-CN" altLang="en-US" sz="2000" dirty="0">
                <a:latin typeface="楷体" panose="02010609060101010101" pitchFamily="49" charset="-122"/>
                <a:ea typeface="楷体" panose="02010609060101010101" pitchFamily="49" charset="-122"/>
              </a:rPr>
              <a:t>的侵权行为</a:t>
            </a:r>
            <a:endParaRPr lang="zh-CN" altLang="en-US" sz="2000" dirty="0">
              <a:latin typeface="楷体" panose="02010609060101010101" pitchFamily="49" charset="-122"/>
              <a:ea typeface="楷体" panose="02010609060101010101" pitchFamily="49" charset="-122"/>
            </a:endParaRPr>
          </a:p>
        </p:txBody>
      </p:sp>
      <p:sp>
        <p:nvSpPr>
          <p:cNvPr id="15" name="圆角矩形 6146"/>
          <p:cNvSpPr/>
          <p:nvPr/>
        </p:nvSpPr>
        <p:spPr>
          <a:xfrm>
            <a:off x="1117598" y="2106362"/>
            <a:ext cx="2865121"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en-US" altLang="zh-CN" sz="2400" dirty="0">
                <a:solidFill>
                  <a:schemeClr val="bg1"/>
                </a:solidFill>
                <a:latin typeface="Arial" panose="020B0604020202020204" pitchFamily="34" charset="0"/>
                <a:ea typeface="黑体" panose="02010609060101010101" pitchFamily="49" charset="-122"/>
              </a:rPr>
              <a:t>1</a:t>
            </a:r>
            <a:r>
              <a:rPr lang="zh-CN" altLang="en-US" sz="2400" dirty="0">
                <a:solidFill>
                  <a:schemeClr val="bg1"/>
                </a:solidFill>
                <a:latin typeface="Arial" panose="020B0604020202020204" pitchFamily="34" charset="0"/>
                <a:ea typeface="黑体" panose="02010609060101010101" pitchFamily="49" charset="-122"/>
              </a:rPr>
              <a:t>、行为类型与概念</a:t>
            </a:r>
            <a:endParaRPr lang="zh-CN" altLang="en-US" sz="24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type="body" idx="1"/>
          </p:nvPr>
        </p:nvSpPr>
        <p:spPr>
          <a:xfrm>
            <a:off x="729059" y="2227234"/>
            <a:ext cx="7863840" cy="3635086"/>
          </a:xfrm>
        </p:spPr>
        <p:txBody>
          <a:bodyPr>
            <a:noAutofit/>
          </a:bodyPr>
          <a:lstStyle/>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网络服务提供者根据服务对象的指令提供网络自动接入服务，或者对服务对象提供的作品、表演、录音录像制品提供自动传输服务，并具备下列条件的，不承担赔偿责任：</a:t>
            </a:r>
            <a:endParaRPr lang="zh-CN" altLang="en-US" sz="2000" dirty="0">
              <a:latin typeface="楷体" panose="02010609060101010101" pitchFamily="49" charset="-122"/>
              <a:ea typeface="楷体" panose="02010609060101010101" pitchFamily="49" charset="-122"/>
            </a:endParaRPr>
          </a:p>
          <a:p>
            <a:pPr marL="590550" fontAlgn="auto">
              <a:lnSpc>
                <a:spcPct val="150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未选择并且未改变所传输的作品、表演、录音录像制品</a:t>
            </a:r>
            <a:endParaRPr lang="zh-CN" altLang="en-US" sz="2000" dirty="0">
              <a:latin typeface="楷体" panose="02010609060101010101" pitchFamily="49" charset="-122"/>
              <a:ea typeface="楷体" panose="02010609060101010101" pitchFamily="49" charset="-122"/>
            </a:endParaRPr>
          </a:p>
          <a:p>
            <a:pPr marL="590550" fontAlgn="auto">
              <a:lnSpc>
                <a:spcPct val="150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向指定的服务对象提供该作品、表演、录音录像制品，并防止指定的服务对象以外的其他人获得</a:t>
            </a:r>
            <a:endParaRPr lang="en-US" altLang="zh-CN" sz="2000" dirty="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0" name="圆角矩形 6146"/>
          <p:cNvSpPr/>
          <p:nvPr/>
        </p:nvSpPr>
        <p:spPr>
          <a:xfrm>
            <a:off x="843279" y="1486761"/>
            <a:ext cx="6004561"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en-US" altLang="zh-CN" sz="2400" dirty="0">
                <a:solidFill>
                  <a:schemeClr val="bg1"/>
                </a:solidFill>
                <a:latin typeface="Arial" panose="020B0604020202020204" pitchFamily="34" charset="0"/>
                <a:ea typeface="黑体" panose="02010609060101010101" pitchFamily="49" charset="-122"/>
              </a:rPr>
              <a:t>2</a:t>
            </a:r>
            <a:r>
              <a:rPr lang="zh-CN" altLang="en-US" sz="2400" dirty="0">
                <a:solidFill>
                  <a:schemeClr val="bg1"/>
                </a:solidFill>
                <a:latin typeface="Arial" panose="020B0604020202020204" pitchFamily="34" charset="0"/>
                <a:ea typeface="黑体" panose="02010609060101010101" pitchFamily="49" charset="-122"/>
              </a:rPr>
              <a:t>、网络服务者类型：自动接入或传输服务</a:t>
            </a:r>
            <a:endParaRPr lang="zh-CN" altLang="en-US" sz="24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type="body" idx="1"/>
          </p:nvPr>
        </p:nvSpPr>
        <p:spPr>
          <a:xfrm>
            <a:off x="729059" y="2227234"/>
            <a:ext cx="7863840" cy="4092286"/>
          </a:xfrm>
        </p:spPr>
        <p:txBody>
          <a:bodyPr>
            <a:noAutofit/>
          </a:bodyPr>
          <a:lstStyle/>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网络服务提供者为提高网络传输效率，自动存储从其他网络服务提供者处获得的作品、表演、录音录像制品，根据技术安排自动向服务对象提供，并具备下列条件的，不承担赔偿责任：</a:t>
            </a:r>
            <a:endParaRPr lang="zh-CN" altLang="en-US" sz="2000" dirty="0">
              <a:latin typeface="楷体" panose="02010609060101010101" pitchFamily="49" charset="-122"/>
              <a:ea typeface="楷体" panose="02010609060101010101" pitchFamily="49" charset="-122"/>
            </a:endParaRPr>
          </a:p>
          <a:p>
            <a:pPr marL="590550" fontAlgn="auto">
              <a:lnSpc>
                <a:spcPct val="150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未改变自动存储的作品、表演、录音录像制品</a:t>
            </a:r>
            <a:endParaRPr lang="zh-CN" altLang="en-US" sz="2000" dirty="0">
              <a:latin typeface="楷体" panose="02010609060101010101" pitchFamily="49" charset="-122"/>
              <a:ea typeface="楷体" panose="02010609060101010101" pitchFamily="49" charset="-122"/>
            </a:endParaRPr>
          </a:p>
          <a:p>
            <a:pPr marL="590550" fontAlgn="auto">
              <a:lnSpc>
                <a:spcPct val="150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不影响提供作品、表演、录音录像制品的原网络服务提供者掌握服务对象获取该作品、表演、录音录像制品的情况</a:t>
            </a:r>
            <a:endParaRPr lang="zh-CN" altLang="en-US" sz="2000" dirty="0">
              <a:latin typeface="楷体" panose="02010609060101010101" pitchFamily="49" charset="-122"/>
              <a:ea typeface="楷体" panose="02010609060101010101" pitchFamily="49" charset="-122"/>
            </a:endParaRPr>
          </a:p>
          <a:p>
            <a:pPr marL="590550" fontAlgn="auto">
              <a:lnSpc>
                <a:spcPct val="150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在原网络服务提供者修改、删除或者屏蔽该作品、表演、录音录像制品时，根据技术安排自动予以修改、删除或者屏蔽</a:t>
            </a:r>
            <a:endParaRPr lang="en-US" altLang="zh-CN" sz="2000" dirty="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0" name="圆角矩形 6146"/>
          <p:cNvSpPr/>
          <p:nvPr/>
        </p:nvSpPr>
        <p:spPr>
          <a:xfrm>
            <a:off x="873759" y="1486761"/>
            <a:ext cx="4419601"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en-US" altLang="zh-CN" sz="2400" dirty="0">
                <a:solidFill>
                  <a:schemeClr val="bg1"/>
                </a:solidFill>
                <a:latin typeface="Arial" panose="020B0604020202020204" pitchFamily="34" charset="0"/>
                <a:ea typeface="黑体" panose="02010609060101010101" pitchFamily="49" charset="-122"/>
              </a:rPr>
              <a:t>2</a:t>
            </a:r>
            <a:r>
              <a:rPr lang="zh-CN" altLang="en-US" sz="2400" dirty="0">
                <a:solidFill>
                  <a:schemeClr val="bg1"/>
                </a:solidFill>
                <a:latin typeface="Arial" panose="020B0604020202020204" pitchFamily="34" charset="0"/>
                <a:ea typeface="黑体" panose="02010609060101010101" pitchFamily="49" charset="-122"/>
              </a:rPr>
              <a:t>、网络服务者类型：缓存服务</a:t>
            </a:r>
            <a:endParaRPr lang="zh-CN" altLang="en-US" sz="24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type="body" idx="1"/>
          </p:nvPr>
        </p:nvSpPr>
        <p:spPr>
          <a:xfrm>
            <a:off x="416560" y="1914468"/>
            <a:ext cx="8503920" cy="4821611"/>
          </a:xfrm>
        </p:spPr>
        <p:txBody>
          <a:bodyPr>
            <a:noAutofit/>
          </a:bodyPr>
          <a:lstStyle/>
          <a:p>
            <a:pPr>
              <a:lnSpc>
                <a:spcPct val="135000"/>
              </a:lnSpc>
              <a:spcBef>
                <a:spcPts val="0"/>
              </a:spcBef>
              <a:buFont typeface="Wingdings" panose="05000000000000000000" charset="0"/>
              <a:buChar char="Ø"/>
            </a:pPr>
            <a:r>
              <a:rPr lang="zh-CN" altLang="en-US" sz="2000" dirty="0">
                <a:latin typeface="楷体" panose="02010609060101010101" pitchFamily="49" charset="-122"/>
                <a:ea typeface="楷体" panose="02010609060101010101" pitchFamily="49" charset="-122"/>
              </a:rPr>
              <a:t>网络服务提供者为服务对象提供信息存储空间，供服务对象通过信息网络向公众提供作品、表演、录音录像制品，并具备下列条件的，不承担赔偿责任：</a:t>
            </a:r>
            <a:endParaRPr lang="zh-CN" altLang="en-US" sz="2000" dirty="0">
              <a:latin typeface="楷体" panose="02010609060101010101" pitchFamily="49" charset="-122"/>
              <a:ea typeface="楷体" panose="02010609060101010101" pitchFamily="49" charset="-122"/>
            </a:endParaRPr>
          </a:p>
          <a:p>
            <a:pPr marL="590550" fontAlgn="auto">
              <a:lnSpc>
                <a:spcPct val="135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明确标示该信息存储空间是为服务对象所提供，并公开网络服务提供者的名称、联系人、网络地址</a:t>
            </a:r>
            <a:endParaRPr lang="zh-CN" altLang="en-US" sz="2000" dirty="0">
              <a:latin typeface="楷体" panose="02010609060101010101" pitchFamily="49" charset="-122"/>
              <a:ea typeface="楷体" panose="02010609060101010101" pitchFamily="49" charset="-122"/>
            </a:endParaRPr>
          </a:p>
          <a:p>
            <a:pPr marL="590550" fontAlgn="auto">
              <a:lnSpc>
                <a:spcPct val="135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未改变服务对象所提供的作品、表演、录音录像制品</a:t>
            </a:r>
            <a:endParaRPr lang="zh-CN" altLang="en-US" sz="2000" dirty="0">
              <a:latin typeface="楷体" panose="02010609060101010101" pitchFamily="49" charset="-122"/>
              <a:ea typeface="楷体" panose="02010609060101010101" pitchFamily="49" charset="-122"/>
            </a:endParaRPr>
          </a:p>
          <a:p>
            <a:pPr marL="590550" fontAlgn="auto">
              <a:lnSpc>
                <a:spcPct val="135000"/>
              </a:lnSpc>
              <a:spcBef>
                <a:spcPts val="0"/>
              </a:spcBef>
              <a:buFont typeface="Wingdings" panose="05000000000000000000" charset="0"/>
              <a:buChar char="p"/>
            </a:pPr>
            <a:r>
              <a:rPr lang="zh-CN" altLang="en-US" sz="2000" b="1" dirty="0">
                <a:solidFill>
                  <a:srgbClr val="FF0000"/>
                </a:solidFill>
                <a:latin typeface="楷体" panose="02010609060101010101" pitchFamily="49" charset="-122"/>
                <a:ea typeface="楷体" panose="02010609060101010101" pitchFamily="49" charset="-122"/>
              </a:rPr>
              <a:t>不知道也没有合理的理由应当知道</a:t>
            </a:r>
            <a:r>
              <a:rPr lang="zh-CN" altLang="en-US" sz="2000" dirty="0">
                <a:latin typeface="楷体" panose="02010609060101010101" pitchFamily="49" charset="-122"/>
                <a:ea typeface="楷体" panose="02010609060101010101" pitchFamily="49" charset="-122"/>
              </a:rPr>
              <a:t>服务对象提供的作品、表演、录音录像制品侵权</a:t>
            </a:r>
            <a:endParaRPr lang="zh-CN" altLang="en-US" sz="2000" dirty="0">
              <a:latin typeface="楷体" panose="02010609060101010101" pitchFamily="49" charset="-122"/>
              <a:ea typeface="楷体" panose="02010609060101010101" pitchFamily="49" charset="-122"/>
            </a:endParaRPr>
          </a:p>
          <a:p>
            <a:pPr marL="590550" fontAlgn="auto">
              <a:lnSpc>
                <a:spcPct val="135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未从服务对象提供作品、表演、录音录像制品中直接获得经济利益</a:t>
            </a:r>
            <a:endParaRPr lang="zh-CN" altLang="en-US" sz="2000" dirty="0">
              <a:latin typeface="楷体" panose="02010609060101010101" pitchFamily="49" charset="-122"/>
              <a:ea typeface="楷体" panose="02010609060101010101" pitchFamily="49" charset="-122"/>
            </a:endParaRPr>
          </a:p>
          <a:p>
            <a:pPr marL="590550" fontAlgn="auto">
              <a:lnSpc>
                <a:spcPct val="135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在接到权利人的通知书后，依法删除权利人认为侵权的作品、表演、录音录像制品</a:t>
            </a:r>
            <a:endParaRPr lang="en-US" altLang="zh-CN" sz="2000" dirty="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0" name="圆角矩形 6146"/>
          <p:cNvSpPr/>
          <p:nvPr/>
        </p:nvSpPr>
        <p:spPr>
          <a:xfrm>
            <a:off x="741679" y="1222601"/>
            <a:ext cx="4622801"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en-US" altLang="zh-CN" sz="2400" dirty="0">
                <a:solidFill>
                  <a:schemeClr val="bg1"/>
                </a:solidFill>
                <a:latin typeface="Arial" panose="020B0604020202020204" pitchFamily="34" charset="0"/>
                <a:ea typeface="黑体" panose="02010609060101010101" pitchFamily="49" charset="-122"/>
              </a:rPr>
              <a:t>2</a:t>
            </a:r>
            <a:r>
              <a:rPr lang="zh-CN" altLang="en-US" sz="2400" dirty="0">
                <a:solidFill>
                  <a:schemeClr val="bg1"/>
                </a:solidFill>
                <a:latin typeface="Arial" panose="020B0604020202020204" pitchFamily="34" charset="0"/>
                <a:ea typeface="黑体" panose="02010609060101010101" pitchFamily="49" charset="-122"/>
              </a:rPr>
              <a:t>、网络服务者类型：存储服务</a:t>
            </a:r>
            <a:endParaRPr lang="zh-CN" altLang="en-US" sz="24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圆角矩形 18434"/>
          <p:cNvSpPr/>
          <p:nvPr/>
        </p:nvSpPr>
        <p:spPr>
          <a:xfrm>
            <a:off x="225340" y="1063415"/>
            <a:ext cx="4864819"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引子：作品生命周期内的侵权行为</a:t>
            </a:r>
            <a:endParaRPr lang="zh-CN" altLang="en-US" sz="2400" dirty="0">
              <a:solidFill>
                <a:schemeClr val="bg1"/>
              </a:solidFill>
              <a:latin typeface="Arial" panose="020B0604020202020204" pitchFamily="34" charset="0"/>
              <a:ea typeface="黑体" panose="02010609060101010101" pitchFamily="49" charset="-122"/>
            </a:endParaRPr>
          </a:p>
        </p:txBody>
      </p:sp>
      <p:pic>
        <p:nvPicPr>
          <p:cNvPr id="7" name="图片 6"/>
          <p:cNvPicPr>
            <a:picLocks noChangeAspect="1"/>
          </p:cNvPicPr>
          <p:nvPr/>
        </p:nvPicPr>
        <p:blipFill>
          <a:blip r:embed="rId3"/>
          <a:stretch>
            <a:fillRect/>
          </a:stretch>
        </p:blipFill>
        <p:spPr>
          <a:xfrm>
            <a:off x="225341" y="4850519"/>
            <a:ext cx="1415580" cy="1654572"/>
          </a:xfrm>
          <a:prstGeom prst="rect">
            <a:avLst/>
          </a:prstGeom>
        </p:spPr>
      </p:pic>
      <p:pic>
        <p:nvPicPr>
          <p:cNvPr id="8" name="图片 7"/>
          <p:cNvPicPr>
            <a:picLocks noChangeAspect="1"/>
          </p:cNvPicPr>
          <p:nvPr/>
        </p:nvPicPr>
        <p:blipFill>
          <a:blip r:embed="rId4"/>
          <a:stretch>
            <a:fillRect/>
          </a:stretch>
        </p:blipFill>
        <p:spPr>
          <a:xfrm>
            <a:off x="354426" y="1949621"/>
            <a:ext cx="1350839" cy="1664233"/>
          </a:xfrm>
          <a:prstGeom prst="rect">
            <a:avLst/>
          </a:prstGeom>
        </p:spPr>
      </p:pic>
      <p:pic>
        <p:nvPicPr>
          <p:cNvPr id="9" name="图片 8"/>
          <p:cNvPicPr>
            <a:picLocks noChangeAspect="1"/>
          </p:cNvPicPr>
          <p:nvPr/>
        </p:nvPicPr>
        <p:blipFill>
          <a:blip r:embed="rId5"/>
          <a:stretch>
            <a:fillRect/>
          </a:stretch>
        </p:blipFill>
        <p:spPr>
          <a:xfrm>
            <a:off x="2557942" y="2042575"/>
            <a:ext cx="1554164" cy="1296173"/>
          </a:xfrm>
          <a:prstGeom prst="rect">
            <a:avLst/>
          </a:prstGeom>
        </p:spPr>
      </p:pic>
      <p:pic>
        <p:nvPicPr>
          <p:cNvPr id="10" name="图片 9"/>
          <p:cNvPicPr>
            <a:picLocks noChangeAspect="1"/>
          </p:cNvPicPr>
          <p:nvPr/>
        </p:nvPicPr>
        <p:blipFill>
          <a:blip r:embed="rId6"/>
          <a:stretch>
            <a:fillRect/>
          </a:stretch>
        </p:blipFill>
        <p:spPr>
          <a:xfrm>
            <a:off x="2143008" y="3774534"/>
            <a:ext cx="1529068" cy="984720"/>
          </a:xfrm>
          <a:prstGeom prst="rect">
            <a:avLst/>
          </a:prstGeom>
        </p:spPr>
      </p:pic>
      <p:pic>
        <p:nvPicPr>
          <p:cNvPr id="13" name="图片 12"/>
          <p:cNvPicPr>
            <a:picLocks noChangeAspect="1"/>
          </p:cNvPicPr>
          <p:nvPr/>
        </p:nvPicPr>
        <p:blipFill>
          <a:blip r:embed="rId7"/>
          <a:stretch>
            <a:fillRect/>
          </a:stretch>
        </p:blipFill>
        <p:spPr>
          <a:xfrm>
            <a:off x="2258858" y="5374872"/>
            <a:ext cx="1508328" cy="1131246"/>
          </a:xfrm>
          <a:prstGeom prst="rect">
            <a:avLst/>
          </a:prstGeom>
        </p:spPr>
      </p:pic>
      <p:pic>
        <p:nvPicPr>
          <p:cNvPr id="14" name="图片 13"/>
          <p:cNvPicPr>
            <a:picLocks noChangeAspect="1"/>
          </p:cNvPicPr>
          <p:nvPr/>
        </p:nvPicPr>
        <p:blipFill>
          <a:blip r:embed="rId8"/>
          <a:stretch>
            <a:fillRect/>
          </a:stretch>
        </p:blipFill>
        <p:spPr>
          <a:xfrm>
            <a:off x="4821519" y="4851081"/>
            <a:ext cx="1508328" cy="1387662"/>
          </a:xfrm>
          <a:prstGeom prst="rect">
            <a:avLst/>
          </a:prstGeom>
        </p:spPr>
      </p:pic>
      <p:sp>
        <p:nvSpPr>
          <p:cNvPr id="15" name="箭头: 右 14"/>
          <p:cNvSpPr/>
          <p:nvPr/>
        </p:nvSpPr>
        <p:spPr>
          <a:xfrm rot="16200000">
            <a:off x="485879" y="3979731"/>
            <a:ext cx="894086" cy="574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a:t>送阅</a:t>
            </a:r>
            <a:endParaRPr lang="zh-CN" altLang="en-US" dirty="0"/>
          </a:p>
        </p:txBody>
      </p:sp>
      <p:sp>
        <p:nvSpPr>
          <p:cNvPr id="22" name="箭头: 右 21"/>
          <p:cNvSpPr/>
          <p:nvPr/>
        </p:nvSpPr>
        <p:spPr>
          <a:xfrm>
            <a:off x="1567180" y="2330450"/>
            <a:ext cx="1066800" cy="480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出版</a:t>
            </a:r>
            <a:endParaRPr lang="zh-CN" altLang="en-US" dirty="0"/>
          </a:p>
        </p:txBody>
      </p:sp>
      <p:sp>
        <p:nvSpPr>
          <p:cNvPr id="23" name="箭头: 右 22"/>
          <p:cNvSpPr/>
          <p:nvPr/>
        </p:nvSpPr>
        <p:spPr>
          <a:xfrm>
            <a:off x="3937420" y="2718050"/>
            <a:ext cx="1281815" cy="5866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上传</a:t>
            </a:r>
            <a:endParaRPr lang="zh-CN" altLang="en-US" dirty="0"/>
          </a:p>
        </p:txBody>
      </p:sp>
      <p:sp>
        <p:nvSpPr>
          <p:cNvPr id="24" name="箭头: 右 23"/>
          <p:cNvSpPr/>
          <p:nvPr/>
        </p:nvSpPr>
        <p:spPr>
          <a:xfrm rot="5400000">
            <a:off x="3060065" y="3173730"/>
            <a:ext cx="673735" cy="449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dirty="0"/>
              <a:t>印刷</a:t>
            </a:r>
            <a:endParaRPr lang="zh-CN" altLang="en-US" dirty="0"/>
          </a:p>
        </p:txBody>
      </p:sp>
      <p:sp>
        <p:nvSpPr>
          <p:cNvPr id="16" name="箭头: 左 15"/>
          <p:cNvSpPr/>
          <p:nvPr/>
        </p:nvSpPr>
        <p:spPr>
          <a:xfrm rot="16200000">
            <a:off x="3057525" y="4757420"/>
            <a:ext cx="718820" cy="5149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a:t>分销</a:t>
            </a:r>
            <a:endParaRPr lang="zh-CN" altLang="en-US" dirty="0"/>
          </a:p>
        </p:txBody>
      </p:sp>
      <p:pic>
        <p:nvPicPr>
          <p:cNvPr id="7168" name="图片 7167"/>
          <p:cNvPicPr>
            <a:picLocks noChangeAspect="1"/>
          </p:cNvPicPr>
          <p:nvPr/>
        </p:nvPicPr>
        <p:blipFill>
          <a:blip r:embed="rId9"/>
          <a:stretch>
            <a:fillRect/>
          </a:stretch>
        </p:blipFill>
        <p:spPr>
          <a:xfrm>
            <a:off x="5219700" y="2687955"/>
            <a:ext cx="1391285" cy="925830"/>
          </a:xfrm>
          <a:prstGeom prst="rect">
            <a:avLst/>
          </a:prstGeom>
        </p:spPr>
      </p:pic>
      <p:sp>
        <p:nvSpPr>
          <p:cNvPr id="35" name="箭头: 右 34"/>
          <p:cNvSpPr/>
          <p:nvPr/>
        </p:nvSpPr>
        <p:spPr>
          <a:xfrm>
            <a:off x="3845560" y="5374640"/>
            <a:ext cx="975995" cy="534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出售</a:t>
            </a:r>
            <a:endParaRPr lang="zh-CN" altLang="en-US" dirty="0"/>
          </a:p>
        </p:txBody>
      </p:sp>
      <p:sp>
        <p:nvSpPr>
          <p:cNvPr id="36" name="箭头: 右 35"/>
          <p:cNvSpPr/>
          <p:nvPr/>
        </p:nvSpPr>
        <p:spPr>
          <a:xfrm rot="16200000">
            <a:off x="5314950" y="3963670"/>
            <a:ext cx="882015" cy="501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a:t>上传</a:t>
            </a:r>
            <a:endParaRPr lang="zh-CN" altLang="en-US" dirty="0"/>
          </a:p>
        </p:txBody>
      </p:sp>
      <p:sp>
        <p:nvSpPr>
          <p:cNvPr id="2" name="箭头: 右 34"/>
          <p:cNvSpPr/>
          <p:nvPr/>
        </p:nvSpPr>
        <p:spPr>
          <a:xfrm>
            <a:off x="6329680" y="5277485"/>
            <a:ext cx="975995" cy="5346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t>改编</a:t>
            </a:r>
            <a:endParaRPr lang="zh-CN" altLang="en-US" dirty="0"/>
          </a:p>
        </p:txBody>
      </p:sp>
      <p:pic>
        <p:nvPicPr>
          <p:cNvPr id="3" name="图片 2" descr="u=2706957073,2457398653&amp;fm=11&amp;gp=0[1]"/>
          <p:cNvPicPr>
            <a:picLocks noChangeAspect="1"/>
          </p:cNvPicPr>
          <p:nvPr/>
        </p:nvPicPr>
        <p:blipFill>
          <a:blip r:embed="rId10"/>
          <a:stretch>
            <a:fillRect/>
          </a:stretch>
        </p:blipFill>
        <p:spPr>
          <a:xfrm>
            <a:off x="7305675" y="4973320"/>
            <a:ext cx="1524000" cy="1143000"/>
          </a:xfrm>
          <a:prstGeom prst="rect">
            <a:avLst/>
          </a:prstGeom>
        </p:spPr>
      </p:pic>
      <p:pic>
        <p:nvPicPr>
          <p:cNvPr id="11" name="图片 10" descr="u=3247562633,3844896487&amp;fm=26&amp;gp=0[1]"/>
          <p:cNvPicPr>
            <a:picLocks noChangeAspect="1"/>
          </p:cNvPicPr>
          <p:nvPr/>
        </p:nvPicPr>
        <p:blipFill>
          <a:blip r:embed="rId11"/>
          <a:stretch>
            <a:fillRect/>
          </a:stretch>
        </p:blipFill>
        <p:spPr>
          <a:xfrm>
            <a:off x="7346950" y="3165475"/>
            <a:ext cx="1482725" cy="990600"/>
          </a:xfrm>
          <a:prstGeom prst="rect">
            <a:avLst/>
          </a:prstGeom>
        </p:spPr>
      </p:pic>
      <p:sp>
        <p:nvSpPr>
          <p:cNvPr id="12" name="箭头: 右 35"/>
          <p:cNvSpPr/>
          <p:nvPr/>
        </p:nvSpPr>
        <p:spPr>
          <a:xfrm rot="16200000">
            <a:off x="7694295" y="4297680"/>
            <a:ext cx="788035" cy="501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r>
              <a:rPr lang="zh-CN" altLang="en-US" dirty="0"/>
              <a:t>摄制</a:t>
            </a:r>
            <a:endParaRPr lang="zh-CN" altLang="en-US" dirty="0"/>
          </a:p>
        </p:txBody>
      </p:sp>
      <p:pic>
        <p:nvPicPr>
          <p:cNvPr id="17" name="图片 16" descr="u=3764802755,2958455684&amp;fm=26&amp;gp=0[1]"/>
          <p:cNvPicPr>
            <a:picLocks noChangeAspect="1"/>
          </p:cNvPicPr>
          <p:nvPr/>
        </p:nvPicPr>
        <p:blipFill>
          <a:blip r:embed="rId12"/>
          <a:stretch>
            <a:fillRect/>
          </a:stretch>
        </p:blipFill>
        <p:spPr>
          <a:xfrm>
            <a:off x="7305675" y="1638300"/>
            <a:ext cx="1630680" cy="760095"/>
          </a:xfrm>
          <a:prstGeom prst="rect">
            <a:avLst/>
          </a:prstGeom>
        </p:spPr>
      </p:pic>
      <p:sp>
        <p:nvSpPr>
          <p:cNvPr id="18" name="箭头: 右 35"/>
          <p:cNvSpPr/>
          <p:nvPr/>
        </p:nvSpPr>
        <p:spPr>
          <a:xfrm rot="16200000">
            <a:off x="7693660" y="2541270"/>
            <a:ext cx="788035" cy="501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p>
            <a:pPr algn="ctr"/>
            <a:r>
              <a:rPr lang="zh-CN" altLang="en-US" dirty="0"/>
              <a:t>广播</a:t>
            </a:r>
            <a:endParaRPr lang="zh-CN" altLang="en-US" dirty="0"/>
          </a:p>
        </p:txBody>
      </p:sp>
      <p:sp>
        <p:nvSpPr>
          <p:cNvPr id="20" name="左箭头 19"/>
          <p:cNvSpPr/>
          <p:nvPr/>
        </p:nvSpPr>
        <p:spPr>
          <a:xfrm>
            <a:off x="6565900" y="3267075"/>
            <a:ext cx="781050" cy="5067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上传</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type="body" idx="1"/>
          </p:nvPr>
        </p:nvSpPr>
        <p:spPr>
          <a:xfrm>
            <a:off x="729059" y="2109378"/>
            <a:ext cx="7866301" cy="2596571"/>
          </a:xfrm>
        </p:spPr>
        <p:txBody>
          <a:bodyPr>
            <a:noAutofit/>
          </a:bodyPr>
          <a:lstStyle/>
          <a:p>
            <a:pPr>
              <a:lnSpc>
                <a:spcPct val="125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网络服务提供者为服务对象提供搜索或者链接服务，在接到权利人的通知书后，依法断开与侵权的作品、表演、录音录像制品的链接的，不承担赔偿责任</a:t>
            </a:r>
            <a:endParaRPr lang="en-US" altLang="zh-CN" sz="2000" dirty="0">
              <a:latin typeface="楷体" panose="02010609060101010101" pitchFamily="49" charset="-122"/>
              <a:ea typeface="楷体" panose="02010609060101010101" pitchFamily="49" charset="-122"/>
            </a:endParaRPr>
          </a:p>
          <a:p>
            <a:pPr>
              <a:lnSpc>
                <a:spcPct val="125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但是，明知或者应知所链接的作品、表演、录音录像制品侵权的，应当承担共同侵权责任</a:t>
            </a:r>
            <a:endParaRPr lang="en-US" altLang="zh-CN" sz="2000" dirty="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0" name="圆角矩形 6146"/>
          <p:cNvSpPr/>
          <p:nvPr/>
        </p:nvSpPr>
        <p:spPr>
          <a:xfrm>
            <a:off x="729059" y="1222601"/>
            <a:ext cx="5387261"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en-US" altLang="zh-CN" sz="2400" dirty="0">
                <a:solidFill>
                  <a:schemeClr val="bg1"/>
                </a:solidFill>
                <a:latin typeface="Arial" panose="020B0604020202020204" pitchFamily="34" charset="0"/>
                <a:ea typeface="黑体" panose="02010609060101010101" pitchFamily="49" charset="-122"/>
              </a:rPr>
              <a:t>2</a:t>
            </a:r>
            <a:r>
              <a:rPr lang="zh-CN" altLang="en-US" sz="2400" dirty="0">
                <a:solidFill>
                  <a:schemeClr val="bg1"/>
                </a:solidFill>
                <a:latin typeface="Arial" panose="020B0604020202020204" pitchFamily="34" charset="0"/>
                <a:ea typeface="黑体" panose="02010609060101010101" pitchFamily="49" charset="-122"/>
              </a:rPr>
              <a:t>、网络服务者类型：搜索或链接服务</a:t>
            </a:r>
            <a:endParaRPr lang="zh-CN" altLang="en-US" sz="24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type="body" idx="1"/>
          </p:nvPr>
        </p:nvSpPr>
        <p:spPr>
          <a:xfrm>
            <a:off x="568960" y="1914469"/>
            <a:ext cx="8148319" cy="4394891"/>
          </a:xfrm>
        </p:spPr>
        <p:txBody>
          <a:bodyPr>
            <a:noAutofit/>
          </a:bodyPr>
          <a:lstStyle/>
          <a:p>
            <a:pPr marL="0" indent="0">
              <a:lnSpc>
                <a:spcPct val="125000"/>
              </a:lnSpc>
              <a:spcBef>
                <a:spcPts val="0"/>
              </a:spcBef>
              <a:buNone/>
            </a:pPr>
            <a:r>
              <a:rPr lang="zh-CN" altLang="en-US" sz="2000" b="1" dirty="0">
                <a:latin typeface="楷体" panose="02010609060101010101" pitchFamily="49" charset="-122"/>
                <a:ea typeface="楷体" panose="02010609060101010101" pitchFamily="49" charset="-122"/>
              </a:rPr>
              <a:t>参考要素：</a:t>
            </a:r>
            <a:r>
              <a:rPr lang="zh-CN" altLang="en-US" sz="2000" dirty="0">
                <a:latin typeface="楷体" panose="02010609060101010101" pitchFamily="49" charset="-122"/>
                <a:ea typeface="楷体" panose="02010609060101010101" pitchFamily="49" charset="-122"/>
              </a:rPr>
              <a:t>根据网络用户侵害信息网络传播权的具体事实是否明显，综合考虑以下因素认定网络服务提供者是否构成应知：</a:t>
            </a:r>
            <a:endParaRPr lang="zh-CN" altLang="en-US" sz="2000" dirty="0">
              <a:latin typeface="楷体" panose="02010609060101010101" pitchFamily="49" charset="-122"/>
              <a:ea typeface="楷体" panose="02010609060101010101" pitchFamily="49" charset="-122"/>
            </a:endParaRPr>
          </a:p>
          <a:p>
            <a:pPr>
              <a:lnSpc>
                <a:spcPct val="125000"/>
              </a:lnSpc>
              <a:spcBef>
                <a:spcPts val="0"/>
              </a:spcBef>
              <a:buFont typeface="Wingdings" panose="05000000000000000000" charset="0"/>
              <a:buChar char="Ø"/>
            </a:pPr>
            <a:r>
              <a:rPr lang="zh-CN" altLang="en-US" sz="2000" dirty="0">
                <a:latin typeface="楷体" panose="02010609060101010101" pitchFamily="49" charset="-122"/>
                <a:ea typeface="楷体" panose="02010609060101010101" pitchFamily="49" charset="-122"/>
              </a:rPr>
              <a:t>基于网络服务提供者提供服务的性质、方式及其引发侵权的可能性大小，应当具备的管理信息的能力</a:t>
            </a:r>
            <a:endParaRPr lang="zh-CN" altLang="en-US" sz="2000" dirty="0">
              <a:latin typeface="楷体" panose="02010609060101010101" pitchFamily="49" charset="-122"/>
              <a:ea typeface="楷体" panose="02010609060101010101" pitchFamily="49" charset="-122"/>
            </a:endParaRPr>
          </a:p>
          <a:p>
            <a:pPr>
              <a:lnSpc>
                <a:spcPct val="125000"/>
              </a:lnSpc>
              <a:spcBef>
                <a:spcPts val="0"/>
              </a:spcBef>
              <a:buFont typeface="Wingdings" panose="05000000000000000000" charset="0"/>
              <a:buChar char="Ø"/>
            </a:pPr>
            <a:r>
              <a:rPr lang="zh-CN" altLang="en-US" sz="2000" dirty="0">
                <a:latin typeface="楷体" panose="02010609060101010101" pitchFamily="49" charset="-122"/>
                <a:ea typeface="楷体" panose="02010609060101010101" pitchFamily="49" charset="-122"/>
              </a:rPr>
              <a:t>传播的作品、表演、录音录像制品的类型、知名度及侵权信息的明显程度</a:t>
            </a:r>
            <a:endParaRPr lang="zh-CN" altLang="en-US" sz="2000" dirty="0">
              <a:latin typeface="楷体" panose="02010609060101010101" pitchFamily="49" charset="-122"/>
              <a:ea typeface="楷体" panose="02010609060101010101" pitchFamily="49" charset="-122"/>
            </a:endParaRPr>
          </a:p>
          <a:p>
            <a:pPr>
              <a:lnSpc>
                <a:spcPct val="125000"/>
              </a:lnSpc>
              <a:spcBef>
                <a:spcPts val="0"/>
              </a:spcBef>
              <a:buFont typeface="Wingdings" panose="05000000000000000000" charset="0"/>
              <a:buChar char="Ø"/>
            </a:pPr>
            <a:r>
              <a:rPr lang="zh-CN" altLang="en-US" sz="2000" dirty="0">
                <a:latin typeface="楷体" panose="02010609060101010101" pitchFamily="49" charset="-122"/>
                <a:ea typeface="楷体" panose="02010609060101010101" pitchFamily="49" charset="-122"/>
              </a:rPr>
              <a:t>网络服务提供者是否主动对作品、表演、录音录像制品进行了选择、编辑、修改、推荐等</a:t>
            </a:r>
            <a:endParaRPr lang="zh-CN" altLang="en-US" sz="2000" dirty="0">
              <a:latin typeface="楷体" panose="02010609060101010101" pitchFamily="49" charset="-122"/>
              <a:ea typeface="楷体" panose="02010609060101010101" pitchFamily="49" charset="-122"/>
            </a:endParaRPr>
          </a:p>
          <a:p>
            <a:pPr>
              <a:lnSpc>
                <a:spcPct val="125000"/>
              </a:lnSpc>
              <a:spcBef>
                <a:spcPts val="0"/>
              </a:spcBef>
              <a:buFont typeface="Wingdings" panose="05000000000000000000" charset="0"/>
              <a:buChar char="Ø"/>
            </a:pPr>
            <a:r>
              <a:rPr lang="zh-CN" altLang="en-US" sz="2000" dirty="0">
                <a:latin typeface="楷体" panose="02010609060101010101" pitchFamily="49" charset="-122"/>
                <a:ea typeface="楷体" panose="02010609060101010101" pitchFamily="49" charset="-122"/>
              </a:rPr>
              <a:t>网络服务提供者是否积极采取了预防侵权的合理措施</a:t>
            </a:r>
            <a:endParaRPr lang="zh-CN" altLang="en-US" sz="2000" dirty="0">
              <a:latin typeface="楷体" panose="02010609060101010101" pitchFamily="49" charset="-122"/>
              <a:ea typeface="楷体" panose="02010609060101010101" pitchFamily="49" charset="-122"/>
            </a:endParaRPr>
          </a:p>
          <a:p>
            <a:pPr>
              <a:lnSpc>
                <a:spcPct val="125000"/>
              </a:lnSpc>
              <a:spcBef>
                <a:spcPts val="0"/>
              </a:spcBef>
              <a:buFont typeface="Wingdings" panose="05000000000000000000" charset="0"/>
              <a:buChar char="Ø"/>
            </a:pPr>
            <a:r>
              <a:rPr lang="zh-CN" altLang="en-US" sz="2000" dirty="0">
                <a:latin typeface="楷体" panose="02010609060101010101" pitchFamily="49" charset="-122"/>
                <a:ea typeface="楷体" panose="02010609060101010101" pitchFamily="49" charset="-122"/>
              </a:rPr>
              <a:t>网络服务提供者是否设置便捷程序接收侵权通知并及时对侵权通知作出合理的反应</a:t>
            </a:r>
            <a:endParaRPr lang="zh-CN" altLang="en-US" sz="2000" dirty="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0" name="圆角矩形 6146"/>
          <p:cNvSpPr/>
          <p:nvPr/>
        </p:nvSpPr>
        <p:spPr>
          <a:xfrm>
            <a:off x="729059" y="1222601"/>
            <a:ext cx="3273982"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en-US" altLang="zh-CN" sz="2400" dirty="0">
                <a:solidFill>
                  <a:schemeClr val="bg1"/>
                </a:solidFill>
                <a:latin typeface="Arial" panose="020B0604020202020204" pitchFamily="34" charset="0"/>
                <a:ea typeface="黑体" panose="02010609060101010101" pitchFamily="49" charset="-122"/>
              </a:rPr>
              <a:t>3</a:t>
            </a:r>
            <a:r>
              <a:rPr lang="zh-CN" altLang="en-US" sz="2400" dirty="0">
                <a:solidFill>
                  <a:schemeClr val="bg1"/>
                </a:solidFill>
                <a:latin typeface="Arial" panose="020B0604020202020204" pitchFamily="34" charset="0"/>
                <a:ea typeface="黑体" panose="02010609060101010101" pitchFamily="49" charset="-122"/>
              </a:rPr>
              <a:t>、过错：明知或应知</a:t>
            </a:r>
            <a:endParaRPr lang="zh-CN" altLang="en-US" sz="24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type="body" idx="1"/>
          </p:nvPr>
        </p:nvSpPr>
        <p:spPr>
          <a:xfrm>
            <a:off x="497840" y="2000250"/>
            <a:ext cx="8148320" cy="1479550"/>
          </a:xfrm>
        </p:spPr>
        <p:txBody>
          <a:bodyPr>
            <a:noAutofit/>
          </a:bodyPr>
          <a:lstStyle/>
          <a:p>
            <a:pPr>
              <a:lnSpc>
                <a:spcPct val="125000"/>
              </a:lnSpc>
              <a:spcBef>
                <a:spcPts val="0"/>
              </a:spcBef>
              <a:buFont typeface="Wingdings" panose="05000000000000000000" charset="0"/>
              <a:buChar char="Ø"/>
            </a:pPr>
            <a:r>
              <a:rPr lang="zh-CN" altLang="en-US" sz="2000" dirty="0">
                <a:latin typeface="楷体" panose="02010609060101010101" pitchFamily="49" charset="-122"/>
                <a:ea typeface="楷体" panose="02010609060101010101" pitchFamily="49" charset="-122"/>
              </a:rPr>
              <a:t>网络服务提供者是否针对同一网络用户的重复侵权行为采取了相应的合理措施；但是，明知或者应知所链接的作品、表演、录音录像制品侵权的，应当承担共同侵权责任</a:t>
            </a:r>
            <a:endParaRPr lang="en-US" altLang="zh-CN" sz="2000" dirty="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文本占位符 12290"/>
          <p:cNvSpPr txBox="1"/>
          <p:nvPr/>
        </p:nvSpPr>
        <p:spPr>
          <a:xfrm>
            <a:off x="589280" y="3480435"/>
            <a:ext cx="8148320" cy="24625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spcBef>
                <a:spcPts val="0"/>
              </a:spcBef>
              <a:buNone/>
            </a:pPr>
            <a:r>
              <a:rPr lang="zh-CN" altLang="en-US" sz="2000" b="1" dirty="0">
                <a:latin typeface="楷体" panose="02010609060101010101" pitchFamily="49" charset="-122"/>
                <a:ea typeface="楷体" panose="02010609060101010101" pitchFamily="49" charset="-122"/>
              </a:rPr>
              <a:t>排除因素：</a:t>
            </a:r>
            <a:endParaRPr lang="en-US" altLang="zh-CN" sz="2000" b="1" dirty="0">
              <a:latin typeface="楷体" panose="02010609060101010101" pitchFamily="49" charset="-122"/>
              <a:ea typeface="楷体" panose="02010609060101010101" pitchFamily="49" charset="-122"/>
            </a:endParaRPr>
          </a:p>
          <a:p>
            <a:pPr>
              <a:lnSpc>
                <a:spcPct val="125000"/>
              </a:lnSpc>
              <a:spcBef>
                <a:spcPts val="0"/>
              </a:spcBef>
              <a:buFont typeface="Wingdings" panose="05000000000000000000" charset="0"/>
              <a:buChar char="Ø"/>
            </a:pPr>
            <a:r>
              <a:rPr lang="zh-CN" altLang="en-US" sz="2000" dirty="0">
                <a:latin typeface="楷体" panose="02010609060101010101" pitchFamily="49" charset="-122"/>
                <a:ea typeface="楷体" panose="02010609060101010101" pitchFamily="49" charset="-122"/>
              </a:rPr>
              <a:t>网络服务提供者未对网络用户侵害信息网络传播权的行为主动进行审查的，人民法院不应据此认定其具有过错</a:t>
            </a:r>
            <a:endParaRPr lang="en-US" altLang="zh-CN" sz="2000" dirty="0">
              <a:latin typeface="楷体" panose="02010609060101010101" pitchFamily="49" charset="-122"/>
              <a:ea typeface="楷体" panose="02010609060101010101" pitchFamily="49" charset="-122"/>
            </a:endParaRPr>
          </a:p>
          <a:p>
            <a:pPr>
              <a:lnSpc>
                <a:spcPct val="125000"/>
              </a:lnSpc>
              <a:spcBef>
                <a:spcPts val="0"/>
              </a:spcBef>
              <a:buFont typeface="Wingdings" panose="05000000000000000000" charset="0"/>
              <a:buChar char="Ø"/>
            </a:pPr>
            <a:r>
              <a:rPr lang="zh-CN" altLang="en-US" sz="2000" dirty="0">
                <a:latin typeface="楷体" panose="02010609060101010101" pitchFamily="49" charset="-122"/>
                <a:ea typeface="楷体" panose="02010609060101010101" pitchFamily="49" charset="-122"/>
              </a:rPr>
              <a:t>网络服务提供者能够证明已采取合理、有效的技术措施，仍难以发现网络用户侵害信息网络传播权行为的，人民法院应当认定其不具有过错</a:t>
            </a:r>
            <a:endParaRPr lang="en-US" altLang="zh-CN" sz="2000" dirty="0">
              <a:latin typeface="楷体" panose="02010609060101010101" pitchFamily="49" charset="-122"/>
              <a:ea typeface="楷体" panose="02010609060101010101" pitchFamily="49" charset="-122"/>
            </a:endParaRPr>
          </a:p>
        </p:txBody>
      </p:sp>
      <p:sp>
        <p:nvSpPr>
          <p:cNvPr id="7" name="圆角矩形 6146"/>
          <p:cNvSpPr/>
          <p:nvPr/>
        </p:nvSpPr>
        <p:spPr>
          <a:xfrm>
            <a:off x="729059" y="1222601"/>
            <a:ext cx="3273982"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en-US" altLang="zh-CN" sz="2400" dirty="0">
                <a:solidFill>
                  <a:schemeClr val="bg1"/>
                </a:solidFill>
                <a:latin typeface="Arial" panose="020B0604020202020204" pitchFamily="34" charset="0"/>
                <a:ea typeface="黑体" panose="02010609060101010101" pitchFamily="49" charset="-122"/>
              </a:rPr>
              <a:t>3</a:t>
            </a:r>
            <a:r>
              <a:rPr lang="zh-CN" altLang="en-US" sz="2400" dirty="0">
                <a:solidFill>
                  <a:schemeClr val="bg1"/>
                </a:solidFill>
                <a:latin typeface="Arial" panose="020B0604020202020204" pitchFamily="34" charset="0"/>
                <a:ea typeface="黑体" panose="02010609060101010101" pitchFamily="49" charset="-122"/>
              </a:rPr>
              <a:t>、过错：明知或应知</a:t>
            </a:r>
            <a:endParaRPr lang="zh-CN" altLang="en-US" sz="24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type="body" idx="1"/>
          </p:nvPr>
        </p:nvSpPr>
        <p:spPr>
          <a:xfrm>
            <a:off x="568960" y="1914469"/>
            <a:ext cx="8148319" cy="3866571"/>
          </a:xfrm>
        </p:spPr>
        <p:txBody>
          <a:bodyPr>
            <a:noAutofit/>
          </a:bodyPr>
          <a:lstStyle/>
          <a:p>
            <a:pPr marL="0" indent="0">
              <a:lnSpc>
                <a:spcPct val="125000"/>
              </a:lnSpc>
              <a:spcBef>
                <a:spcPts val="0"/>
              </a:spcBef>
              <a:buNone/>
            </a:pPr>
            <a:r>
              <a:rPr lang="zh-CN" altLang="en-US" sz="2000" b="1" dirty="0">
                <a:latin typeface="楷体" panose="02010609060101010101" pitchFamily="49" charset="-122"/>
                <a:ea typeface="楷体" panose="02010609060101010101" pitchFamily="49" charset="-122"/>
              </a:rPr>
              <a:t>推定类型：</a:t>
            </a:r>
            <a:endParaRPr lang="zh-CN" altLang="en-US" sz="2000" dirty="0">
              <a:latin typeface="楷体" panose="02010609060101010101" pitchFamily="49" charset="-122"/>
              <a:ea typeface="楷体" panose="02010609060101010101" pitchFamily="49" charset="-122"/>
            </a:endParaRPr>
          </a:p>
          <a:p>
            <a:pPr fontAlgn="auto">
              <a:lnSpc>
                <a:spcPct val="150000"/>
              </a:lnSpc>
              <a:spcBef>
                <a:spcPts val="0"/>
              </a:spcBef>
              <a:buFont typeface="Wingdings" panose="05000000000000000000" charset="0"/>
              <a:buChar char="Ø"/>
            </a:pPr>
            <a:r>
              <a:rPr lang="zh-CN" altLang="en-US" sz="2000" dirty="0">
                <a:latin typeface="楷体" panose="02010609060101010101" pitchFamily="49" charset="-122"/>
                <a:ea typeface="楷体" panose="02010609060101010101" pitchFamily="49" charset="-122"/>
              </a:rPr>
              <a:t>网络服务提供者在提供网络服务时，对热播影视作品等以设置榜单、目录、索引、描述性段落、内容简介等方式进行推荐，且公众可以在其网页上直接以下载、浏览或者其他方式获得的，人民法院可以认定其应知网络用户侵害信息网络传播权</a:t>
            </a:r>
            <a:endParaRPr lang="en-US" altLang="zh-CN" sz="2000" dirty="0">
              <a:latin typeface="楷体" panose="02010609060101010101" pitchFamily="49" charset="-122"/>
              <a:ea typeface="楷体" panose="02010609060101010101" pitchFamily="49" charset="-122"/>
            </a:endParaRPr>
          </a:p>
          <a:p>
            <a:pPr fontAlgn="auto">
              <a:lnSpc>
                <a:spcPct val="150000"/>
              </a:lnSpc>
              <a:spcBef>
                <a:spcPts val="0"/>
              </a:spcBef>
              <a:buFont typeface="Wingdings" panose="05000000000000000000" charset="0"/>
              <a:buChar char="Ø"/>
            </a:pPr>
            <a:r>
              <a:rPr lang="zh-CN" altLang="en-US" sz="2000" dirty="0">
                <a:latin typeface="楷体" panose="02010609060101010101" pitchFamily="49" charset="-122"/>
                <a:ea typeface="楷体" panose="02010609060101010101" pitchFamily="49" charset="-122"/>
              </a:rPr>
              <a:t>网络服务提供者从网络用户提供的作品、表演、录音录像制品中直接获得经济利益的，人民法院应当认定其对该网络用户侵害信息网络传播权的行为负有较高的注意义务</a:t>
            </a:r>
            <a:endParaRPr lang="en-US" altLang="zh-CN" sz="2000" dirty="0">
              <a:latin typeface="楷体" panose="02010609060101010101" pitchFamily="49" charset="-122"/>
              <a:ea typeface="楷体" panose="02010609060101010101" pitchFamily="49" charset="-122"/>
            </a:endParaRPr>
          </a:p>
          <a:p>
            <a:pPr>
              <a:lnSpc>
                <a:spcPct val="125000"/>
              </a:lnSpc>
              <a:spcBef>
                <a:spcPts val="0"/>
              </a:spcBef>
              <a:buNone/>
            </a:pPr>
            <a:endParaRPr lang="zh-CN" altLang="en-US" sz="2000" dirty="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圆角矩形 6146"/>
          <p:cNvSpPr/>
          <p:nvPr/>
        </p:nvSpPr>
        <p:spPr>
          <a:xfrm>
            <a:off x="729059" y="1222601"/>
            <a:ext cx="3273982"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en-US" altLang="zh-CN" sz="2400" dirty="0">
                <a:solidFill>
                  <a:schemeClr val="bg1"/>
                </a:solidFill>
                <a:latin typeface="Arial" panose="020B0604020202020204" pitchFamily="34" charset="0"/>
                <a:ea typeface="黑体" panose="02010609060101010101" pitchFamily="49" charset="-122"/>
              </a:rPr>
              <a:t>3</a:t>
            </a:r>
            <a:r>
              <a:rPr lang="zh-CN" altLang="en-US" sz="2400" dirty="0">
                <a:solidFill>
                  <a:schemeClr val="bg1"/>
                </a:solidFill>
                <a:latin typeface="Arial" panose="020B0604020202020204" pitchFamily="34" charset="0"/>
                <a:ea typeface="黑体" panose="02010609060101010101" pitchFamily="49" charset="-122"/>
              </a:rPr>
              <a:t>、过错：明知或应知</a:t>
            </a:r>
            <a:endParaRPr lang="zh-CN" altLang="en-US" sz="24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type="body" idx="1"/>
          </p:nvPr>
        </p:nvSpPr>
        <p:spPr>
          <a:xfrm>
            <a:off x="568960" y="1705610"/>
            <a:ext cx="8208645" cy="4777105"/>
          </a:xfrm>
        </p:spPr>
        <p:txBody>
          <a:bodyPr>
            <a:noAutofit/>
          </a:bodyPr>
          <a:lstStyle/>
          <a:p>
            <a:pPr marL="0" indent="0">
              <a:lnSpc>
                <a:spcPct val="125000"/>
              </a:lnSpc>
              <a:spcBef>
                <a:spcPts val="0"/>
              </a:spcBef>
              <a:buNone/>
            </a:pPr>
            <a:r>
              <a:rPr lang="zh-CN" altLang="en-US" sz="2000" b="1" dirty="0">
                <a:latin typeface="楷体" panose="02010609060101010101" pitchFamily="49" charset="-122"/>
                <a:ea typeface="楷体" panose="02010609060101010101" pitchFamily="49" charset="-122"/>
              </a:rPr>
              <a:t>推定类型：</a:t>
            </a:r>
            <a:endParaRPr lang="zh-CN" altLang="en-US" sz="2000" dirty="0">
              <a:latin typeface="楷体" panose="02010609060101010101" pitchFamily="49" charset="-122"/>
              <a:ea typeface="楷体" panose="02010609060101010101" pitchFamily="49" charset="-122"/>
            </a:endParaRPr>
          </a:p>
          <a:p>
            <a:pPr>
              <a:lnSpc>
                <a:spcPct val="125000"/>
              </a:lnSpc>
              <a:spcBef>
                <a:spcPts val="0"/>
              </a:spcBef>
              <a:buFont typeface="Wingdings" panose="05000000000000000000" charset="0"/>
              <a:buChar char="Ø"/>
            </a:pPr>
            <a:r>
              <a:rPr lang="zh-CN" altLang="en-US" sz="2000" dirty="0">
                <a:latin typeface="楷体" panose="02010609060101010101" pitchFamily="49" charset="-122"/>
                <a:ea typeface="楷体" panose="02010609060101010101" pitchFamily="49" charset="-122"/>
              </a:rPr>
              <a:t>有下列情形之一的，人民法院可以根据案件具体情况，认定提供信息存储空间服务的网络服务提供者应知网络用户侵害信息网络传播权：</a:t>
            </a:r>
            <a:endParaRPr lang="zh-CN" altLang="en-US" sz="2000" dirty="0">
              <a:latin typeface="楷体" panose="02010609060101010101" pitchFamily="49" charset="-122"/>
              <a:ea typeface="楷体" panose="02010609060101010101" pitchFamily="49" charset="-122"/>
            </a:endParaRPr>
          </a:p>
          <a:p>
            <a:pPr marL="834390" indent="-342900">
              <a:lnSpc>
                <a:spcPct val="125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将热播影视作品等置于首页或者其他主要页面等能够为网络服务提供者明显感知的位置的</a:t>
            </a:r>
            <a:endParaRPr lang="zh-CN" altLang="en-US" sz="2000" dirty="0">
              <a:latin typeface="楷体" panose="02010609060101010101" pitchFamily="49" charset="-122"/>
              <a:ea typeface="楷体" panose="02010609060101010101" pitchFamily="49" charset="-122"/>
            </a:endParaRPr>
          </a:p>
          <a:p>
            <a:pPr marL="834390" indent="-342900">
              <a:lnSpc>
                <a:spcPct val="125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对热播影视作品等的主题、内容主动进行选择、编辑、整理、推荐，或者为其设立专门的排行榜的</a:t>
            </a:r>
            <a:endParaRPr lang="zh-CN" altLang="en-US" sz="2000" dirty="0">
              <a:latin typeface="楷体" panose="02010609060101010101" pitchFamily="49" charset="-122"/>
              <a:ea typeface="楷体" panose="02010609060101010101" pitchFamily="49" charset="-122"/>
            </a:endParaRPr>
          </a:p>
          <a:p>
            <a:pPr marL="834390" indent="-342900">
              <a:lnSpc>
                <a:spcPct val="125000"/>
              </a:lnSpc>
              <a:spcBef>
                <a:spcPts val="0"/>
              </a:spcBef>
              <a:buFont typeface="Wingdings" panose="05000000000000000000" charset="0"/>
              <a:buChar char="p"/>
            </a:pPr>
            <a:r>
              <a:rPr lang="zh-CN" altLang="en-US" sz="2000" dirty="0">
                <a:latin typeface="楷体" panose="02010609060101010101" pitchFamily="49" charset="-122"/>
                <a:ea typeface="楷体" panose="02010609060101010101" pitchFamily="49" charset="-122"/>
              </a:rPr>
              <a:t>其他可以明显感知相关作品、表演、录音录像制品为未经许可提供，仍未采取合理措施的情形</a:t>
            </a:r>
            <a:endParaRPr lang="zh-CN" altLang="en-US" sz="2000" dirty="0">
              <a:latin typeface="楷体" panose="02010609060101010101" pitchFamily="49" charset="-122"/>
              <a:ea typeface="楷体" panose="02010609060101010101" pitchFamily="49" charset="-122"/>
            </a:endParaRPr>
          </a:p>
          <a:p>
            <a:pPr algn="l">
              <a:lnSpc>
                <a:spcPct val="125000"/>
              </a:lnSpc>
              <a:spcBef>
                <a:spcPts val="0"/>
              </a:spcBef>
              <a:buClrTx/>
              <a:buSzTx/>
              <a:buFont typeface="Wingdings" panose="05000000000000000000" charset="0"/>
              <a:buChar char="Ø"/>
            </a:pPr>
            <a:r>
              <a:rPr lang="zh-CN" altLang="en-US" sz="2000" dirty="0">
                <a:latin typeface="楷体" panose="02010609060101010101" pitchFamily="49" charset="-122"/>
                <a:ea typeface="楷体" panose="02010609060101010101" pitchFamily="49" charset="-122"/>
                <a:sym typeface="+mn-ea"/>
              </a:rPr>
              <a:t>网络服务提供者接到权利人以书信、传真、电子邮件等方式提交的通知，未及时采取删除、屏蔽、断开链接等必要措施的，人民法院应当认定其明知相关侵害信息网络传播权行为。</a:t>
            </a:r>
            <a:endParaRPr lang="zh-CN" altLang="en-US" sz="2000" dirty="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圆角矩形 6146"/>
          <p:cNvSpPr/>
          <p:nvPr/>
        </p:nvSpPr>
        <p:spPr>
          <a:xfrm>
            <a:off x="410289" y="1131161"/>
            <a:ext cx="3273982"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en-US" altLang="zh-CN" sz="2400" dirty="0">
                <a:solidFill>
                  <a:schemeClr val="bg1"/>
                </a:solidFill>
                <a:latin typeface="Arial" panose="020B0604020202020204" pitchFamily="34" charset="0"/>
                <a:ea typeface="黑体" panose="02010609060101010101" pitchFamily="49" charset="-122"/>
              </a:rPr>
              <a:t>3</a:t>
            </a:r>
            <a:r>
              <a:rPr lang="zh-CN" altLang="en-US" sz="2400" dirty="0">
                <a:solidFill>
                  <a:schemeClr val="bg1"/>
                </a:solidFill>
                <a:latin typeface="Arial" panose="020B0604020202020204" pitchFamily="34" charset="0"/>
                <a:ea typeface="黑体" panose="02010609060101010101" pitchFamily="49" charset="-122"/>
              </a:rPr>
              <a:t>、过错：明知或应知</a:t>
            </a:r>
            <a:endParaRPr lang="zh-CN" altLang="en-US" sz="24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1090295" y="1394618"/>
            <a:ext cx="7159625" cy="561023"/>
          </a:xfrm>
        </p:spPr>
        <p:txBody>
          <a:bodyPr vert="horz" lIns="69056" tIns="34529" rIns="69056" bIns="34529" rtlCol="0" anchor="ctr">
            <a:normAutofit/>
          </a:bodyPr>
          <a:lstStyle/>
          <a:p>
            <a:pPr algn="ctr"/>
            <a:r>
              <a:rPr lang="zh-CN" altLang="en-US" sz="3200" dirty="0">
                <a:ea typeface="黑体" panose="02010609060101010101" pitchFamily="49" charset="-122"/>
              </a:rPr>
              <a:t>第三节  著作权法上的侵权责任</a:t>
            </a:r>
            <a:endParaRPr lang="zh-CN" altLang="en-US" sz="3200" dirty="0">
              <a:ea typeface="黑体" panose="02010609060101010101" pitchFamily="49" charset="-122"/>
            </a:endParaRPr>
          </a:p>
        </p:txBody>
      </p:sp>
      <p:sp>
        <p:nvSpPr>
          <p:cNvPr id="24579" name="文本占位符 24578"/>
          <p:cNvSpPr>
            <a:spLocks noGrp="1"/>
          </p:cNvSpPr>
          <p:nvPr/>
        </p:nvSpPr>
        <p:spPr>
          <a:xfrm>
            <a:off x="1708785" y="1899285"/>
            <a:ext cx="6344920" cy="3363595"/>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marL="0" indent="0">
              <a:lnSpc>
                <a:spcPct val="0"/>
              </a:lnSpc>
              <a:spcBef>
                <a:spcPts val="900"/>
              </a:spcBef>
              <a:spcAft>
                <a:spcPts val="900"/>
              </a:spcAft>
              <a:buNone/>
            </a:pPr>
            <a:endParaRPr lang="zh-CN" altLang="en-US" sz="2100" b="1" dirty="0">
              <a:solidFill>
                <a:schemeClr val="bg2"/>
              </a:solidFill>
              <a:effectLst/>
              <a:latin typeface="幼圆" panose="02010509060101010101" charset="-122"/>
              <a:ea typeface="幼圆" panose="02010509060101010101" charset="-122"/>
            </a:endParaRPr>
          </a:p>
          <a:p>
            <a:pPr>
              <a:lnSpc>
                <a:spcPct val="200000"/>
              </a:lnSpc>
              <a:spcBef>
                <a:spcPts val="0"/>
              </a:spcBef>
            </a:pPr>
            <a:r>
              <a:rPr lang="zh-CN" altLang="en-US" sz="2800" b="1" dirty="0">
                <a:effectLst/>
                <a:latin typeface="楷体" panose="02010609060101010101" pitchFamily="49" charset="-122"/>
                <a:ea typeface="楷体" panose="02010609060101010101" pitchFamily="49" charset="-122"/>
                <a:sym typeface="+mn-ea"/>
              </a:rPr>
              <a:t>民事责任</a:t>
            </a:r>
            <a:endParaRPr lang="en-US" altLang="zh-CN" sz="2800" b="1" dirty="0">
              <a:effectLst/>
              <a:uFillTx/>
              <a:latin typeface="楷体" panose="02010609060101010101" pitchFamily="49" charset="-122"/>
              <a:ea typeface="楷体" panose="02010609060101010101" pitchFamily="49" charset="-122"/>
              <a:sym typeface="+mn-ea"/>
            </a:endParaRPr>
          </a:p>
          <a:p>
            <a:pPr>
              <a:lnSpc>
                <a:spcPct val="200000"/>
              </a:lnSpc>
              <a:spcBef>
                <a:spcPts val="0"/>
              </a:spcBef>
            </a:pPr>
            <a:r>
              <a:rPr lang="zh-CN" altLang="en-US" sz="2800" b="1" dirty="0">
                <a:effectLst/>
                <a:latin typeface="楷体" panose="02010609060101010101" pitchFamily="49" charset="-122"/>
                <a:ea typeface="楷体" panose="02010609060101010101" pitchFamily="49" charset="-122"/>
                <a:sym typeface="+mn-ea"/>
              </a:rPr>
              <a:t>行政责任</a:t>
            </a:r>
            <a:endParaRPr lang="en-US" altLang="zh-CN" sz="2800" b="1" dirty="0">
              <a:effectLst/>
              <a:uFillTx/>
              <a:latin typeface="楷体" panose="02010609060101010101" pitchFamily="49" charset="-122"/>
              <a:ea typeface="楷体" panose="02010609060101010101" pitchFamily="49" charset="-122"/>
              <a:sym typeface="+mn-ea"/>
            </a:endParaRPr>
          </a:p>
          <a:p>
            <a:pPr>
              <a:lnSpc>
                <a:spcPct val="200000"/>
              </a:lnSpc>
              <a:spcBef>
                <a:spcPts val="0"/>
              </a:spcBef>
            </a:pPr>
            <a:r>
              <a:rPr lang="zh-CN" altLang="en-US" sz="2800" b="1" dirty="0">
                <a:effectLst/>
                <a:latin typeface="楷体" panose="02010609060101010101" pitchFamily="49" charset="-122"/>
                <a:ea typeface="楷体" panose="02010609060101010101" pitchFamily="49" charset="-122"/>
                <a:sym typeface="+mn-ea"/>
              </a:rPr>
              <a:t>刑事责任</a:t>
            </a:r>
            <a:endParaRPr lang="zh-CN" altLang="en-US" sz="2800" b="1" dirty="0">
              <a:solidFill>
                <a:schemeClr val="tx1"/>
              </a:solidFill>
              <a:effectLst/>
              <a:uFillTx/>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文本框 17410"/>
          <p:cNvSpPr txBox="1"/>
          <p:nvPr/>
        </p:nvSpPr>
        <p:spPr>
          <a:xfrm>
            <a:off x="1174929" y="2631324"/>
            <a:ext cx="2811780" cy="1476375"/>
          </a:xfrm>
          <a:prstGeom prst="rect">
            <a:avLst/>
          </a:prstGeom>
          <a:noFill/>
          <a:ln w="9525">
            <a:noFill/>
          </a:ln>
        </p:spPr>
        <p:txBody>
          <a:bodyPr wrap="none">
            <a:spAutoFit/>
          </a:bodyPr>
          <a:lstStyle/>
          <a:p>
            <a:pPr marL="342900" indent="-342900">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停止侵害</a:t>
            </a:r>
            <a:endParaRPr lang="zh-CN" altLang="en-US" sz="2000" dirty="0">
              <a:latin typeface="楷体" panose="02010609060101010101" pitchFamily="49" charset="-122"/>
              <a:ea typeface="楷体" panose="02010609060101010101" pitchFamily="49" charset="-122"/>
            </a:endParaRPr>
          </a:p>
          <a:p>
            <a:pPr marL="342900" indent="-342900">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消除影响、赔礼道歉</a:t>
            </a:r>
            <a:endParaRPr lang="zh-CN" altLang="en-US" sz="2000" dirty="0">
              <a:latin typeface="楷体" panose="02010609060101010101" pitchFamily="49" charset="-122"/>
              <a:ea typeface="楷体" panose="02010609060101010101" pitchFamily="49" charset="-122"/>
            </a:endParaRPr>
          </a:p>
          <a:p>
            <a:pPr marL="342900" indent="-342900">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赔偿损失</a:t>
            </a:r>
            <a:endParaRPr lang="zh-CN" altLang="en-US" sz="2000" dirty="0">
              <a:latin typeface="楷体" panose="02010609060101010101" pitchFamily="49" charset="-122"/>
              <a:ea typeface="楷体" panose="02010609060101010101" pitchFamily="49" charset="-122"/>
            </a:endParaRPr>
          </a:p>
        </p:txBody>
      </p:sp>
      <p:grpSp>
        <p:nvGrpSpPr>
          <p:cNvPr id="17412" name="组合 17411"/>
          <p:cNvGrpSpPr/>
          <p:nvPr/>
        </p:nvGrpSpPr>
        <p:grpSpPr>
          <a:xfrm rot="21345925">
            <a:off x="4767011" y="1835884"/>
            <a:ext cx="3495474" cy="4332296"/>
            <a:chOff x="0" y="0"/>
            <a:chExt cx="3260722" cy="3841096"/>
          </a:xfrm>
        </p:grpSpPr>
        <p:pic>
          <p:nvPicPr>
            <p:cNvPr id="17413" name="Grafik 9" descr="Pagepeel.png"/>
            <p:cNvPicPr>
              <a:picLocks noChangeAspect="1"/>
            </p:cNvPicPr>
            <p:nvPr/>
          </p:nvPicPr>
          <p:blipFill>
            <a:blip r:embed="rId1">
              <a:grayscl/>
            </a:blip>
            <a:stretch>
              <a:fillRect/>
            </a:stretch>
          </p:blipFill>
          <p:spPr>
            <a:xfrm>
              <a:off x="0" y="0"/>
              <a:ext cx="3260722" cy="3841096"/>
            </a:xfrm>
            <a:prstGeom prst="rect">
              <a:avLst/>
            </a:prstGeom>
            <a:noFill/>
            <a:ln w="9525">
              <a:noFill/>
            </a:ln>
          </p:spPr>
        </p:pic>
        <p:sp>
          <p:nvSpPr>
            <p:cNvPr id="17414" name="矩形 11"/>
            <p:cNvSpPr/>
            <p:nvPr/>
          </p:nvSpPr>
          <p:spPr>
            <a:xfrm>
              <a:off x="98923" y="75442"/>
              <a:ext cx="3106305" cy="3655579"/>
            </a:xfrm>
            <a:prstGeom prst="rect">
              <a:avLst/>
            </a:prstGeom>
            <a:noFill/>
            <a:ln w="9525">
              <a:noFill/>
            </a:ln>
          </p:spPr>
          <p:txBody>
            <a:bodyPr wrap="square">
              <a:spAutoFit/>
            </a:bodyPr>
            <a:lstStyle/>
            <a:p>
              <a:pPr>
                <a:lnSpc>
                  <a:spcPct val="150000"/>
                </a:lnSpc>
              </a:pPr>
              <a:r>
                <a:rPr lang="zh-CN" altLang="en-US" sz="2000" dirty="0">
                  <a:latin typeface="楷体" panose="02010609060101010101" pitchFamily="49" charset="-122"/>
                  <a:ea typeface="楷体" panose="02010609060101010101" pitchFamily="49" charset="-122"/>
                </a:rPr>
                <a:t>侵权赔偿标准：</a:t>
              </a:r>
              <a:endParaRPr lang="zh-CN" altLang="en-US" sz="2000"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 1、实际损失或违法所得</a:t>
              </a:r>
              <a:endParaRPr lang="zh-CN" altLang="en-US" dirty="0">
                <a:latin typeface="楷体" panose="02010609060101010101" pitchFamily="49" charset="-122"/>
                <a:ea typeface="楷体" panose="02010609060101010101" pitchFamily="49" charset="-122"/>
              </a:endParaRPr>
            </a:p>
            <a:p>
              <a:pPr>
                <a:lnSpc>
                  <a:spcPct val="150000"/>
                </a:lnSpc>
              </a:pPr>
              <a:r>
                <a:rPr lang="zh-CN" altLang="en-US" dirty="0">
                  <a:latin typeface="楷体" panose="02010609060101010101" pitchFamily="49" charset="-122"/>
                  <a:ea typeface="楷体" panose="02010609060101010101" pitchFamily="49" charset="-122"/>
                </a:rPr>
                <a:t> 2、参照该权利使用费</a:t>
              </a:r>
              <a:endParaRPr lang="zh-CN" altLang="en-US" dirty="0">
                <a:latin typeface="楷体" panose="02010609060101010101" pitchFamily="49" charset="-122"/>
                <a:ea typeface="楷体" panose="02010609060101010101" pitchFamily="49" charset="-122"/>
              </a:endParaRPr>
            </a:p>
            <a:p>
              <a:pPr>
                <a:lnSpc>
                  <a:spcPct val="150000"/>
                </a:lnSpc>
              </a:pPr>
              <a:r>
                <a:rPr lang="en-US" altLang="zh-CN" dirty="0">
                  <a:solidFill>
                    <a:schemeClr val="tx1"/>
                  </a:solidFill>
                  <a:latin typeface="楷体" panose="02010609060101010101" pitchFamily="49" charset="-122"/>
                  <a:ea typeface="楷体" panose="02010609060101010101" pitchFamily="49" charset="-122"/>
                </a:rPr>
                <a:t> </a:t>
              </a:r>
              <a:r>
                <a:rPr lang="zh-CN" altLang="en-US" dirty="0">
                  <a:solidFill>
                    <a:schemeClr val="tx1"/>
                  </a:solidFill>
                  <a:latin typeface="楷体" panose="02010609060101010101" pitchFamily="49" charset="-122"/>
                  <a:ea typeface="楷体" panose="02010609060101010101" pitchFamily="49" charset="-122"/>
                </a:rPr>
                <a:t>3、由法院根据侵权行为的情节，判决给予五百元以上五百万元以下的赔偿</a:t>
              </a:r>
              <a:endParaRPr lang="zh-CN" altLang="en-US" dirty="0">
                <a:solidFill>
                  <a:schemeClr val="tx1"/>
                </a:solidFill>
                <a:latin typeface="楷体" panose="02010609060101010101" pitchFamily="49" charset="-122"/>
                <a:ea typeface="楷体" panose="02010609060101010101" pitchFamily="49" charset="-122"/>
              </a:endParaRPr>
            </a:p>
            <a:p>
              <a:pPr>
                <a:lnSpc>
                  <a:spcPct val="150000"/>
                </a:lnSpc>
              </a:pPr>
              <a:r>
                <a:rPr lang="en-US" altLang="zh-CN" dirty="0">
                  <a:solidFill>
                    <a:schemeClr val="tx1"/>
                  </a:solidFill>
                  <a:latin typeface="楷体" panose="02010609060101010101" pitchFamily="49" charset="-122"/>
                  <a:ea typeface="楷体" panose="02010609060101010101" pitchFamily="49" charset="-122"/>
                </a:rPr>
                <a:t> 4</a:t>
              </a:r>
              <a:r>
                <a:rPr lang="zh-CN" altLang="en-US" dirty="0">
                  <a:solidFill>
                    <a:schemeClr val="tx1"/>
                  </a:solidFill>
                  <a:latin typeface="楷体" panose="02010609060101010101" pitchFamily="49" charset="-122"/>
                  <a:ea typeface="楷体" panose="02010609060101010101" pitchFamily="49" charset="-122"/>
                </a:rPr>
                <a:t>、惩罚性赔偿：故意</a:t>
              </a:r>
              <a:r>
                <a:rPr lang="en-US" altLang="zh-CN" dirty="0">
                  <a:solidFill>
                    <a:schemeClr val="tx1"/>
                  </a:solidFill>
                  <a:latin typeface="楷体" panose="02010609060101010101" pitchFamily="49" charset="-122"/>
                  <a:ea typeface="楷体" panose="02010609060101010101" pitchFamily="49" charset="-122"/>
                </a:rPr>
                <a:t>+</a:t>
              </a:r>
              <a:r>
                <a:rPr lang="zh-CN" altLang="en-US" dirty="0">
                  <a:solidFill>
                    <a:schemeClr val="tx1"/>
                  </a:solidFill>
                  <a:latin typeface="楷体" panose="02010609060101010101" pitchFamily="49" charset="-122"/>
                  <a:ea typeface="楷体" panose="02010609060101010101" pitchFamily="49" charset="-122"/>
                </a:rPr>
                <a:t>情节严重</a:t>
              </a:r>
              <a:r>
                <a:rPr lang="en-US" altLang="zh-CN" dirty="0">
                  <a:solidFill>
                    <a:schemeClr val="tx1"/>
                  </a:solidFill>
                  <a:latin typeface="楷体" panose="02010609060101010101" pitchFamily="49" charset="-122"/>
                  <a:ea typeface="楷体" panose="02010609060101010101" pitchFamily="49" charset="-122"/>
                </a:rPr>
                <a:t>+  </a:t>
              </a:r>
              <a:r>
                <a:rPr lang="zh-CN" altLang="en-US" dirty="0">
                  <a:solidFill>
                    <a:schemeClr val="tx1"/>
                  </a:solidFill>
                  <a:latin typeface="楷体" panose="02010609060101010101" pitchFamily="49" charset="-122"/>
                  <a:ea typeface="楷体" panose="02010609060101010101" pitchFamily="49" charset="-122"/>
                </a:rPr>
                <a:t>一倍以上五倍以下</a:t>
              </a:r>
              <a:endParaRPr lang="zh-CN" altLang="en-US" dirty="0">
                <a:solidFill>
                  <a:schemeClr val="tx1"/>
                </a:solidFill>
                <a:latin typeface="楷体" panose="02010609060101010101" pitchFamily="49" charset="-122"/>
                <a:ea typeface="楷体" panose="02010609060101010101" pitchFamily="49" charset="-122"/>
              </a:endParaRPr>
            </a:p>
            <a:p>
              <a:pPr>
                <a:lnSpc>
                  <a:spcPct val="150000"/>
                </a:lnSpc>
              </a:pPr>
              <a:r>
                <a:rPr lang="en-US" altLang="zh-CN" dirty="0">
                  <a:solidFill>
                    <a:schemeClr val="tx1"/>
                  </a:solidFill>
                  <a:latin typeface="楷体" panose="02010609060101010101" pitchFamily="49" charset="-122"/>
                  <a:ea typeface="楷体" panose="02010609060101010101" pitchFamily="49" charset="-122"/>
                </a:rPr>
                <a:t> 5</a:t>
              </a:r>
              <a:r>
                <a:rPr lang="zh-CN" altLang="en-US" dirty="0">
                  <a:solidFill>
                    <a:schemeClr val="tx1"/>
                  </a:solidFill>
                  <a:latin typeface="楷体" panose="02010609060101010101" pitchFamily="49" charset="-122"/>
                  <a:ea typeface="楷体" panose="02010609060101010101" pitchFamily="49" charset="-122"/>
                </a:rPr>
                <a:t>、合理开支</a:t>
              </a:r>
              <a:endParaRPr lang="zh-CN" altLang="en-US" dirty="0">
                <a:solidFill>
                  <a:schemeClr val="tx1"/>
                </a:solidFill>
                <a:latin typeface="楷体" panose="02010609060101010101" pitchFamily="49" charset="-122"/>
                <a:ea typeface="楷体" panose="02010609060101010101" pitchFamily="49" charset="-122"/>
              </a:endParaRPr>
            </a:p>
            <a:p>
              <a:endParaRPr lang="zh-CN" altLang="en-US" sz="1600" b="1" dirty="0">
                <a:solidFill>
                  <a:schemeClr val="tx1"/>
                </a:solidFill>
                <a:latin typeface="楷体" panose="02010609060101010101" pitchFamily="49" charset="-122"/>
                <a:ea typeface="楷体" panose="02010609060101010101" pitchFamily="49" charset="-122"/>
                <a:sym typeface="微软雅黑" panose="020B0503020204020204" charset="-122"/>
              </a:endParaRPr>
            </a:p>
          </p:txBody>
        </p:sp>
      </p:grpSp>
      <p:grpSp>
        <p:nvGrpSpPr>
          <p:cNvPr id="17415" name="组合 17414"/>
          <p:cNvGrpSpPr/>
          <p:nvPr/>
        </p:nvGrpSpPr>
        <p:grpSpPr>
          <a:xfrm>
            <a:off x="6292850" y="1590675"/>
            <a:ext cx="412750" cy="581025"/>
            <a:chOff x="0" y="0"/>
            <a:chExt cx="671058" cy="947285"/>
          </a:xfrm>
        </p:grpSpPr>
        <p:pic>
          <p:nvPicPr>
            <p:cNvPr id="17416" name="Picture 3" descr="\\Diskstation\PresentationLoad\PRESENTATIONLOAD\4_PRODUKTION\3_CHARTS &amp; DIAGRAMME\Sortieren\paper scraps\pin\pin_rot.png"/>
            <p:cNvPicPr>
              <a:picLocks noChangeAspect="1"/>
            </p:cNvPicPr>
            <p:nvPr/>
          </p:nvPicPr>
          <p:blipFill>
            <a:blip r:embed="rId2"/>
            <a:srcRect l="22310" r="46834" b="37975"/>
            <a:stretch>
              <a:fillRect/>
            </a:stretch>
          </p:blipFill>
          <p:spPr>
            <a:xfrm flipH="1">
              <a:off x="51933" y="0"/>
              <a:ext cx="619125" cy="933450"/>
            </a:xfrm>
            <a:prstGeom prst="rect">
              <a:avLst/>
            </a:prstGeom>
            <a:noFill/>
            <a:ln w="9525">
              <a:noFill/>
            </a:ln>
          </p:spPr>
        </p:pic>
        <p:sp>
          <p:nvSpPr>
            <p:cNvPr id="17417" name="Ellipse 18"/>
            <p:cNvSpPr/>
            <p:nvPr/>
          </p:nvSpPr>
          <p:spPr>
            <a:xfrm>
              <a:off x="0" y="628197"/>
              <a:ext cx="495300" cy="319088"/>
            </a:xfrm>
            <a:prstGeom prst="ellipse">
              <a:avLst/>
            </a:prstGeom>
            <a:gradFill rotWithShape="1">
              <a:gsLst>
                <a:gs pos="0">
                  <a:srgbClr val="7F7F7F">
                    <a:alpha val="100000"/>
                  </a:srgbClr>
                </a:gs>
                <a:gs pos="28999">
                  <a:srgbClr val="FFFFFF">
                    <a:alpha val="100000"/>
                  </a:srgbClr>
                </a:gs>
                <a:gs pos="100000">
                  <a:srgbClr val="FFFFFF">
                    <a:alpha val="100000"/>
                  </a:srgbClr>
                </a:gs>
              </a:gsLst>
              <a:path path="rect">
                <a:fillToRect l="50000" t="50000" r="50000" b="50000"/>
              </a:path>
              <a:tileRect/>
            </a:gradFill>
            <a:ln w="9525">
              <a:noFill/>
            </a:ln>
          </p:spPr>
          <p:txBody>
            <a:bodyPr anchor="ctr"/>
            <a:lstStyle/>
            <a:p>
              <a:pPr algn="ctr"/>
              <a:endParaRPr lang="zh-CN" altLang="en-US" dirty="0">
                <a:solidFill>
                  <a:srgbClr val="FFFFFF"/>
                </a:solidFill>
                <a:latin typeface="Arial" panose="020B0604020202020204" pitchFamily="34" charset="0"/>
              </a:endParaRPr>
            </a:p>
          </p:txBody>
        </p:sp>
      </p:grpSp>
      <p:pic>
        <p:nvPicPr>
          <p:cNvPr id="17418" name="图片 17417"/>
          <p:cNvPicPr>
            <a:picLocks noChangeAspect="1"/>
          </p:cNvPicPr>
          <p:nvPr/>
        </p:nvPicPr>
        <p:blipFill>
          <a:blip r:embed="rId3"/>
          <a:stretch>
            <a:fillRect/>
          </a:stretch>
        </p:blipFill>
        <p:spPr>
          <a:xfrm>
            <a:off x="1547813" y="4076700"/>
            <a:ext cx="2736850" cy="2603500"/>
          </a:xfrm>
          <a:prstGeom prst="rect">
            <a:avLst/>
          </a:prstGeom>
          <a:noFill/>
          <a:ln w="9525">
            <a:noFill/>
          </a:ln>
        </p:spPr>
      </p:pic>
      <p:pic>
        <p:nvPicPr>
          <p:cNvPr id="11" name="图片 10"/>
          <p:cNvPicPr>
            <a:picLocks noChangeAspect="1"/>
          </p:cNvPicPr>
          <p:nvPr/>
        </p:nvPicPr>
        <p:blipFill>
          <a:blip r:embed="rId4"/>
          <a:stretch>
            <a:fillRect/>
          </a:stretch>
        </p:blipFill>
        <p:spPr>
          <a:xfrm>
            <a:off x="0" y="2032"/>
            <a:ext cx="9144000" cy="1103376"/>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5" name="Text Box 4"/>
          <p:cNvSpPr txBox="1">
            <a:spLocks noChangeArrowheads="1"/>
          </p:cNvSpPr>
          <p:nvPr/>
        </p:nvSpPr>
        <p:spPr bwMode="auto">
          <a:xfrm>
            <a:off x="3252233" y="1344275"/>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一、民事责任</a:t>
            </a:r>
            <a:endParaRPr lang="zh-CN" altLang="en-US" sz="2800" b="1" dirty="0">
              <a:ea typeface="黑体" panose="02010609060101010101" pitchFamily="49" charset="-122"/>
            </a:endParaRPr>
          </a:p>
        </p:txBody>
      </p:sp>
      <p:sp>
        <p:nvSpPr>
          <p:cNvPr id="14" name="圆角矩形 26629"/>
          <p:cNvSpPr/>
          <p:nvPr/>
        </p:nvSpPr>
        <p:spPr>
          <a:xfrm>
            <a:off x="1274492" y="2163141"/>
            <a:ext cx="1885268" cy="368373"/>
          </a:xfrm>
          <a:prstGeom prst="roundRect">
            <a:avLst>
              <a:gd name="adj" fmla="val 16667"/>
            </a:avLst>
          </a:prstGeom>
          <a:solidFill>
            <a:schemeClr val="hlink">
              <a:alpha val="100000"/>
            </a:schemeClr>
          </a:solidFill>
          <a:ln w="9525" cap="flat" cmpd="sng">
            <a:solidFill>
              <a:schemeClr val="tx1"/>
            </a:solidFill>
            <a:prstDash val="solid"/>
            <a:headEnd type="none" w="med" len="med"/>
            <a:tailEnd type="none" w="med" len="med"/>
          </a:ln>
        </p:spPr>
        <p:txBody>
          <a:bodyPr vert="horz" wrap="none" anchor="ctr"/>
          <a:lstStyle/>
          <a:p>
            <a:pPr algn="ctr"/>
            <a:r>
              <a:rPr lang="en-US" altLang="zh-CN" sz="2400" dirty="0">
                <a:solidFill>
                  <a:schemeClr val="bg1"/>
                </a:solidFill>
                <a:latin typeface="Arial" panose="020B0604020202020204" pitchFamily="34" charset="0"/>
              </a:rPr>
              <a:t>1</a:t>
            </a:r>
            <a:r>
              <a:rPr lang="zh-CN" altLang="en-US" sz="2400" dirty="0">
                <a:solidFill>
                  <a:schemeClr val="bg1"/>
                </a:solidFill>
                <a:latin typeface="Arial" panose="020B0604020202020204" pitchFamily="34" charset="0"/>
              </a:rPr>
              <a:t>、责任形式</a:t>
            </a:r>
            <a:endParaRPr lang="zh-CN" altLang="en-US" sz="2400" dirty="0">
              <a:solidFill>
                <a:schemeClr val="bg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filter="fade">
                                      <p:cBhvr>
                                        <p:cTn id="7" dur="500"/>
                                        <p:tgtEl>
                                          <p:spTgt spid="17412"/>
                                        </p:tgtEl>
                                      </p:cBhvr>
                                    </p:animEffect>
                                    <p:anim calcmode="lin" valueType="num">
                                      <p:cBhvr>
                                        <p:cTn id="8" dur="500" fill="hold"/>
                                        <p:tgtEl>
                                          <p:spTgt spid="17412"/>
                                        </p:tgtEl>
                                        <p:attrNameLst>
                                          <p:attrName>ppt_x</p:attrName>
                                        </p:attrNameLst>
                                      </p:cBhvr>
                                      <p:tavLst>
                                        <p:tav tm="0">
                                          <p:val>
                                            <p:strVal val="#ppt_x"/>
                                          </p:val>
                                        </p:tav>
                                        <p:tav tm="100000">
                                          <p:val>
                                            <p:strVal val="#ppt_x"/>
                                          </p:val>
                                        </p:tav>
                                      </p:tavLst>
                                    </p:anim>
                                    <p:anim calcmode="lin" valueType="num">
                                      <p:cBhvr>
                                        <p:cTn id="9" dur="500" fill="hold"/>
                                        <p:tgtEl>
                                          <p:spTgt spid="1741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17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文本占位符 22530"/>
          <p:cNvSpPr>
            <a:spLocks noGrp="1"/>
          </p:cNvSpPr>
          <p:nvPr>
            <p:ph type="body" idx="1"/>
          </p:nvPr>
        </p:nvSpPr>
        <p:spPr>
          <a:xfrm>
            <a:off x="551815" y="1983105"/>
            <a:ext cx="8218170" cy="4351655"/>
          </a:xfrm>
        </p:spPr>
        <p:txBody>
          <a:bodyPr>
            <a:normAutofit/>
          </a:bodyPr>
          <a:lstStyle/>
          <a:p>
            <a:pPr>
              <a:lnSpc>
                <a:spcPct val="150000"/>
              </a:lnSpc>
              <a:buFont typeface="Wingdings" panose="05000000000000000000" charset="0"/>
              <a:buChar char="Ø"/>
            </a:pPr>
            <a:r>
              <a:rPr lang="zh-CN" altLang="en-US" sz="2000" dirty="0">
                <a:solidFill>
                  <a:schemeClr val="tx1"/>
                </a:solidFill>
                <a:latin typeface="楷体" panose="02010609060101010101" pitchFamily="49" charset="-122"/>
                <a:ea typeface="楷体" panose="02010609060101010101" pitchFamily="49" charset="-122"/>
              </a:rPr>
              <a:t>著作权人或者与著作权有关的权利人有证据证明他人正在实施或者即将实施侵犯其权利、妨碍其实现权利的行为，如不及时制止将会使其合法权益受到难以弥补的损害的，可以在起诉前依法向人民法院申请采取财产保全、责令作出一定行为或者禁止作出一定行为等措施</a:t>
            </a:r>
            <a:endParaRPr lang="zh-CN" altLang="en-US" sz="2000" dirty="0">
              <a:solidFill>
                <a:schemeClr val="tx1"/>
              </a:solidFill>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altLang="en-US" sz="2000" dirty="0">
                <a:solidFill>
                  <a:schemeClr val="tx1"/>
                </a:solidFill>
                <a:latin typeface="楷体" panose="02010609060101010101" pitchFamily="49" charset="-122"/>
                <a:ea typeface="楷体" panose="02010609060101010101" pitchFamily="49" charset="-122"/>
              </a:rPr>
              <a:t>为制止侵权行为，在证据可能灭失或者以后难以取得的情况下，著作权人或者与著作权有关的权利人可以在起诉前依法向人民法院申请保全证据</a:t>
            </a:r>
            <a:endParaRPr lang="zh-CN" altLang="en-US" sz="2000" dirty="0">
              <a:solidFill>
                <a:schemeClr val="tx1"/>
              </a:solidFill>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圆角矩形 26629"/>
          <p:cNvSpPr/>
          <p:nvPr/>
        </p:nvSpPr>
        <p:spPr>
          <a:xfrm>
            <a:off x="612140" y="1614805"/>
            <a:ext cx="2870200" cy="368300"/>
          </a:xfrm>
          <a:prstGeom prst="roundRect">
            <a:avLst>
              <a:gd name="adj" fmla="val 16667"/>
            </a:avLst>
          </a:prstGeom>
          <a:solidFill>
            <a:schemeClr val="hlink">
              <a:alpha val="100000"/>
            </a:schemeClr>
          </a:solidFill>
          <a:ln w="9525" cap="flat" cmpd="sng">
            <a:solidFill>
              <a:schemeClr val="tx1"/>
            </a:solidFill>
            <a:prstDash val="solid"/>
            <a:headEnd type="none" w="med" len="med"/>
            <a:tailEnd type="none" w="med" len="med"/>
          </a:ln>
        </p:spPr>
        <p:txBody>
          <a:bodyPr vert="horz" wrap="none" anchor="ctr"/>
          <a:lstStyle/>
          <a:p>
            <a:pPr algn="ctr"/>
            <a:r>
              <a:rPr lang="en-US" altLang="zh-CN" sz="2400" dirty="0">
                <a:solidFill>
                  <a:schemeClr val="bg1"/>
                </a:solidFill>
                <a:latin typeface="Arial" panose="020B0604020202020204" pitchFamily="34" charset="0"/>
              </a:rPr>
              <a:t>2</a:t>
            </a:r>
            <a:r>
              <a:rPr lang="zh-CN" altLang="en-US" sz="2400" dirty="0">
                <a:solidFill>
                  <a:schemeClr val="bg1"/>
                </a:solidFill>
                <a:latin typeface="Arial" panose="020B0604020202020204" pitchFamily="34" charset="0"/>
              </a:rPr>
              <a:t>、保全措施</a:t>
            </a:r>
            <a:endParaRPr lang="zh-CN" altLang="en-US" sz="2400" dirty="0">
              <a:solidFill>
                <a:schemeClr val="bg1"/>
              </a:solidFill>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文本占位符 22530"/>
          <p:cNvSpPr>
            <a:spLocks noGrp="1"/>
          </p:cNvSpPr>
          <p:nvPr>
            <p:ph type="body" idx="1"/>
          </p:nvPr>
        </p:nvSpPr>
        <p:spPr>
          <a:xfrm>
            <a:off x="761365" y="2203450"/>
            <a:ext cx="7621270" cy="2889250"/>
          </a:xfrm>
        </p:spPr>
        <p:txBody>
          <a:bodyPr>
            <a:normAutofit/>
          </a:bodyPr>
          <a:lstStyle/>
          <a:p>
            <a:pPr>
              <a:lnSpc>
                <a:spcPct val="150000"/>
              </a:lnSpc>
              <a:buFont typeface="Wingdings" panose="05000000000000000000" charset="0"/>
              <a:buChar char="Ø"/>
            </a:pPr>
            <a:r>
              <a:rPr sz="2000" dirty="0">
                <a:solidFill>
                  <a:schemeClr val="tx1"/>
                </a:solidFill>
                <a:latin typeface="楷体" panose="02010609060101010101" pitchFamily="49" charset="-122"/>
                <a:ea typeface="楷体" panose="02010609060101010101" pitchFamily="49" charset="-122"/>
              </a:rPr>
              <a:t>人民法院为确定赔偿数额，在权利人已经尽了必要举证责任，而与侵权行为相关的账簿、资料等主要由侵权人掌握的，可以责令侵权人提供与侵权行为相关的账簿、资料等；侵权人不提供，或者提供虚假的账簿、资料等的，人民法院可以参考权利人的主张和提供的证据确定赔偿数额。</a:t>
            </a:r>
            <a:endParaRPr sz="2000" dirty="0">
              <a:solidFill>
                <a:schemeClr val="tx1"/>
              </a:solidFill>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圆角矩形 26629"/>
          <p:cNvSpPr/>
          <p:nvPr/>
        </p:nvSpPr>
        <p:spPr>
          <a:xfrm>
            <a:off x="595630" y="1336040"/>
            <a:ext cx="4791710" cy="368300"/>
          </a:xfrm>
          <a:prstGeom prst="roundRect">
            <a:avLst>
              <a:gd name="adj" fmla="val 16667"/>
            </a:avLst>
          </a:prstGeom>
          <a:solidFill>
            <a:schemeClr val="hlink">
              <a:alpha val="100000"/>
            </a:schemeClr>
          </a:solidFill>
          <a:ln w="9525" cap="flat" cmpd="sng">
            <a:solidFill>
              <a:schemeClr val="tx1"/>
            </a:solidFill>
            <a:prstDash val="solid"/>
            <a:headEnd type="none" w="med" len="med"/>
            <a:tailEnd type="none" w="med" len="med"/>
          </a:ln>
        </p:spPr>
        <p:txBody>
          <a:bodyPr vert="horz" wrap="none" anchor="ctr"/>
          <a:lstStyle/>
          <a:p>
            <a:pPr algn="ctr"/>
            <a:r>
              <a:rPr lang="en-US" altLang="zh-CN" sz="2400" dirty="0">
                <a:solidFill>
                  <a:schemeClr val="bg1"/>
                </a:solidFill>
                <a:latin typeface="Arial" panose="020B0604020202020204" pitchFamily="34" charset="0"/>
              </a:rPr>
              <a:t>3</a:t>
            </a:r>
            <a:r>
              <a:rPr lang="zh-CN" altLang="en-US" sz="2400" dirty="0">
                <a:solidFill>
                  <a:schemeClr val="bg1"/>
                </a:solidFill>
                <a:latin typeface="Arial" panose="020B0604020202020204" pitchFamily="34" charset="0"/>
              </a:rPr>
              <a:t>、文书提供令（举证妨碍）</a:t>
            </a:r>
            <a:endParaRPr lang="zh-CN" altLang="en-US" sz="2400" dirty="0">
              <a:solidFill>
                <a:schemeClr val="bg1"/>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文本框 20486"/>
          <p:cNvSpPr txBox="1"/>
          <p:nvPr/>
        </p:nvSpPr>
        <p:spPr>
          <a:xfrm>
            <a:off x="539750" y="2003425"/>
            <a:ext cx="8064500" cy="3784600"/>
          </a:xfrm>
          <a:prstGeom prst="rect">
            <a:avLst/>
          </a:prstGeom>
          <a:noFill/>
          <a:ln w="9525">
            <a:noFill/>
          </a:ln>
        </p:spPr>
        <p:txBody>
          <a:bodyPr wrap="square">
            <a:spAutoFit/>
          </a:bodyPr>
          <a:lstStyle/>
          <a:p>
            <a:pPr marL="342900" indent="-342900">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出版者、制作者、发行者和出租者对其经营的复制品有合法授权和从合法渠道获得的</a:t>
            </a:r>
            <a:r>
              <a:rPr lang="zh-CN" altLang="en-US" sz="2000" dirty="0">
                <a:solidFill>
                  <a:srgbClr val="FF0000"/>
                </a:solidFill>
                <a:latin typeface="楷体" panose="02010609060101010101" pitchFamily="49" charset="-122"/>
                <a:ea typeface="楷体" panose="02010609060101010101" pitchFamily="49" charset="-122"/>
              </a:rPr>
              <a:t>注意义务</a:t>
            </a:r>
            <a:r>
              <a:rPr lang="zh-CN" altLang="en-US" sz="2000" dirty="0">
                <a:latin typeface="楷体" panose="02010609060101010101" pitchFamily="49" charset="-122"/>
                <a:ea typeface="楷体" panose="02010609060101010101" pitchFamily="49" charset="-122"/>
              </a:rPr>
              <a:t>，当权利人与其发生著作权侵权纠纷时，他们</a:t>
            </a:r>
            <a:r>
              <a:rPr lang="zh-CN" altLang="en-US" sz="2000" dirty="0">
                <a:solidFill>
                  <a:srgbClr val="FF0000"/>
                </a:solidFill>
                <a:latin typeface="楷体" panose="02010609060101010101" pitchFamily="49" charset="-122"/>
                <a:ea typeface="楷体" panose="02010609060101010101" pitchFamily="49" charset="-122"/>
              </a:rPr>
              <a:t>有责任证明其涉诉复制品的合法的授权、合法的来源</a:t>
            </a:r>
            <a:r>
              <a:rPr lang="zh-CN" altLang="en-US" sz="2000" dirty="0">
                <a:latin typeface="楷体" panose="02010609060101010101" pitchFamily="49" charset="-122"/>
                <a:ea typeface="楷体" panose="02010609060101010101" pitchFamily="49" charset="-122"/>
              </a:rPr>
              <a:t>。否则，就应当承担著作权侵权责任。</a:t>
            </a:r>
            <a:endParaRPr lang="zh-CN" altLang="en-US" sz="2000" dirty="0">
              <a:latin typeface="楷体" panose="02010609060101010101" pitchFamily="49" charset="-122"/>
              <a:ea typeface="楷体" panose="02010609060101010101" pitchFamily="49" charset="-122"/>
            </a:endParaRPr>
          </a:p>
          <a:p>
            <a:pPr marL="342900" indent="-342900">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被诉侵权人主张其不承担侵权责任，应当</a:t>
            </a:r>
            <a:r>
              <a:rPr lang="zh-CN" altLang="en-US" sz="2000" dirty="0">
                <a:latin typeface="楷体" panose="02010609060101010101" pitchFamily="49" charset="-122"/>
                <a:ea typeface="楷体" panose="02010609060101010101" pitchFamily="49" charset="-122"/>
                <a:sym typeface="+mn-ea"/>
              </a:rPr>
              <a:t>：</a:t>
            </a:r>
            <a:endParaRPr lang="zh-CN" altLang="en-US" sz="2000" dirty="0">
              <a:latin typeface="楷体" panose="02010609060101010101" pitchFamily="49" charset="-122"/>
              <a:ea typeface="楷体" panose="02010609060101010101" pitchFamily="49" charset="-122"/>
            </a:endParaRPr>
          </a:p>
          <a:p>
            <a:pPr marL="702310" indent="-342900" fontAlgn="auto">
              <a:lnSpc>
                <a:spcPct val="150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提供证据证明</a:t>
            </a:r>
            <a:r>
              <a:rPr lang="zh-CN" altLang="en-US" sz="2000" dirty="0">
                <a:latin typeface="楷体" panose="02010609060101010101" pitchFamily="49" charset="-122"/>
                <a:ea typeface="楷体" panose="02010609060101010101" pitchFamily="49" charset="-122"/>
              </a:rPr>
              <a:t>已经取得权利人的许可</a:t>
            </a:r>
            <a:endParaRPr lang="zh-CN" altLang="en-US" sz="2000" dirty="0">
              <a:latin typeface="楷体" panose="02010609060101010101" pitchFamily="49" charset="-122"/>
              <a:ea typeface="楷体" panose="02010609060101010101" pitchFamily="49" charset="-122"/>
            </a:endParaRPr>
          </a:p>
          <a:p>
            <a:pPr marL="702310" indent="-342900" fontAlgn="auto">
              <a:lnSpc>
                <a:spcPct val="150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具有本法规定的不经权利人许可而可以使用的情形</a:t>
            </a:r>
            <a:endParaRPr lang="zh-CN" altLang="en-US" sz="2000" dirty="0">
              <a:latin typeface="楷体" panose="02010609060101010101" pitchFamily="49" charset="-122"/>
              <a:ea typeface="楷体" panose="02010609060101010101" pitchFamily="49" charset="-122"/>
            </a:endParaRPr>
          </a:p>
          <a:p>
            <a:pPr marL="342900" indent="-342900">
              <a:lnSpc>
                <a:spcPct val="150000"/>
              </a:lnSpc>
            </a:pPr>
            <a:endParaRPr lang="zh-CN" altLang="en-US" sz="2000" dirty="0">
              <a:latin typeface="楷体" panose="02010609060101010101" pitchFamily="49" charset="-122"/>
              <a:ea typeface="楷体" panose="02010609060101010101" pitchFamily="49" charset="-122"/>
            </a:endParaRPr>
          </a:p>
        </p:txBody>
      </p:sp>
      <p:pic>
        <p:nvPicPr>
          <p:cNvPr id="10" name="图片 9"/>
          <p:cNvPicPr>
            <a:picLocks noChangeAspect="1"/>
          </p:cNvPicPr>
          <p:nvPr/>
        </p:nvPicPr>
        <p:blipFill>
          <a:blip r:embed="rId1"/>
          <a:stretch>
            <a:fillRect/>
          </a:stretch>
        </p:blipFill>
        <p:spPr>
          <a:xfrm>
            <a:off x="0" y="2032"/>
            <a:ext cx="9144000" cy="1103376"/>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9" name="圆角矩形 26629"/>
          <p:cNvSpPr/>
          <p:nvPr/>
        </p:nvSpPr>
        <p:spPr>
          <a:xfrm>
            <a:off x="381316" y="1379845"/>
            <a:ext cx="2911793" cy="436890"/>
          </a:xfrm>
          <a:prstGeom prst="roundRect">
            <a:avLst>
              <a:gd name="adj" fmla="val 16667"/>
            </a:avLst>
          </a:prstGeom>
          <a:solidFill>
            <a:schemeClr val="hlink">
              <a:alpha val="100000"/>
            </a:schemeClr>
          </a:solidFill>
          <a:ln w="9525" cap="flat" cmpd="sng">
            <a:solidFill>
              <a:schemeClr val="tx1"/>
            </a:solidFill>
            <a:prstDash val="solid"/>
            <a:headEnd type="none" w="med" len="med"/>
            <a:tailEnd type="none" w="med" len="med"/>
          </a:ln>
        </p:spPr>
        <p:txBody>
          <a:bodyPr vert="horz" wrap="none" anchor="ctr"/>
          <a:lstStyle/>
          <a:p>
            <a:pPr algn="ctr"/>
            <a:r>
              <a:rPr lang="en-US" altLang="zh-CN" sz="2400" dirty="0">
                <a:solidFill>
                  <a:schemeClr val="bg1"/>
                </a:solidFill>
                <a:latin typeface="Arial" panose="020B0604020202020204" pitchFamily="34" charset="0"/>
              </a:rPr>
              <a:t>4</a:t>
            </a:r>
            <a:r>
              <a:rPr lang="zh-CN" altLang="en-US" sz="2400" dirty="0">
                <a:solidFill>
                  <a:schemeClr val="bg1"/>
                </a:solidFill>
                <a:latin typeface="Arial" panose="020B0604020202020204" pitchFamily="34" charset="0"/>
              </a:rPr>
              <a:t>、侵权抗辩</a:t>
            </a:r>
            <a:endParaRPr lang="zh-CN" altLang="en-US" sz="2400" dirty="0">
              <a:solidFill>
                <a:schemeClr val="bg1"/>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1381760" y="1394618"/>
            <a:ext cx="6217920" cy="561023"/>
          </a:xfrm>
        </p:spPr>
        <p:txBody>
          <a:bodyPr vert="horz" lIns="69056" tIns="34529" rIns="69056" bIns="34529" rtlCol="0" anchor="ctr">
            <a:normAutofit/>
          </a:bodyPr>
          <a:lstStyle/>
          <a:p>
            <a:pPr algn="ctr"/>
            <a:r>
              <a:rPr lang="zh-CN" altLang="en-US" sz="3200" dirty="0">
                <a:ea typeface="黑体" panose="02010609060101010101" pitchFamily="49" charset="-122"/>
              </a:rPr>
              <a:t>第一节  著作权法上的侵权行为</a:t>
            </a:r>
            <a:endParaRPr lang="zh-CN" altLang="en-US" sz="3200" dirty="0">
              <a:ea typeface="黑体" panose="02010609060101010101" pitchFamily="49" charset="-122"/>
            </a:endParaRPr>
          </a:p>
        </p:txBody>
      </p:sp>
      <p:sp>
        <p:nvSpPr>
          <p:cNvPr id="24579" name="文本占位符 24578"/>
          <p:cNvSpPr>
            <a:spLocks noGrp="1"/>
          </p:cNvSpPr>
          <p:nvPr/>
        </p:nvSpPr>
        <p:spPr>
          <a:xfrm>
            <a:off x="1323340" y="2082165"/>
            <a:ext cx="6983730" cy="2825115"/>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marL="0" indent="0">
              <a:lnSpc>
                <a:spcPct val="0"/>
              </a:lnSpc>
              <a:spcBef>
                <a:spcPts val="900"/>
              </a:spcBef>
              <a:spcAft>
                <a:spcPts val="900"/>
              </a:spcAft>
              <a:buNone/>
            </a:pPr>
            <a:endParaRPr lang="zh-CN" altLang="en-US" sz="2100" b="1" dirty="0">
              <a:solidFill>
                <a:schemeClr val="bg2"/>
              </a:solidFill>
              <a:effectLst/>
              <a:latin typeface="幼圆" panose="02010509060101010101" charset="-122"/>
              <a:ea typeface="幼圆" panose="02010509060101010101" charset="-122"/>
            </a:endParaRPr>
          </a:p>
          <a:p>
            <a:pPr>
              <a:lnSpc>
                <a:spcPct val="200000"/>
              </a:lnSpc>
              <a:spcBef>
                <a:spcPts val="0"/>
              </a:spcBef>
            </a:pPr>
            <a:r>
              <a:rPr lang="zh-CN" altLang="en-US" sz="2800" b="1" dirty="0">
                <a:effectLst/>
                <a:uFillTx/>
                <a:latin typeface="楷体" panose="02010609060101010101" pitchFamily="49" charset="-122"/>
                <a:ea typeface="楷体" panose="02010609060101010101" pitchFamily="49" charset="-122"/>
                <a:sym typeface="+mn-ea"/>
              </a:rPr>
              <a:t>著作权法上侵权行为的概念与立法模式</a:t>
            </a:r>
            <a:endParaRPr lang="zh-CN" altLang="en-US" sz="2800" b="1" dirty="0">
              <a:effectLst/>
              <a:uFillTx/>
              <a:latin typeface="楷体" panose="02010609060101010101" pitchFamily="49" charset="-122"/>
              <a:ea typeface="楷体" panose="02010609060101010101" pitchFamily="49" charset="-122"/>
              <a:sym typeface="+mn-ea"/>
            </a:endParaRPr>
          </a:p>
          <a:p>
            <a:pPr>
              <a:lnSpc>
                <a:spcPct val="200000"/>
              </a:lnSpc>
              <a:spcBef>
                <a:spcPts val="0"/>
              </a:spcBef>
            </a:pPr>
            <a:r>
              <a:rPr lang="zh-CN" altLang="en-US" sz="2800" b="1" dirty="0">
                <a:solidFill>
                  <a:schemeClr val="tx1"/>
                </a:solidFill>
                <a:effectLst/>
                <a:latin typeface="楷体" panose="02010609060101010101" pitchFamily="49" charset="-122"/>
                <a:ea typeface="楷体" panose="02010609060101010101" pitchFamily="49" charset="-122"/>
                <a:sym typeface="+mn-ea"/>
              </a:rPr>
              <a:t>著作权</a:t>
            </a:r>
            <a:r>
              <a:rPr lang="zh-CN" altLang="en-US" sz="2800" b="1" dirty="0">
                <a:effectLst/>
                <a:latin typeface="楷体" panose="02010609060101010101" pitchFamily="49" charset="-122"/>
                <a:ea typeface="楷体" panose="02010609060101010101" pitchFamily="49" charset="-122"/>
                <a:sym typeface="+mn-ea"/>
              </a:rPr>
              <a:t>法上侵权行为的类型</a:t>
            </a:r>
            <a:endParaRPr lang="zh-CN" altLang="en-US" sz="2800" b="1" dirty="0">
              <a:solidFill>
                <a:schemeClr val="tx1"/>
              </a:solidFill>
              <a:effectLst/>
              <a:uFillTx/>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文本占位符 21506"/>
          <p:cNvSpPr>
            <a:spLocks noGrp="1"/>
          </p:cNvSpPr>
          <p:nvPr>
            <p:ph type="body" idx="1"/>
          </p:nvPr>
        </p:nvSpPr>
        <p:spPr>
          <a:xfrm>
            <a:off x="628650" y="1584960"/>
            <a:ext cx="4631055" cy="4592320"/>
          </a:xfrm>
        </p:spPr>
        <p:txBody>
          <a:bodyPr>
            <a:normAutofit fontScale="92500"/>
          </a:bodyPr>
          <a:lstStyle/>
          <a:p>
            <a:pPr fontAlgn="auto">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证据</a:t>
            </a:r>
            <a:r>
              <a:rPr lang="en-US" altLang="zh-CN" sz="2400" dirty="0">
                <a:latin typeface="楷体" panose="02010609060101010101" pitchFamily="49" charset="-122"/>
                <a:ea typeface="楷体" panose="02010609060101010101" pitchFamily="49" charset="-122"/>
                <a:sym typeface="+mn-ea"/>
              </a:rPr>
              <a:t>:</a:t>
            </a:r>
            <a:r>
              <a:rPr lang="zh-CN" altLang="en-US" sz="2400" dirty="0">
                <a:latin typeface="楷体" panose="02010609060101010101" pitchFamily="49" charset="-122"/>
                <a:ea typeface="楷体" panose="02010609060101010101" pitchFamily="49" charset="-122"/>
              </a:rPr>
              <a:t>当事人自行或者委托他人以订购、现场交易等方法购买侵权复制品而获得的实物、发票等</a:t>
            </a:r>
            <a:endParaRPr lang="zh-CN" altLang="en-US" sz="2400" dirty="0">
              <a:latin typeface="楷体" panose="02010609060101010101" pitchFamily="49" charset="-122"/>
              <a:ea typeface="楷体" panose="02010609060101010101" pitchFamily="49" charset="-122"/>
            </a:endParaRPr>
          </a:p>
          <a:p>
            <a:pPr fontAlgn="auto">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证据</a:t>
            </a:r>
            <a:r>
              <a:rPr lang="en-US" altLang="zh-CN" sz="2400" dirty="0">
                <a:latin typeface="楷体" panose="02010609060101010101" pitchFamily="49" charset="-122"/>
                <a:ea typeface="楷体" panose="02010609060101010101" pitchFamily="49" charset="-122"/>
                <a:sym typeface="+mn-ea"/>
              </a:rPr>
              <a:t>:</a:t>
            </a:r>
            <a:r>
              <a:rPr lang="zh-CN" altLang="en-US" sz="2400" dirty="0">
                <a:latin typeface="楷体" panose="02010609060101010101" pitchFamily="49" charset="-122"/>
                <a:ea typeface="楷体" panose="02010609060101010101" pitchFamily="49" charset="-122"/>
              </a:rPr>
              <a:t>公证人员在未向涉嫌侵权的一方当事人表明身份的情况下，如实对另一方当事人按照前款规定的方式取得的证据和取证过程出具的公证书，但有相反证据的除外。</a:t>
            </a:r>
            <a:endParaRPr lang="zh-CN" altLang="en-US" sz="2400"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2" name="图片 1" descr="01200000194971136353778336346[1]"/>
          <p:cNvPicPr>
            <a:picLocks noChangeAspect="1"/>
          </p:cNvPicPr>
          <p:nvPr/>
        </p:nvPicPr>
        <p:blipFill>
          <a:blip r:embed="rId3"/>
          <a:stretch>
            <a:fillRect/>
          </a:stretch>
        </p:blipFill>
        <p:spPr>
          <a:xfrm>
            <a:off x="5951220" y="1349375"/>
            <a:ext cx="2878455" cy="4294505"/>
          </a:xfrm>
          <a:prstGeom prst="rect">
            <a:avLst/>
          </a:prstGeom>
        </p:spPr>
      </p:pic>
      <p:sp>
        <p:nvSpPr>
          <p:cNvPr id="3" name="文本占位符 21506"/>
          <p:cNvSpPr>
            <a:spLocks noGrp="1"/>
          </p:cNvSpPr>
          <p:nvPr/>
        </p:nvSpPr>
        <p:spPr>
          <a:xfrm>
            <a:off x="5951855" y="5805805"/>
            <a:ext cx="2877820" cy="530225"/>
          </a:xfrm>
          <a:prstGeom prst="rect">
            <a:avLst/>
          </a:prstGeom>
        </p:spPr>
        <p:txBody>
          <a:bodyPr vert="horz" lIns="91440" tIns="45720" rIns="91440" bIns="45720" rtlCol="0">
            <a:normAutofit fontScale="9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zh-CN" altLang="en-US" sz="2400" dirty="0">
                <a:solidFill>
                  <a:srgbClr val="FF0000"/>
                </a:solidFill>
                <a:latin typeface="楷体" panose="02010609060101010101" pitchFamily="49" charset="-122"/>
                <a:ea typeface="楷体" panose="02010609060101010101" pitchFamily="49" charset="-122"/>
              </a:rPr>
              <a:t>第</a:t>
            </a:r>
            <a:r>
              <a:rPr lang="en-US" altLang="zh-CN" sz="2400" dirty="0">
                <a:solidFill>
                  <a:srgbClr val="FF0000"/>
                </a:solidFill>
                <a:latin typeface="楷体" panose="02010609060101010101" pitchFamily="49" charset="-122"/>
                <a:ea typeface="楷体" panose="02010609060101010101" pitchFamily="49" charset="-122"/>
              </a:rPr>
              <a:t>8</a:t>
            </a:r>
            <a:r>
              <a:rPr lang="zh-CN" altLang="en-US" sz="2400" dirty="0">
                <a:solidFill>
                  <a:srgbClr val="FF0000"/>
                </a:solidFill>
                <a:latin typeface="楷体" panose="02010609060101010101" pitchFamily="49" charset="-122"/>
                <a:ea typeface="楷体" panose="02010609060101010101" pitchFamily="49" charset="-122"/>
              </a:rPr>
              <a:t>条</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415" y="1108710"/>
            <a:ext cx="8700135" cy="735965"/>
          </a:xfrm>
        </p:spPr>
        <p:txBody>
          <a:bodyPr>
            <a:normAutofit fontScale="90000"/>
          </a:bodyPr>
          <a:lstStyle/>
          <a:p>
            <a:pPr algn="l" fontAlgn="auto">
              <a:lnSpc>
                <a:spcPct val="150000"/>
              </a:lnSpc>
            </a:pPr>
            <a:r>
              <a:rPr lang="zh-CN" altLang="en-US" sz="3200" dirty="0">
                <a:latin typeface="华文行楷" panose="02010800040101010101" pitchFamily="2" charset="-122"/>
                <a:ea typeface="华文行楷" panose="02010800040101010101" pitchFamily="2" charset="-122"/>
              </a:rPr>
              <a:t>案例讨论（指导案例</a:t>
            </a:r>
            <a:r>
              <a:rPr lang="en-US" altLang="zh-CN" sz="3200" dirty="0">
                <a:latin typeface="华文行楷" panose="02010800040101010101" pitchFamily="2" charset="-122"/>
                <a:ea typeface="华文行楷" panose="02010800040101010101" pitchFamily="2" charset="-122"/>
              </a:rPr>
              <a:t>49</a:t>
            </a:r>
            <a:r>
              <a:rPr lang="zh-CN" altLang="en-US" sz="3200" dirty="0">
                <a:latin typeface="华文行楷" panose="02010800040101010101" pitchFamily="2" charset="-122"/>
                <a:ea typeface="华文行楷" panose="02010800040101010101" pitchFamily="2" charset="-122"/>
              </a:rPr>
              <a:t>号）：</a:t>
            </a:r>
            <a:r>
              <a:rPr lang="zh-CN" altLang="en-US" sz="3200" dirty="0">
                <a:latin typeface="华文行楷" panose="02010800040101010101" pitchFamily="2" charset="-122"/>
                <a:ea typeface="华文行楷" panose="02010800040101010101" pitchFamily="2" charset="-122"/>
                <a:sym typeface="+mn-ea"/>
              </a:rPr>
              <a:t>举证责任</a:t>
            </a:r>
            <a:endParaRPr lang="zh-CN" altLang="en-US" sz="3200"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374015" y="1844675"/>
            <a:ext cx="8450580" cy="4667885"/>
          </a:xfrm>
        </p:spPr>
        <p:txBody>
          <a:bodyPr>
            <a:noAutofit/>
          </a:bodyPr>
          <a:lstStyle/>
          <a:p>
            <a:pPr marL="0" indent="0" algn="just">
              <a:buNone/>
            </a:pPr>
            <a:r>
              <a:rPr lang="zh-CN" altLang="en-US" sz="2400" dirty="0" smtClean="0">
                <a:latin typeface="华文行楷" panose="02010800040101010101" pitchFamily="2" charset="-122"/>
                <a:ea typeface="华文行楷" panose="02010800040101010101" pitchFamily="2" charset="-122"/>
              </a:rPr>
              <a:t>裁判要点：</a:t>
            </a:r>
            <a:endParaRPr lang="zh-CN" altLang="en-US" sz="2400" dirty="0" smtClean="0">
              <a:latin typeface="华文行楷" panose="02010800040101010101" pitchFamily="2" charset="-122"/>
              <a:ea typeface="华文行楷" panose="02010800040101010101" pitchFamily="2" charset="-122"/>
            </a:endParaRPr>
          </a:p>
          <a:p>
            <a:pPr marL="0" indent="0" algn="just">
              <a:lnSpc>
                <a:spcPct val="150000"/>
              </a:lnSpc>
              <a:buNone/>
            </a:pPr>
            <a:r>
              <a:rPr lang="zh-CN" altLang="en-US" sz="2000" dirty="0" smtClean="0">
                <a:latin typeface="华文楷体" panose="02010600040101010101" pitchFamily="2" charset="-122"/>
                <a:ea typeface="华文楷体" panose="02010600040101010101" pitchFamily="2" charset="-122"/>
              </a:rPr>
              <a:t>　　在被告拒绝提供被控侵权软件的源程序或者目标程序，且由于技术上的限制，无法从被控侵权产品中直接读出目标程序的情形下，如果原、被告软件在设计缺陷方面基本相同，而被告又无正当理由拒绝提供其软件源程序或者目标程序以供直接比对，则考虑到原告的客观举证难度，可以判定原、被告计算机软件构成实质性相同，由被告承担侵权责任。 </a:t>
            </a:r>
            <a:endParaRPr lang="zh-CN" altLang="en-US" sz="2000" dirty="0" smtClean="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文本占位符 23554"/>
          <p:cNvSpPr>
            <a:spLocks noGrp="1"/>
          </p:cNvSpPr>
          <p:nvPr>
            <p:ph type="body" idx="1"/>
          </p:nvPr>
        </p:nvSpPr>
        <p:spPr>
          <a:xfrm>
            <a:off x="457200" y="4005263"/>
            <a:ext cx="8229600" cy="2120900"/>
          </a:xfrm>
        </p:spPr>
        <p:txBody>
          <a:bodyPr/>
          <a:lstStyle/>
          <a:p>
            <a:pPr>
              <a:lnSpc>
                <a:spcPct val="80000"/>
              </a:lnSpc>
            </a:pPr>
            <a:endParaRPr lang="zh-CN" altLang="en-US" sz="2000"/>
          </a:p>
          <a:p>
            <a:pPr>
              <a:lnSpc>
                <a:spcPct val="80000"/>
              </a:lnSpc>
            </a:pPr>
            <a:endParaRPr lang="zh-CN" altLang="en-US" sz="2000"/>
          </a:p>
          <a:p>
            <a:pPr>
              <a:lnSpc>
                <a:spcPct val="80000"/>
              </a:lnSpc>
            </a:pPr>
            <a:endParaRPr lang="zh-CN" altLang="en-US" sz="2000"/>
          </a:p>
        </p:txBody>
      </p:sp>
      <p:sp>
        <p:nvSpPr>
          <p:cNvPr id="23556" name="圆角矩形 23555"/>
          <p:cNvSpPr/>
          <p:nvPr/>
        </p:nvSpPr>
        <p:spPr>
          <a:xfrm>
            <a:off x="1219199" y="2152650"/>
            <a:ext cx="2804161" cy="646113"/>
          </a:xfrm>
          <a:prstGeom prst="roundRect">
            <a:avLst>
              <a:gd name="adj" fmla="val 16667"/>
            </a:avLst>
          </a:prstGeom>
          <a:solidFill>
            <a:srgbClr val="CCFFFF"/>
          </a:solidFill>
          <a:ln w="9525" cap="flat" cmpd="sng">
            <a:solidFill>
              <a:schemeClr val="tx1"/>
            </a:solidFill>
            <a:prstDash val="dash"/>
            <a:headEnd type="none" w="med" len="med"/>
            <a:tailEnd type="none" w="med" len="med"/>
          </a:ln>
        </p:spPr>
        <p:txBody>
          <a:bodyPr wrap="none" anchor="ctr"/>
          <a:lstStyle/>
          <a:p>
            <a:pPr algn="ctr"/>
            <a:r>
              <a:rPr lang="zh-CN" altLang="en-US" sz="2000" dirty="0">
                <a:latin typeface="楷体" panose="02010609060101010101" pitchFamily="49" charset="-122"/>
                <a:ea typeface="楷体" panose="02010609060101010101" pitchFamily="49" charset="-122"/>
              </a:rPr>
              <a:t>责令停止侵权行为</a:t>
            </a:r>
            <a:endParaRPr lang="zh-CN" altLang="en-US" sz="2000" dirty="0">
              <a:latin typeface="楷体" panose="02010609060101010101" pitchFamily="49" charset="-122"/>
              <a:ea typeface="楷体" panose="02010609060101010101" pitchFamily="49" charset="-122"/>
            </a:endParaRPr>
          </a:p>
        </p:txBody>
      </p:sp>
      <p:sp>
        <p:nvSpPr>
          <p:cNvPr id="23557" name="圆角矩形 23556"/>
          <p:cNvSpPr/>
          <p:nvPr/>
        </p:nvSpPr>
        <p:spPr>
          <a:xfrm>
            <a:off x="1219199" y="3211513"/>
            <a:ext cx="2804161" cy="647700"/>
          </a:xfrm>
          <a:prstGeom prst="roundRect">
            <a:avLst>
              <a:gd name="adj" fmla="val 16667"/>
            </a:avLst>
          </a:prstGeom>
          <a:solidFill>
            <a:srgbClr val="CCFFFF"/>
          </a:solidFill>
          <a:ln w="9525" cap="flat" cmpd="sng">
            <a:solidFill>
              <a:schemeClr val="tx1"/>
            </a:solidFill>
            <a:prstDash val="dash"/>
            <a:headEnd type="none" w="med" len="med"/>
            <a:tailEnd type="none" w="med" len="med"/>
          </a:ln>
        </p:spPr>
        <p:txBody>
          <a:bodyPr wrap="none" anchor="ctr"/>
          <a:lstStyle/>
          <a:p>
            <a:pPr algn="ctr"/>
            <a:endParaRPr lang="zh-CN" altLang="en-US" sz="2800" dirty="0">
              <a:latin typeface="Arial" panose="020B0604020202020204" pitchFamily="34" charset="0"/>
            </a:endParaRPr>
          </a:p>
          <a:p>
            <a:pPr algn="ctr"/>
            <a:r>
              <a:rPr lang="zh-CN" altLang="en-US" sz="2000" dirty="0">
                <a:latin typeface="楷体" panose="02010609060101010101" pitchFamily="49" charset="-122"/>
                <a:ea typeface="楷体" panose="02010609060101010101" pitchFamily="49" charset="-122"/>
              </a:rPr>
              <a:t>警告</a:t>
            </a:r>
            <a:endParaRPr lang="zh-CN" altLang="en-US" sz="2000" dirty="0">
              <a:latin typeface="楷体" panose="02010609060101010101" pitchFamily="49" charset="-122"/>
              <a:ea typeface="楷体" panose="02010609060101010101" pitchFamily="49" charset="-122"/>
            </a:endParaRPr>
          </a:p>
          <a:p>
            <a:pPr algn="ctr"/>
            <a:endParaRPr lang="zh-CN" altLang="en-US" sz="2800" dirty="0">
              <a:latin typeface="Arial" panose="020B0604020202020204" pitchFamily="34" charset="0"/>
            </a:endParaRPr>
          </a:p>
        </p:txBody>
      </p:sp>
      <p:sp>
        <p:nvSpPr>
          <p:cNvPr id="23558" name="圆角矩形 23557"/>
          <p:cNvSpPr/>
          <p:nvPr/>
        </p:nvSpPr>
        <p:spPr>
          <a:xfrm>
            <a:off x="1219199" y="4284241"/>
            <a:ext cx="2804161" cy="646112"/>
          </a:xfrm>
          <a:prstGeom prst="roundRect">
            <a:avLst>
              <a:gd name="adj" fmla="val 16667"/>
            </a:avLst>
          </a:prstGeom>
          <a:solidFill>
            <a:srgbClr val="CCFFFF"/>
          </a:solidFill>
          <a:ln w="9525" cap="flat" cmpd="sng">
            <a:solidFill>
              <a:schemeClr val="tx1"/>
            </a:solidFill>
            <a:prstDash val="dash"/>
            <a:headEnd type="none" w="med" len="med"/>
            <a:tailEnd type="none" w="med" len="med"/>
          </a:ln>
        </p:spPr>
        <p:txBody>
          <a:bodyPr wrap="none" anchor="ctr"/>
          <a:lstStyle/>
          <a:p>
            <a:pPr algn="ctr"/>
            <a:endParaRPr lang="zh-CN" altLang="en-US" sz="2800" dirty="0">
              <a:latin typeface="Arial" panose="020B0604020202020204" pitchFamily="34" charset="0"/>
            </a:endParaRPr>
          </a:p>
          <a:p>
            <a:pPr algn="ctr"/>
            <a:r>
              <a:rPr lang="zh-CN" altLang="en-US" sz="2000" dirty="0">
                <a:latin typeface="楷体" panose="02010609060101010101" pitchFamily="49" charset="-122"/>
                <a:ea typeface="楷体" panose="02010609060101010101" pitchFamily="49" charset="-122"/>
                <a:sym typeface="+mn-ea"/>
              </a:rPr>
              <a:t>没收违法所得</a:t>
            </a:r>
            <a:endParaRPr lang="zh-CN" altLang="en-US" sz="2000" dirty="0">
              <a:latin typeface="楷体" panose="02010609060101010101" pitchFamily="49" charset="-122"/>
              <a:ea typeface="楷体" panose="02010609060101010101" pitchFamily="49" charset="-122"/>
            </a:endParaRPr>
          </a:p>
          <a:p>
            <a:pPr algn="ctr"/>
            <a:endParaRPr lang="zh-CN" altLang="en-US" sz="2800" dirty="0">
              <a:latin typeface="Arial" panose="020B0604020202020204" pitchFamily="34" charset="0"/>
            </a:endParaRPr>
          </a:p>
        </p:txBody>
      </p:sp>
      <p:sp>
        <p:nvSpPr>
          <p:cNvPr id="23559" name="圆角矩形 23558"/>
          <p:cNvSpPr/>
          <p:nvPr/>
        </p:nvSpPr>
        <p:spPr>
          <a:xfrm>
            <a:off x="5374641" y="4256088"/>
            <a:ext cx="2885440" cy="646112"/>
          </a:xfrm>
          <a:prstGeom prst="roundRect">
            <a:avLst>
              <a:gd name="adj" fmla="val 16667"/>
            </a:avLst>
          </a:prstGeom>
          <a:solidFill>
            <a:srgbClr val="CCFFFF"/>
          </a:solidFill>
          <a:ln w="9525" cap="flat" cmpd="sng">
            <a:solidFill>
              <a:schemeClr val="tx1"/>
            </a:solidFill>
            <a:prstDash val="dash"/>
            <a:headEnd type="none" w="med" len="med"/>
            <a:tailEnd type="none" w="med" len="med"/>
          </a:ln>
        </p:spPr>
        <p:txBody>
          <a:bodyPr wrap="none" anchor="ctr"/>
          <a:lstStyle/>
          <a:p>
            <a:pPr algn="ctr"/>
            <a:r>
              <a:rPr lang="zh-CN" altLang="en-US" sz="2000" dirty="0">
                <a:latin typeface="楷体" panose="02010609060101010101" pitchFamily="49" charset="-122"/>
                <a:ea typeface="楷体" panose="02010609060101010101" pitchFamily="49" charset="-122"/>
              </a:rPr>
              <a:t>海关扣押</a:t>
            </a:r>
            <a:endParaRPr lang="zh-CN" altLang="en-US" sz="2000" dirty="0">
              <a:latin typeface="楷体" panose="02010609060101010101" pitchFamily="49" charset="-122"/>
              <a:ea typeface="楷体" panose="02010609060101010101" pitchFamily="49" charset="-122"/>
            </a:endParaRPr>
          </a:p>
        </p:txBody>
      </p:sp>
      <p:sp>
        <p:nvSpPr>
          <p:cNvPr id="23560" name="圆角矩形 23559"/>
          <p:cNvSpPr/>
          <p:nvPr/>
        </p:nvSpPr>
        <p:spPr>
          <a:xfrm>
            <a:off x="5374641" y="3197225"/>
            <a:ext cx="2885440" cy="646113"/>
          </a:xfrm>
          <a:prstGeom prst="roundRect">
            <a:avLst>
              <a:gd name="adj" fmla="val 16667"/>
            </a:avLst>
          </a:prstGeom>
          <a:solidFill>
            <a:srgbClr val="CCFFFF"/>
          </a:solidFill>
          <a:ln w="9525" cap="flat" cmpd="sng">
            <a:solidFill>
              <a:schemeClr val="tx1"/>
            </a:solidFill>
            <a:prstDash val="dash"/>
            <a:headEnd type="none" w="med" len="med"/>
            <a:tailEnd type="none" w="med" len="med"/>
          </a:ln>
        </p:spPr>
        <p:txBody>
          <a:bodyPr wrap="none" anchor="ctr"/>
          <a:lstStyle/>
          <a:p>
            <a:pPr algn="ctr"/>
            <a:r>
              <a:rPr lang="zh-CN" altLang="en-US" sz="2000" dirty="0">
                <a:latin typeface="楷体" panose="02010609060101010101" pitchFamily="49" charset="-122"/>
                <a:ea typeface="楷体" panose="02010609060101010101" pitchFamily="49" charset="-122"/>
              </a:rPr>
              <a:t>罚款</a:t>
            </a:r>
            <a:endParaRPr lang="zh-CN" altLang="en-US" sz="2000" dirty="0">
              <a:latin typeface="楷体" panose="02010609060101010101" pitchFamily="49" charset="-122"/>
              <a:ea typeface="楷体" panose="02010609060101010101" pitchFamily="49" charset="-122"/>
            </a:endParaRPr>
          </a:p>
        </p:txBody>
      </p:sp>
      <p:sp>
        <p:nvSpPr>
          <p:cNvPr id="23561" name="圆角矩形 23560"/>
          <p:cNvSpPr/>
          <p:nvPr/>
        </p:nvSpPr>
        <p:spPr>
          <a:xfrm>
            <a:off x="5374641" y="2158461"/>
            <a:ext cx="2885440" cy="647700"/>
          </a:xfrm>
          <a:prstGeom prst="roundRect">
            <a:avLst>
              <a:gd name="adj" fmla="val 16667"/>
            </a:avLst>
          </a:prstGeom>
          <a:solidFill>
            <a:srgbClr val="CCFFFF"/>
          </a:solidFill>
          <a:ln w="9525" cap="flat" cmpd="sng">
            <a:solidFill>
              <a:schemeClr val="tx1"/>
            </a:solidFill>
            <a:prstDash val="dash"/>
            <a:headEnd type="none" w="med" len="med"/>
            <a:tailEnd type="none" w="med" len="med"/>
          </a:ln>
        </p:spPr>
        <p:txBody>
          <a:bodyPr wrap="none" anchor="ctr"/>
          <a:lstStyle/>
          <a:p>
            <a:pPr algn="ctr"/>
            <a:r>
              <a:rPr lang="zh-CN" altLang="en-US" sz="2000" dirty="0">
                <a:latin typeface="楷体" panose="02010609060101010101" pitchFamily="49" charset="-122"/>
                <a:ea typeface="楷体" panose="02010609060101010101" pitchFamily="49" charset="-122"/>
                <a:sym typeface="+mn-ea"/>
              </a:rPr>
              <a:t>没收、无害化销毁处理</a:t>
            </a:r>
            <a:endParaRPr lang="zh-CN" altLang="en-US" sz="2000" dirty="0">
              <a:latin typeface="楷体" panose="02010609060101010101" pitchFamily="49" charset="-122"/>
              <a:ea typeface="楷体" panose="02010609060101010101" pitchFamily="49" charset="-122"/>
              <a:sym typeface="+mn-ea"/>
            </a:endParaRPr>
          </a:p>
        </p:txBody>
      </p:sp>
      <p:sp>
        <p:nvSpPr>
          <p:cNvPr id="23562" name="文本框 23561"/>
          <p:cNvSpPr txBox="1"/>
          <p:nvPr/>
        </p:nvSpPr>
        <p:spPr>
          <a:xfrm>
            <a:off x="536575" y="5140325"/>
            <a:ext cx="8140700" cy="457200"/>
          </a:xfrm>
          <a:prstGeom prst="rect">
            <a:avLst/>
          </a:prstGeom>
          <a:noFill/>
          <a:ln w="9525">
            <a:noFill/>
          </a:ln>
        </p:spPr>
        <p:txBody>
          <a:bodyPr>
            <a:spAutoFit/>
          </a:bodyPr>
          <a:lstStyle/>
          <a:p>
            <a:r>
              <a:rPr lang="zh-CN" altLang="en-US" sz="2400" dirty="0">
                <a:latin typeface="Arial" panose="020B0604020202020204" pitchFamily="34" charset="0"/>
                <a:hlinkClick r:id="rId1" action="ppaction://hlinkfile"/>
              </a:rPr>
              <a:t>《著作权行政处罚办法》2009年版</a:t>
            </a:r>
            <a:endParaRPr lang="zh-CN" altLang="en-US" sz="2400" dirty="0">
              <a:latin typeface="Arial" panose="020B0604020202020204" pitchFamily="34" charset="0"/>
            </a:endParaRPr>
          </a:p>
        </p:txBody>
      </p:sp>
      <p:sp>
        <p:nvSpPr>
          <p:cNvPr id="23563" name="文本框 23562"/>
          <p:cNvSpPr txBox="1"/>
          <p:nvPr/>
        </p:nvSpPr>
        <p:spPr>
          <a:xfrm>
            <a:off x="793750" y="5861050"/>
            <a:ext cx="3840163" cy="457200"/>
          </a:xfrm>
          <a:prstGeom prst="rect">
            <a:avLst/>
          </a:prstGeom>
          <a:noFill/>
          <a:ln w="9525">
            <a:noFill/>
          </a:ln>
        </p:spPr>
        <p:txBody>
          <a:bodyPr wrap="none">
            <a:spAutoFit/>
          </a:bodyPr>
          <a:lstStyle/>
          <a:p>
            <a:r>
              <a:rPr lang="zh-CN" altLang="en-US" sz="2400" dirty="0">
                <a:latin typeface="Arial" panose="020B0604020202020204" pitchFamily="34" charset="0"/>
                <a:hlinkClick r:id="rId2" action="ppaction://hlinkfile"/>
              </a:rPr>
              <a:t>互联网著作权行政保护办法</a:t>
            </a:r>
            <a:endParaRPr lang="zh-CN" altLang="en-US" sz="2400">
              <a:latin typeface="Arial" panose="020B0604020202020204" pitchFamily="34" charset="0"/>
              <a:hlinkClick r:id="rId3" action="ppaction://hlinkfile"/>
            </a:endParaRPr>
          </a:p>
        </p:txBody>
      </p:sp>
      <p:pic>
        <p:nvPicPr>
          <p:cNvPr id="12" name="图片 11"/>
          <p:cNvPicPr>
            <a:picLocks noChangeAspect="1"/>
          </p:cNvPicPr>
          <p:nvPr/>
        </p:nvPicPr>
        <p:blipFill>
          <a:blip r:embed="rId4"/>
          <a:stretch>
            <a:fillRect/>
          </a:stretch>
        </p:blipFill>
        <p:spPr>
          <a:xfrm>
            <a:off x="0" y="2032"/>
            <a:ext cx="9144000" cy="1103376"/>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6" name="Text Box 4"/>
          <p:cNvSpPr txBox="1">
            <a:spLocks noChangeArrowheads="1"/>
          </p:cNvSpPr>
          <p:nvPr/>
        </p:nvSpPr>
        <p:spPr bwMode="auto">
          <a:xfrm>
            <a:off x="3432570" y="1253278"/>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二、行政责任</a:t>
            </a:r>
            <a:endParaRPr lang="zh-CN" altLang="en-US" sz="2800" b="1" dirty="0">
              <a:ea typeface="黑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文本占位符 14338"/>
          <p:cNvSpPr>
            <a:spLocks noGrp="1"/>
          </p:cNvSpPr>
          <p:nvPr>
            <p:ph type="body" idx="1"/>
          </p:nvPr>
        </p:nvSpPr>
        <p:spPr>
          <a:xfrm>
            <a:off x="457200" y="2029460"/>
            <a:ext cx="8229600" cy="4384675"/>
          </a:xfrm>
        </p:spPr>
        <p:txBody>
          <a:bodyPr>
            <a:noAutofit/>
          </a:bodyPr>
          <a:lstStyle/>
          <a:p>
            <a:pPr>
              <a:lnSpc>
                <a:spcPct val="150000"/>
              </a:lnSpc>
              <a:spcBef>
                <a:spcPts val="0"/>
              </a:spcBef>
              <a:buFont typeface="Wingdings" panose="05000000000000000000" charset="0"/>
              <a:buChar char="Ø"/>
            </a:pPr>
            <a:r>
              <a:rPr sz="2000" dirty="0">
                <a:latin typeface="楷体" panose="02010609060101010101" pitchFamily="49" charset="-122"/>
                <a:ea typeface="楷体" panose="02010609060101010101" pitchFamily="49" charset="-122"/>
              </a:rPr>
              <a:t>1、未经著作权人许可，复制、发行、表演、放映、广播、汇编、通过信息网络向公众传播其作品的，另有规定的除外</a:t>
            </a:r>
            <a:endParaRPr sz="2000" dirty="0">
              <a:latin typeface="楷体" panose="02010609060101010101" pitchFamily="49" charset="-122"/>
              <a:ea typeface="楷体" panose="02010609060101010101" pitchFamily="49" charset="-122"/>
            </a:endParaRPr>
          </a:p>
          <a:p>
            <a:pPr>
              <a:lnSpc>
                <a:spcPct val="150000"/>
              </a:lnSpc>
              <a:spcBef>
                <a:spcPts val="0"/>
              </a:spcBef>
              <a:buFont typeface="Wingdings" panose="05000000000000000000" charset="0"/>
              <a:buChar char="Ø"/>
            </a:pPr>
            <a:r>
              <a:rPr sz="2000" dirty="0">
                <a:latin typeface="楷体" panose="02010609060101010101" pitchFamily="49" charset="-122"/>
                <a:ea typeface="楷体" panose="02010609060101010101" pitchFamily="49" charset="-122"/>
              </a:rPr>
              <a:t>2、出版他人享有专有出版权的图书的</a:t>
            </a:r>
            <a:endParaRPr sz="2000" dirty="0">
              <a:latin typeface="楷体" panose="02010609060101010101" pitchFamily="49" charset="-122"/>
              <a:ea typeface="楷体" panose="02010609060101010101" pitchFamily="49" charset="-122"/>
            </a:endParaRPr>
          </a:p>
          <a:p>
            <a:pPr>
              <a:lnSpc>
                <a:spcPct val="150000"/>
              </a:lnSpc>
              <a:spcBef>
                <a:spcPts val="0"/>
              </a:spcBef>
              <a:buFont typeface="Wingdings" panose="05000000000000000000" charset="0"/>
              <a:buChar char="Ø"/>
            </a:pPr>
            <a:r>
              <a:rPr sz="2000" dirty="0">
                <a:latin typeface="楷体" panose="02010609060101010101" pitchFamily="49" charset="-122"/>
                <a:ea typeface="楷体" panose="02010609060101010101" pitchFamily="49" charset="-122"/>
              </a:rPr>
              <a:t>3、未经表演者许可，复制、发行录有其表演的录音录像制品，或者通过信息网络向公众传播其表演的，另有规定的除外</a:t>
            </a:r>
            <a:endParaRPr sz="2000" dirty="0">
              <a:latin typeface="楷体" panose="02010609060101010101" pitchFamily="49" charset="-122"/>
              <a:ea typeface="楷体" panose="02010609060101010101" pitchFamily="49" charset="-122"/>
            </a:endParaRPr>
          </a:p>
          <a:p>
            <a:pPr>
              <a:lnSpc>
                <a:spcPct val="150000"/>
              </a:lnSpc>
              <a:spcBef>
                <a:spcPts val="0"/>
              </a:spcBef>
              <a:buFont typeface="Wingdings" panose="05000000000000000000" charset="0"/>
              <a:buChar char="Ø"/>
            </a:pPr>
            <a:r>
              <a:rPr sz="2000" dirty="0">
                <a:latin typeface="楷体" panose="02010609060101010101" pitchFamily="49" charset="-122"/>
                <a:ea typeface="楷体" panose="02010609060101010101" pitchFamily="49" charset="-122"/>
              </a:rPr>
              <a:t>4、未经录音录像制作者许可，复制、发行、通过信息网络向公众传播其制作的录音录像制品的，另有规定的除外</a:t>
            </a:r>
            <a:endParaRPr sz="2000" dirty="0">
              <a:latin typeface="楷体" panose="02010609060101010101" pitchFamily="49" charset="-122"/>
              <a:ea typeface="楷体" panose="02010609060101010101" pitchFamily="49" charset="-122"/>
            </a:endParaRPr>
          </a:p>
          <a:p>
            <a:pPr>
              <a:lnSpc>
                <a:spcPct val="150000"/>
              </a:lnSpc>
              <a:spcBef>
                <a:spcPts val="0"/>
              </a:spcBef>
              <a:buFont typeface="Wingdings" panose="05000000000000000000" charset="0"/>
              <a:buChar char="Ø"/>
            </a:pPr>
            <a:r>
              <a:rPr sz="2000" dirty="0">
                <a:latin typeface="楷体" panose="02010609060101010101" pitchFamily="49" charset="-122"/>
                <a:ea typeface="楷体" panose="02010609060101010101" pitchFamily="49" charset="-122"/>
              </a:rPr>
              <a:t>5、未经许可，播放、复制或者通过信息网络向公众传播广播、电视的，另有规定的除外</a:t>
            </a:r>
            <a:endParaRPr sz="2000" dirty="0">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0" name="圆角矩形 26629"/>
          <p:cNvSpPr/>
          <p:nvPr/>
        </p:nvSpPr>
        <p:spPr>
          <a:xfrm>
            <a:off x="539511" y="1452496"/>
            <a:ext cx="1329929" cy="381633"/>
          </a:xfrm>
          <a:prstGeom prst="roundRect">
            <a:avLst>
              <a:gd name="adj" fmla="val 16667"/>
            </a:avLst>
          </a:prstGeom>
          <a:solidFill>
            <a:schemeClr val="hlink">
              <a:alpha val="100000"/>
            </a:schemeClr>
          </a:solidFill>
          <a:ln w="9525" cap="flat" cmpd="sng">
            <a:solidFill>
              <a:schemeClr val="tx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rPr>
              <a:t>客观行为</a:t>
            </a:r>
            <a:endParaRPr lang="zh-CN" altLang="en-US" sz="2400" dirty="0">
              <a:solidFill>
                <a:schemeClr val="bg1"/>
              </a:solidFill>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文本占位符 16386"/>
          <p:cNvSpPr>
            <a:spLocks noGrp="1"/>
          </p:cNvSpPr>
          <p:nvPr>
            <p:ph type="body" idx="1"/>
          </p:nvPr>
        </p:nvSpPr>
        <p:spPr>
          <a:xfrm>
            <a:off x="570865" y="1769745"/>
            <a:ext cx="8093710" cy="4563745"/>
          </a:xfrm>
        </p:spPr>
        <p:txBody>
          <a:bodyPr>
            <a:noAutofit/>
          </a:bodyPr>
          <a:lstStyle/>
          <a:p>
            <a:pPr>
              <a:lnSpc>
                <a:spcPct val="150000"/>
              </a:lnSpc>
              <a:spcBef>
                <a:spcPts val="0"/>
              </a:spcBef>
              <a:buFont typeface="Wingdings" panose="05000000000000000000" charset="0"/>
              <a:buChar char="Ø"/>
            </a:pPr>
            <a:r>
              <a:rPr sz="2000" dirty="0">
                <a:latin typeface="楷体" panose="02010609060101010101" pitchFamily="49" charset="-122"/>
                <a:ea typeface="楷体" panose="02010609060101010101" pitchFamily="49" charset="-122"/>
              </a:rPr>
              <a:t>6、未经著作权人或者与著作权有关的权利人许可，故意避开或者破坏技术措施的，故意制造、进口或者向他人提供主要用于避开、破坏技术措施的装置或者部件的，或者故意为他人避开或者破坏技术措施提供技术服务的，法律、行政法规另有规定的除外</a:t>
            </a:r>
            <a:endParaRPr sz="2000" dirty="0">
              <a:latin typeface="楷体" panose="02010609060101010101" pitchFamily="49" charset="-122"/>
              <a:ea typeface="楷体" panose="02010609060101010101" pitchFamily="49" charset="-122"/>
            </a:endParaRPr>
          </a:p>
          <a:p>
            <a:pPr>
              <a:lnSpc>
                <a:spcPct val="150000"/>
              </a:lnSpc>
              <a:spcBef>
                <a:spcPts val="0"/>
              </a:spcBef>
              <a:buFont typeface="Wingdings" panose="05000000000000000000" charset="0"/>
              <a:buChar char="Ø"/>
            </a:pPr>
            <a:r>
              <a:rPr sz="2000" dirty="0">
                <a:latin typeface="楷体" panose="02010609060101010101" pitchFamily="49" charset="-122"/>
                <a:ea typeface="楷体" panose="02010609060101010101" pitchFamily="49" charset="-122"/>
              </a:rPr>
              <a:t>7、未经著作权人或者与著作权有关的权利人许可，故意删除或者改变作品、版式设计、表演、录音录像制品或者广播、电视上的权利管理信息的，知道或者应当知道作品、版式设计、表演、录音录像制品或者广播、电视上的权利管理信息未经许可被删除或者改变，仍然向公众提供的，法律、行政法规另有规定的除外</a:t>
            </a:r>
            <a:endParaRPr sz="2000" dirty="0">
              <a:latin typeface="楷体" panose="02010609060101010101" pitchFamily="49" charset="-122"/>
              <a:ea typeface="楷体" panose="02010609060101010101" pitchFamily="49" charset="-122"/>
            </a:endParaRPr>
          </a:p>
          <a:p>
            <a:pPr>
              <a:lnSpc>
                <a:spcPct val="150000"/>
              </a:lnSpc>
              <a:spcBef>
                <a:spcPts val="0"/>
              </a:spcBef>
              <a:buFont typeface="Wingdings" panose="05000000000000000000" charset="0"/>
              <a:buChar char="Ø"/>
            </a:pPr>
            <a:r>
              <a:rPr sz="2000" dirty="0">
                <a:latin typeface="楷体" panose="02010609060101010101" pitchFamily="49" charset="-122"/>
                <a:ea typeface="楷体" panose="02010609060101010101" pitchFamily="49" charset="-122"/>
              </a:rPr>
              <a:t>8、制作、出售假冒他人署名的作品的</a:t>
            </a:r>
            <a:endParaRPr sz="2000" dirty="0">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stretch>
            <a:fillRect/>
          </a:stretch>
        </p:blipFill>
        <p:spPr>
          <a:xfrm>
            <a:off x="0" y="2032"/>
            <a:ext cx="9144000" cy="110337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9" name="圆角矩形 26629"/>
          <p:cNvSpPr/>
          <p:nvPr/>
        </p:nvSpPr>
        <p:spPr>
          <a:xfrm>
            <a:off x="570865" y="1316990"/>
            <a:ext cx="1329929" cy="381633"/>
          </a:xfrm>
          <a:prstGeom prst="roundRect">
            <a:avLst>
              <a:gd name="adj" fmla="val 16667"/>
            </a:avLst>
          </a:prstGeom>
          <a:solidFill>
            <a:schemeClr val="hlink">
              <a:alpha val="100000"/>
            </a:schemeClr>
          </a:solidFill>
          <a:ln w="9525" cap="flat" cmpd="sng">
            <a:solidFill>
              <a:schemeClr val="tx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rPr>
              <a:t>客观行为</a:t>
            </a:r>
            <a:endParaRPr lang="zh-CN" altLang="en-US" sz="2400" dirty="0">
              <a:solidFill>
                <a:schemeClr val="bg1"/>
              </a:solidFill>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圆角矩形 24577"/>
          <p:cNvSpPr/>
          <p:nvPr/>
        </p:nvSpPr>
        <p:spPr>
          <a:xfrm>
            <a:off x="1547813" y="3067051"/>
            <a:ext cx="3196907" cy="2907029"/>
          </a:xfrm>
          <a:prstGeom prst="roundRect">
            <a:avLst>
              <a:gd name="adj" fmla="val 16667"/>
            </a:avLst>
          </a:prstGeom>
          <a:solidFill>
            <a:schemeClr val="bg1">
              <a:alpha val="100000"/>
            </a:schemeClr>
          </a:solidFill>
          <a:ln w="9525" cap="flat" cmpd="sng">
            <a:solidFill>
              <a:schemeClr val="tx1"/>
            </a:solidFill>
            <a:prstDash val="dash"/>
            <a:headEnd type="none" w="med" len="med"/>
            <a:tailEnd type="none" w="med" len="med"/>
          </a:ln>
        </p:spPr>
        <p:txBody>
          <a:bodyPr vert="horz" wrap="none" anchor="ctr"/>
          <a:lstStyle/>
          <a:p>
            <a:pPr algn="ctr"/>
            <a:endParaRPr>
              <a:latin typeface="Arial" panose="020B0604020202020204" pitchFamily="34" charset="0"/>
            </a:endParaRPr>
          </a:p>
        </p:txBody>
      </p:sp>
      <p:sp>
        <p:nvSpPr>
          <p:cNvPr id="24581" name="文本框 24580"/>
          <p:cNvSpPr txBox="1"/>
          <p:nvPr/>
        </p:nvSpPr>
        <p:spPr>
          <a:xfrm>
            <a:off x="1692275" y="3175000"/>
            <a:ext cx="3052445" cy="2400657"/>
          </a:xfrm>
          <a:prstGeom prst="rect">
            <a:avLst/>
          </a:prstGeom>
          <a:noFill/>
          <a:ln w="9525">
            <a:noFill/>
          </a:ln>
        </p:spPr>
        <p:txBody>
          <a:bodyPr wrap="square" anchor="t">
            <a:spAutoFit/>
          </a:bodyPr>
          <a:lstStyle/>
          <a:p>
            <a:pPr>
              <a:lnSpc>
                <a:spcPct val="150000"/>
              </a:lnSpc>
            </a:pPr>
            <a:r>
              <a:rPr lang="zh-CN" altLang="en-US" sz="2000" dirty="0">
                <a:latin typeface="楷体" panose="02010609060101010101" pitchFamily="49" charset="-122"/>
                <a:ea typeface="楷体" panose="02010609060101010101" pitchFamily="49" charset="-122"/>
              </a:rPr>
              <a:t>以营利为目的，违反著作管理法规，未经著作权人许可，侵犯他人的著作权，违法所得数额较大或者有其他严重情节的行为。</a:t>
            </a:r>
            <a:endParaRPr lang="zh-CN" altLang="en-US" sz="2000" dirty="0">
              <a:latin typeface="楷体" panose="02010609060101010101" pitchFamily="49" charset="-122"/>
              <a:ea typeface="楷体" panose="02010609060101010101" pitchFamily="49" charset="-122"/>
            </a:endParaRPr>
          </a:p>
        </p:txBody>
      </p:sp>
      <p:sp>
        <p:nvSpPr>
          <p:cNvPr id="24582" name="圆角矩形 24581"/>
          <p:cNvSpPr/>
          <p:nvPr/>
        </p:nvSpPr>
        <p:spPr>
          <a:xfrm>
            <a:off x="1321435" y="2659360"/>
            <a:ext cx="1229360" cy="46166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000" dirty="0">
                <a:solidFill>
                  <a:schemeClr val="bg1"/>
                </a:solidFill>
                <a:latin typeface="Arial" panose="020B0604020202020204" pitchFamily="34" charset="0"/>
                <a:ea typeface="黑体" panose="02010609060101010101" pitchFamily="49" charset="-122"/>
              </a:rPr>
              <a:t>概念</a:t>
            </a:r>
            <a:endParaRPr lang="zh-CN" altLang="en-US" sz="2000" dirty="0">
              <a:solidFill>
                <a:schemeClr val="bg1"/>
              </a:solidFill>
              <a:latin typeface="Arial" panose="020B0604020202020204" pitchFamily="34" charset="0"/>
              <a:ea typeface="黑体" panose="02010609060101010101" pitchFamily="49" charset="-122"/>
            </a:endParaRPr>
          </a:p>
        </p:txBody>
      </p:sp>
      <p:sp>
        <p:nvSpPr>
          <p:cNvPr id="9" name="Text Box 4"/>
          <p:cNvSpPr txBox="1">
            <a:spLocks noChangeArrowheads="1"/>
          </p:cNvSpPr>
          <p:nvPr/>
        </p:nvSpPr>
        <p:spPr bwMode="auto">
          <a:xfrm>
            <a:off x="3252235" y="1344275"/>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三、刑事责任</a:t>
            </a:r>
            <a:endParaRPr lang="zh-CN" altLang="en-US" sz="2800" b="1" dirty="0">
              <a:ea typeface="黑体" panose="02010609060101010101" pitchFamily="49" charset="-122"/>
            </a:endParaRPr>
          </a:p>
        </p:txBody>
      </p:sp>
      <p:pic>
        <p:nvPicPr>
          <p:cNvPr id="10" name="图片 9"/>
          <p:cNvPicPr>
            <a:picLocks noChangeAspect="1"/>
          </p:cNvPicPr>
          <p:nvPr/>
        </p:nvPicPr>
        <p:blipFill>
          <a:blip r:embed="rId1"/>
          <a:stretch>
            <a:fillRect/>
          </a:stretch>
        </p:blipFill>
        <p:spPr>
          <a:xfrm>
            <a:off x="0" y="2032"/>
            <a:ext cx="9144000" cy="1103376"/>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5" name="矩形 4"/>
          <p:cNvSpPr/>
          <p:nvPr/>
        </p:nvSpPr>
        <p:spPr>
          <a:xfrm>
            <a:off x="1052255" y="2037221"/>
            <a:ext cx="2510624" cy="461665"/>
          </a:xfrm>
          <a:prstGeom prst="rect">
            <a:avLst/>
          </a:prstGeom>
        </p:spPr>
        <p:txBody>
          <a:bodyPr wrap="none">
            <a:spAutoFit/>
          </a:bodyPr>
          <a:lstStyle/>
          <a:p>
            <a:r>
              <a:rPr lang="en-US" altLang="zh-CN" sz="2400" dirty="0">
                <a:latin typeface="Arial" panose="020B0604020202020204" pitchFamily="34" charset="0"/>
                <a:ea typeface="黑体" panose="02010609060101010101" pitchFamily="49" charset="-122"/>
              </a:rPr>
              <a:t>1</a:t>
            </a:r>
            <a:r>
              <a:rPr lang="zh-CN" altLang="en-US" sz="2400" dirty="0">
                <a:latin typeface="Arial" panose="020B0604020202020204" pitchFamily="34" charset="0"/>
                <a:ea typeface="黑体" panose="02010609060101010101" pitchFamily="49" charset="-122"/>
              </a:rPr>
              <a:t>、侵犯著作权罪</a:t>
            </a:r>
            <a:endParaRPr lang="zh-CN" altLang="en-US" sz="2400" dirty="0">
              <a:latin typeface="Arial" panose="020B0604020202020204" pitchFamily="34" charset="0"/>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4971098" y="2890192"/>
            <a:ext cx="3648075" cy="27336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圆角矩形 26629"/>
          <p:cNvSpPr/>
          <p:nvPr/>
        </p:nvSpPr>
        <p:spPr>
          <a:xfrm>
            <a:off x="218201" y="1179828"/>
            <a:ext cx="1584325" cy="431800"/>
          </a:xfrm>
          <a:prstGeom prst="roundRect">
            <a:avLst>
              <a:gd name="adj" fmla="val 16667"/>
            </a:avLst>
          </a:prstGeom>
          <a:solidFill>
            <a:schemeClr val="hlink">
              <a:alpha val="100000"/>
            </a:schemeClr>
          </a:solidFill>
          <a:ln w="9525" cap="flat" cmpd="sng">
            <a:solidFill>
              <a:schemeClr val="tx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rPr>
              <a:t>客观行为</a:t>
            </a:r>
            <a:endParaRPr lang="zh-CN" altLang="en-US" sz="2400" dirty="0">
              <a:solidFill>
                <a:schemeClr val="bg1"/>
              </a:solidFill>
              <a:latin typeface="Arial" panose="020B0604020202020204" pitchFamily="34" charset="0"/>
            </a:endParaRPr>
          </a:p>
        </p:txBody>
      </p:sp>
      <p:sp>
        <p:nvSpPr>
          <p:cNvPr id="26631" name="文本框 26630"/>
          <p:cNvSpPr txBox="1"/>
          <p:nvPr/>
        </p:nvSpPr>
        <p:spPr>
          <a:xfrm>
            <a:off x="374015" y="1532255"/>
            <a:ext cx="8396605" cy="5169535"/>
          </a:xfrm>
          <a:prstGeom prst="rect">
            <a:avLst/>
          </a:prstGeom>
          <a:noFill/>
          <a:ln w="9525">
            <a:noFill/>
          </a:ln>
        </p:spPr>
        <p:txBody>
          <a:bodyPr wrap="square" anchor="t">
            <a:spAutoFit/>
          </a:bodyPr>
          <a:lstStyle/>
          <a:p>
            <a:pPr marL="285750" indent="-285750">
              <a:lnSpc>
                <a:spcPct val="150000"/>
              </a:lnSpc>
              <a:buSzPct val="100000"/>
              <a:buFont typeface="Wingdings" panose="05000000000000000000" charset="0"/>
              <a:buChar char="Ø"/>
            </a:pPr>
            <a:r>
              <a:rPr lang="en-US" sz="2000" dirty="0">
                <a:solidFill>
                  <a:schemeClr val="tx1"/>
                </a:solidFill>
                <a:latin typeface="楷体" panose="02010609060101010101" pitchFamily="49" charset="-122"/>
                <a:ea typeface="楷体" panose="02010609060101010101" pitchFamily="49" charset="-122"/>
              </a:rPr>
              <a:t>1</a:t>
            </a:r>
            <a:r>
              <a:rPr lang="zh-CN" altLang="en-US" sz="2000" dirty="0">
                <a:solidFill>
                  <a:schemeClr val="tx1"/>
                </a:solidFill>
                <a:latin typeface="楷体" panose="02010609060101010101" pitchFamily="49" charset="-122"/>
                <a:ea typeface="楷体" panose="02010609060101010101" pitchFamily="49" charset="-122"/>
              </a:rPr>
              <a:t>、</a:t>
            </a:r>
            <a:r>
              <a:rPr sz="2000" dirty="0">
                <a:solidFill>
                  <a:schemeClr val="tx1"/>
                </a:solidFill>
                <a:latin typeface="楷体" panose="02010609060101010101" pitchFamily="49" charset="-122"/>
                <a:ea typeface="楷体" panose="02010609060101010101" pitchFamily="49" charset="-122"/>
              </a:rPr>
              <a:t>未经著作权人许可，复制发行、通过信息网络向公众传播其文字作品、音乐、美术、视听作品、计算机软件及法律、行政法规规定的其他作品的</a:t>
            </a:r>
            <a:endParaRPr sz="2000" dirty="0">
              <a:solidFill>
                <a:schemeClr val="tx1"/>
              </a:solidFill>
              <a:latin typeface="楷体" panose="02010609060101010101" pitchFamily="49" charset="-122"/>
              <a:ea typeface="楷体" panose="02010609060101010101" pitchFamily="49" charset="-122"/>
            </a:endParaRPr>
          </a:p>
          <a:p>
            <a:pPr marL="285750" indent="-285750">
              <a:lnSpc>
                <a:spcPct val="150000"/>
              </a:lnSpc>
              <a:buSzPct val="100000"/>
              <a:buFont typeface="Wingdings" panose="05000000000000000000" charset="0"/>
              <a:buChar char="Ø"/>
            </a:pPr>
            <a:r>
              <a:rPr lang="en-US" sz="2000" dirty="0">
                <a:solidFill>
                  <a:schemeClr val="tx1"/>
                </a:solidFill>
                <a:latin typeface="楷体" panose="02010609060101010101" pitchFamily="49" charset="-122"/>
                <a:ea typeface="楷体" panose="02010609060101010101" pitchFamily="49" charset="-122"/>
              </a:rPr>
              <a:t>2</a:t>
            </a:r>
            <a:r>
              <a:rPr lang="zh-CN" altLang="en-US" sz="2000" dirty="0">
                <a:solidFill>
                  <a:schemeClr val="tx1"/>
                </a:solidFill>
                <a:latin typeface="楷体" panose="02010609060101010101" pitchFamily="49" charset="-122"/>
                <a:ea typeface="楷体" panose="02010609060101010101" pitchFamily="49" charset="-122"/>
              </a:rPr>
              <a:t>、</a:t>
            </a:r>
            <a:r>
              <a:rPr sz="2000" dirty="0">
                <a:solidFill>
                  <a:schemeClr val="tx1"/>
                </a:solidFill>
                <a:latin typeface="楷体" panose="02010609060101010101" pitchFamily="49" charset="-122"/>
                <a:ea typeface="楷体" panose="02010609060101010101" pitchFamily="49" charset="-122"/>
              </a:rPr>
              <a:t>出版他人享有专有出版权的图书的</a:t>
            </a:r>
            <a:endParaRPr sz="2000" dirty="0">
              <a:solidFill>
                <a:schemeClr val="tx1"/>
              </a:solidFill>
              <a:latin typeface="楷体" panose="02010609060101010101" pitchFamily="49" charset="-122"/>
              <a:ea typeface="楷体" panose="02010609060101010101" pitchFamily="49" charset="-122"/>
            </a:endParaRPr>
          </a:p>
          <a:p>
            <a:pPr marL="285750" indent="-285750">
              <a:lnSpc>
                <a:spcPct val="150000"/>
              </a:lnSpc>
              <a:buSzPct val="100000"/>
              <a:buFont typeface="Wingdings" panose="05000000000000000000" charset="0"/>
              <a:buChar char="Ø"/>
            </a:pPr>
            <a:r>
              <a:rPr lang="en-US" sz="2000" dirty="0">
                <a:solidFill>
                  <a:schemeClr val="tx1"/>
                </a:solidFill>
                <a:latin typeface="楷体" panose="02010609060101010101" pitchFamily="49" charset="-122"/>
                <a:ea typeface="楷体" panose="02010609060101010101" pitchFamily="49" charset="-122"/>
              </a:rPr>
              <a:t>3</a:t>
            </a:r>
            <a:r>
              <a:rPr lang="zh-CN" altLang="en-US" sz="2000" dirty="0">
                <a:solidFill>
                  <a:schemeClr val="tx1"/>
                </a:solidFill>
                <a:latin typeface="楷体" panose="02010609060101010101" pitchFamily="49" charset="-122"/>
                <a:ea typeface="楷体" panose="02010609060101010101" pitchFamily="49" charset="-122"/>
              </a:rPr>
              <a:t>、</a:t>
            </a:r>
            <a:r>
              <a:rPr sz="2000" dirty="0">
                <a:solidFill>
                  <a:schemeClr val="tx1"/>
                </a:solidFill>
                <a:latin typeface="楷体" panose="02010609060101010101" pitchFamily="49" charset="-122"/>
                <a:ea typeface="楷体" panose="02010609060101010101" pitchFamily="49" charset="-122"/>
              </a:rPr>
              <a:t>未经录音录像制作者许可，复制发行、通过信息网络向公众传播其制作的录音录像的</a:t>
            </a:r>
            <a:endParaRPr sz="2000" dirty="0">
              <a:solidFill>
                <a:schemeClr val="tx1"/>
              </a:solidFill>
              <a:latin typeface="楷体" panose="02010609060101010101" pitchFamily="49" charset="-122"/>
              <a:ea typeface="楷体" panose="02010609060101010101" pitchFamily="49" charset="-122"/>
            </a:endParaRPr>
          </a:p>
          <a:p>
            <a:pPr marL="285750" indent="-285750">
              <a:lnSpc>
                <a:spcPct val="150000"/>
              </a:lnSpc>
              <a:buSzPct val="100000"/>
              <a:buFont typeface="Wingdings" panose="05000000000000000000" charset="0"/>
              <a:buChar char="Ø"/>
            </a:pPr>
            <a:r>
              <a:rPr sz="2000" dirty="0">
                <a:solidFill>
                  <a:schemeClr val="tx1"/>
                </a:solidFill>
                <a:latin typeface="楷体" panose="02010609060101010101" pitchFamily="49" charset="-122"/>
                <a:ea typeface="楷体" panose="02010609060101010101" pitchFamily="49" charset="-122"/>
              </a:rPr>
              <a:t>4、未经表演者许可，复制发行录有其表演的录音录像制品，或者通过信息网络向公众传播其表演的</a:t>
            </a:r>
            <a:endParaRPr sz="2000" dirty="0">
              <a:solidFill>
                <a:schemeClr val="tx1"/>
              </a:solidFill>
              <a:latin typeface="楷体" panose="02010609060101010101" pitchFamily="49" charset="-122"/>
              <a:ea typeface="楷体" panose="02010609060101010101" pitchFamily="49" charset="-122"/>
            </a:endParaRPr>
          </a:p>
          <a:p>
            <a:pPr marL="285750" indent="-285750">
              <a:lnSpc>
                <a:spcPct val="150000"/>
              </a:lnSpc>
              <a:buSzPct val="100000"/>
              <a:buFont typeface="Wingdings" panose="05000000000000000000" charset="0"/>
              <a:buChar char="Ø"/>
            </a:pPr>
            <a:r>
              <a:rPr sz="2000" dirty="0">
                <a:solidFill>
                  <a:schemeClr val="tx1"/>
                </a:solidFill>
                <a:latin typeface="楷体" panose="02010609060101010101" pitchFamily="49" charset="-122"/>
                <a:ea typeface="楷体" panose="02010609060101010101" pitchFamily="49" charset="-122"/>
              </a:rPr>
              <a:t>5、制作、出售假冒他人署名的美术作品的</a:t>
            </a:r>
            <a:endParaRPr sz="2000" dirty="0">
              <a:solidFill>
                <a:schemeClr val="tx1"/>
              </a:solidFill>
              <a:latin typeface="楷体" panose="02010609060101010101" pitchFamily="49" charset="-122"/>
              <a:ea typeface="楷体" panose="02010609060101010101" pitchFamily="49" charset="-122"/>
            </a:endParaRPr>
          </a:p>
          <a:p>
            <a:pPr marL="285750" indent="-285750">
              <a:lnSpc>
                <a:spcPct val="150000"/>
              </a:lnSpc>
              <a:buSzPct val="100000"/>
              <a:buFont typeface="Wingdings" panose="05000000000000000000" charset="0"/>
              <a:buChar char="Ø"/>
            </a:pPr>
            <a:r>
              <a:rPr sz="2000" dirty="0">
                <a:solidFill>
                  <a:schemeClr val="tx1"/>
                </a:solidFill>
                <a:latin typeface="楷体" panose="02010609060101010101" pitchFamily="49" charset="-122"/>
                <a:ea typeface="楷体" panose="02010609060101010101" pitchFamily="49" charset="-122"/>
              </a:rPr>
              <a:t>6、未经许可，故意避开或者破坏权利人为其作品、录音录像制品等采取的保护著作权或者与著作权有关的权利的技术措施的</a:t>
            </a:r>
            <a:endParaRPr sz="2000" dirty="0">
              <a:solidFill>
                <a:schemeClr val="tx1"/>
              </a:solidFill>
              <a:latin typeface="楷体" panose="02010609060101010101" pitchFamily="49" charset="-122"/>
              <a:ea typeface="楷体" panose="02010609060101010101" pitchFamily="49" charset="-122"/>
            </a:endParaRPr>
          </a:p>
        </p:txBody>
      </p:sp>
      <p:pic>
        <p:nvPicPr>
          <p:cNvPr id="10" name="图片 9"/>
          <p:cNvPicPr>
            <a:picLocks noChangeAspect="1"/>
          </p:cNvPicPr>
          <p:nvPr/>
        </p:nvPicPr>
        <p:blipFill>
          <a:blip r:embed="rId1"/>
          <a:stretch>
            <a:fillRect/>
          </a:stretch>
        </p:blipFill>
        <p:spPr>
          <a:xfrm>
            <a:off x="0" y="2032"/>
            <a:ext cx="9144000" cy="1103376"/>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文本框 27650"/>
          <p:cNvSpPr txBox="1"/>
          <p:nvPr/>
        </p:nvSpPr>
        <p:spPr>
          <a:xfrm>
            <a:off x="1073467" y="2106362"/>
            <a:ext cx="3126177" cy="461665"/>
          </a:xfrm>
          <a:prstGeom prst="rect">
            <a:avLst/>
          </a:prstGeom>
          <a:noFill/>
          <a:ln w="9525">
            <a:noFill/>
          </a:ln>
        </p:spPr>
        <p:txBody>
          <a:bodyPr wrap="none" anchor="t">
            <a:spAutoFit/>
          </a:bodyPr>
          <a:lstStyle/>
          <a:p>
            <a:r>
              <a:rPr lang="en-US" altLang="zh-CN" sz="2400" dirty="0">
                <a:latin typeface="Arial" panose="020B0604020202020204" pitchFamily="34" charset="0"/>
                <a:ea typeface="黑体" panose="02010609060101010101" pitchFamily="49" charset="-122"/>
              </a:rPr>
              <a:t>2</a:t>
            </a:r>
            <a:r>
              <a:rPr lang="zh-CN" altLang="en-US" sz="2400" dirty="0">
                <a:latin typeface="Arial" panose="020B0604020202020204" pitchFamily="34" charset="0"/>
                <a:ea typeface="黑体" panose="02010609060101010101" pitchFamily="49" charset="-122"/>
              </a:rPr>
              <a:t>、销售侵权复制品罪</a:t>
            </a:r>
            <a:endParaRPr lang="zh-CN" altLang="en-US" sz="2400" dirty="0">
              <a:latin typeface="Arial" panose="020B0604020202020204" pitchFamily="34" charset="0"/>
              <a:ea typeface="黑体" panose="02010609060101010101" pitchFamily="49" charset="-122"/>
            </a:endParaRPr>
          </a:p>
        </p:txBody>
      </p:sp>
      <p:sp>
        <p:nvSpPr>
          <p:cNvPr id="27652" name="圆角矩形 27651"/>
          <p:cNvSpPr/>
          <p:nvPr/>
        </p:nvSpPr>
        <p:spPr>
          <a:xfrm>
            <a:off x="1547813" y="3282950"/>
            <a:ext cx="6119812" cy="2362041"/>
          </a:xfrm>
          <a:prstGeom prst="roundRect">
            <a:avLst>
              <a:gd name="adj" fmla="val 16667"/>
            </a:avLst>
          </a:prstGeom>
          <a:solidFill>
            <a:schemeClr val="bg1">
              <a:alpha val="100000"/>
            </a:schemeClr>
          </a:solidFill>
          <a:ln w="9525" cap="flat" cmpd="sng">
            <a:solidFill>
              <a:schemeClr val="tx1"/>
            </a:solidFill>
            <a:prstDash val="dash"/>
            <a:headEnd type="none" w="med" len="med"/>
            <a:tailEnd type="none" w="med" len="med"/>
          </a:ln>
        </p:spPr>
        <p:txBody>
          <a:bodyPr vert="horz" wrap="none" anchor="ctr"/>
          <a:lstStyle/>
          <a:p>
            <a:pPr algn="ctr"/>
            <a:endParaRPr>
              <a:latin typeface="Arial" panose="020B0604020202020204" pitchFamily="34" charset="0"/>
            </a:endParaRPr>
          </a:p>
        </p:txBody>
      </p:sp>
      <p:sp>
        <p:nvSpPr>
          <p:cNvPr id="27653" name="圆角矩形 27652"/>
          <p:cNvSpPr/>
          <p:nvPr/>
        </p:nvSpPr>
        <p:spPr>
          <a:xfrm>
            <a:off x="1124267" y="2781300"/>
            <a:ext cx="1375093"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概 念</a:t>
            </a:r>
            <a:endParaRPr lang="zh-CN" altLang="en-US" sz="2400" dirty="0">
              <a:solidFill>
                <a:schemeClr val="bg1"/>
              </a:solidFill>
              <a:latin typeface="Arial" panose="020B0604020202020204" pitchFamily="34" charset="0"/>
              <a:ea typeface="黑体" panose="02010609060101010101" pitchFamily="49" charset="-122"/>
            </a:endParaRPr>
          </a:p>
        </p:txBody>
      </p:sp>
      <p:sp>
        <p:nvSpPr>
          <p:cNvPr id="27654" name="文本框 27653"/>
          <p:cNvSpPr txBox="1"/>
          <p:nvPr/>
        </p:nvSpPr>
        <p:spPr>
          <a:xfrm>
            <a:off x="1906587" y="3429000"/>
            <a:ext cx="5689600" cy="2215991"/>
          </a:xfrm>
          <a:prstGeom prst="rect">
            <a:avLst/>
          </a:prstGeom>
          <a:noFill/>
          <a:ln w="9525">
            <a:noFill/>
          </a:ln>
        </p:spPr>
        <p:txBody>
          <a:bodyPr wrap="square" anchor="t">
            <a:spAutoFit/>
          </a:bodyPr>
          <a:lstStyle/>
          <a:p>
            <a:pPr>
              <a:lnSpc>
                <a:spcPct val="150000"/>
              </a:lnSpc>
            </a:pPr>
            <a:r>
              <a:rPr lang="zh-CN" altLang="en-US" sz="2000" dirty="0">
                <a:latin typeface="楷体" panose="02010609060101010101" pitchFamily="49" charset="-122"/>
                <a:ea typeface="楷体" panose="02010609060101010101" pitchFamily="49" charset="-122"/>
              </a:rPr>
              <a:t>以营利为目的，销售明知是侵犯他人著作权、专有出版权的文字作品、音乐、电视、电视、录像、计算机软件、图书及其他作品以及假冒他人署名的美术作品，违法所得数额巨大的行为。</a:t>
            </a:r>
            <a:endParaRPr lang="zh-CN" altLang="en-US" sz="2000" dirty="0">
              <a:latin typeface="楷体" panose="02010609060101010101" pitchFamily="49" charset="-122"/>
              <a:ea typeface="楷体" panose="02010609060101010101" pitchFamily="49" charset="-122"/>
            </a:endParaRPr>
          </a:p>
          <a:p>
            <a:endParaRPr lang="zh-CN" altLang="en-US" dirty="0">
              <a:latin typeface="Arial" panose="020B0604020202020204" pitchFamily="34" charset="0"/>
            </a:endParaRPr>
          </a:p>
        </p:txBody>
      </p:sp>
      <p:pic>
        <p:nvPicPr>
          <p:cNvPr id="9" name="图片 8"/>
          <p:cNvPicPr>
            <a:picLocks noChangeAspect="1"/>
          </p:cNvPicPr>
          <p:nvPr/>
        </p:nvPicPr>
        <p:blipFill>
          <a:blip r:embed="rId1"/>
          <a:stretch>
            <a:fillRect/>
          </a:stretch>
        </p:blipFill>
        <p:spPr>
          <a:xfrm>
            <a:off x="0" y="2032"/>
            <a:ext cx="9144000" cy="1103376"/>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1" name="Text Box 4"/>
          <p:cNvSpPr txBox="1">
            <a:spLocks noChangeArrowheads="1"/>
          </p:cNvSpPr>
          <p:nvPr/>
        </p:nvSpPr>
        <p:spPr bwMode="auto">
          <a:xfrm>
            <a:off x="3252235" y="1344275"/>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三、刑事责任</a:t>
            </a:r>
            <a:endParaRPr lang="zh-CN" altLang="en-US" sz="2800" b="1" dirty="0">
              <a:ea typeface="黑体" panose="020106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文本占位符 29698"/>
          <p:cNvSpPr>
            <a:spLocks noGrp="1"/>
          </p:cNvSpPr>
          <p:nvPr>
            <p:ph type="body" idx="1"/>
          </p:nvPr>
        </p:nvSpPr>
        <p:spPr>
          <a:xfrm>
            <a:off x="612140" y="1825625"/>
            <a:ext cx="7897495" cy="3640455"/>
          </a:xfrm>
        </p:spPr>
        <p:txBody>
          <a:bodyPr/>
          <a:lstStyle/>
          <a:p>
            <a:pPr marL="285750" indent="-285750" algn="l" defTabSz="457200">
              <a:lnSpc>
                <a:spcPct val="150000"/>
              </a:lnSpc>
              <a:buClrTx/>
              <a:buSzTx/>
              <a:buFont typeface="Wingdings" panose="05000000000000000000" charset="0"/>
              <a:buChar char="Ø"/>
            </a:pPr>
            <a:r>
              <a:rPr sz="2000" dirty="0">
                <a:latin typeface="楷体" panose="02010609060101010101" pitchFamily="49" charset="-122"/>
                <a:ea typeface="楷体" panose="02010609060101010101" pitchFamily="49" charset="-122"/>
              </a:rPr>
              <a:t>行为人如果既实施了《刑法》第217规定的侵犯著作权犯罪，又实施了销售侵权复制品行为，不能适用数罪并罚，而应当按照刑法理论上吸收犯的处理原理，以主行为定罪处罚，从行为可以作为量刑情节予以考虑，即以侵犯著作权罪定罪从重判处。</a:t>
            </a:r>
            <a:endParaRPr sz="2000" dirty="0">
              <a:latin typeface="楷体" panose="02010609060101010101" pitchFamily="49" charset="-122"/>
              <a:ea typeface="楷体" panose="02010609060101010101" pitchFamily="49" charset="-122"/>
            </a:endParaRPr>
          </a:p>
          <a:p>
            <a:pPr marL="285750" indent="-285750" algn="l" defTabSz="457200">
              <a:lnSpc>
                <a:spcPct val="150000"/>
              </a:lnSpc>
              <a:buClrTx/>
              <a:buSzTx/>
              <a:buFont typeface="Wingdings" panose="05000000000000000000" charset="0"/>
              <a:buChar char="Ø"/>
            </a:pPr>
            <a:r>
              <a:rPr sz="2000" dirty="0">
                <a:latin typeface="楷体" panose="02010609060101010101" pitchFamily="49" charset="-122"/>
                <a:ea typeface="楷体" panose="02010609060101010101" pitchFamily="49" charset="-122"/>
              </a:rPr>
              <a:t>《刑法》第220条规定，单位犯第217条和第218条规定之罪的，对单位判处罚金，并对其直接负责的主管人员和其他直接责任人员，依照上述各条规定予以处罚。</a:t>
            </a:r>
            <a:endParaRPr sz="2000"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type="body" idx="1"/>
          </p:nvPr>
        </p:nvSpPr>
        <p:spPr>
          <a:xfrm>
            <a:off x="485140" y="1825625"/>
            <a:ext cx="8129270" cy="2764155"/>
          </a:xfrm>
        </p:spPr>
        <p:txBody>
          <a:bodyPr/>
          <a:lstStyle/>
          <a:p>
            <a:pPr>
              <a:lnSpc>
                <a:spcPct val="130000"/>
              </a:lnSpc>
              <a:buFont typeface="Wingdings" panose="05000000000000000000" charset="0"/>
              <a:buChar char="Ø"/>
            </a:pPr>
            <a:r>
              <a:rPr lang="zh-CN" altLang="en-US" sz="2000" dirty="0">
                <a:solidFill>
                  <a:schemeClr val="tx1"/>
                </a:solidFill>
                <a:latin typeface="楷体" panose="02010609060101010101" pitchFamily="49" charset="-122"/>
                <a:ea typeface="楷体" panose="02010609060101010101" pitchFamily="49" charset="-122"/>
              </a:rPr>
              <a:t>为进一步确定定罪量刑的标准，最高人民法院、最高人民检察院分别于2004年、2007、</a:t>
            </a:r>
            <a:r>
              <a:rPr lang="en-US" altLang="zh-CN" sz="2000" dirty="0">
                <a:solidFill>
                  <a:schemeClr val="tx1"/>
                </a:solidFill>
                <a:latin typeface="楷体" panose="02010609060101010101" pitchFamily="49" charset="-122"/>
                <a:ea typeface="楷体" panose="02010609060101010101" pitchFamily="49" charset="-122"/>
              </a:rPr>
              <a:t>2020</a:t>
            </a:r>
            <a:r>
              <a:rPr lang="zh-CN" altLang="en-US" sz="2000" dirty="0">
                <a:solidFill>
                  <a:schemeClr val="tx1"/>
                </a:solidFill>
                <a:latin typeface="楷体" panose="02010609060101010101" pitchFamily="49" charset="-122"/>
                <a:ea typeface="楷体" panose="02010609060101010101" pitchFamily="49" charset="-122"/>
              </a:rPr>
              <a:t>年通过了三个《关于办理侵犯知识产权刑事案件具体应用法律若干问题的解释》，分别对第217条、218条中的“违法数额较大”、“有其他严重情节”、“违法所得数额巨大”、“有其他特别严重情节”等作出了具体解释。</a:t>
            </a:r>
            <a:endParaRPr lang="zh-CN" altLang="en-US" sz="1800" dirty="0">
              <a:solidFill>
                <a:schemeClr val="tx1"/>
              </a:solidFill>
              <a:hlinkClick r:id="rId1" action="ppaction://hlinkfile"/>
            </a:endParaRPr>
          </a:p>
        </p:txBody>
      </p:sp>
      <p:pic>
        <p:nvPicPr>
          <p:cNvPr id="4" name="图片 3"/>
          <p:cNvPicPr>
            <a:picLocks noChangeAspect="1"/>
          </p:cNvPicPr>
          <p:nvPr/>
        </p:nvPicPr>
        <p:blipFill>
          <a:blip r:embed="rId2"/>
          <a:stretch>
            <a:fillRect/>
          </a:stretch>
        </p:blipFill>
        <p:spPr>
          <a:xfrm>
            <a:off x="0" y="2032"/>
            <a:ext cx="9144000" cy="1103376"/>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文本框 6148"/>
          <p:cNvSpPr txBox="1"/>
          <p:nvPr/>
        </p:nvSpPr>
        <p:spPr>
          <a:xfrm>
            <a:off x="821690" y="2684145"/>
            <a:ext cx="7738745" cy="1014730"/>
          </a:xfrm>
          <a:prstGeom prst="rect">
            <a:avLst/>
          </a:prstGeom>
          <a:noFill/>
          <a:ln w="9525">
            <a:solidFill>
              <a:schemeClr val="accent1"/>
            </a:solidFill>
          </a:ln>
        </p:spPr>
        <p:txBody>
          <a:bodyPr wrap="square">
            <a:spAutoFit/>
          </a:bodyPr>
          <a:lstStyle/>
          <a:p>
            <a:pPr>
              <a:lnSpc>
                <a:spcPct val="150000"/>
              </a:lnSpc>
            </a:pPr>
            <a:r>
              <a:rPr lang="zh-CN" altLang="en-US" sz="2000" dirty="0">
                <a:latin typeface="楷体" panose="02010609060101010101" pitchFamily="49" charset="-122"/>
                <a:ea typeface="楷体" panose="02010609060101010101" pitchFamily="49" charset="-122"/>
              </a:rPr>
              <a:t>侵权行为：未经著作权人许可，又无法律上的根据，擅自行使或阻碍合法行使受著作权人专有权控制的行为。</a:t>
            </a:r>
            <a:endParaRPr lang="zh-CN" altLang="en-US" sz="2000" dirty="0">
              <a:latin typeface="楷体" panose="02010609060101010101" pitchFamily="49" charset="-122"/>
              <a:ea typeface="楷体" panose="02010609060101010101" pitchFamily="49" charset="-122"/>
            </a:endParaRPr>
          </a:p>
        </p:txBody>
      </p:sp>
      <p:sp>
        <p:nvSpPr>
          <p:cNvPr id="9" name="Text Box 4"/>
          <p:cNvSpPr txBox="1">
            <a:spLocks noChangeArrowheads="1"/>
          </p:cNvSpPr>
          <p:nvPr/>
        </p:nvSpPr>
        <p:spPr bwMode="auto">
          <a:xfrm>
            <a:off x="654050" y="1344295"/>
            <a:ext cx="778573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ea typeface="黑体" panose="02010609060101010101" pitchFamily="49" charset="-122"/>
              </a:rPr>
              <a:t>一、著作权法上侵权行为的概念与立法模式</a:t>
            </a:r>
            <a:endParaRPr lang="zh-CN" altLang="en-US" sz="2800" b="1" dirty="0">
              <a:ea typeface="黑体" panose="02010609060101010101" pitchFamily="49" charset="-122"/>
            </a:endParaRPr>
          </a:p>
        </p:txBody>
      </p:sp>
      <p:pic>
        <p:nvPicPr>
          <p:cNvPr id="10" name="图片 9"/>
          <p:cNvPicPr>
            <a:picLocks noChangeAspect="1"/>
          </p:cNvPicPr>
          <p:nvPr/>
        </p:nvPicPr>
        <p:blipFill>
          <a:blip r:embed="rId1"/>
          <a:stretch>
            <a:fillRect/>
          </a:stretch>
        </p:blipFill>
        <p:spPr>
          <a:xfrm>
            <a:off x="0" y="2032"/>
            <a:ext cx="9144000" cy="1103376"/>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147" name="圆角矩形 6146"/>
          <p:cNvSpPr/>
          <p:nvPr/>
        </p:nvSpPr>
        <p:spPr>
          <a:xfrm>
            <a:off x="654050" y="2174835"/>
            <a:ext cx="1584325"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概 念</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1267" name="文本占位符 11266"/>
          <p:cNvSpPr>
            <a:spLocks noGrp="1"/>
          </p:cNvSpPr>
          <p:nvPr>
            <p:ph type="body" idx="1"/>
          </p:nvPr>
        </p:nvSpPr>
        <p:spPr>
          <a:xfrm>
            <a:off x="821690" y="4267835"/>
            <a:ext cx="7739380" cy="1680845"/>
          </a:xfrm>
          <a:ln>
            <a:solidFill>
              <a:schemeClr val="accent1"/>
            </a:solidFill>
          </a:ln>
        </p:spPr>
        <p:txBody>
          <a:bodyPr>
            <a:normAutofit/>
          </a:bodyPr>
          <a:p>
            <a:pPr fontAlgn="auto">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rPr>
              <a:t>概括立法：德国、法国、英国</a:t>
            </a:r>
            <a:endParaRPr lang="zh-CN" altLang="en-US" sz="2400" dirty="0">
              <a:latin typeface="楷体" panose="02010609060101010101" pitchFamily="49" charset="-122"/>
              <a:ea typeface="楷体" panose="02010609060101010101" pitchFamily="49" charset="-122"/>
            </a:endParaRPr>
          </a:p>
          <a:p>
            <a:pPr fontAlgn="auto">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rPr>
              <a:t>列举立法：我国</a:t>
            </a:r>
            <a:endParaRPr lang="zh-CN" altLang="en-US" sz="2400" dirty="0">
              <a:latin typeface="楷体" panose="02010609060101010101" pitchFamily="49" charset="-122"/>
              <a:ea typeface="楷体" panose="02010609060101010101" pitchFamily="49" charset="-122"/>
            </a:endParaRPr>
          </a:p>
        </p:txBody>
      </p:sp>
      <p:sp>
        <p:nvSpPr>
          <p:cNvPr id="2" name="圆角矩形 1"/>
          <p:cNvSpPr/>
          <p:nvPr/>
        </p:nvSpPr>
        <p:spPr>
          <a:xfrm>
            <a:off x="654050" y="3806785"/>
            <a:ext cx="1584325"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p>
            <a:pPr algn="ctr"/>
            <a:r>
              <a:rPr lang="zh-CN" altLang="en-US" sz="2800" dirty="0">
                <a:solidFill>
                  <a:schemeClr val="bg1"/>
                </a:solidFill>
                <a:latin typeface="Arial" panose="020B0604020202020204" pitchFamily="34" charset="0"/>
                <a:ea typeface="黑体" panose="02010609060101010101" pitchFamily="49" charset="-122"/>
              </a:rPr>
              <a:t>立法模式</a:t>
            </a:r>
            <a:endParaRPr lang="zh-CN" altLang="en-US" sz="28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11266"/>
          <p:cNvSpPr>
            <a:spLocks noGrp="1"/>
          </p:cNvSpPr>
          <p:nvPr>
            <p:ph type="body" idx="1"/>
          </p:nvPr>
        </p:nvSpPr>
        <p:spPr>
          <a:xfrm>
            <a:off x="975360" y="2856345"/>
            <a:ext cx="7366000" cy="2945015"/>
          </a:xfrm>
        </p:spPr>
        <p:txBody>
          <a:bodyPr>
            <a:normAutofit fontScale="92500" lnSpcReduction="10000"/>
          </a:bodyPr>
          <a:lstStyle/>
          <a:p>
            <a:pPr>
              <a:buFont typeface="Wingdings" panose="05000000000000000000" charset="0"/>
              <a:buChar char="Ø"/>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）未经著作权人许可，发表其作品的</a:t>
            </a:r>
            <a:endParaRPr lang="zh-CN" altLang="en-US"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）未经合作作者许可，将与他人合作创作的作品当作自己单独创作的作品发表的　</a:t>
            </a:r>
            <a:endParaRPr lang="zh-CN" altLang="en-US"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）没有参加创作，为谋取个人名利，在他人作品上署名的</a:t>
            </a:r>
            <a:endParaRPr lang="zh-CN" altLang="en-US"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）假冒他人署名的</a:t>
            </a:r>
            <a:endParaRPr lang="en-US" altLang="zh-CN"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）歪曲、篡改他人作品的</a:t>
            </a:r>
            <a:endParaRPr lang="zh-CN" altLang="en-US" sz="2000" dirty="0">
              <a:latin typeface="楷体" panose="02010609060101010101" pitchFamily="49" charset="-122"/>
              <a:ea typeface="楷体" panose="02010609060101010101" pitchFamily="49" charset="-122"/>
            </a:endParaRPr>
          </a:p>
        </p:txBody>
      </p:sp>
      <p:sp>
        <p:nvSpPr>
          <p:cNvPr id="11268" name="文本框 11267"/>
          <p:cNvSpPr txBox="1"/>
          <p:nvPr/>
        </p:nvSpPr>
        <p:spPr>
          <a:xfrm>
            <a:off x="975360" y="2056264"/>
            <a:ext cx="4033670" cy="461665"/>
          </a:xfrm>
          <a:prstGeom prst="rect">
            <a:avLst/>
          </a:prstGeom>
          <a:noFill/>
          <a:ln w="9525">
            <a:noFill/>
          </a:ln>
        </p:spPr>
        <p:txBody>
          <a:bodyPr wrap="square" anchor="t">
            <a:spAutoFit/>
          </a:bodyPr>
          <a:lstStyle/>
          <a:p>
            <a:r>
              <a:rPr lang="en-US" altLang="zh-CN" sz="2400" dirty="0">
                <a:solidFill>
                  <a:schemeClr val="accent1"/>
                </a:solidFill>
                <a:latin typeface="宋体" panose="02010600030101010101" pitchFamily="2" charset="-122"/>
                <a:ea typeface="黑体" panose="02010609060101010101" pitchFamily="49" charset="-122"/>
              </a:rPr>
              <a:t>1</a:t>
            </a:r>
            <a:r>
              <a:rPr lang="zh-CN" altLang="en-US" sz="2400" dirty="0">
                <a:solidFill>
                  <a:schemeClr val="accent1"/>
                </a:solidFill>
                <a:latin typeface="宋体" panose="02010600030101010101" pitchFamily="2" charset="-122"/>
                <a:ea typeface="黑体" panose="02010609060101010101" pitchFamily="49" charset="-122"/>
              </a:rPr>
              <a:t>、侵害精神权利的行为</a:t>
            </a:r>
            <a:endParaRPr lang="zh-CN" altLang="en-US" sz="2400" dirty="0">
              <a:solidFill>
                <a:schemeClr val="accent1"/>
              </a:solidFill>
              <a:latin typeface="宋体" panose="02010600030101010101" pitchFamily="2" charset="-122"/>
              <a:ea typeface="黑体" panose="02010609060101010101" pitchFamily="49" charset="-122"/>
            </a:endParaRPr>
          </a:p>
        </p:txBody>
      </p:sp>
      <p:sp>
        <p:nvSpPr>
          <p:cNvPr id="7" name="Text Box 4"/>
          <p:cNvSpPr txBox="1">
            <a:spLocks noChangeArrowheads="1"/>
          </p:cNvSpPr>
          <p:nvPr/>
        </p:nvSpPr>
        <p:spPr bwMode="auto">
          <a:xfrm>
            <a:off x="1809531" y="1344275"/>
            <a:ext cx="5234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二、著作权法上侵权行为的类型</a:t>
            </a:r>
            <a:endParaRPr lang="zh-CN" altLang="en-US" sz="2800" b="1" dirty="0">
              <a:ea typeface="黑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type="body" idx="1"/>
          </p:nvPr>
        </p:nvSpPr>
        <p:spPr>
          <a:xfrm>
            <a:off x="538330" y="1924466"/>
            <a:ext cx="8046870" cy="4344254"/>
          </a:xfrm>
        </p:spPr>
        <p:txBody>
          <a:bodyPr>
            <a:noAutofit/>
          </a:bodyPr>
          <a:lstStyle/>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）剽窃：将他人的作品或者作品的一部分据为己有</a:t>
            </a:r>
            <a:endParaRPr lang="en-US" altLang="zh-CN"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擅自使用：除另有规定外，未经著作权人许可，以展览、摄制电影和以类似摄制电影的方法、改编、翻译、注释等方式使用作品，或者复制、发行、表演、放映、广播、汇编、通过信息网络向公众传播其作品的；未经视听作品、计算机软件的著作权人的许可，出租其作品的，另有规定的除外</a:t>
            </a:r>
            <a:endParaRPr lang="en-US" altLang="zh-CN"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）应当支付报酬而未支付</a:t>
            </a:r>
            <a:endParaRPr lang="zh-CN" altLang="en-US" sz="2000" dirty="0">
              <a:latin typeface="楷体" panose="02010609060101010101" pitchFamily="49" charset="-122"/>
              <a:ea typeface="楷体" panose="02010609060101010101" pitchFamily="49" charset="-122"/>
            </a:endParaRPr>
          </a:p>
        </p:txBody>
      </p:sp>
      <p:sp>
        <p:nvSpPr>
          <p:cNvPr id="7" name="文本框 6"/>
          <p:cNvSpPr txBox="1"/>
          <p:nvPr/>
        </p:nvSpPr>
        <p:spPr>
          <a:xfrm>
            <a:off x="538330" y="1284104"/>
            <a:ext cx="4033670" cy="461665"/>
          </a:xfrm>
          <a:prstGeom prst="rect">
            <a:avLst/>
          </a:prstGeom>
          <a:noFill/>
          <a:ln w="9525">
            <a:noFill/>
          </a:ln>
        </p:spPr>
        <p:txBody>
          <a:bodyPr wrap="square" anchor="t">
            <a:spAutoFit/>
          </a:bodyPr>
          <a:lstStyle/>
          <a:p>
            <a:r>
              <a:rPr lang="en-US" altLang="zh-CN" sz="2400" dirty="0">
                <a:solidFill>
                  <a:schemeClr val="accent1"/>
                </a:solidFill>
                <a:latin typeface="宋体" panose="02010600030101010101" pitchFamily="2" charset="-122"/>
                <a:ea typeface="黑体" panose="02010609060101010101" pitchFamily="49" charset="-122"/>
              </a:rPr>
              <a:t>2</a:t>
            </a:r>
            <a:r>
              <a:rPr lang="zh-CN" altLang="en-US" sz="2400" dirty="0">
                <a:solidFill>
                  <a:schemeClr val="accent1"/>
                </a:solidFill>
                <a:latin typeface="宋体" panose="02010600030101010101" pitchFamily="2" charset="-122"/>
                <a:ea typeface="黑体" panose="02010609060101010101" pitchFamily="49" charset="-122"/>
              </a:rPr>
              <a:t>、侵害财产权利的行为</a:t>
            </a:r>
            <a:endParaRPr lang="zh-CN" altLang="en-US" sz="2400" dirty="0">
              <a:solidFill>
                <a:schemeClr val="accent1"/>
              </a:solidFill>
              <a:latin typeface="宋体" panose="02010600030101010101" pitchFamily="2" charset="-122"/>
              <a:ea typeface="黑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type="body" idx="1"/>
          </p:nvPr>
        </p:nvSpPr>
        <p:spPr>
          <a:xfrm>
            <a:off x="538480" y="1924685"/>
            <a:ext cx="8026400" cy="4519295"/>
          </a:xfrm>
        </p:spPr>
        <p:txBody>
          <a:bodyPr>
            <a:noAutofit/>
          </a:bodyPr>
          <a:lstStyle/>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）侵害邻接权的行为</a:t>
            </a:r>
            <a:endParaRPr lang="zh-CN" altLang="en-US" sz="2000" dirty="0">
              <a:latin typeface="楷体" panose="02010609060101010101" pitchFamily="49" charset="-122"/>
              <a:ea typeface="楷体" panose="02010609060101010101" pitchFamily="49" charset="-122"/>
            </a:endParaRPr>
          </a:p>
          <a:p>
            <a:pPr marL="590550" fontAlgn="auto">
              <a:lnSpc>
                <a:spcPct val="150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未经录音录像制品的权利人许可，复制、发行、出租、通过信息网络向公众传播其录音录像制品的，另有规定的除外；</a:t>
            </a:r>
            <a:endParaRPr lang="zh-CN" altLang="en-US" sz="2000" dirty="0">
              <a:latin typeface="楷体" panose="02010609060101010101" pitchFamily="49" charset="-122"/>
              <a:ea typeface="楷体" panose="02010609060101010101" pitchFamily="49" charset="-122"/>
            </a:endParaRPr>
          </a:p>
          <a:p>
            <a:pPr marL="590550" fontAlgn="auto">
              <a:lnSpc>
                <a:spcPct val="150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未经出版者许可，使用其出版的图书、期刊的版式设计的；</a:t>
            </a:r>
            <a:endParaRPr lang="zh-CN" altLang="en-US" sz="2000" dirty="0">
              <a:latin typeface="楷体" panose="02010609060101010101" pitchFamily="49" charset="-122"/>
              <a:ea typeface="楷体" panose="02010609060101010101" pitchFamily="49" charset="-122"/>
            </a:endParaRPr>
          </a:p>
          <a:p>
            <a:pPr marL="590550" fontAlgn="auto">
              <a:lnSpc>
                <a:spcPct val="150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未经表演者许可，从现场直播或者公开传送其现场表演或者录制其表演的，或者除另有规定外，复制、发行录有其表演的录音录像制品、通过信息网络向公众传播其表演的；</a:t>
            </a:r>
            <a:endParaRPr lang="zh-CN" altLang="en-US" sz="2000" dirty="0">
              <a:latin typeface="楷体" panose="02010609060101010101" pitchFamily="49" charset="-122"/>
              <a:ea typeface="楷体" panose="02010609060101010101" pitchFamily="49" charset="-122"/>
            </a:endParaRPr>
          </a:p>
          <a:p>
            <a:pPr marL="590550" fontAlgn="auto">
              <a:lnSpc>
                <a:spcPct val="150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未经许可，播放或者复制广播、电视信号的，另有规定的除外</a:t>
            </a:r>
            <a:endParaRPr lang="zh-CN" altLang="en-US" sz="2000" dirty="0">
              <a:latin typeface="楷体" panose="02010609060101010101" pitchFamily="49" charset="-122"/>
              <a:ea typeface="楷体" panose="02010609060101010101" pitchFamily="49" charset="-122"/>
            </a:endParaRPr>
          </a:p>
        </p:txBody>
      </p:sp>
      <p:sp>
        <p:nvSpPr>
          <p:cNvPr id="7" name="文本框 6"/>
          <p:cNvSpPr txBox="1"/>
          <p:nvPr/>
        </p:nvSpPr>
        <p:spPr>
          <a:xfrm>
            <a:off x="538330" y="1284104"/>
            <a:ext cx="4033670" cy="461665"/>
          </a:xfrm>
          <a:prstGeom prst="rect">
            <a:avLst/>
          </a:prstGeom>
          <a:noFill/>
          <a:ln w="9525">
            <a:noFill/>
          </a:ln>
        </p:spPr>
        <p:txBody>
          <a:bodyPr wrap="square" anchor="t">
            <a:spAutoFit/>
          </a:bodyPr>
          <a:lstStyle/>
          <a:p>
            <a:r>
              <a:rPr lang="en-US" altLang="zh-CN" sz="2400" dirty="0">
                <a:solidFill>
                  <a:schemeClr val="accent1"/>
                </a:solidFill>
                <a:latin typeface="宋体" panose="02010600030101010101" pitchFamily="2" charset="-122"/>
                <a:ea typeface="黑体" panose="02010609060101010101" pitchFamily="49" charset="-122"/>
              </a:rPr>
              <a:t>2</a:t>
            </a:r>
            <a:r>
              <a:rPr lang="zh-CN" altLang="en-US" sz="2400" dirty="0">
                <a:solidFill>
                  <a:schemeClr val="accent1"/>
                </a:solidFill>
                <a:latin typeface="宋体" panose="02010600030101010101" pitchFamily="2" charset="-122"/>
                <a:ea typeface="黑体" panose="02010609060101010101" pitchFamily="49" charset="-122"/>
              </a:rPr>
              <a:t>、侵害财产权利的行为</a:t>
            </a:r>
            <a:endParaRPr lang="zh-CN" altLang="en-US" sz="2400" dirty="0">
              <a:solidFill>
                <a:schemeClr val="accent1"/>
              </a:solidFill>
              <a:latin typeface="宋体" panose="02010600030101010101" pitchFamily="2" charset="-122"/>
              <a:ea typeface="黑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type="body" idx="1"/>
          </p:nvPr>
        </p:nvSpPr>
        <p:spPr>
          <a:xfrm>
            <a:off x="538480" y="2004695"/>
            <a:ext cx="3836670" cy="4046855"/>
          </a:xfrm>
        </p:spPr>
        <p:txBody>
          <a:bodyPr>
            <a:noAutofit/>
          </a:bodyPr>
          <a:lstStyle/>
          <a:p>
            <a:pPr>
              <a:lnSpc>
                <a:spcPct val="150000"/>
              </a:lnSpc>
              <a:buFont typeface="Wingdings" panose="05000000000000000000" charset="0"/>
              <a:buChar char="Ø"/>
            </a:pPr>
            <a:r>
              <a:rPr sz="2000" dirty="0">
                <a:latin typeface="楷体" panose="02010609060101010101" pitchFamily="49" charset="-122"/>
                <a:ea typeface="楷体" panose="02010609060101010101" pitchFamily="49" charset="-122"/>
              </a:rPr>
              <a:t>行为</a:t>
            </a:r>
            <a:r>
              <a:rPr lang="zh-CN" altLang="en-US" sz="2000" dirty="0">
                <a:latin typeface="楷体" panose="02010609060101010101" pitchFamily="49" charset="-122"/>
                <a:ea typeface="楷体" panose="02010609060101010101" pitchFamily="49" charset="-122"/>
              </a:rPr>
              <a:t>：未经授权而复制、改编、发行、表演或展览了享有版权的作品</a:t>
            </a:r>
            <a:endParaRPr lang="zh-CN" altLang="en-US"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sz="2000" dirty="0">
                <a:latin typeface="楷体" panose="02010609060101010101" pitchFamily="49" charset="-122"/>
                <a:ea typeface="楷体" panose="02010609060101010101" pitchFamily="49" charset="-122"/>
              </a:rPr>
              <a:t>作品：</a:t>
            </a:r>
            <a:r>
              <a:rPr lang="zh-CN" altLang="en-US" sz="2000" dirty="0">
                <a:latin typeface="楷体" panose="02010609060101010101" pitchFamily="49" charset="-122"/>
                <a:ea typeface="楷体" panose="02010609060101010101" pitchFamily="49" charset="-122"/>
              </a:rPr>
              <a:t>被控侵权的作品复制或挪用了享有版权的作品，两部作品之间存在着表达上的相同或实质性相似</a:t>
            </a:r>
            <a:endParaRPr sz="2000" dirty="0">
              <a:latin typeface="楷体" panose="02010609060101010101" pitchFamily="49" charset="-122"/>
              <a:ea typeface="楷体" panose="02010609060101010101" pitchFamily="49" charset="-122"/>
            </a:endParaRPr>
          </a:p>
        </p:txBody>
      </p:sp>
      <p:sp>
        <p:nvSpPr>
          <p:cNvPr id="7" name="文本框 6"/>
          <p:cNvSpPr txBox="1"/>
          <p:nvPr/>
        </p:nvSpPr>
        <p:spPr>
          <a:xfrm>
            <a:off x="538330" y="1237114"/>
            <a:ext cx="4033670" cy="460375"/>
          </a:xfrm>
          <a:prstGeom prst="rect">
            <a:avLst/>
          </a:prstGeom>
          <a:noFill/>
          <a:ln w="9525">
            <a:noFill/>
          </a:ln>
        </p:spPr>
        <p:txBody>
          <a:bodyPr wrap="square" anchor="t">
            <a:spAutoFit/>
          </a:bodyPr>
          <a:lstStyle/>
          <a:p>
            <a:r>
              <a:rPr lang="zh-CN" altLang="en-US" sz="2400" dirty="0">
                <a:solidFill>
                  <a:schemeClr val="accent1"/>
                </a:solidFill>
                <a:latin typeface="宋体" panose="02010600030101010101" pitchFamily="2" charset="-122"/>
                <a:ea typeface="黑体" panose="02010609060101010101" pitchFamily="49" charset="-122"/>
              </a:rPr>
              <a:t>分析：侵权判断</a:t>
            </a:r>
            <a:endParaRPr lang="zh-CN" altLang="en-US" sz="2400" dirty="0">
              <a:solidFill>
                <a:schemeClr val="accent1"/>
              </a:solidFill>
              <a:latin typeface="宋体" panose="02010600030101010101" pitchFamily="2" charset="-122"/>
              <a:ea typeface="黑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2" name="等腰三角形 1"/>
          <p:cNvSpPr/>
          <p:nvPr/>
        </p:nvSpPr>
        <p:spPr>
          <a:xfrm>
            <a:off x="4954270" y="1527810"/>
            <a:ext cx="2049780" cy="4383405"/>
          </a:xfrm>
          <a:prstGeom prst="triangle">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7266940" y="1697355"/>
            <a:ext cx="1212850" cy="46990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uFillTx/>
              </a:rPr>
              <a:t>类型定位</a:t>
            </a:r>
            <a:endParaRPr lang="zh-CN" altLang="en-US">
              <a:solidFill>
                <a:schemeClr val="tx1"/>
              </a:solidFill>
              <a:uFillTx/>
            </a:endParaRPr>
          </a:p>
        </p:txBody>
      </p:sp>
      <p:cxnSp>
        <p:nvCxnSpPr>
          <p:cNvPr id="12" name="直接连接符 11"/>
          <p:cNvCxnSpPr/>
          <p:nvPr/>
        </p:nvCxnSpPr>
        <p:spPr>
          <a:xfrm>
            <a:off x="5803265" y="2252345"/>
            <a:ext cx="3384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635625" y="2982595"/>
            <a:ext cx="6864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436870" y="3898265"/>
            <a:ext cx="1109980"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5192395" y="4923790"/>
            <a:ext cx="1590040" cy="9525"/>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266940" y="2388870"/>
            <a:ext cx="1212850" cy="46990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uFillTx/>
              </a:rPr>
              <a:t>基本规则</a:t>
            </a:r>
            <a:endParaRPr lang="zh-CN" altLang="en-US">
              <a:solidFill>
                <a:schemeClr val="tx1"/>
              </a:solidFill>
              <a:uFillTx/>
            </a:endParaRPr>
          </a:p>
        </p:txBody>
      </p:sp>
      <p:sp>
        <p:nvSpPr>
          <p:cNvPr id="17" name="矩形 16"/>
          <p:cNvSpPr/>
          <p:nvPr/>
        </p:nvSpPr>
        <p:spPr>
          <a:xfrm>
            <a:off x="7266940" y="3194050"/>
            <a:ext cx="1212850" cy="64897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uFillTx/>
              </a:rPr>
              <a:t>游戏资源核心部分</a:t>
            </a:r>
            <a:endParaRPr lang="zh-CN" altLang="en-US">
              <a:solidFill>
                <a:schemeClr val="tx1"/>
              </a:solidFill>
              <a:uFillTx/>
            </a:endParaRPr>
          </a:p>
        </p:txBody>
      </p:sp>
      <p:sp>
        <p:nvSpPr>
          <p:cNvPr id="18" name="矩形 17"/>
          <p:cNvSpPr/>
          <p:nvPr/>
        </p:nvSpPr>
        <p:spPr>
          <a:xfrm>
            <a:off x="7266940" y="4194810"/>
            <a:ext cx="1212850" cy="60071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uFillTx/>
              </a:rPr>
              <a:t>资源串联与调适</a:t>
            </a:r>
            <a:endParaRPr lang="zh-CN" altLang="en-US">
              <a:solidFill>
                <a:schemeClr val="tx1"/>
              </a:solidFill>
              <a:uFillTx/>
            </a:endParaRPr>
          </a:p>
        </p:txBody>
      </p:sp>
      <p:sp>
        <p:nvSpPr>
          <p:cNvPr id="19" name="矩形 18"/>
          <p:cNvSpPr/>
          <p:nvPr/>
        </p:nvSpPr>
        <p:spPr>
          <a:xfrm>
            <a:off x="7266940" y="5149850"/>
            <a:ext cx="1212850" cy="60071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uFillTx/>
              </a:rPr>
              <a:t>细化制作</a:t>
            </a:r>
            <a:endParaRPr lang="zh-CN" altLang="en-US">
              <a:solidFill>
                <a:schemeClr val="tx1"/>
              </a:solidFill>
              <a:uFillTx/>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文本占位符 12290"/>
          <p:cNvSpPr>
            <a:spLocks noGrp="1"/>
          </p:cNvSpPr>
          <p:nvPr>
            <p:ph type="body" idx="1"/>
          </p:nvPr>
        </p:nvSpPr>
        <p:spPr>
          <a:xfrm>
            <a:off x="538330" y="1924466"/>
            <a:ext cx="8158630" cy="3998814"/>
          </a:xfrm>
        </p:spPr>
        <p:txBody>
          <a:bodyPr>
            <a:noAutofit/>
          </a:bodyPr>
          <a:lstStyle/>
          <a:p>
            <a:pPr marL="0" indent="0">
              <a:lnSpc>
                <a:spcPct val="150000"/>
              </a:lnSpc>
              <a:buNone/>
            </a:pP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）侵害技术措施</a:t>
            </a:r>
            <a:endParaRPr lang="en-US" altLang="zh-CN"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技术措施：用于防止、限制未经权利人许可浏览、欣赏作品、表演、录音录像制品的或者通过信息网络向公众提供作品、表演、录音录像制品的有效技术、装置或者部件</a:t>
            </a:r>
            <a:endParaRPr lang="en-US" altLang="zh-CN" sz="2000" dirty="0">
              <a:latin typeface="楷体" panose="02010609060101010101" pitchFamily="49" charset="-122"/>
              <a:ea typeface="楷体" panose="02010609060101010101" pitchFamily="49" charset="-122"/>
            </a:endParaRPr>
          </a:p>
          <a:p>
            <a:pPr>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除法律、行政法规规定可以避开的情形，不得</a:t>
            </a:r>
            <a:r>
              <a:rPr lang="zh-CN" altLang="en-US" sz="2000" b="1" dirty="0">
                <a:solidFill>
                  <a:srgbClr val="FF0000"/>
                </a:solidFill>
                <a:latin typeface="楷体" panose="02010609060101010101" pitchFamily="49" charset="-122"/>
                <a:ea typeface="楷体" panose="02010609060101010101" pitchFamily="49" charset="-122"/>
              </a:rPr>
              <a:t>故意避开或者破坏</a:t>
            </a:r>
            <a:r>
              <a:rPr lang="zh-CN" altLang="en-US" sz="2000" dirty="0">
                <a:latin typeface="楷体" panose="02010609060101010101" pitchFamily="49" charset="-122"/>
                <a:ea typeface="楷体" panose="02010609060101010101" pitchFamily="49" charset="-122"/>
              </a:rPr>
              <a:t>技术措施，不得以避开或者破坏技术措施为目的</a:t>
            </a:r>
            <a:r>
              <a:rPr lang="zh-CN" altLang="en-US" sz="2000" b="1" dirty="0">
                <a:solidFill>
                  <a:srgbClr val="FF0000"/>
                </a:solidFill>
                <a:latin typeface="楷体" panose="02010609060101010101" pitchFamily="49" charset="-122"/>
                <a:ea typeface="楷体" panose="02010609060101010101" pitchFamily="49" charset="-122"/>
              </a:rPr>
              <a:t>制造、进口或者向公众提供</a:t>
            </a:r>
            <a:r>
              <a:rPr lang="zh-CN" altLang="en-US" sz="2000" dirty="0">
                <a:latin typeface="楷体" panose="02010609060101010101" pitchFamily="49" charset="-122"/>
                <a:ea typeface="楷体" panose="02010609060101010101" pitchFamily="49" charset="-122"/>
              </a:rPr>
              <a:t>有关装置或者部件，不得故意为他人避开或者破坏技术措施</a:t>
            </a:r>
            <a:r>
              <a:rPr lang="zh-CN" altLang="en-US" sz="2000" b="1" dirty="0">
                <a:solidFill>
                  <a:srgbClr val="FF0000"/>
                </a:solidFill>
                <a:latin typeface="楷体" panose="02010609060101010101" pitchFamily="49" charset="-122"/>
                <a:ea typeface="楷体" panose="02010609060101010101" pitchFamily="49" charset="-122"/>
              </a:rPr>
              <a:t>提供技术服务</a:t>
            </a:r>
            <a:endParaRPr lang="zh-CN" altLang="en-US" sz="2000" b="1" dirty="0">
              <a:solidFill>
                <a:srgbClr val="FF0000"/>
              </a:solidFill>
              <a:latin typeface="楷体" panose="02010609060101010101" pitchFamily="49" charset="-122"/>
              <a:ea typeface="楷体" panose="02010609060101010101" pitchFamily="49" charset="-122"/>
            </a:endParaRPr>
          </a:p>
        </p:txBody>
      </p:sp>
      <p:sp>
        <p:nvSpPr>
          <p:cNvPr id="7" name="文本框 6"/>
          <p:cNvSpPr txBox="1"/>
          <p:nvPr/>
        </p:nvSpPr>
        <p:spPr>
          <a:xfrm>
            <a:off x="538330" y="1284104"/>
            <a:ext cx="4033670" cy="461665"/>
          </a:xfrm>
          <a:prstGeom prst="rect">
            <a:avLst/>
          </a:prstGeom>
          <a:noFill/>
          <a:ln w="9525">
            <a:noFill/>
          </a:ln>
        </p:spPr>
        <p:txBody>
          <a:bodyPr wrap="square" anchor="t">
            <a:spAutoFit/>
          </a:bodyPr>
          <a:lstStyle/>
          <a:p>
            <a:r>
              <a:rPr lang="en-US" altLang="zh-CN" sz="2400" dirty="0">
                <a:solidFill>
                  <a:schemeClr val="accent1"/>
                </a:solidFill>
                <a:latin typeface="宋体" panose="02010600030101010101" pitchFamily="2" charset="-122"/>
                <a:ea typeface="黑体" panose="02010609060101010101" pitchFamily="49" charset="-122"/>
              </a:rPr>
              <a:t>3</a:t>
            </a:r>
            <a:r>
              <a:rPr lang="zh-CN" altLang="en-US" sz="2400" dirty="0">
                <a:solidFill>
                  <a:schemeClr val="accent1"/>
                </a:solidFill>
                <a:latin typeface="宋体" panose="02010600030101010101" pitchFamily="2" charset="-122"/>
                <a:ea typeface="黑体" panose="02010609060101010101" pitchFamily="49" charset="-122"/>
              </a:rPr>
              <a:t>、其他侵害行为</a:t>
            </a:r>
            <a:endParaRPr lang="zh-CN" altLang="en-US" sz="2400" dirty="0">
              <a:solidFill>
                <a:schemeClr val="accent1"/>
              </a:solidFill>
              <a:latin typeface="宋体" panose="02010600030101010101" pitchFamily="2" charset="-122"/>
              <a:ea typeface="黑体" panose="02010609060101010101" pitchFamily="49" charset="-122"/>
            </a:endParaRPr>
          </a:p>
        </p:txBody>
      </p:sp>
      <p:pic>
        <p:nvPicPr>
          <p:cNvPr id="8" name="图片 7"/>
          <p:cNvPicPr>
            <a:picLocks noChangeAspect="1"/>
          </p:cNvPicPr>
          <p:nvPr/>
        </p:nvPicPr>
        <p:blipFill>
          <a:blip r:embed="rId1"/>
          <a:stretch>
            <a:fillRect/>
          </a:stretch>
        </p:blipFill>
        <p:spPr>
          <a:xfrm>
            <a:off x="0" y="2032"/>
            <a:ext cx="9144000" cy="1103376"/>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marL="0" indent="0" algn="l" defTabSz="342900" fontAlgn="base">
          <a:lnSpc>
            <a:spcPct val="150000"/>
          </a:lnSpc>
          <a:spcBef>
            <a:spcPct val="20000"/>
          </a:spcBef>
          <a:spcAft>
            <a:spcPct val="0"/>
          </a:spcAft>
          <a:buNone/>
          <a:defRPr sz="2400" b="1" dirty="0" smtClean="0">
            <a:latin typeface="楷体" panose="02010609060101010101" pitchFamily="49" charset="-122"/>
            <a:ea typeface="楷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6037</Words>
  <Application>WPS 演示</Application>
  <PresentationFormat>全屏显示(4:3)</PresentationFormat>
  <Paragraphs>320</Paragraphs>
  <Slides>39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39</vt:i4>
      </vt:variant>
    </vt:vector>
  </HeadingPairs>
  <TitlesOfParts>
    <vt:vector size="55" baseType="lpstr">
      <vt:lpstr>Arial</vt:lpstr>
      <vt:lpstr>宋体</vt:lpstr>
      <vt:lpstr>Wingdings</vt:lpstr>
      <vt:lpstr>楷体</vt:lpstr>
      <vt:lpstr>黑体</vt:lpstr>
      <vt:lpstr>幼圆</vt:lpstr>
      <vt:lpstr>Wingdings</vt:lpstr>
      <vt:lpstr>华文行楷</vt:lpstr>
      <vt:lpstr>华文楷体</vt:lpstr>
      <vt:lpstr>Calibri Light</vt:lpstr>
      <vt:lpstr>微软雅黑</vt:lpstr>
      <vt:lpstr>Arial Unicode MS</vt:lpstr>
      <vt:lpstr>等线 Light</vt:lpstr>
      <vt:lpstr>等线</vt:lpstr>
      <vt:lpstr>Calibri</vt:lpstr>
      <vt:lpstr>Office 主题​​</vt:lpstr>
      <vt:lpstr>第八章    著作权的侵权与救济</vt:lpstr>
      <vt:lpstr>PowerPoint 演示文稿</vt:lpstr>
      <vt:lpstr>第一节  著作权法上的侵权行为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案例讨论（指导案例48号）：技术保护措施滥用</vt:lpstr>
      <vt:lpstr>PowerPoint 演示文稿</vt:lpstr>
      <vt:lpstr>第二节  网络环境下侵害著作权的行为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著作权法上的侵权责任</vt:lpstr>
      <vt:lpstr>PowerPoint 演示文稿</vt:lpstr>
      <vt:lpstr>PowerPoint 演示文稿</vt:lpstr>
      <vt:lpstr>PowerPoint 演示文稿</vt:lpstr>
      <vt:lpstr>PowerPoint 演示文稿</vt:lpstr>
      <vt:lpstr>PowerPoint 演示文稿</vt:lpstr>
      <vt:lpstr>案例讨论（指导案例49号）：举证责任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与子泛舟</cp:lastModifiedBy>
  <cp:revision>663</cp:revision>
  <dcterms:created xsi:type="dcterms:W3CDTF">2017-06-15T12:42:00Z</dcterms:created>
  <dcterms:modified xsi:type="dcterms:W3CDTF">2021-04-18T17:39:09Z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FA8B14A528D04A79B392D7AE236378EC</vt:lpwstr>
  </property>
</Properties>
</file>