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94" r:id="rId3"/>
    <p:sldId id="3517" r:id="rId4"/>
    <p:sldId id="3543" r:id="rId5"/>
    <p:sldId id="3522" r:id="rId6"/>
    <p:sldId id="3534" r:id="rId7"/>
    <p:sldId id="3519" r:id="rId8"/>
    <p:sldId id="3520" r:id="rId9"/>
    <p:sldId id="3518" r:id="rId10"/>
    <p:sldId id="3521" r:id="rId11"/>
    <p:sldId id="3530" r:id="rId12"/>
    <p:sldId id="3554" r:id="rId13"/>
    <p:sldId id="3532" r:id="rId14"/>
    <p:sldId id="3527" r:id="rId15"/>
  </p:sldIdLst>
  <p:sldSz cx="9144000" cy="6858000" type="screen4x3"/>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8784078017@163.com" initials="1"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24" autoAdjust="0"/>
    <p:restoredTop sz="86423" autoAdjust="0"/>
  </p:normalViewPr>
  <p:slideViewPr>
    <p:cSldViewPr snapToGrid="0">
      <p:cViewPr varScale="1">
        <p:scale>
          <a:sx n="58" d="100"/>
          <a:sy n="58" d="100"/>
        </p:scale>
        <p:origin x="812" y="44"/>
      </p:cViewPr>
      <p:guideLst/>
    </p:cSldViewPr>
  </p:slideViewPr>
  <p:outlineViewPr>
    <p:cViewPr>
      <p:scale>
        <a:sx n="33" d="100"/>
        <a:sy n="33" d="100"/>
      </p:scale>
      <p:origin x="0" y="-10525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4.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628650" y="2146935"/>
            <a:ext cx="7886700" cy="4055745"/>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629841" y="2505075"/>
            <a:ext cx="3868340"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pic>
        <p:nvPicPr>
          <p:cNvPr id="7" name="图片 6" descr="title"/>
          <p:cNvPicPr>
            <a:picLocks noChangeAspect="1"/>
          </p:cNvPicPr>
          <p:nvPr/>
        </p:nvPicPr>
        <p:blipFill>
          <a:blip r:embed="rId12"/>
          <a:stretch>
            <a:fillRect/>
          </a:stretch>
        </p:blipFill>
        <p:spPr>
          <a:xfrm>
            <a:off x="0" y="0"/>
            <a:ext cx="9159240" cy="916305"/>
          </a:xfrm>
          <a:prstGeom prst="rect">
            <a:avLst/>
          </a:prstGeom>
        </p:spPr>
      </p:pic>
      <p:pic>
        <p:nvPicPr>
          <p:cNvPr id="8" name="图片 7" descr="玉兰花"/>
          <p:cNvPicPr>
            <a:picLocks noChangeAspect="1"/>
          </p:cNvPicPr>
          <p:nvPr/>
        </p:nvPicPr>
        <p:blipFill>
          <a:blip r:embed="rId13"/>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sp>
        <p:nvSpPr>
          <p:cNvPr id="6" name="标题 1"/>
          <p:cNvSpPr>
            <a:spLocks noGrp="1"/>
          </p:cNvSpPr>
          <p:nvPr>
            <p:ph type="title"/>
          </p:nvPr>
        </p:nvSpPr>
        <p:spPr>
          <a:xfrm>
            <a:off x="2100580" y="988695"/>
            <a:ext cx="4947920" cy="819587"/>
          </a:xfrm>
        </p:spPr>
        <p:txBody>
          <a:bodyPr>
            <a:normAutofit/>
          </a:bodyPr>
          <a:lstStyle/>
          <a:p>
            <a:pPr algn="ctr" eaLnBrk="1" hangingPunct="1"/>
            <a:r>
              <a:rPr kumimoji="1" lang="zh-CN" altLang="en-US" sz="3200" dirty="0">
                <a:ea typeface="黑体" panose="02010609060101010101" pitchFamily="49" charset="-122"/>
              </a:rPr>
              <a:t>知识产权法体系</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461010" y="1905000"/>
            <a:ext cx="8221345" cy="4542155"/>
          </a:xfrm>
          <a:ln w="6350">
            <a:solidFill>
              <a:schemeClr val="tx1"/>
            </a:solidFill>
          </a:ln>
        </p:spPr>
        <p:txBody>
          <a:bodyPr>
            <a:noAutofit/>
          </a:bodyPr>
          <a:lstStyle/>
          <a:p>
            <a:pPr marL="215900" indent="457200" algn="l" defTabSz="342900" fontAlgn="base">
              <a:lnSpc>
                <a:spcPct val="150000"/>
              </a:lnSpc>
              <a:spcBef>
                <a:spcPts val="0"/>
              </a:spcBef>
              <a:buClrTx/>
              <a:buSzTx/>
              <a:buFont typeface="Wingdings" panose="05000000000000000000" charset="0"/>
              <a:buChar char="Ø"/>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总论：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（客体、属性、特征）</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marL="215900" indent="457200" algn="l" defTabSz="342900" fontAlgn="base">
              <a:lnSpc>
                <a:spcPct val="150000"/>
              </a:lnSpc>
              <a:spcBef>
                <a:spcPts val="0"/>
              </a:spcBef>
              <a:buClrTx/>
              <a:buSzTx/>
              <a:buFont typeface="Wingdings" panose="05000000000000000000" charset="0"/>
              <a:buChar char="Ø"/>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著作权法：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7+8</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marL="215900" indent="457200" algn="l" defTabSz="342900" fontAlgn="base">
              <a:lnSpc>
                <a:spcPct val="150000"/>
              </a:lnSpc>
              <a:spcBef>
                <a:spcPts val="0"/>
              </a:spcBef>
              <a:buClrTx/>
              <a:buSzTx/>
              <a:buFont typeface="Wingdings" panose="05000000000000000000" charset="0"/>
              <a:buChar char="Ø"/>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专利法：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7+8</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marL="215900" indent="457200" algn="l" defTabSz="342900" fontAlgn="base">
              <a:lnSpc>
                <a:spcPct val="150000"/>
              </a:lnSpc>
              <a:spcBef>
                <a:spcPts val="0"/>
              </a:spcBef>
              <a:buClrTx/>
              <a:buSzTx/>
              <a:buFont typeface="Wingdings" panose="05000000000000000000" charset="0"/>
              <a:buChar char="Ø"/>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商标法：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7+8</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marL="215900" indent="457200" algn="l" defTabSz="342900" fontAlgn="base">
              <a:lnSpc>
                <a:spcPct val="150000"/>
              </a:lnSpc>
              <a:spcBef>
                <a:spcPts val="0"/>
              </a:spcBef>
              <a:buClrTx/>
              <a:buSzTx/>
              <a:buFont typeface="Wingdings" panose="05000000000000000000" charset="0"/>
              <a:buChar char="Ø"/>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反不正当竞争法：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（两法关系、商业秘密、商业混淆）</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marL="215900" indent="457200" algn="l" defTabSz="342900" fontAlgn="base">
              <a:lnSpc>
                <a:spcPct val="150000"/>
              </a:lnSpc>
              <a:spcBef>
                <a:spcPts val="0"/>
              </a:spcBef>
              <a:buClrTx/>
              <a:buSzTx/>
              <a:buFont typeface="Wingdings" panose="05000000000000000000" charset="0"/>
              <a:buChar char="Ø"/>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国际保护：</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TRIPs</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协定、巴黎公约、伯尔尼公约）</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marL="215900" indent="457200" algn="l" defTabSz="342900" fontAlgn="base">
              <a:lnSpc>
                <a:spcPct val="150000"/>
              </a:lnSpc>
              <a:spcBef>
                <a:spcPts val="0"/>
              </a:spcBef>
              <a:buClrTx/>
              <a:buSzTx/>
              <a:buFont typeface="Wingdings" panose="05000000000000000000" charset="0"/>
              <a:buChar char="Ø"/>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许可：</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（独占、排他、普通）</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（分、交叉、开放）</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marL="215900" indent="457200" algn="l" defTabSz="342900" fontAlgn="base">
              <a:lnSpc>
                <a:spcPct val="150000"/>
              </a:lnSpc>
              <a:spcBef>
                <a:spcPts val="0"/>
              </a:spcBef>
              <a:buClrTx/>
              <a:buSzTx/>
              <a:buFont typeface="Wingdings" panose="05000000000000000000" charset="0"/>
              <a:buChar char="Ø"/>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责任：</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（形式、赔偿与举证）</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377315" y="962025"/>
            <a:ext cx="6389370" cy="819785"/>
          </a:xfrm>
        </p:spPr>
        <p:txBody>
          <a:bodyPr>
            <a:normAutofit/>
          </a:bodyPr>
          <a:lstStyle/>
          <a:p>
            <a:pPr algn="ctr" eaLnBrk="1" hangingPunct="1"/>
            <a:r>
              <a:rPr kumimoji="1" lang="zh-CN" altLang="en-US" sz="3200" dirty="0">
                <a:ea typeface="黑体" panose="02010609060101010101" pitchFamily="49" charset="-122"/>
              </a:rPr>
              <a:t>许</a:t>
            </a:r>
            <a:r>
              <a:rPr kumimoji="1" lang="en-US" altLang="zh-CN" sz="3200" dirty="0">
                <a:ea typeface="黑体" panose="02010609060101010101" pitchFamily="49" charset="-122"/>
              </a:rPr>
              <a:t>  </a:t>
            </a:r>
            <a:r>
              <a:rPr kumimoji="1" lang="zh-CN" altLang="en-US" sz="3200" dirty="0">
                <a:ea typeface="黑体" panose="02010609060101010101" pitchFamily="49" charset="-122"/>
              </a:rPr>
              <a:t>可</a:t>
            </a:r>
            <a:endParaRPr kumimoji="1" lang="zh-CN" altLang="en-US" sz="3200" dirty="0">
              <a:ea typeface="黑体" panose="02010609060101010101" pitchFamily="49" charset="-122"/>
            </a:endParaRPr>
          </a:p>
        </p:txBody>
      </p:sp>
      <p:graphicFrame>
        <p:nvGraphicFramePr>
          <p:cNvPr id="3" name="表格 2"/>
          <p:cNvGraphicFramePr/>
          <p:nvPr>
            <p:custDataLst>
              <p:tags r:id="rId1"/>
            </p:custDataLst>
          </p:nvPr>
        </p:nvGraphicFramePr>
        <p:xfrm>
          <a:off x="924560" y="2100580"/>
          <a:ext cx="7602220" cy="2301240"/>
        </p:xfrm>
        <a:graphic>
          <a:graphicData uri="http://schemas.openxmlformats.org/drawingml/2006/table">
            <a:tbl>
              <a:tblPr firstRow="1" bandRow="1">
                <a:tableStyleId>{5C22544A-7EE6-4342-B048-85BDC9FD1C3A}</a:tableStyleId>
              </a:tblPr>
              <a:tblGrid>
                <a:gridCol w="1900555"/>
                <a:gridCol w="1900555"/>
                <a:gridCol w="1900555"/>
                <a:gridCol w="1900555"/>
              </a:tblGrid>
              <a:tr h="575310">
                <a:tc>
                  <a:txBody>
                    <a:bodyPr/>
                    <a:lstStyle/>
                    <a:p>
                      <a:pPr algn="ctr">
                        <a:buNone/>
                      </a:pPr>
                      <a:endParaRPr lang="zh-CN" altLang="en-US"/>
                    </a:p>
                  </a:txBody>
                  <a:tcPr/>
                </a:tc>
                <a:tc>
                  <a:txBody>
                    <a:bodyPr/>
                    <a:lstStyle/>
                    <a:p>
                      <a:pPr algn="ctr">
                        <a:buNone/>
                      </a:pPr>
                      <a:r>
                        <a:rPr lang="zh-CN" altLang="en-US"/>
                        <a:t>被许可人</a:t>
                      </a:r>
                      <a:endParaRPr lang="zh-CN" altLang="en-US"/>
                    </a:p>
                  </a:txBody>
                  <a:tcPr/>
                </a:tc>
                <a:tc>
                  <a:txBody>
                    <a:bodyPr/>
                    <a:lstStyle/>
                    <a:p>
                      <a:pPr algn="ctr">
                        <a:buNone/>
                      </a:pPr>
                      <a:r>
                        <a:rPr lang="zh-CN" altLang="en-US"/>
                        <a:t>权利人</a:t>
                      </a:r>
                      <a:endParaRPr lang="zh-CN" altLang="en-US"/>
                    </a:p>
                  </a:txBody>
                  <a:tcPr/>
                </a:tc>
                <a:tc>
                  <a:txBody>
                    <a:bodyPr/>
                    <a:lstStyle/>
                    <a:p>
                      <a:pPr algn="ctr">
                        <a:buNone/>
                      </a:pPr>
                      <a:r>
                        <a:rPr lang="zh-CN" altLang="en-US"/>
                        <a:t>第三人</a:t>
                      </a:r>
                      <a:endParaRPr lang="zh-CN" altLang="en-US"/>
                    </a:p>
                  </a:txBody>
                  <a:tcPr/>
                </a:tc>
              </a:tr>
              <a:tr h="575310">
                <a:tc>
                  <a:txBody>
                    <a:bodyPr/>
                    <a:lstStyle/>
                    <a:p>
                      <a:pPr algn="ctr">
                        <a:buNone/>
                      </a:pPr>
                      <a:r>
                        <a:rPr lang="zh-CN" altLang="en-US" sz="2000">
                          <a:latin typeface="楷体" panose="02010609060101010101" pitchFamily="49" charset="-122"/>
                          <a:ea typeface="楷体" panose="02010609060101010101" pitchFamily="49" charset="-122"/>
                        </a:rPr>
                        <a:t>期间</a:t>
                      </a:r>
                      <a:endParaRPr lang="zh-CN" altLang="en-US" sz="2000">
                        <a:latin typeface="楷体" panose="02010609060101010101" pitchFamily="49" charset="-122"/>
                        <a:ea typeface="楷体" panose="02010609060101010101" pitchFamily="49" charset="-122"/>
                      </a:endParaRPr>
                    </a:p>
                  </a:txBody>
                  <a:tcPr/>
                </a:tc>
                <a:tc>
                  <a:txBody>
                    <a:bodyPr/>
                    <a:lstStyle/>
                    <a:p>
                      <a:pPr algn="ctr">
                        <a:buNone/>
                      </a:pPr>
                      <a:r>
                        <a:rPr lang="zh-CN" altLang="en-US"/>
                        <a:t>√</a:t>
                      </a:r>
                      <a:endParaRPr lang="zh-CN" altLang="en-US"/>
                    </a:p>
                  </a:txBody>
                  <a:tcPr/>
                </a:tc>
                <a:tc>
                  <a:txBody>
                    <a:bodyPr/>
                    <a:lstStyle/>
                    <a:p>
                      <a:pPr algn="ctr">
                        <a:buNone/>
                      </a:pPr>
                      <a:r>
                        <a:rPr lang="zh-CN" altLang="en-US">
                          <a:solidFill>
                            <a:srgbClr val="FF0000"/>
                          </a:solidFill>
                        </a:rPr>
                        <a:t>√</a:t>
                      </a:r>
                      <a:endParaRPr lang="zh-CN" altLang="en-US">
                        <a:solidFill>
                          <a:srgbClr val="FF0000"/>
                        </a:solidFill>
                      </a:endParaRPr>
                    </a:p>
                  </a:txBody>
                  <a:tcPr/>
                </a:tc>
                <a:tc>
                  <a:txBody>
                    <a:bodyPr/>
                    <a:lstStyle/>
                    <a:p>
                      <a:pPr algn="ctr">
                        <a:buNone/>
                      </a:pPr>
                      <a:r>
                        <a:rPr lang="zh-CN" altLang="en-US">
                          <a:solidFill>
                            <a:schemeClr val="accent1"/>
                          </a:solidFill>
                        </a:rPr>
                        <a:t>√</a:t>
                      </a:r>
                      <a:endParaRPr lang="zh-CN" altLang="en-US">
                        <a:solidFill>
                          <a:schemeClr val="accent1"/>
                        </a:solidFill>
                      </a:endParaRPr>
                    </a:p>
                  </a:txBody>
                  <a:tcPr/>
                </a:tc>
              </a:tr>
              <a:tr h="575310">
                <a:tc>
                  <a:txBody>
                    <a:bodyPr/>
                    <a:lstStyle/>
                    <a:p>
                      <a:pPr algn="ctr">
                        <a:buNone/>
                      </a:pPr>
                      <a:r>
                        <a:rPr lang="zh-CN" altLang="en-US" sz="2000">
                          <a:latin typeface="楷体" panose="02010609060101010101" pitchFamily="49" charset="-122"/>
                          <a:ea typeface="楷体" panose="02010609060101010101" pitchFamily="49" charset="-122"/>
                        </a:rPr>
                        <a:t>地域</a:t>
                      </a:r>
                      <a:endParaRPr lang="zh-CN" altLang="en-US" sz="2000">
                        <a:latin typeface="楷体" panose="02010609060101010101" pitchFamily="49" charset="-122"/>
                        <a:ea typeface="楷体" panose="02010609060101010101" pitchFamily="49" charset="-122"/>
                      </a:endParaRPr>
                    </a:p>
                  </a:txBody>
                  <a:tcPr/>
                </a:tc>
                <a:tc>
                  <a:txBody>
                    <a:bodyPr/>
                    <a:lstStyle/>
                    <a:p>
                      <a:pPr algn="ctr">
                        <a:buNone/>
                      </a:pPr>
                      <a:r>
                        <a:rPr lang="zh-CN" altLang="en-US"/>
                        <a:t>√</a:t>
                      </a:r>
                      <a:endParaRPr lang="zh-CN" altLang="en-US"/>
                    </a:p>
                  </a:txBody>
                  <a:tcPr/>
                </a:tc>
                <a:tc>
                  <a:txBody>
                    <a:bodyPr/>
                    <a:lstStyle/>
                    <a:p>
                      <a:pPr algn="ctr">
                        <a:buNone/>
                      </a:pPr>
                      <a:r>
                        <a:rPr lang="zh-CN" altLang="en-US">
                          <a:solidFill>
                            <a:srgbClr val="FF0000"/>
                          </a:solidFill>
                        </a:rPr>
                        <a:t>√</a:t>
                      </a:r>
                      <a:endParaRPr lang="zh-CN" altLang="en-US">
                        <a:solidFill>
                          <a:srgbClr val="FF0000"/>
                        </a:solidFill>
                      </a:endParaRPr>
                    </a:p>
                  </a:txBody>
                  <a:tcPr/>
                </a:tc>
                <a:tc>
                  <a:txBody>
                    <a:bodyPr/>
                    <a:lstStyle/>
                    <a:p>
                      <a:pPr algn="ctr">
                        <a:buNone/>
                      </a:pPr>
                      <a:r>
                        <a:rPr lang="zh-CN" altLang="en-US">
                          <a:solidFill>
                            <a:schemeClr val="accent1"/>
                          </a:solidFill>
                        </a:rPr>
                        <a:t>√</a:t>
                      </a:r>
                      <a:endParaRPr lang="zh-CN" altLang="en-US">
                        <a:solidFill>
                          <a:schemeClr val="accent1"/>
                        </a:solidFill>
                      </a:endParaRPr>
                    </a:p>
                  </a:txBody>
                  <a:tcPr/>
                </a:tc>
              </a:tr>
              <a:tr h="575310">
                <a:tc>
                  <a:txBody>
                    <a:bodyPr/>
                    <a:lstStyle/>
                    <a:p>
                      <a:pPr algn="ctr">
                        <a:buNone/>
                      </a:pPr>
                      <a:r>
                        <a:rPr lang="zh-CN" altLang="en-US" sz="2000">
                          <a:latin typeface="楷体" panose="02010609060101010101" pitchFamily="49" charset="-122"/>
                          <a:ea typeface="楷体" panose="02010609060101010101" pitchFamily="49" charset="-122"/>
                        </a:rPr>
                        <a:t>方式</a:t>
                      </a:r>
                      <a:endParaRPr lang="zh-CN" altLang="en-US" sz="2000">
                        <a:latin typeface="楷体" panose="02010609060101010101" pitchFamily="49" charset="-122"/>
                        <a:ea typeface="楷体" panose="02010609060101010101" pitchFamily="49" charset="-122"/>
                      </a:endParaRPr>
                    </a:p>
                  </a:txBody>
                  <a:tcPr/>
                </a:tc>
                <a:tc>
                  <a:txBody>
                    <a:bodyPr/>
                    <a:lstStyle/>
                    <a:p>
                      <a:pPr algn="ctr">
                        <a:buNone/>
                      </a:pPr>
                      <a:r>
                        <a:rPr lang="zh-CN" altLang="en-US"/>
                        <a:t>√</a:t>
                      </a:r>
                      <a:endParaRPr lang="zh-CN" altLang="en-US"/>
                    </a:p>
                  </a:txBody>
                  <a:tcPr/>
                </a:tc>
                <a:tc>
                  <a:txBody>
                    <a:bodyPr/>
                    <a:lstStyle/>
                    <a:p>
                      <a:pPr algn="ctr">
                        <a:buNone/>
                      </a:pPr>
                      <a:r>
                        <a:rPr lang="zh-CN" altLang="en-US">
                          <a:solidFill>
                            <a:srgbClr val="FF0000"/>
                          </a:solidFill>
                        </a:rPr>
                        <a:t>√</a:t>
                      </a:r>
                      <a:endParaRPr lang="zh-CN" altLang="en-US">
                        <a:solidFill>
                          <a:srgbClr val="FF0000"/>
                        </a:solidFill>
                      </a:endParaRPr>
                    </a:p>
                  </a:txBody>
                  <a:tcPr/>
                </a:tc>
                <a:tc>
                  <a:txBody>
                    <a:bodyPr/>
                    <a:lstStyle/>
                    <a:p>
                      <a:pPr algn="ctr">
                        <a:buNone/>
                      </a:pPr>
                      <a:r>
                        <a:rPr lang="zh-CN" altLang="en-US">
                          <a:solidFill>
                            <a:schemeClr val="accent1"/>
                          </a:solidFill>
                        </a:rPr>
                        <a:t>√</a:t>
                      </a:r>
                      <a:endParaRPr lang="zh-CN" altLang="en-US">
                        <a:solidFill>
                          <a:schemeClr val="accent1"/>
                        </a:solidFill>
                      </a:endParaRPr>
                    </a:p>
                  </a:txBody>
                  <a:tcPr/>
                </a:tc>
              </a:tr>
            </a:tbl>
          </a:graphicData>
        </a:graphic>
      </p:graphicFrame>
      <p:sp>
        <p:nvSpPr>
          <p:cNvPr id="4" name="下弧形箭头 3"/>
          <p:cNvSpPr/>
          <p:nvPr/>
        </p:nvSpPr>
        <p:spPr>
          <a:xfrm>
            <a:off x="3635375" y="4396105"/>
            <a:ext cx="2011045" cy="5181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p:nvPr>
            <p:custDataLst>
              <p:tags r:id="rId1"/>
            </p:custDataLst>
          </p:nvPr>
        </p:nvGraphicFramePr>
        <p:xfrm>
          <a:off x="459105" y="2806700"/>
          <a:ext cx="8348980" cy="3500120"/>
        </p:xfrm>
        <a:graphic>
          <a:graphicData uri="http://schemas.openxmlformats.org/drawingml/2006/table">
            <a:tbl>
              <a:tblPr firstRow="1" bandRow="1">
                <a:tableStyleId>{5C22544A-7EE6-4342-B048-85BDC9FD1C3A}</a:tableStyleId>
              </a:tblPr>
              <a:tblGrid>
                <a:gridCol w="1489075"/>
                <a:gridCol w="1791970"/>
                <a:gridCol w="1824355"/>
                <a:gridCol w="1769745"/>
                <a:gridCol w="1473835"/>
              </a:tblGrid>
              <a:tr h="448945">
                <a:tc>
                  <a:txBody>
                    <a:bodyPr/>
                    <a:p>
                      <a:pPr algn="ctr">
                        <a:buNone/>
                      </a:pPr>
                      <a:endParaRPr lang="zh-CN" altLang="en-US" sz="2000"/>
                    </a:p>
                  </a:txBody>
                  <a:tcPr/>
                </a:tc>
                <a:tc>
                  <a:txBody>
                    <a:bodyPr/>
                    <a:p>
                      <a:pPr algn="ctr">
                        <a:buNone/>
                      </a:pPr>
                      <a:r>
                        <a:rPr lang="zh-CN" altLang="en-US" sz="2000"/>
                        <a:t>著作权法</a:t>
                      </a:r>
                      <a:endParaRPr lang="zh-CN" altLang="en-US" sz="2000"/>
                    </a:p>
                  </a:txBody>
                  <a:tcPr/>
                </a:tc>
                <a:tc>
                  <a:txBody>
                    <a:bodyPr/>
                    <a:p>
                      <a:pPr algn="ctr">
                        <a:buNone/>
                      </a:pPr>
                      <a:r>
                        <a:rPr lang="zh-CN" altLang="en-US" sz="2000"/>
                        <a:t>专利法</a:t>
                      </a:r>
                      <a:endParaRPr lang="zh-CN" altLang="en-US" sz="2000"/>
                    </a:p>
                  </a:txBody>
                  <a:tcPr/>
                </a:tc>
                <a:tc>
                  <a:txBody>
                    <a:bodyPr/>
                    <a:p>
                      <a:pPr algn="ctr">
                        <a:buNone/>
                      </a:pPr>
                      <a:r>
                        <a:rPr lang="zh-CN" altLang="en-US" sz="2000"/>
                        <a:t>商标法</a:t>
                      </a:r>
                      <a:endParaRPr lang="zh-CN" altLang="en-US" sz="2000"/>
                    </a:p>
                  </a:txBody>
                  <a:tcPr/>
                </a:tc>
                <a:tc>
                  <a:txBody>
                    <a:bodyPr/>
                    <a:p>
                      <a:pPr algn="ctr">
                        <a:buNone/>
                      </a:pPr>
                      <a:r>
                        <a:rPr lang="zh-CN" altLang="en-US" sz="2000"/>
                        <a:t>反法</a:t>
                      </a:r>
                      <a:r>
                        <a:rPr lang="en-US" altLang="zh-CN" sz="2000"/>
                        <a:t> </a:t>
                      </a:r>
                      <a:endParaRPr lang="en-US" altLang="zh-CN" sz="2000"/>
                    </a:p>
                  </a:txBody>
                  <a:tcPr/>
                </a:tc>
              </a:tr>
              <a:tr h="447675">
                <a:tc>
                  <a:txBody>
                    <a:bodyPr/>
                    <a:p>
                      <a:pPr algn="ctr">
                        <a:buNone/>
                      </a:pPr>
                      <a:r>
                        <a:rPr lang="zh-CN" altLang="en-US" sz="2000"/>
                        <a:t>实际损失</a:t>
                      </a:r>
                      <a:endParaRPr lang="zh-CN" altLang="en-US" sz="2000"/>
                    </a:p>
                  </a:txBody>
                  <a:tcPr/>
                </a:tc>
                <a:tc rowSpan="2">
                  <a:txBody>
                    <a:bodyPr/>
                    <a:p>
                      <a:pPr algn="ctr">
                        <a:buNone/>
                      </a:pPr>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txBody>
                  <a:tcPr anchor="ctr" anchorCtr="0"/>
                </a:tc>
                <a:tc rowSpan="2">
                  <a:txBody>
                    <a:bodyPr/>
                    <a:p>
                      <a:pPr algn="ctr">
                        <a:buClrTx/>
                        <a:buSzTx/>
                        <a:buFontTx/>
                        <a:buNone/>
                      </a:pPr>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txBody>
                  <a:tcPr anchor="ctr" anchorCtr="0"/>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txBody>
                  <a:tcPr/>
                </a:tc>
              </a:tr>
              <a:tr h="448945">
                <a:tc>
                  <a:txBody>
                    <a:bodyPr/>
                    <a:p>
                      <a:pPr algn="ctr">
                        <a:buNone/>
                      </a:pPr>
                      <a:r>
                        <a:rPr lang="zh-CN" altLang="en-US" sz="2000"/>
                        <a:t>违法所得</a:t>
                      </a:r>
                      <a:endParaRPr lang="zh-CN" altLang="en-US" sz="2000"/>
                    </a:p>
                  </a:txBody>
                  <a:tcPr/>
                </a:tc>
                <a:tc vMerge="1">
                  <a:tcPr/>
                </a:tc>
                <a:tc vMerge="1">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2</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2</a:t>
                      </a:r>
                      <a:endParaRPr lang="en-US" altLang="zh-CN" sz="2000">
                        <a:latin typeface="Times New Roman" panose="02020603050405020304" pitchFamily="18" charset="0"/>
                        <a:cs typeface="Times New Roman" panose="02020603050405020304" pitchFamily="18" charset="0"/>
                      </a:endParaRPr>
                    </a:p>
                  </a:txBody>
                  <a:tcPr/>
                </a:tc>
              </a:tr>
              <a:tr h="448945">
                <a:tc>
                  <a:txBody>
                    <a:bodyPr/>
                    <a:p>
                      <a:pPr algn="ctr">
                        <a:buNone/>
                      </a:pPr>
                      <a:r>
                        <a:rPr lang="zh-CN" altLang="en-US" sz="2000"/>
                        <a:t>许可使用费</a:t>
                      </a:r>
                      <a:endParaRPr lang="zh-CN" altLang="en-US" sz="2000"/>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2</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（2）倍数</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（2）倍数</a:t>
                      </a:r>
                      <a:endParaRPr lang="en-US" altLang="zh-CN" sz="2000">
                        <a:latin typeface="Times New Roman" panose="02020603050405020304" pitchFamily="18" charset="0"/>
                        <a:cs typeface="Times New Roman" panose="02020603050405020304" pitchFamily="18" charset="0"/>
                      </a:endParaRPr>
                    </a:p>
                  </a:txBody>
                  <a:tcPr/>
                </a:tc>
                <a:tc>
                  <a:txBody>
                    <a:bodyPr/>
                    <a:p>
                      <a:pPr algn="ctr">
                        <a:buNone/>
                      </a:pPr>
                      <a:r>
                        <a:rPr lang="en-US" altLang="zh-CN" sz="2000"/>
                        <a:t>—</a:t>
                      </a:r>
                      <a:endParaRPr lang="en-US" altLang="zh-CN" sz="2000"/>
                    </a:p>
                  </a:txBody>
                  <a:tcPr/>
                </a:tc>
              </a:tr>
              <a:tr h="448310">
                <a:tc>
                  <a:txBody>
                    <a:bodyPr/>
                    <a:p>
                      <a:pPr algn="ctr">
                        <a:buNone/>
                      </a:pPr>
                      <a:r>
                        <a:rPr lang="zh-CN" altLang="en-US" sz="2000"/>
                        <a:t>法定赔偿</a:t>
                      </a:r>
                      <a:endParaRPr lang="zh-CN" altLang="en-US" sz="2000"/>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500-500万</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3万-500万</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500万</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500万</a:t>
                      </a:r>
                      <a:endParaRPr lang="en-US" altLang="zh-CN" sz="2000">
                        <a:latin typeface="Times New Roman" panose="02020603050405020304" pitchFamily="18" charset="0"/>
                        <a:cs typeface="Times New Roman" panose="02020603050405020304" pitchFamily="18" charset="0"/>
                      </a:endParaRPr>
                    </a:p>
                  </a:txBody>
                  <a:tcPr/>
                </a:tc>
              </a:tr>
              <a:tr h="448310">
                <a:tc>
                  <a:txBody>
                    <a:bodyPr/>
                    <a:p>
                      <a:pPr algn="ctr">
                        <a:buNone/>
                      </a:pPr>
                      <a:r>
                        <a:rPr lang="zh-CN" altLang="en-US" sz="2000"/>
                        <a:t>合理开支</a:t>
                      </a:r>
                      <a:endParaRPr lang="zh-CN" altLang="en-US" sz="2000"/>
                    </a:p>
                  </a:txBody>
                  <a:tcPr/>
                </a:tc>
                <a:tc>
                  <a:txBody>
                    <a:bodyPr/>
                    <a:p>
                      <a:pPr algn="ctr">
                        <a:buNone/>
                      </a:pPr>
                      <a:r>
                        <a:rPr lang="en-US" altLang="zh-CN" sz="2000"/>
                        <a:t>+</a:t>
                      </a:r>
                      <a:endParaRPr lang="en-US" altLang="zh-CN" sz="2000"/>
                    </a:p>
                  </a:txBody>
                  <a:tcPr/>
                </a:tc>
                <a:tc>
                  <a:txBody>
                    <a:bodyPr/>
                    <a:p>
                      <a:pPr algn="ctr">
                        <a:buNone/>
                      </a:pPr>
                      <a:r>
                        <a:rPr lang="en-US" altLang="zh-CN" sz="2000"/>
                        <a:t>+</a:t>
                      </a:r>
                      <a:endParaRPr lang="en-US" altLang="zh-CN" sz="2000"/>
                    </a:p>
                  </a:txBody>
                  <a:tcPr/>
                </a:tc>
                <a:tc>
                  <a:txBody>
                    <a:bodyPr/>
                    <a:p>
                      <a:pPr algn="ctr">
                        <a:buNone/>
                      </a:pPr>
                      <a:r>
                        <a:rPr lang="en-US" altLang="zh-CN" sz="2000"/>
                        <a:t>+</a:t>
                      </a:r>
                      <a:endParaRPr lang="en-US" altLang="zh-CN" sz="2000"/>
                    </a:p>
                  </a:txBody>
                  <a:tcPr/>
                </a:tc>
                <a:tc>
                  <a:txBody>
                    <a:bodyPr/>
                    <a:p>
                      <a:pPr algn="ctr">
                        <a:buNone/>
                      </a:pPr>
                      <a:r>
                        <a:rPr lang="en-US" altLang="zh-CN" sz="2000"/>
                        <a:t>+</a:t>
                      </a:r>
                      <a:endParaRPr lang="en-US" altLang="zh-CN" sz="2000"/>
                    </a:p>
                  </a:txBody>
                  <a:tcPr/>
                </a:tc>
              </a:tr>
              <a:tr h="808990">
                <a:tc>
                  <a:txBody>
                    <a:bodyPr/>
                    <a:p>
                      <a:pPr algn="ctr">
                        <a:buNone/>
                      </a:pPr>
                      <a:r>
                        <a:rPr lang="zh-CN" altLang="en-US" sz="2000"/>
                        <a:t>惩罚性赔偿</a:t>
                      </a:r>
                      <a:endParaRPr lang="zh-CN" altLang="en-US" sz="2000"/>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故意+情节</a:t>
                      </a:r>
                      <a:r>
                        <a:rPr lang="en-US" altLang="zh-CN" sz="2000">
                          <a:latin typeface="Times New Roman" panose="02020603050405020304" pitchFamily="18" charset="0"/>
                          <a:cs typeface="Times New Roman" panose="02020603050405020304" pitchFamily="18" charset="0"/>
                        </a:rPr>
                        <a:t>/1-5</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故意+</a:t>
                      </a:r>
                      <a:r>
                        <a:rPr lang="en-US" altLang="zh-CN" sz="2000">
                          <a:latin typeface="Times New Roman" panose="02020603050405020304" pitchFamily="18" charset="0"/>
                          <a:cs typeface="Times New Roman" panose="02020603050405020304" pitchFamily="18" charset="0"/>
                        </a:rPr>
                        <a:t>情节/1-5</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en-US" altLang="zh-CN" sz="2000">
                          <a:latin typeface="Times New Roman" panose="02020603050405020304" pitchFamily="18" charset="0"/>
                          <a:cs typeface="Times New Roman" panose="02020603050405020304" pitchFamily="18" charset="0"/>
                        </a:rPr>
                        <a:t>恶意+情节</a:t>
                      </a:r>
                      <a:r>
                        <a:rPr lang="en-US" altLang="zh-CN" sz="2000">
                          <a:latin typeface="Times New Roman" panose="02020603050405020304" pitchFamily="18" charset="0"/>
                          <a:cs typeface="Times New Roman" panose="02020603050405020304" pitchFamily="18" charset="0"/>
                        </a:rPr>
                        <a:t>/1-5</a:t>
                      </a:r>
                      <a:endParaRPr lang="en-US" altLang="zh-CN" sz="2000">
                        <a:latin typeface="Times New Roman" panose="02020603050405020304" pitchFamily="18" charset="0"/>
                        <a:cs typeface="Times New Roman" panose="02020603050405020304" pitchFamily="18" charset="0"/>
                      </a:endParaRPr>
                    </a:p>
                  </a:txBody>
                  <a:tcPr/>
                </a:tc>
                <a:tc>
                  <a:txBody>
                    <a:bodyPr/>
                    <a:p>
                      <a:pPr algn="ctr">
                        <a:buClrTx/>
                        <a:buSzTx/>
                        <a:buFontTx/>
                        <a:buNone/>
                      </a:pPr>
                      <a:r>
                        <a:rPr lang="zh-CN" altLang="en-US" sz="2000" dirty="0">
                          <a:solidFill>
                            <a:srgbClr val="FF0000"/>
                          </a:solidFill>
                          <a:latin typeface="楷体" panose="02010609060101010101" pitchFamily="49" charset="-122"/>
                          <a:ea typeface="楷体" panose="02010609060101010101" pitchFamily="49" charset="-122"/>
                          <a:sym typeface="+mn-ea"/>
                        </a:rPr>
                        <a:t>恶意（秘密）</a:t>
                      </a:r>
                      <a:r>
                        <a:rPr lang="en-US" altLang="zh-CN" sz="2000">
                          <a:latin typeface="Times New Roman" panose="02020603050405020304" pitchFamily="18" charset="0"/>
                          <a:cs typeface="Times New Roman" panose="02020603050405020304" pitchFamily="18" charset="0"/>
                          <a:sym typeface="+mn-ea"/>
                        </a:rPr>
                        <a:t>/1-5</a:t>
                      </a:r>
                      <a:endParaRPr lang="en-US" altLang="zh-CN" sz="2000">
                        <a:latin typeface="Times New Roman" panose="02020603050405020304" pitchFamily="18" charset="0"/>
                        <a:cs typeface="Times New Roman" panose="02020603050405020304" pitchFamily="18" charset="0"/>
                        <a:sym typeface="+mn-ea"/>
                      </a:endParaRPr>
                    </a:p>
                  </a:txBody>
                  <a:tcPr/>
                </a:tc>
              </a:tr>
            </a:tbl>
          </a:graphicData>
        </a:graphic>
      </p:graphicFrame>
      <p:sp>
        <p:nvSpPr>
          <p:cNvPr id="6" name="标题 1"/>
          <p:cNvSpPr>
            <a:spLocks noGrp="1"/>
          </p:cNvSpPr>
          <p:nvPr>
            <p:ph type="title"/>
          </p:nvPr>
        </p:nvSpPr>
        <p:spPr>
          <a:xfrm>
            <a:off x="1377315" y="914400"/>
            <a:ext cx="6389370" cy="819785"/>
          </a:xfrm>
        </p:spPr>
        <p:txBody>
          <a:bodyPr>
            <a:normAutofit/>
          </a:bodyPr>
          <a:p>
            <a:pPr algn="ctr" eaLnBrk="1" hangingPunct="1"/>
            <a:r>
              <a:rPr kumimoji="1" lang="zh-CN" altLang="en-US" sz="3200" dirty="0">
                <a:ea typeface="黑体" panose="02010609060101010101" pitchFamily="49" charset="-122"/>
              </a:rPr>
              <a:t>民事责任</a:t>
            </a:r>
            <a:endParaRPr kumimoji="1" lang="zh-CN" altLang="en-US" sz="3200" dirty="0">
              <a:ea typeface="黑体" panose="02010609060101010101" pitchFamily="49" charset="-122"/>
            </a:endParaRPr>
          </a:p>
        </p:txBody>
      </p:sp>
      <p:sp>
        <p:nvSpPr>
          <p:cNvPr id="4" name="内容占位符 2"/>
          <p:cNvSpPr>
            <a:spLocks noGrp="1"/>
          </p:cNvSpPr>
          <p:nvPr>
            <p:ph idx="1"/>
          </p:nvPr>
        </p:nvSpPr>
        <p:spPr>
          <a:xfrm>
            <a:off x="315595" y="1624965"/>
            <a:ext cx="8576310" cy="1048385"/>
          </a:xfrm>
          <a:ln w="6350">
            <a:noFill/>
          </a:ln>
        </p:spPr>
        <p:txBody>
          <a:bodyPr>
            <a:noAutofit/>
          </a:bodyPr>
          <a:p>
            <a:pPr marL="360045" indent="-385445" algn="l" defTabSz="342900" fontAlgn="base">
              <a:lnSpc>
                <a:spcPct val="150000"/>
              </a:lnSpc>
              <a:spcBef>
                <a:spcPts val="0"/>
              </a:spcBef>
              <a:buClrTx/>
              <a:buSzTx/>
              <a:buFont typeface="Wingdings" panose="05000000000000000000" charset="0"/>
              <a:buChar char="Ø"/>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1、责任形式：停止侵害、消除影响、赔礼道歉（</a:t>
            </a:r>
            <a:r>
              <a:rPr lang="zh-CN" altLang="en-US" sz="2000" b="1"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专利除外</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）、赔偿损失</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marL="360045" indent="-385445" algn="l" defTabSz="342900" fontAlgn="base">
              <a:lnSpc>
                <a:spcPct val="150000"/>
              </a:lnSpc>
              <a:spcBef>
                <a:spcPts val="0"/>
              </a:spcBef>
              <a:buClrTx/>
              <a:buSzTx/>
              <a:buFont typeface="Wingdings" panose="05000000000000000000" charset="0"/>
              <a:buChar char="Ø"/>
            </a:pP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、损害赔偿：</a:t>
            </a:r>
            <a:endParaRPr lang="zh-CN" altLang="en-US" sz="20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381000" y="1100455"/>
            <a:ext cx="8458835" cy="4993005"/>
          </a:xfrm>
          <a:ln w="6350">
            <a:solidFill>
              <a:srgbClr val="00B0F0"/>
            </a:solidFill>
          </a:ln>
        </p:spPr>
        <p:txBody>
          <a:bodyPr>
            <a:noAutofit/>
          </a:bodyPr>
          <a:lstStyle/>
          <a:p>
            <a:pPr marL="360045" indent="-385445" algn="l" defTabSz="342900" fontAlgn="base">
              <a:lnSpc>
                <a:spcPct val="150000"/>
              </a:lnSpc>
              <a:spcBef>
                <a:spcPts val="0"/>
              </a:spcBef>
              <a:buClrTx/>
              <a:buSzTx/>
              <a:buFont typeface="Wingdings" panose="05000000000000000000" charset="0"/>
              <a:buChar char="Ø"/>
            </a:pPr>
            <a:r>
              <a:rPr lang="en-US" altLang="zh-CN" sz="2000" dirty="0">
                <a:latin typeface="楷体" panose="02010609060101010101" pitchFamily="49" charset="-122"/>
                <a:ea typeface="楷体" panose="02010609060101010101" pitchFamily="49" charset="-122"/>
              </a:rPr>
              <a:t>3、举证责任</a:t>
            </a:r>
            <a:endParaRPr lang="en-US" altLang="zh-CN"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b="1" dirty="0">
                <a:latin typeface="楷体" panose="02010609060101010101" pitchFamily="49" charset="-122"/>
                <a:ea typeface="楷体" panose="02010609060101010101" pitchFamily="49" charset="-122"/>
              </a:rPr>
              <a:t>善意免赔的举证责任：</a:t>
            </a:r>
            <a:r>
              <a:rPr lang="zh-CN" altLang="en-US" sz="2000" dirty="0">
                <a:latin typeface="楷体" panose="02010609060101010101" pitchFamily="49" charset="-122"/>
                <a:ea typeface="楷体" panose="02010609060101010101" pitchFamily="49" charset="-122"/>
                <a:sym typeface="+mn-ea"/>
              </a:rPr>
              <a:t>著作权法</a:t>
            </a:r>
            <a:r>
              <a:rPr lang="zh-CN" altLang="en-US" sz="2000" dirty="0">
                <a:latin typeface="楷体" panose="02010609060101010101" pitchFamily="49" charset="-122"/>
                <a:ea typeface="楷体" panose="02010609060101010101" pitchFamily="49" charset="-122"/>
                <a:sym typeface="+mn-ea"/>
              </a:rPr>
              <a:t>第59条、专利法第77条、商标法第64条、反法司法解释第14（2）条</a:t>
            </a:r>
            <a:endParaRPr lang="zh-CN" altLang="en-US" sz="2000" dirty="0">
              <a:latin typeface="楷体" panose="02010609060101010101" pitchFamily="49" charset="-122"/>
              <a:ea typeface="楷体" panose="02010609060101010101" pitchFamily="49" charset="-122"/>
              <a:sym typeface="+mn-ea"/>
            </a:endParaRPr>
          </a:p>
          <a:p>
            <a:pPr marL="972185" indent="-385445" algn="l" defTabSz="342900" fontAlgn="base">
              <a:lnSpc>
                <a:spcPct val="150000"/>
              </a:lnSpc>
              <a:spcBef>
                <a:spcPts val="0"/>
              </a:spcBef>
              <a:buClrTx/>
              <a:buSzTx/>
              <a:buChar char="•"/>
            </a:pPr>
            <a:r>
              <a:rPr lang="zh-CN" altLang="en-US" sz="2000" dirty="0">
                <a:latin typeface="楷体" panose="02010609060101010101" pitchFamily="49" charset="-122"/>
                <a:ea typeface="楷体" panose="02010609060101010101" pitchFamily="49" charset="-122"/>
                <a:sym typeface="+mn-ea"/>
              </a:rPr>
              <a:t>不知情</a:t>
            </a:r>
            <a:r>
              <a:rPr lang="zh-CN" altLang="en-US" sz="2000" dirty="0">
                <a:latin typeface="楷体" panose="02010609060101010101" pitchFamily="49" charset="-122"/>
                <a:ea typeface="楷体" panose="02010609060101010101" pitchFamily="49" charset="-122"/>
                <a:sym typeface="+mn-ea"/>
              </a:rPr>
              <a:t>+说明合法来源和提供者</a:t>
            </a:r>
            <a:endParaRPr lang="zh-CN" altLang="en-US" sz="2000" dirty="0">
              <a:latin typeface="楷体" panose="02010609060101010101" pitchFamily="49" charset="-122"/>
              <a:ea typeface="楷体" panose="02010609060101010101" pitchFamily="49" charset="-122"/>
              <a:sym typeface="+mn-ea"/>
            </a:endParaRPr>
          </a:p>
          <a:p>
            <a:pPr marL="720090" indent="-385445" algn="l" defTabSz="342900" fontAlgn="base">
              <a:lnSpc>
                <a:spcPct val="150000"/>
              </a:lnSpc>
              <a:spcBef>
                <a:spcPts val="0"/>
              </a:spcBef>
              <a:buClrTx/>
              <a:buSzTx/>
              <a:buFont typeface="Wingdings" panose="05000000000000000000" charset="0"/>
              <a:buChar char="p"/>
            </a:pPr>
            <a:r>
              <a:rPr lang="zh-CN" altLang="en-US" sz="2000" b="1" dirty="0">
                <a:latin typeface="楷体" panose="02010609060101010101" pitchFamily="49" charset="-122"/>
                <a:ea typeface="楷体" panose="02010609060101010101" pitchFamily="49" charset="-122"/>
                <a:sym typeface="+mn-ea"/>
              </a:rPr>
              <a:t>证据出示令</a:t>
            </a:r>
            <a:r>
              <a:rPr lang="zh-CN" altLang="en-US" sz="2000" dirty="0">
                <a:latin typeface="楷体" panose="02010609060101010101" pitchFamily="49" charset="-122"/>
                <a:ea typeface="楷体" panose="02010609060101010101" pitchFamily="49" charset="-122"/>
                <a:sym typeface="+mn-ea"/>
              </a:rPr>
              <a:t>：权利人已经尽了必要举证责任（著作权法）/尽力举证（专利、商标），可以责令侵权人提供与侵权行为有关的账簿、资料；不提供或者提供虚假的账簿、资料的，承担不利后果</a:t>
            </a:r>
            <a:endParaRPr lang="zh-CN" altLang="en-US" sz="2000" dirty="0">
              <a:latin typeface="楷体" panose="02010609060101010101" pitchFamily="49" charset="-122"/>
              <a:ea typeface="楷体" panose="02010609060101010101" pitchFamily="49" charset="-122"/>
              <a:sym typeface="+mn-ea"/>
            </a:endParaRPr>
          </a:p>
          <a:p>
            <a:pPr marL="720090" indent="-385445" algn="l" defTabSz="342900" fontAlgn="base">
              <a:lnSpc>
                <a:spcPct val="150000"/>
              </a:lnSpc>
              <a:spcBef>
                <a:spcPts val="0"/>
              </a:spcBef>
              <a:buClrTx/>
              <a:buSzTx/>
              <a:buFont typeface="Wingdings" panose="05000000000000000000" charset="0"/>
              <a:buChar char="p"/>
            </a:pPr>
            <a:r>
              <a:rPr lang="zh-CN" altLang="en-US" sz="2000" b="1" dirty="0">
                <a:latin typeface="楷体" panose="02010609060101010101" pitchFamily="49" charset="-122"/>
                <a:ea typeface="楷体" panose="02010609060101010101" pitchFamily="49" charset="-122"/>
                <a:sym typeface="+mn-ea"/>
              </a:rPr>
              <a:t>专利法第66条</a:t>
            </a:r>
            <a:r>
              <a:rPr lang="zh-CN" altLang="en-US" sz="2000" dirty="0">
                <a:latin typeface="楷体" panose="02010609060101010101" pitchFamily="49" charset="-122"/>
                <a:ea typeface="楷体" panose="02010609060101010101" pitchFamily="49" charset="-122"/>
                <a:sym typeface="+mn-ea"/>
              </a:rPr>
              <a:t>：专利侵权纠纷涉及新产品制造方法的发明专利的，制造同样产品的单位或者个人应当提供其产品制造方法不同于专利方法的证明。</a:t>
            </a:r>
            <a:endParaRPr lang="zh-CN" altLang="en-US" sz="20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1695" y="1350010"/>
            <a:ext cx="4258945" cy="908050"/>
          </a:xfrm>
          <a:ln w="12700">
            <a:noFill/>
          </a:ln>
        </p:spPr>
        <p:txBody>
          <a:bodyPr>
            <a:normAutofit lnSpcReduction="10000"/>
          </a:bodyPr>
          <a:lstStyle/>
          <a:p>
            <a:pPr marL="0" indent="-457200" algn="ctr" fontAlgn="auto">
              <a:lnSpc>
                <a:spcPct val="150000"/>
              </a:lnSpc>
              <a:spcBef>
                <a:spcPts val="0"/>
              </a:spcBef>
              <a:buNone/>
            </a:pPr>
            <a:r>
              <a:rPr lang="zh-CN" altLang="en-US" dirty="0" smtClean="0">
                <a:latin typeface="华文楷体" panose="02010600040101010101" charset="-122"/>
                <a:ea typeface="华文楷体" panose="02010600040101010101" charset="-122"/>
                <a:cs typeface="华文楷体" panose="02010600040101010101" charset="-122"/>
              </a:rPr>
              <a:t>人格物化，</a:t>
            </a:r>
            <a:r>
              <a:rPr lang="en-US" altLang="zh-CN" dirty="0" smtClean="0">
                <a:latin typeface="华文楷体" panose="02010600040101010101" charset="-122"/>
                <a:ea typeface="华文楷体" panose="02010600040101010101" charset="-122"/>
                <a:cs typeface="华文楷体" panose="02010600040101010101" charset="-122"/>
              </a:rPr>
              <a:t>“</a:t>
            </a:r>
            <a:r>
              <a:rPr lang="zh-CN" altLang="en-US" dirty="0" smtClean="0">
                <a:latin typeface="华文楷体" panose="02010600040101010101" charset="-122"/>
                <a:ea typeface="华文楷体" panose="02010600040101010101" charset="-122"/>
                <a:cs typeface="华文楷体" panose="02010600040101010101" charset="-122"/>
              </a:rPr>
              <a:t>人</a:t>
            </a:r>
            <a:r>
              <a:rPr lang="en-US" altLang="zh-CN" dirty="0" smtClean="0">
                <a:latin typeface="华文楷体" panose="02010600040101010101" charset="-122"/>
                <a:ea typeface="华文楷体" panose="02010600040101010101" charset="-122"/>
                <a:cs typeface="华文楷体" panose="02010600040101010101" charset="-122"/>
              </a:rPr>
              <a:t>-</a:t>
            </a:r>
            <a:r>
              <a:rPr lang="zh-CN" altLang="en-US" dirty="0" smtClean="0">
                <a:latin typeface="华文楷体" panose="02010600040101010101" charset="-122"/>
                <a:ea typeface="华文楷体" panose="02010600040101010101" charset="-122"/>
                <a:cs typeface="华文楷体" panose="02010600040101010101" charset="-122"/>
              </a:rPr>
              <a:t>物</a:t>
            </a:r>
            <a:r>
              <a:rPr lang="en-US" altLang="zh-CN" dirty="0" smtClean="0">
                <a:latin typeface="华文楷体" panose="02010600040101010101" charset="-122"/>
                <a:ea typeface="华文楷体" panose="02010600040101010101" charset="-122"/>
                <a:cs typeface="华文楷体" panose="02010600040101010101" charset="-122"/>
              </a:rPr>
              <a:t>”</a:t>
            </a:r>
            <a:r>
              <a:rPr lang="zh-CN" altLang="en-US" dirty="0" smtClean="0">
                <a:latin typeface="华文楷体" panose="02010600040101010101" charset="-122"/>
                <a:ea typeface="华文楷体" panose="02010600040101010101" charset="-122"/>
                <a:cs typeface="华文楷体" panose="02010600040101010101" charset="-122"/>
              </a:rPr>
              <a:t>登场</a:t>
            </a:r>
            <a:endParaRPr lang="zh-CN" altLang="en-US" dirty="0" smtClean="0">
              <a:latin typeface="华文楷体" panose="02010600040101010101" charset="-122"/>
              <a:ea typeface="华文楷体" panose="02010600040101010101" charset="-122"/>
              <a:cs typeface="华文楷体" panose="02010600040101010101" charset="-122"/>
            </a:endParaRPr>
          </a:p>
        </p:txBody>
      </p:sp>
      <p:pic>
        <p:nvPicPr>
          <p:cNvPr id="6" name="图片 5"/>
          <p:cNvPicPr>
            <a:picLocks noChangeAspect="1"/>
          </p:cNvPicPr>
          <p:nvPr/>
        </p:nvPicPr>
        <p:blipFill>
          <a:blip r:embed="rId1"/>
          <a:stretch>
            <a:fillRect/>
          </a:stretch>
        </p:blipFill>
        <p:spPr>
          <a:xfrm>
            <a:off x="958850" y="2378075"/>
            <a:ext cx="4064000" cy="30670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2" name="图片 1" descr="微信图片_20220612201253"/>
          <p:cNvPicPr>
            <a:picLocks noChangeAspect="1"/>
          </p:cNvPicPr>
          <p:nvPr>
            <p:custDataLst>
              <p:tags r:id="rId1"/>
            </p:custDataLst>
          </p:nvPr>
        </p:nvPicPr>
        <p:blipFill>
          <a:blip r:embed="rId2"/>
          <a:srcRect l="5118" t="2901" r="5556" b="6963"/>
          <a:stretch>
            <a:fillRect/>
          </a:stretch>
        </p:blipFill>
        <p:spPr>
          <a:xfrm>
            <a:off x="203835" y="1468120"/>
            <a:ext cx="8792210" cy="4990465"/>
          </a:xfrm>
          <a:prstGeom prst="rect">
            <a:avLst/>
          </a:prstGeom>
        </p:spPr>
      </p:pic>
      <p:sp>
        <p:nvSpPr>
          <p:cNvPr id="5" name="内容占位符 2"/>
          <p:cNvSpPr>
            <a:spLocks noGrp="1"/>
          </p:cNvSpPr>
          <p:nvPr>
            <p:ph idx="1"/>
          </p:nvPr>
        </p:nvSpPr>
        <p:spPr>
          <a:xfrm>
            <a:off x="481965" y="922655"/>
            <a:ext cx="8180070" cy="829310"/>
          </a:xfrm>
          <a:ln w="6350">
            <a:noFill/>
          </a:ln>
        </p:spPr>
        <p:txBody>
          <a:bodyPr>
            <a:noAutofit/>
          </a:bodyPr>
          <a:p>
            <a:pPr defTabSz="342900" fontAlgn="base">
              <a:lnSpc>
                <a:spcPct val="150000"/>
              </a:lnSpc>
              <a:spcBef>
                <a:spcPts val="0"/>
              </a:spcBef>
              <a:spcAft>
                <a:spcPct val="0"/>
              </a:spcAft>
              <a:buFont typeface="Wingdings" panose="05000000000000000000" charset="0"/>
              <a:buChar char="Ø"/>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著作权法：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7+8</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5" grpId="1"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sp>
        <p:nvSpPr>
          <p:cNvPr id="5" name="内容占位符 2"/>
          <p:cNvSpPr>
            <a:spLocks noGrp="1"/>
          </p:cNvSpPr>
          <p:nvPr>
            <p:ph idx="1"/>
          </p:nvPr>
        </p:nvSpPr>
        <p:spPr>
          <a:xfrm>
            <a:off x="481965" y="922655"/>
            <a:ext cx="8180070" cy="829310"/>
          </a:xfrm>
          <a:ln w="6350">
            <a:noFill/>
          </a:ln>
        </p:spPr>
        <p:txBody>
          <a:bodyPr>
            <a:noAutofit/>
          </a:bodyPr>
          <a:p>
            <a:pPr defTabSz="342900" fontAlgn="base">
              <a:lnSpc>
                <a:spcPct val="150000"/>
              </a:lnSpc>
              <a:spcBef>
                <a:spcPts val="0"/>
              </a:spcBef>
              <a:spcAft>
                <a:spcPct val="0"/>
              </a:spcAft>
              <a:buFont typeface="Wingdings" panose="05000000000000000000" charset="0"/>
              <a:buChar char="Ø"/>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著作权法：分析框架</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3" name="图片 2" descr="微信图片_20220614044914"/>
          <p:cNvPicPr>
            <a:picLocks noChangeAspect="1"/>
          </p:cNvPicPr>
          <p:nvPr/>
        </p:nvPicPr>
        <p:blipFill>
          <a:blip r:embed="rId1"/>
          <a:srcRect l="14034" t="1306" r="20739" b="55296"/>
          <a:stretch>
            <a:fillRect/>
          </a:stretch>
        </p:blipFill>
        <p:spPr>
          <a:xfrm>
            <a:off x="1968500" y="1871980"/>
            <a:ext cx="4709160" cy="4389120"/>
          </a:xfrm>
          <a:prstGeom prst="rect">
            <a:avLst/>
          </a:prstGeom>
        </p:spPr>
      </p:pic>
      <p:cxnSp>
        <p:nvCxnSpPr>
          <p:cNvPr id="4" name="直接箭头连接符 3"/>
          <p:cNvCxnSpPr/>
          <p:nvPr/>
        </p:nvCxnSpPr>
        <p:spPr>
          <a:xfrm>
            <a:off x="2072640" y="2507615"/>
            <a:ext cx="457835" cy="241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3545840" y="2657475"/>
            <a:ext cx="418465" cy="258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3466465" y="3194685"/>
            <a:ext cx="348615" cy="1593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3815080" y="3623310"/>
            <a:ext cx="945515" cy="915670"/>
          </a:xfrm>
          <a:prstGeom prst="ellipse">
            <a:avLst/>
          </a:prstGeom>
          <a:noFill/>
          <a:ln w="28575" cmpd="dbl">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3815080" y="3268345"/>
            <a:ext cx="1075055" cy="3479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latin typeface="华文中宋" panose="02010600040101010101" charset="-122"/>
                <a:ea typeface="华文中宋" panose="02010600040101010101" charset="-122"/>
              </a:rPr>
              <a:t>演</a:t>
            </a:r>
            <a:r>
              <a:rPr lang="en-US" altLang="zh-CN" sz="2000">
                <a:latin typeface="华文中宋" panose="02010600040101010101" charset="-122"/>
                <a:ea typeface="华文中宋" panose="02010600040101010101" charset="-122"/>
              </a:rPr>
              <a:t>  </a:t>
            </a:r>
            <a:r>
              <a:rPr lang="zh-CN" altLang="en-US" sz="2000">
                <a:latin typeface="华文中宋" panose="02010600040101010101" charset="-122"/>
                <a:ea typeface="华文中宋" panose="02010600040101010101" charset="-122"/>
              </a:rPr>
              <a:t>绎</a:t>
            </a:r>
            <a:endParaRPr lang="zh-CN" altLang="en-US" sz="2000">
              <a:latin typeface="华文中宋" panose="02010600040101010101" charset="-122"/>
              <a:ea typeface="华文中宋" panose="02010600040101010101" charset="-122"/>
            </a:endParaRPr>
          </a:p>
        </p:txBody>
      </p:sp>
      <p:cxnSp>
        <p:nvCxnSpPr>
          <p:cNvPr id="11" name="直接箭头连接符 10"/>
          <p:cNvCxnSpPr/>
          <p:nvPr/>
        </p:nvCxnSpPr>
        <p:spPr>
          <a:xfrm flipH="1">
            <a:off x="4710430" y="3533140"/>
            <a:ext cx="308610" cy="23876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6392545" y="3005455"/>
            <a:ext cx="418465" cy="278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to="" calcmode="lin" valueType="num">
                                      <p:cBhvr>
                                        <p:cTn id="13" dur="1" fill="hold"/>
                                        <p:tgtEl>
                                          <p:spTgt spid="4"/>
                                        </p:tgtEl>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to="" calcmode="lin" valueType="num">
                                      <p:cBhvr>
                                        <p:cTn id="18" dur="1" fill="hold"/>
                                        <p:tgtEl>
                                          <p:spTgt spid="7"/>
                                        </p:tgtEl>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to="" calcmode="lin" valueType="num">
                                      <p:cBhvr>
                                        <p:cTn id="23" dur="1" fill="hold"/>
                                        <p:tgtEl>
                                          <p:spTgt spid="8"/>
                                        </p:tgtEl>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 to="" calcmode="lin" valueType="num">
                                      <p:cBhvr>
                                        <p:cTn id="28" dur="1" fill="hold"/>
                                        <p:tgtEl>
                                          <p:spTgt spid="11"/>
                                        </p:tgtEl>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 to="" calcmode="lin" valueType="num">
                                      <p:cBhvr>
                                        <p:cTn id="33" dur="1" fill="hold"/>
                                        <p:tgtEl>
                                          <p:spTgt spid="1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5" grpId="1" animBg="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sp>
        <p:nvSpPr>
          <p:cNvPr id="4" name="内容占位符 2"/>
          <p:cNvSpPr>
            <a:spLocks noGrp="1"/>
          </p:cNvSpPr>
          <p:nvPr>
            <p:ph idx="1"/>
          </p:nvPr>
        </p:nvSpPr>
        <p:spPr>
          <a:xfrm>
            <a:off x="660400" y="1379855"/>
            <a:ext cx="7586980" cy="3757295"/>
          </a:xfrm>
          <a:ln w="6350">
            <a:solidFill>
              <a:schemeClr val="tx1"/>
            </a:solidFill>
          </a:ln>
        </p:spPr>
        <p:txBody>
          <a:bodyPr>
            <a:noAutofit/>
          </a:bodyPr>
          <a:p>
            <a:pPr defTabSz="342900" fontAlgn="base">
              <a:lnSpc>
                <a:spcPct val="150000"/>
              </a:lnSpc>
              <a:spcBef>
                <a:spcPts val="0"/>
              </a:spcBef>
              <a:spcAft>
                <a:spcPct val="0"/>
              </a:spcAft>
              <a:buFont typeface="Wingdings" panose="05000000000000000000" charset="0"/>
              <a:buChar char="Ø"/>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专利法：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a:t>
            </a:r>
            <a:endParaRPr lang="zh-CN" altLang="en-US" sz="24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归属：</a:t>
            </a:r>
            <a:r>
              <a:rPr lang="zh-CN" altLang="en-US" sz="2000" dirty="0">
                <a:latin typeface="楷体" panose="02010609060101010101" pitchFamily="49" charset="-122"/>
                <a:ea typeface="楷体" panose="02010609060101010101" pitchFamily="49" charset="-122"/>
                <a:sym typeface="+mn-ea"/>
              </a:rPr>
              <a:t>申请专利的权利、专利申请权、署名权、标记权、</a:t>
            </a:r>
            <a:r>
              <a:rPr lang="zh-CN" altLang="en-US" sz="2000" dirty="0">
                <a:latin typeface="楷体" panose="02010609060101010101" pitchFamily="49" charset="-122"/>
                <a:ea typeface="楷体" panose="02010609060101010101" pitchFamily="49" charset="-122"/>
                <a:sym typeface="+mn-ea"/>
              </a:rPr>
              <a:t>共同发明创造、委托发明创造、职务发明创造</a:t>
            </a:r>
            <a:endParaRPr lang="zh-CN" altLang="en-US" sz="2000" dirty="0">
              <a:latin typeface="楷体" panose="02010609060101010101" pitchFamily="49" charset="-122"/>
              <a:ea typeface="楷体" panose="02010609060101010101" pitchFamily="49" charset="-122"/>
              <a:sym typeface="+mn-ea"/>
            </a:endParaRPr>
          </a:p>
          <a:p>
            <a:pPr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特别实施：实施不充分、消除垄断、紧急状态、公共利益、公共健康、从属专利、指定许可</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程序：申请、形式审查、公开日、实质审查、复审、无效宣告、终止</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4" grpId="1" animBg="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sp>
        <p:nvSpPr>
          <p:cNvPr id="2" name="内容占位符 2"/>
          <p:cNvSpPr>
            <a:spLocks noGrp="1"/>
          </p:cNvSpPr>
          <p:nvPr/>
        </p:nvSpPr>
        <p:spPr>
          <a:xfrm>
            <a:off x="575945" y="1273175"/>
            <a:ext cx="7971790" cy="427228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50000"/>
              </a:lnSpc>
              <a:spcBef>
                <a:spcPts val="0"/>
              </a:spcBef>
              <a:spcAft>
                <a:spcPct val="0"/>
              </a:spcAft>
              <a:buFont typeface="Wingdings" panose="05000000000000000000" charset="0"/>
              <a:buChar char="Ø"/>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专利法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8</a:t>
            </a:r>
            <a:endParaRPr lang="zh-CN" altLang="en-US" sz="24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权利取得：技术或设计（</a:t>
            </a:r>
            <a:r>
              <a:rPr lang="en-US" altLang="zh-CN" sz="2000" dirty="0">
                <a:latin typeface="楷体" panose="02010609060101010101" pitchFamily="49" charset="-122"/>
                <a:ea typeface="楷体" panose="02010609060101010101" pitchFamily="49" charset="-122"/>
                <a:sym typeface="+mn-ea"/>
              </a:rPr>
              <a:t>2</a:t>
            </a:r>
            <a:r>
              <a:rPr lang="zh-CN" altLang="en-US" sz="2000" dirty="0">
                <a:latin typeface="楷体" panose="02010609060101010101" pitchFamily="49" charset="-122"/>
                <a:ea typeface="楷体" panose="02010609060101010101" pitchFamily="49" charset="-122"/>
                <a:sym typeface="+mn-ea"/>
              </a:rPr>
              <a:t>）、违法缺德（</a:t>
            </a:r>
            <a:r>
              <a:rPr lang="en-US" altLang="zh-CN" sz="2000" dirty="0">
                <a:latin typeface="楷体" panose="02010609060101010101" pitchFamily="49" charset="-122"/>
                <a:ea typeface="楷体" panose="02010609060101010101" pitchFamily="49" charset="-122"/>
                <a:sym typeface="+mn-ea"/>
              </a:rPr>
              <a:t>5</a:t>
            </a:r>
            <a:r>
              <a:rPr lang="zh-CN" altLang="en-US" sz="2000" dirty="0">
                <a:latin typeface="楷体" panose="02010609060101010101" pitchFamily="49" charset="-122"/>
                <a:ea typeface="楷体" panose="02010609060101010101" pitchFamily="49" charset="-122"/>
                <a:sym typeface="+mn-ea"/>
              </a:rPr>
              <a:t>）、排除对象（</a:t>
            </a:r>
            <a:r>
              <a:rPr lang="en-US" altLang="zh-CN" sz="2000" dirty="0">
                <a:latin typeface="楷体" panose="02010609060101010101" pitchFamily="49" charset="-122"/>
                <a:ea typeface="楷体" panose="02010609060101010101" pitchFamily="49" charset="-122"/>
                <a:sym typeface="+mn-ea"/>
              </a:rPr>
              <a:t>25</a:t>
            </a:r>
            <a:r>
              <a:rPr lang="zh-CN" altLang="en-US" sz="2000" dirty="0">
                <a:latin typeface="楷体" panose="02010609060101010101" pitchFamily="49" charset="-122"/>
                <a:ea typeface="楷体" panose="02010609060101010101" pitchFamily="49" charset="-122"/>
                <a:sym typeface="+mn-ea"/>
              </a:rPr>
              <a:t>）、授权条件（</a:t>
            </a:r>
            <a:r>
              <a:rPr lang="en-US" altLang="zh-CN" sz="2000" dirty="0">
                <a:latin typeface="楷体" panose="02010609060101010101" pitchFamily="49" charset="-122"/>
                <a:ea typeface="楷体" panose="02010609060101010101" pitchFamily="49" charset="-122"/>
                <a:sym typeface="+mn-ea"/>
              </a:rPr>
              <a:t>22</a:t>
            </a:r>
            <a:r>
              <a:rPr lang="zh-CN" altLang="en-US" sz="2000" dirty="0">
                <a:latin typeface="楷体" panose="02010609060101010101" pitchFamily="49" charset="-122"/>
                <a:ea typeface="楷体" panose="02010609060101010101" pitchFamily="49" charset="-122"/>
                <a:sym typeface="+mn-ea"/>
              </a:rPr>
              <a:t>、</a:t>
            </a:r>
            <a:r>
              <a:rPr lang="en-US" altLang="zh-CN" sz="2000" dirty="0">
                <a:latin typeface="楷体" panose="02010609060101010101" pitchFamily="49" charset="-122"/>
                <a:ea typeface="楷体" panose="02010609060101010101" pitchFamily="49" charset="-122"/>
                <a:sym typeface="+mn-ea"/>
              </a:rPr>
              <a:t>23</a:t>
            </a:r>
            <a:r>
              <a:rPr lang="zh-CN" altLang="en-US" sz="2000" dirty="0">
                <a:latin typeface="楷体" panose="02010609060101010101" pitchFamily="49" charset="-122"/>
                <a:ea typeface="楷体" panose="02010609060101010101" pitchFamily="49" charset="-122"/>
                <a:sym typeface="+mn-ea"/>
              </a:rPr>
              <a:t>）、不重复和先申请（</a:t>
            </a:r>
            <a:r>
              <a:rPr lang="en-US" altLang="zh-CN" sz="2000" dirty="0">
                <a:latin typeface="楷体" panose="02010609060101010101" pitchFamily="49" charset="-122"/>
                <a:ea typeface="楷体" panose="02010609060101010101" pitchFamily="49" charset="-122"/>
                <a:sym typeface="+mn-ea"/>
              </a:rPr>
              <a:t>9</a:t>
            </a:r>
            <a:r>
              <a:rPr lang="zh-CN" altLang="en-US" sz="2000" dirty="0">
                <a:latin typeface="楷体" panose="02010609060101010101" pitchFamily="49" charset="-122"/>
                <a:ea typeface="楷体" panose="02010609060101010101" pitchFamily="49" charset="-122"/>
                <a:sym typeface="+mn-ea"/>
              </a:rPr>
              <a:t>）、文件要求（</a:t>
            </a:r>
            <a:r>
              <a:rPr lang="en-US" altLang="zh-CN" sz="2000" dirty="0">
                <a:latin typeface="楷体" panose="02010609060101010101" pitchFamily="49" charset="-122"/>
                <a:ea typeface="楷体" panose="02010609060101010101" pitchFamily="49" charset="-122"/>
                <a:sym typeface="+mn-ea"/>
              </a:rPr>
              <a:t>26</a:t>
            </a:r>
            <a:r>
              <a:rPr lang="zh-CN" altLang="en-US" sz="2000" dirty="0">
                <a:latin typeface="楷体" panose="02010609060101010101" pitchFamily="49" charset="-122"/>
                <a:ea typeface="楷体" panose="02010609060101010101" pitchFamily="49" charset="-122"/>
                <a:sym typeface="+mn-ea"/>
              </a:rPr>
              <a:t>、</a:t>
            </a:r>
            <a:r>
              <a:rPr lang="en-US" altLang="zh-CN" sz="2000" dirty="0">
                <a:latin typeface="楷体" panose="02010609060101010101" pitchFamily="49" charset="-122"/>
                <a:ea typeface="楷体" panose="02010609060101010101" pitchFamily="49" charset="-122"/>
                <a:sym typeface="+mn-ea"/>
              </a:rPr>
              <a:t>27</a:t>
            </a:r>
            <a:r>
              <a:rPr lang="zh-CN" altLang="en-US" sz="2000" dirty="0">
                <a:latin typeface="楷体" panose="02010609060101010101" pitchFamily="49" charset="-122"/>
                <a:ea typeface="楷体" panose="02010609060101010101" pitchFamily="49" charset="-122"/>
                <a:sym typeface="+mn-ea"/>
              </a:rPr>
              <a:t>）、单一性（</a:t>
            </a:r>
            <a:r>
              <a:rPr lang="en-US" altLang="zh-CN" sz="2000" dirty="0">
                <a:latin typeface="楷体" panose="02010609060101010101" pitchFamily="49" charset="-122"/>
                <a:ea typeface="楷体" panose="02010609060101010101" pitchFamily="49" charset="-122"/>
                <a:sym typeface="+mn-ea"/>
              </a:rPr>
              <a:t>31</a:t>
            </a:r>
            <a:r>
              <a:rPr lang="zh-CN" altLang="en-US" sz="2000" dirty="0">
                <a:latin typeface="楷体" panose="02010609060101010101" pitchFamily="49" charset="-122"/>
                <a:ea typeface="楷体" panose="02010609060101010101" pitchFamily="49" charset="-122"/>
                <a:sym typeface="+mn-ea"/>
              </a:rPr>
              <a:t>）、修改超范围（</a:t>
            </a:r>
            <a:r>
              <a:rPr lang="en-US" altLang="zh-CN" sz="2000" dirty="0">
                <a:latin typeface="楷体" panose="02010609060101010101" pitchFamily="49" charset="-122"/>
                <a:ea typeface="楷体" panose="02010609060101010101" pitchFamily="49" charset="-122"/>
                <a:sym typeface="+mn-ea"/>
              </a:rPr>
              <a:t>33</a:t>
            </a:r>
            <a:r>
              <a:rPr lang="zh-CN" altLang="en-US" sz="2000" dirty="0">
                <a:latin typeface="楷体" panose="02010609060101010101" pitchFamily="49" charset="-122"/>
                <a:ea typeface="楷体" panose="02010609060101010101" pitchFamily="49" charset="-122"/>
                <a:sym typeface="+mn-ea"/>
              </a:rPr>
              <a:t>条）</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权利体系：</a:t>
            </a:r>
            <a:r>
              <a:rPr lang="zh-CN" altLang="en-US" sz="2000" dirty="0">
                <a:latin typeface="楷体" panose="02010609060101010101" pitchFamily="49" charset="-122"/>
                <a:ea typeface="楷体" panose="02010609060101010101" pitchFamily="49" charset="-122"/>
                <a:sym typeface="+mn-ea"/>
              </a:rPr>
              <a:t>申请专利的权利、专利申请权、署名权、</a:t>
            </a:r>
            <a:r>
              <a:rPr lang="zh-CN" altLang="en-US" sz="2000" dirty="0">
                <a:latin typeface="楷体" panose="02010609060101010101" pitchFamily="49" charset="-122"/>
                <a:ea typeface="楷体" panose="02010609060101010101" pitchFamily="49" charset="-122"/>
              </a:rPr>
              <a:t>制造、许诺销售、销售、使用、进口</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侵权与抗辩：不相同、不等同、不视为侵犯专利权的行为、现有技术、无效专利、滥用专利权、确认不侵权之诉、善意免赔</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anim calcmode="lin" valueType="num">
                                      <p:cBhvr additive="base">
                                        <p:cTn id="7" dur="500" fill="hold"/>
                                        <p:tgtEl>
                                          <p:spTgt spid="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 calcmode="lin" valueType="num">
                                      <p:cBhvr additive="base">
                                        <p:cTn id="19"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 calcmode="lin" valueType="num">
                                      <p:cBhvr additive="base">
                                        <p:cTn id="3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P spid="2" grpId="1" animBg="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1737360" y="1833245"/>
            <a:ext cx="5222875" cy="4742815"/>
          </a:xfrm>
          <a:ln w="6350">
            <a:solidFill>
              <a:schemeClr val="tx1"/>
            </a:solidFill>
          </a:ln>
        </p:spPr>
        <p:txBody>
          <a:bodyPr>
            <a:noAutofit/>
          </a:bodyPr>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1、第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）条：不使用恶意申请</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2、第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10</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条：不得使用的标志</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3、第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条：不得注册的标志（显著性）</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4、第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条：功能性标志</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5、第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19</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）条：商标代理机构超范围申请</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6</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）条：欺骗手段取得注册</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7</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）条：其他不正当手段取得注册</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8</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50</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条：商标权终止</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年内的注册</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6" name="矩形 5"/>
          <p:cNvSpPr/>
          <p:nvPr/>
        </p:nvSpPr>
        <p:spPr>
          <a:xfrm>
            <a:off x="7980045" y="3665220"/>
            <a:ext cx="838835" cy="6769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无效宣告</a:t>
            </a:r>
            <a:endParaRPr lang="zh-CN" altLang="en-US" sz="2000" b="1">
              <a:solidFill>
                <a:srgbClr val="FF0000"/>
              </a:solidFill>
              <a:latin typeface="华文楷体" panose="02010600040101010101" charset="-122"/>
              <a:ea typeface="华文楷体" panose="02010600040101010101" charset="-122"/>
              <a:cs typeface="华文楷体" panose="02010600040101010101" charset="-122"/>
            </a:endParaRPr>
          </a:p>
        </p:txBody>
      </p:sp>
      <p:pic>
        <p:nvPicPr>
          <p:cNvPr id="2" name="图片 1" descr="图片1"/>
          <p:cNvPicPr>
            <a:picLocks noChangeAspect="1"/>
          </p:cNvPicPr>
          <p:nvPr/>
        </p:nvPicPr>
        <p:blipFill>
          <a:blip r:embed="rId1"/>
          <a:srcRect l="18194" r="-44516"/>
          <a:stretch>
            <a:fillRect/>
          </a:stretch>
        </p:blipFill>
        <p:spPr>
          <a:xfrm>
            <a:off x="7665085" y="1973580"/>
            <a:ext cx="621665" cy="3844290"/>
          </a:xfrm>
          <a:prstGeom prst="rect">
            <a:avLst/>
          </a:prstGeom>
        </p:spPr>
      </p:pic>
      <p:sp>
        <p:nvSpPr>
          <p:cNvPr id="4" name="矩形 3"/>
          <p:cNvSpPr/>
          <p:nvPr/>
        </p:nvSpPr>
        <p:spPr>
          <a:xfrm>
            <a:off x="741045" y="3018790"/>
            <a:ext cx="838835" cy="5645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审查</a:t>
            </a:r>
            <a:endParaRPr lang="zh-CN" altLang="en-US" sz="2000" b="1">
              <a:solidFill>
                <a:srgbClr val="FF0000"/>
              </a:solidFill>
              <a:latin typeface="华文楷体" panose="02010600040101010101" charset="-122"/>
              <a:ea typeface="华文楷体" panose="02010600040101010101" charset="-122"/>
              <a:cs typeface="华文楷体" panose="02010600040101010101" charset="-122"/>
            </a:endParaRPr>
          </a:p>
        </p:txBody>
      </p:sp>
      <p:pic>
        <p:nvPicPr>
          <p:cNvPr id="7" name="图片 6" descr="图片1"/>
          <p:cNvPicPr>
            <a:picLocks noChangeAspect="1"/>
          </p:cNvPicPr>
          <p:nvPr/>
        </p:nvPicPr>
        <p:blipFill>
          <a:blip r:embed="rId2"/>
          <a:srcRect l="-15137" r="37842"/>
          <a:stretch>
            <a:fillRect/>
          </a:stretch>
        </p:blipFill>
        <p:spPr>
          <a:xfrm>
            <a:off x="1432560" y="2103755"/>
            <a:ext cx="304800" cy="2523490"/>
          </a:xfrm>
          <a:prstGeom prst="rect">
            <a:avLst/>
          </a:prstGeom>
        </p:spPr>
      </p:pic>
      <p:pic>
        <p:nvPicPr>
          <p:cNvPr id="3" name="图片 2" descr="图片1"/>
          <p:cNvPicPr>
            <a:picLocks noChangeAspect="1"/>
          </p:cNvPicPr>
          <p:nvPr/>
        </p:nvPicPr>
        <p:blipFill>
          <a:blip r:embed="rId1"/>
          <a:srcRect l="18194" r="-44516"/>
          <a:stretch>
            <a:fillRect/>
          </a:stretch>
        </p:blipFill>
        <p:spPr>
          <a:xfrm>
            <a:off x="6746240" y="1974215"/>
            <a:ext cx="621665" cy="2653030"/>
          </a:xfrm>
          <a:prstGeom prst="rect">
            <a:avLst/>
          </a:prstGeom>
        </p:spPr>
      </p:pic>
      <p:sp>
        <p:nvSpPr>
          <p:cNvPr id="5" name="矩形 4"/>
          <p:cNvSpPr/>
          <p:nvPr/>
        </p:nvSpPr>
        <p:spPr>
          <a:xfrm>
            <a:off x="7019290" y="2717165"/>
            <a:ext cx="700405" cy="568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异议</a:t>
            </a:r>
            <a:endParaRPr lang="zh-CN" altLang="en-US" sz="2000" b="1">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10" name="椭圆 9"/>
          <p:cNvSpPr/>
          <p:nvPr/>
        </p:nvSpPr>
        <p:spPr>
          <a:xfrm>
            <a:off x="1485265" y="6399530"/>
            <a:ext cx="75565" cy="755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内容占位符 2"/>
          <p:cNvSpPr>
            <a:spLocks noGrp="1"/>
          </p:cNvSpPr>
          <p:nvPr/>
        </p:nvSpPr>
        <p:spPr>
          <a:xfrm>
            <a:off x="481965" y="1024255"/>
            <a:ext cx="8302625" cy="570230"/>
          </a:xfrm>
          <a:prstGeom prst="rect">
            <a:avLst/>
          </a:prstGeom>
          <a:ln w="635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50000"/>
              </a:lnSpc>
              <a:spcBef>
                <a:spcPts val="0"/>
              </a:spcBef>
              <a:spcAft>
                <a:spcPct val="0"/>
              </a:spcAft>
              <a:buFont typeface="Wingdings" panose="05000000000000000000" charset="0"/>
              <a:buChar char="Ø"/>
            </a:pPr>
            <a:r>
              <a:rPr lang="zh-CN" sz="2400" dirty="0">
                <a:latin typeface="楷体" panose="02010609060101010101" pitchFamily="49" charset="-122"/>
                <a:ea typeface="楷体" panose="02010609060101010101" pitchFamily="49" charset="-122"/>
              </a:rPr>
              <a:t>商标法：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8</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build="p"/>
      <p:bldP spid="11" grpId="1" animBg="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1480820" y="1955165"/>
            <a:ext cx="6275070" cy="4364990"/>
          </a:xfrm>
          <a:ln w="6350">
            <a:solidFill>
              <a:schemeClr val="tx1"/>
            </a:solidFill>
          </a:ln>
        </p:spPr>
        <p:txBody>
          <a:bodyPr>
            <a:noAutofit/>
          </a:bodyPr>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30</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条：与已注册或初审商标构成近似</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条：先申请</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条：在先权利</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13</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）条：驰名商标抢注（第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5</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15</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）条：代理人代表人</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6</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15</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）条：特定关系人抢注</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7</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、第</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16</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a:t>
            </a: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）条：地理标志保护</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矩形 3"/>
          <p:cNvSpPr/>
          <p:nvPr/>
        </p:nvSpPr>
        <p:spPr>
          <a:xfrm>
            <a:off x="568960" y="2447290"/>
            <a:ext cx="777875" cy="5581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审查</a:t>
            </a:r>
            <a:endParaRPr lang="zh-CN" altLang="en-US" sz="2000" b="1">
              <a:solidFill>
                <a:srgbClr val="FF0000"/>
              </a:solidFill>
              <a:latin typeface="华文楷体" panose="02010600040101010101" charset="-122"/>
              <a:ea typeface="华文楷体" panose="02010600040101010101" charset="-122"/>
              <a:cs typeface="华文楷体" panose="02010600040101010101" charset="-122"/>
            </a:endParaRPr>
          </a:p>
        </p:txBody>
      </p:sp>
      <p:pic>
        <p:nvPicPr>
          <p:cNvPr id="7" name="图片 6" descr="图片1"/>
          <p:cNvPicPr>
            <a:picLocks noChangeAspect="1"/>
          </p:cNvPicPr>
          <p:nvPr/>
        </p:nvPicPr>
        <p:blipFill>
          <a:blip r:embed="rId1"/>
          <a:srcRect l="-15137" r="37842"/>
          <a:stretch>
            <a:fillRect/>
          </a:stretch>
        </p:blipFill>
        <p:spPr>
          <a:xfrm>
            <a:off x="1213485" y="1970405"/>
            <a:ext cx="304800" cy="1546860"/>
          </a:xfrm>
          <a:prstGeom prst="rect">
            <a:avLst/>
          </a:prstGeom>
        </p:spPr>
      </p:pic>
      <p:sp>
        <p:nvSpPr>
          <p:cNvPr id="6" name="矩形 5"/>
          <p:cNvSpPr/>
          <p:nvPr/>
        </p:nvSpPr>
        <p:spPr>
          <a:xfrm>
            <a:off x="7889875" y="3794125"/>
            <a:ext cx="838835" cy="6877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无效宣告</a:t>
            </a:r>
            <a:endParaRPr lang="zh-CN" altLang="en-US" sz="2000" b="1">
              <a:solidFill>
                <a:srgbClr val="FF0000"/>
              </a:solidFill>
              <a:latin typeface="华文楷体" panose="02010600040101010101" charset="-122"/>
              <a:ea typeface="华文楷体" panose="02010600040101010101" charset="-122"/>
              <a:cs typeface="华文楷体" panose="02010600040101010101" charset="-122"/>
            </a:endParaRPr>
          </a:p>
        </p:txBody>
      </p:sp>
      <p:pic>
        <p:nvPicPr>
          <p:cNvPr id="5" name="图片 4" descr="图片1"/>
          <p:cNvPicPr>
            <a:picLocks noChangeAspect="1"/>
          </p:cNvPicPr>
          <p:nvPr/>
        </p:nvPicPr>
        <p:blipFill>
          <a:blip r:embed="rId2"/>
          <a:srcRect l="18194" r="-44516"/>
          <a:stretch>
            <a:fillRect/>
          </a:stretch>
        </p:blipFill>
        <p:spPr>
          <a:xfrm>
            <a:off x="7588885" y="2069465"/>
            <a:ext cx="621665" cy="4250690"/>
          </a:xfrm>
          <a:prstGeom prst="rect">
            <a:avLst/>
          </a:prstGeom>
        </p:spPr>
      </p:pic>
      <p:sp>
        <p:nvSpPr>
          <p:cNvPr id="3" name="矩形 2"/>
          <p:cNvSpPr/>
          <p:nvPr/>
        </p:nvSpPr>
        <p:spPr>
          <a:xfrm>
            <a:off x="7880350" y="2967990"/>
            <a:ext cx="838835" cy="54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异议</a:t>
            </a:r>
            <a:endParaRPr lang="zh-CN" altLang="en-US" sz="2000" b="1">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11" name="内容占位符 2"/>
          <p:cNvSpPr>
            <a:spLocks noGrp="1"/>
          </p:cNvSpPr>
          <p:nvPr/>
        </p:nvSpPr>
        <p:spPr>
          <a:xfrm>
            <a:off x="481965" y="1024255"/>
            <a:ext cx="8302625" cy="570230"/>
          </a:xfrm>
          <a:prstGeom prst="rect">
            <a:avLst/>
          </a:prstGeom>
          <a:ln w="635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50000"/>
              </a:lnSpc>
              <a:spcBef>
                <a:spcPts val="0"/>
              </a:spcBef>
              <a:spcAft>
                <a:spcPct val="0"/>
              </a:spcAft>
              <a:buFont typeface="Wingdings" panose="05000000000000000000" charset="0"/>
              <a:buChar char="Ø"/>
            </a:pPr>
            <a:r>
              <a:rPr lang="zh-CN" sz="2400" dirty="0">
                <a:latin typeface="楷体" panose="02010609060101010101" pitchFamily="49" charset="-122"/>
                <a:ea typeface="楷体" panose="02010609060101010101" pitchFamily="49" charset="-122"/>
              </a:rPr>
              <a:t>商标法</a:t>
            </a:r>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build="p"/>
      <p:bldP spid="11" grpId="1"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sp>
        <p:nvSpPr>
          <p:cNvPr id="8" name="内容占位符 2"/>
          <p:cNvSpPr>
            <a:spLocks noGrp="1"/>
          </p:cNvSpPr>
          <p:nvPr>
            <p:ph idx="1"/>
          </p:nvPr>
        </p:nvSpPr>
        <p:spPr>
          <a:xfrm>
            <a:off x="6746875" y="1595120"/>
            <a:ext cx="2037715" cy="468947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Ø"/>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权利基础</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正当使用</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先用权</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权利穷竭</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时效</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善意销售</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不使用</a:t>
            </a:r>
            <a:endParaRPr lang="zh-CN" altLang="en-US" sz="2000" dirty="0">
              <a:latin typeface="楷体" panose="02010609060101010101" pitchFamily="49" charset="-122"/>
              <a:ea typeface="楷体" panose="02010609060101010101" pitchFamily="49" charset="-122"/>
            </a:endParaRPr>
          </a:p>
        </p:txBody>
      </p:sp>
      <p:sp>
        <p:nvSpPr>
          <p:cNvPr id="2" name="内容占位符 2"/>
          <p:cNvSpPr>
            <a:spLocks noGrp="1"/>
          </p:cNvSpPr>
          <p:nvPr/>
        </p:nvSpPr>
        <p:spPr>
          <a:xfrm>
            <a:off x="481965" y="1595120"/>
            <a:ext cx="6054725" cy="468947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50000"/>
              </a:lnSpc>
              <a:spcBef>
                <a:spcPts val="0"/>
              </a:spcBef>
              <a:spcAft>
                <a:spcPct val="0"/>
              </a:spcAft>
              <a:buFont typeface="Wingdings" panose="05000000000000000000" charset="0"/>
              <a:buChar char="Ø"/>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商标假冒行为与商标仿冒行为（商标混淆行为）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销售侵权商品的行为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侵犯注册商标标识的行为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反向假冒行为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商标帮助侵权行为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以字号侵害商标专用权行为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以域名侵害商标专用权行为</a:t>
            </a:r>
            <a:endParaRPr lang="zh-CN" altLang="en-US" sz="2400" dirty="0">
              <a:latin typeface="楷体" panose="02010609060101010101" pitchFamily="49" charset="-122"/>
              <a:ea typeface="楷体" panose="02010609060101010101" pitchFamily="49" charset="-122"/>
              <a:sym typeface="+mn-ea"/>
            </a:endParaRPr>
          </a:p>
          <a:p>
            <a:pPr marL="374650" indent="-385445" defTabSz="342900" fontAlgn="base">
              <a:lnSpc>
                <a:spcPct val="130000"/>
              </a:lnSpc>
              <a:spcBef>
                <a:spcPts val="0"/>
              </a:spcBef>
              <a:spcAft>
                <a:spcPct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rPr>
              <a:t>驰名商标淡化行为</a:t>
            </a:r>
            <a:endParaRPr lang="zh-CN" altLang="en-US" sz="24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endParaRPr>
          </a:p>
          <a:p>
            <a:pPr marL="374650" indent="-385445" defTabSz="342900" fontAlgn="base">
              <a:lnSpc>
                <a:spcPct val="130000"/>
              </a:lnSpc>
              <a:spcBef>
                <a:spcPts val="0"/>
              </a:spcBef>
              <a:spcAft>
                <a:spcPct val="0"/>
              </a:spcAft>
              <a:buFont typeface="Wingdings" panose="05000000000000000000" charset="0"/>
              <a:buChar char=""/>
            </a:pPr>
            <a:endParaRPr lang="zh-CN" altLang="en-US" sz="2000" dirty="0">
              <a:latin typeface="楷体" panose="02010609060101010101" pitchFamily="49" charset="-122"/>
              <a:ea typeface="楷体" panose="02010609060101010101" pitchFamily="49" charset="-122"/>
            </a:endParaRPr>
          </a:p>
        </p:txBody>
      </p:sp>
      <p:sp>
        <p:nvSpPr>
          <p:cNvPr id="4" name="内容占位符 2"/>
          <p:cNvSpPr>
            <a:spLocks noGrp="1"/>
          </p:cNvSpPr>
          <p:nvPr/>
        </p:nvSpPr>
        <p:spPr>
          <a:xfrm>
            <a:off x="481965" y="919480"/>
            <a:ext cx="8302625" cy="570230"/>
          </a:xfrm>
          <a:prstGeom prst="rect">
            <a:avLst/>
          </a:prstGeom>
          <a:ln w="635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50000"/>
              </a:lnSpc>
              <a:spcBef>
                <a:spcPts val="0"/>
              </a:spcBef>
              <a:spcAft>
                <a:spcPct val="0"/>
              </a:spcAft>
              <a:buFont typeface="Wingdings" panose="05000000000000000000" charset="0"/>
              <a:buChar char="Ø"/>
            </a:pPr>
            <a:r>
              <a:rPr lang="zh-CN" sz="2400" dirty="0">
                <a:latin typeface="楷体" panose="02010609060101010101" pitchFamily="49" charset="-122"/>
                <a:ea typeface="楷体" panose="02010609060101010101" pitchFamily="49" charset="-122"/>
              </a:rPr>
              <a:t>商标法</a:t>
            </a:r>
            <a:r>
              <a:rPr lang="en-US" altLang="zh-CN" sz="2400" dirty="0">
                <a:latin typeface="楷体" panose="02010609060101010101" pitchFamily="49" charset="-122"/>
                <a:ea typeface="楷体" panose="02010609060101010101" pitchFamily="49" charset="-122"/>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7+8</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 calcmode="lin" valueType="num">
                                      <p:cBhvr additive="base">
                                        <p:cTn id="7" dur="500" fill="hold"/>
                                        <p:tgtEl>
                                          <p:spTgt spid="8">
                                            <p:bg/>
                                          </p:spTgt>
                                        </p:tgtEl>
                                        <p:attrNameLst>
                                          <p:attrName>ppt_x</p:attrName>
                                        </p:attrNameLst>
                                      </p:cBhvr>
                                      <p:tavLst>
                                        <p:tav tm="0">
                                          <p:val>
                                            <p:strVal val="#ppt_x"/>
                                          </p:val>
                                        </p:tav>
                                        <p:tav tm="100000">
                                          <p:val>
                                            <p:strVal val="#ppt_x"/>
                                          </p:val>
                                        </p:tav>
                                      </p:tavLst>
                                    </p:anim>
                                    <p:anim calcmode="lin" valueType="num">
                                      <p:cBhvr additive="base">
                                        <p:cTn id="8" dur="500" fill="hold"/>
                                        <p:tgtEl>
                                          <p:spTgt spid="8">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additive="base">
                                        <p:cTn id="19"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anim calcmode="lin" valueType="num">
                                      <p:cBhvr additive="base">
                                        <p:cTn id="2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 calcmode="lin" valueType="num">
                                      <p:cBhvr additive="base">
                                        <p:cTn id="3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anim calcmode="lin" valueType="num">
                                      <p:cBhvr additive="base">
                                        <p:cTn id="4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additive="base">
                                        <p:cTn id="4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 calcmode="lin" valueType="num">
                                      <p:cBhvr additive="base">
                                        <p:cTn id="5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bldP spid="8" grpId="1" animBg="1" build="p"/>
      <p:bldP spid="4" grpId="0" animBg="1" build="p"/>
      <p:bldP spid="4" grpId="1"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1122680" y="1875155"/>
            <a:ext cx="6275070" cy="4364990"/>
          </a:xfrm>
          <a:ln w="6350">
            <a:solidFill>
              <a:schemeClr val="tx1"/>
            </a:solidFill>
          </a:ln>
        </p:spPr>
        <p:txBody>
          <a:bodyPr>
            <a:noAutofit/>
          </a:bodyPr>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1</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、申请申请</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2</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、商标审查</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3</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、商标异议</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4</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、商标无效宣告</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5</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、商标撤销</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6</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、商标续展</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defTabSz="342900" fontAlgn="base">
              <a:lnSpc>
                <a:spcPct val="150000"/>
              </a:lnSpc>
              <a:spcBef>
                <a:spcPts val="600"/>
              </a:spcBef>
              <a:spcAft>
                <a:spcPts val="600"/>
              </a:spcAft>
              <a:buFont typeface="Wingdings" panose="05000000000000000000" charset="0"/>
              <a:buNone/>
            </a:pPr>
            <a:r>
              <a:rPr kumimoji="1" lang="en-US" altLang="zh-CN" sz="2000" b="1" dirty="0">
                <a:latin typeface="Times New Roman" panose="02020603050405020304" pitchFamily="18" charset="0"/>
                <a:ea typeface="楷体" panose="02010609060101010101" pitchFamily="49" charset="-122"/>
                <a:cs typeface="Times New Roman" panose="02020603050405020304" pitchFamily="18" charset="0"/>
                <a:sym typeface="+mn-ea"/>
              </a:rPr>
              <a:t>7</a:t>
            </a:r>
            <a:r>
              <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rPr>
              <a:t>、商标注销</a:t>
            </a:r>
            <a:endParaRPr kumimoji="1" lang="zh-CN" altLang="en-US" sz="20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1" name="内容占位符 2"/>
          <p:cNvSpPr>
            <a:spLocks noGrp="1"/>
          </p:cNvSpPr>
          <p:nvPr/>
        </p:nvSpPr>
        <p:spPr>
          <a:xfrm>
            <a:off x="481965" y="1024255"/>
            <a:ext cx="8302625" cy="570230"/>
          </a:xfrm>
          <a:prstGeom prst="rect">
            <a:avLst/>
          </a:prstGeom>
          <a:ln w="6350">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50000"/>
              </a:lnSpc>
              <a:spcBef>
                <a:spcPts val="0"/>
              </a:spcBef>
              <a:spcAft>
                <a:spcPct val="0"/>
              </a:spcAft>
              <a:buFont typeface="Wingdings" panose="05000000000000000000" charset="0"/>
              <a:buChar char="Ø"/>
            </a:pPr>
            <a:r>
              <a:rPr lang="zh-CN" sz="2400" dirty="0">
                <a:latin typeface="楷体" panose="02010609060101010101" pitchFamily="49" charset="-122"/>
                <a:ea typeface="楷体" panose="02010609060101010101" pitchFamily="49" charset="-122"/>
              </a:rPr>
              <a:t>商标法：</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7</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build="p"/>
      <p:bldP spid="11" grpId="1" animBg="1" build="p"/>
    </p:bldLst>
  </p:timing>
</p:sld>
</file>

<file path=ppt/tags/tag1.xml><?xml version="1.0" encoding="utf-8"?>
<p:tagLst xmlns:p="http://schemas.openxmlformats.org/presentationml/2006/main">
  <p:tag name="KSO_WM_UNIT_PLACING_PICTURE_USER_VIEWPORT" val="{&quot;height&quot;:8100,&quot;width&quot;:14400}"/>
</p:tagLst>
</file>

<file path=ppt/tags/tag2.xml><?xml version="1.0" encoding="utf-8"?>
<p:tagLst xmlns:p="http://schemas.openxmlformats.org/presentationml/2006/main">
  <p:tag name="KSO_WM_UNIT_TABLE_BEAUTIFY" val="smartTable{754408b2-356d-4bfd-a82a-85ec66ff5017}"/>
  <p:tag name="TABLE_ENDDRAG_ORIGIN_RECT" val="598*181"/>
  <p:tag name="TABLE_ENDDRAG_RECT" val="79*297*598*181"/>
</p:tagLst>
</file>

<file path=ppt/tags/tag3.xml><?xml version="1.0" encoding="utf-8"?>
<p:tagLst xmlns:p="http://schemas.openxmlformats.org/presentationml/2006/main">
  <p:tag name="KSO_WM_UNIT_TABLE_BEAUTIFY" val="smartTable{45e289b1-7056-4e18-8fb8-a8aa4a7bd30a}"/>
  <p:tag name="TABLE_ENDDRAG_ORIGIN_RECT" val="657*275"/>
  <p:tag name="TABLE_ENDDRAG_RECT" val="36*222*657*275"/>
</p:tagLst>
</file>

<file path=ppt/tags/tag4.xml><?xml version="1.0" encoding="utf-8"?>
<p:tagLst xmlns:p="http://schemas.openxmlformats.org/presentationml/2006/main">
  <p:tag name="COMMONDATA" val="eyJoZGlkIjoiMDI4YjA3ODVhYzA3M2Y4MWNjNDhlY2I5ZGUxYTZlMWYifQ=="/>
</p:tagLst>
</file>

<file path=ppt/theme/theme1.xml><?xml version="1.0" encoding="utf-8"?>
<a:theme xmlns:a="http://schemas.openxmlformats.org/drawingml/2006/main" name="第15章 专利权的保护">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模块">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第15章 专利权的保护</Template>
  <TotalTime>0</TotalTime>
  <Words>1356</Words>
  <Application>WPS 演示</Application>
  <PresentationFormat>全屏显示(4:3)</PresentationFormat>
  <Paragraphs>217</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宋体</vt:lpstr>
      <vt:lpstr>Wingdings</vt:lpstr>
      <vt:lpstr>黑体</vt:lpstr>
      <vt:lpstr>Wingdings</vt:lpstr>
      <vt:lpstr>Times New Roman</vt:lpstr>
      <vt:lpstr>楷体</vt:lpstr>
      <vt:lpstr>华文中宋</vt:lpstr>
      <vt:lpstr>华文楷体</vt:lpstr>
      <vt:lpstr>Corbel</vt:lpstr>
      <vt:lpstr>微软雅黑</vt:lpstr>
      <vt:lpstr>Arial Unicode MS</vt:lpstr>
      <vt:lpstr>Calibri</vt:lpstr>
      <vt:lpstr>第15章 专利权的保护</vt:lpstr>
      <vt:lpstr>知识产权法体系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许  可</vt:lpstr>
      <vt:lpstr>民事责任</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付继存</cp:lastModifiedBy>
  <cp:revision>1214</cp:revision>
  <dcterms:created xsi:type="dcterms:W3CDTF">2017-06-15T12:42:00Z</dcterms:created>
  <dcterms:modified xsi:type="dcterms:W3CDTF">2022-06-14T14:12:53Z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88E96804012843829F2AA3EB7D56DDDF</vt:lpwstr>
  </property>
</Properties>
</file>